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9" d="100"/>
          <a:sy n="69" d="100"/>
        </p:scale>
        <p:origin x="1764"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1D8BD707-D9CF-40AE-B4C6-C98DA3205C09}" type="datetimeFigureOut">
              <a:rPr lang="en-US" smtClean="0"/>
              <a:pPr/>
              <a:t>4/15/2023</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1D8BD707-D9CF-40AE-B4C6-C98DA3205C09}" type="datetimeFigureOut">
              <a:rPr lang="en-US" smtClean="0"/>
              <a:pPr/>
              <a:t>4/15/2023</a:t>
            </a:fld>
            <a:endParaRPr lang="en-US"/>
          </a:p>
        </p:txBody>
      </p:sp>
      <p:sp>
        <p:nvSpPr>
          <p:cNvPr id="9" name="Slide Number Placeholder 8"/>
          <p:cNvSpPr>
            <a:spLocks noGrp="1"/>
          </p:cNvSpPr>
          <p:nvPr>
            <p:ph type="sldNum" sz="quarter" idx="15"/>
          </p:nvPr>
        </p:nvSpPr>
        <p:spPr/>
        <p:txBody>
          <a:bodyPr rtlCol="0"/>
          <a:lstStyle/>
          <a:p>
            <a:fld id="{B6F15528-21DE-4FAA-801E-634DDDAF4B2B}"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1D8BD707-D9CF-40AE-B4C6-C98DA3205C09}" type="datetimeFigureOut">
              <a:rPr lang="en-US" smtClean="0"/>
              <a:pPr/>
              <a:t>4/15/2023</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4/15/2023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1D8BD707-D9CF-40AE-B4C6-C98DA3205C09}" type="datetimeFigureOut">
              <a:rPr lang="en-US" smtClean="0"/>
              <a:pPr/>
              <a:t>4/15/2023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1D8BD707-D9CF-40AE-B4C6-C98DA3205C09}" type="datetimeFigureOut">
              <a:rPr lang="en-US" smtClean="0"/>
              <a:pPr/>
              <a:t>4/15/2023</a:t>
            </a:fld>
            <a:endParaRPr lang="en-US"/>
          </a:p>
        </p:txBody>
      </p:sp>
      <p:sp>
        <p:nvSpPr>
          <p:cNvPr id="7" name="Slide Number Placeholder 6"/>
          <p:cNvSpPr>
            <a:spLocks noGrp="1"/>
          </p:cNvSpPr>
          <p:nvPr>
            <p:ph type="sldNum" sz="quarter" idx="11"/>
          </p:nvPr>
        </p:nvSpPr>
        <p:spPr/>
        <p:txBody>
          <a:bodyPr rtlCol="0"/>
          <a:lstStyle/>
          <a:p>
            <a:fld id="{B6F15528-21DE-4FAA-801E-634DDDAF4B2B}"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1D8BD707-D9CF-40AE-B4C6-C98DA3205C09}" type="datetimeFigureOut">
              <a:rPr lang="en-US" smtClean="0"/>
              <a:pPr/>
              <a:t>4/15/2023</a:t>
            </a:fld>
            <a:endParaRPr lang="en-US"/>
          </a:p>
        </p:txBody>
      </p:sp>
      <p:sp>
        <p:nvSpPr>
          <p:cNvPr id="22" name="Slide Number Placeholder 21"/>
          <p:cNvSpPr>
            <a:spLocks noGrp="1"/>
          </p:cNvSpPr>
          <p:nvPr>
            <p:ph type="sldNum" sz="quarter" idx="15"/>
          </p:nvPr>
        </p:nvSpPr>
        <p:spPr/>
        <p:txBody>
          <a:bodyPr rtlCol="0"/>
          <a:lstStyle/>
          <a:p>
            <a:fld id="{B6F15528-21DE-4FAA-801E-634DDDAF4B2B}"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1D8BD707-D9CF-40AE-B4C6-C98DA3205C09}" type="datetimeFigureOut">
              <a:rPr lang="en-US" smtClean="0"/>
              <a:pPr/>
              <a:t>4/15/2023</a:t>
            </a:fld>
            <a:endParaRPr lang="en-US"/>
          </a:p>
        </p:txBody>
      </p:sp>
      <p:sp>
        <p:nvSpPr>
          <p:cNvPr id="18" name="Slide Number Placeholder 17"/>
          <p:cNvSpPr>
            <a:spLocks noGrp="1"/>
          </p:cNvSpPr>
          <p:nvPr>
            <p:ph type="sldNum" sz="quarter" idx="11"/>
          </p:nvPr>
        </p:nvSpPr>
        <p:spPr/>
        <p:txBody>
          <a:bodyPr rtlCol="0"/>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1D8BD707-D9CF-40AE-B4C6-C98DA3205C09}" type="datetimeFigureOut">
              <a:rPr lang="en-US" smtClean="0"/>
              <a:pPr/>
              <a:t>4/15/2023</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en.wikipedia.org/wiki/Antioxidant"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609600"/>
            <a:ext cx="7620000" cy="1894362"/>
          </a:xfrm>
        </p:spPr>
        <p:txBody>
          <a:bodyPr/>
          <a:lstStyle/>
          <a:p>
            <a:pPr algn="ctr">
              <a:lnSpc>
                <a:spcPct val="115000"/>
              </a:lnSpc>
              <a:spcAft>
                <a:spcPts val="1000"/>
              </a:spcAft>
            </a:pPr>
            <a:r>
              <a:rPr lang="en-US" sz="4000" cap="none"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a:ea typeface="Calibri"/>
                <a:cs typeface="Arial"/>
              </a:rPr>
              <a:t>Assay of Ascorbic Acid (</a:t>
            </a:r>
            <a:r>
              <a:rPr lang="en-US" sz="4000" cap="none" dirty="0" err="1">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a:ea typeface="Calibri"/>
                <a:cs typeface="Arial"/>
              </a:rPr>
              <a:t>Vit</a:t>
            </a:r>
            <a:r>
              <a:rPr lang="en-US" sz="4000" cap="none"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a:ea typeface="Calibri"/>
                <a:cs typeface="Arial"/>
              </a:rPr>
              <a:t>. C</a:t>
            </a:r>
            <a:r>
              <a:rPr lang="en-US" sz="3200" dirty="0">
                <a:latin typeface="Times New Roman"/>
                <a:ea typeface="Calibri"/>
                <a:cs typeface="Arial"/>
              </a:rPr>
              <a:t>)</a:t>
            </a:r>
            <a:br>
              <a:rPr lang="en-US" sz="2000" dirty="0">
                <a:latin typeface="Calibri"/>
                <a:ea typeface="Calibri"/>
                <a:cs typeface="Arial"/>
              </a:rPr>
            </a:b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2286000"/>
            <a:ext cx="5181600" cy="297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ounded Rectangle 5"/>
          <p:cNvSpPr>
            <a:spLocks noChangeArrowheads="1"/>
          </p:cNvSpPr>
          <p:nvPr/>
        </p:nvSpPr>
        <p:spPr bwMode="auto">
          <a:xfrm>
            <a:off x="6019801" y="6096000"/>
            <a:ext cx="1828800" cy="533400"/>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rot="0" vert="horz" wrap="square" lIns="91440" tIns="45720" rIns="91440" bIns="45720" anchor="t" anchorCtr="0" upright="1">
            <a:noAutofit/>
          </a:bodyPr>
          <a:lstStyle/>
          <a:p>
            <a:pPr algn="ctr">
              <a:spcAft>
                <a:spcPts val="0"/>
              </a:spcAft>
            </a:pPr>
            <a:r>
              <a:rPr lang="en-US" sz="1200" b="1" i="1" dirty="0">
                <a:solidFill>
                  <a:srgbClr val="000000"/>
                </a:solidFill>
                <a:effectLst/>
                <a:latin typeface="Bell MT"/>
                <a:ea typeface="+mn-ea"/>
                <a:cs typeface="+mn-cs"/>
              </a:rPr>
              <a:t>Lecturer  </a:t>
            </a:r>
            <a:r>
              <a:rPr lang="en-US" sz="1200" b="1" i="1" dirty="0" err="1">
                <a:solidFill>
                  <a:srgbClr val="000000"/>
                </a:solidFill>
                <a:effectLst/>
                <a:latin typeface="Bell MT"/>
                <a:ea typeface="+mn-ea"/>
                <a:cs typeface="+mn-cs"/>
              </a:rPr>
              <a:t>Luma</a:t>
            </a:r>
            <a:r>
              <a:rPr lang="en-US" sz="1200" b="1" i="1" dirty="0">
                <a:solidFill>
                  <a:srgbClr val="000000"/>
                </a:solidFill>
                <a:effectLst/>
                <a:latin typeface="Bell MT"/>
                <a:ea typeface="+mn-ea"/>
                <a:cs typeface="+mn-cs"/>
              </a:rPr>
              <a:t> </a:t>
            </a:r>
            <a:r>
              <a:rPr lang="en-US" sz="1200" b="1" i="1" dirty="0" err="1">
                <a:solidFill>
                  <a:srgbClr val="000000"/>
                </a:solidFill>
                <a:effectLst/>
                <a:latin typeface="Bell MT"/>
                <a:ea typeface="+mn-ea"/>
                <a:cs typeface="+mn-cs"/>
              </a:rPr>
              <a:t>Amer</a:t>
            </a:r>
            <a:endParaRPr lang="en-US" sz="1200" dirty="0">
              <a:effectLst/>
              <a:latin typeface="Times New Roman"/>
              <a:ea typeface="Times New Roman"/>
            </a:endParaRPr>
          </a:p>
          <a:p>
            <a:pPr algn="ctr">
              <a:lnSpc>
                <a:spcPct val="115000"/>
              </a:lnSpc>
              <a:spcAft>
                <a:spcPts val="1000"/>
              </a:spcAft>
            </a:pPr>
            <a:r>
              <a:rPr lang="en-US" sz="1200" dirty="0">
                <a:effectLst/>
                <a:latin typeface="Calibri"/>
                <a:ea typeface="Calibri"/>
                <a:cs typeface="Arial"/>
              </a:rPr>
              <a:t> </a:t>
            </a:r>
            <a:r>
              <a:rPr lang="en-US" sz="1200" b="1" i="1" dirty="0">
                <a:solidFill>
                  <a:srgbClr val="000000"/>
                </a:solidFill>
                <a:latin typeface="Bell MT"/>
              </a:rPr>
              <a:t>2018-2019</a:t>
            </a:r>
          </a:p>
        </p:txBody>
      </p:sp>
    </p:spTree>
    <p:extLst>
      <p:ext uri="{BB962C8B-B14F-4D97-AF65-F5344CB8AC3E}">
        <p14:creationId xmlns:p14="http://schemas.microsoft.com/office/powerpoint/2010/main" val="295278066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74638"/>
            <a:ext cx="5181600" cy="1020762"/>
          </a:xfrm>
        </p:spPr>
        <p:txBody>
          <a:bodyPr>
            <a:normAutofit fontScale="90000"/>
          </a:bodyPr>
          <a:lstStyle/>
          <a:p>
            <a:pPr>
              <a:lnSpc>
                <a:spcPct val="115000"/>
              </a:lnSpc>
              <a:spcAft>
                <a:spcPts val="1000"/>
              </a:spcAft>
            </a:pPr>
            <a:r>
              <a:rPr lang="en-US" sz="3200" b="1" dirty="0">
                <a:latin typeface="Times New Roman"/>
                <a:ea typeface="Calibri"/>
                <a:cs typeface="Arial"/>
              </a:rPr>
              <a:t>Introduction:</a:t>
            </a:r>
            <a:br>
              <a:rPr lang="en-US" sz="2000" dirty="0">
                <a:latin typeface="Calibri"/>
                <a:ea typeface="Calibri"/>
                <a:cs typeface="Arial"/>
              </a:rPr>
            </a:br>
            <a:endParaRPr lang="en-US" dirty="0"/>
          </a:p>
        </p:txBody>
      </p:sp>
      <p:sp>
        <p:nvSpPr>
          <p:cNvPr id="3" name="Rectangle 2"/>
          <p:cNvSpPr/>
          <p:nvPr/>
        </p:nvSpPr>
        <p:spPr>
          <a:xfrm>
            <a:off x="152400" y="990600"/>
            <a:ext cx="7924800" cy="5486400"/>
          </a:xfrm>
          <a:prstGeom prst="rect">
            <a:avLst/>
          </a:prstGeom>
          <a:ln>
            <a:solidFill>
              <a:srgbClr val="FF0000"/>
            </a:solidFill>
          </a:ln>
        </p:spPr>
        <p:style>
          <a:lnRef idx="2">
            <a:schemeClr val="accent1"/>
          </a:lnRef>
          <a:fillRef idx="1">
            <a:schemeClr val="lt1"/>
          </a:fillRef>
          <a:effectRef idx="0">
            <a:schemeClr val="accent1"/>
          </a:effectRef>
          <a:fontRef idx="minor">
            <a:schemeClr val="dk1"/>
          </a:fontRef>
        </p:style>
        <p:txBody>
          <a:bodyPr rtlCol="0" anchor="ctr"/>
          <a:lstStyle/>
          <a:p>
            <a:pPr marL="285750" indent="-285750">
              <a:buFont typeface="Wingdings" pitchFamily="2" charset="2"/>
              <a:buChar char="v"/>
            </a:pPr>
            <a:r>
              <a:rPr lang="en-US" sz="2400" dirty="0">
                <a:solidFill>
                  <a:srgbClr val="000000"/>
                </a:solidFill>
                <a:latin typeface="Times New Roman"/>
                <a:ea typeface="Calibri"/>
              </a:rPr>
              <a:t>Ascorbic acid (Vitamin C), molecular formula (C</a:t>
            </a:r>
            <a:r>
              <a:rPr lang="en-US" sz="2400" baseline="-25000" dirty="0">
                <a:solidFill>
                  <a:srgbClr val="000000"/>
                </a:solidFill>
                <a:latin typeface="Times New Roman"/>
                <a:ea typeface="Calibri"/>
              </a:rPr>
              <a:t>6</a:t>
            </a:r>
            <a:r>
              <a:rPr lang="en-US" sz="2400" dirty="0">
                <a:solidFill>
                  <a:srgbClr val="000000"/>
                </a:solidFill>
                <a:latin typeface="Times New Roman"/>
                <a:ea typeface="Calibri"/>
              </a:rPr>
              <a:t>H</a:t>
            </a:r>
            <a:r>
              <a:rPr lang="en-US" sz="2400" baseline="-25000" dirty="0">
                <a:solidFill>
                  <a:srgbClr val="000000"/>
                </a:solidFill>
                <a:latin typeface="Times New Roman"/>
                <a:ea typeface="Calibri"/>
              </a:rPr>
              <a:t>8</a:t>
            </a:r>
            <a:r>
              <a:rPr lang="en-US" sz="2400" dirty="0">
                <a:solidFill>
                  <a:srgbClr val="000000"/>
                </a:solidFill>
                <a:latin typeface="Times New Roman"/>
                <a:ea typeface="Calibri"/>
              </a:rPr>
              <a:t>O</a:t>
            </a:r>
            <a:r>
              <a:rPr lang="en-US" sz="2400" baseline="-25000" dirty="0">
                <a:solidFill>
                  <a:srgbClr val="000000"/>
                </a:solidFill>
                <a:latin typeface="Times New Roman"/>
                <a:ea typeface="Calibri"/>
              </a:rPr>
              <a:t>6</a:t>
            </a:r>
            <a:r>
              <a:rPr lang="en-US" sz="2400" dirty="0">
                <a:solidFill>
                  <a:srgbClr val="000000"/>
                </a:solidFill>
                <a:latin typeface="Times New Roman"/>
                <a:ea typeface="Calibri"/>
              </a:rPr>
              <a:t>) is a naturally occurring organic compound with </a:t>
            </a:r>
            <a:r>
              <a:rPr lang="en-US" sz="2400" dirty="0">
                <a:solidFill>
                  <a:srgbClr val="0000FF"/>
                </a:solidFill>
                <a:latin typeface="Times New Roman"/>
                <a:ea typeface="Calibri"/>
                <a:cs typeface="Arial"/>
                <a:hlinkClick r:id="rId2" tooltip="Antioxidant"/>
              </a:rPr>
              <a:t>antioxidant</a:t>
            </a:r>
            <a:r>
              <a:rPr lang="en-US" sz="2400" dirty="0">
                <a:latin typeface="Times New Roman"/>
                <a:ea typeface="Calibri"/>
              </a:rPr>
              <a:t> </a:t>
            </a:r>
            <a:r>
              <a:rPr lang="en-US" sz="2400" dirty="0">
                <a:solidFill>
                  <a:srgbClr val="000000"/>
                </a:solidFill>
                <a:latin typeface="Times New Roman"/>
                <a:ea typeface="Calibri"/>
              </a:rPr>
              <a:t>properties</a:t>
            </a:r>
          </a:p>
          <a:p>
            <a:pPr marL="285750" indent="-285750">
              <a:buFont typeface="Wingdings" pitchFamily="2" charset="2"/>
              <a:buChar char="v"/>
            </a:pPr>
            <a:r>
              <a:rPr lang="en-US" sz="2400" dirty="0">
                <a:solidFill>
                  <a:srgbClr val="000000"/>
                </a:solidFill>
                <a:latin typeface="Times New Roman"/>
                <a:ea typeface="Calibri"/>
              </a:rPr>
              <a:t>It is a white solid, but impure samples can appear yellowish.</a:t>
            </a:r>
          </a:p>
          <a:p>
            <a:pPr marL="285750" indent="-285750">
              <a:buFont typeface="Wingdings" pitchFamily="2" charset="2"/>
              <a:buChar char="v"/>
            </a:pPr>
            <a:r>
              <a:rPr lang="en-US" sz="2400" dirty="0">
                <a:solidFill>
                  <a:srgbClr val="000000"/>
                </a:solidFill>
                <a:latin typeface="Times New Roman"/>
                <a:ea typeface="Calibri"/>
              </a:rPr>
              <a:t>Its melting point ( 190°C) with decomposition.</a:t>
            </a:r>
          </a:p>
          <a:p>
            <a:pPr marL="285750" indent="-285750">
              <a:buFont typeface="Wingdings" pitchFamily="2" charset="2"/>
              <a:buChar char="v"/>
            </a:pPr>
            <a:r>
              <a:rPr lang="en-US" sz="2400" dirty="0">
                <a:solidFill>
                  <a:srgbClr val="000000"/>
                </a:solidFill>
                <a:latin typeface="Times New Roman"/>
                <a:ea typeface="Calibri"/>
              </a:rPr>
              <a:t>It dissolves well in water to give acidic solutions and sparingly soluble in ethanol.</a:t>
            </a:r>
          </a:p>
          <a:p>
            <a:pPr marL="285750" indent="-285750">
              <a:buFont typeface="Wingdings" pitchFamily="2" charset="2"/>
              <a:buChar char="v"/>
            </a:pPr>
            <a:r>
              <a:rPr lang="en-US" sz="2400" dirty="0">
                <a:solidFill>
                  <a:srgbClr val="000000"/>
                </a:solidFill>
                <a:latin typeface="Times New Roman"/>
                <a:ea typeface="Calibri"/>
              </a:rPr>
              <a:t>Ascorbic acid solution rapidly oxidized in air and alkali media.</a:t>
            </a:r>
          </a:p>
          <a:p>
            <a:pPr marL="285750" indent="-285750">
              <a:buFont typeface="Wingdings" pitchFamily="2" charset="2"/>
              <a:buChar char="v"/>
            </a:pPr>
            <a:r>
              <a:rPr lang="en-US" sz="2400" dirty="0">
                <a:solidFill>
                  <a:srgbClr val="000000"/>
                </a:solidFill>
                <a:latin typeface="Times New Roman"/>
                <a:ea typeface="Calibri"/>
              </a:rPr>
              <a:t>many animals are able to produce it (as a hormone), but humans require it as part of their nutrition.</a:t>
            </a:r>
          </a:p>
          <a:p>
            <a:pPr marL="285750" indent="-285750">
              <a:buFont typeface="Wingdings" pitchFamily="2" charset="2"/>
              <a:buChar char="v"/>
            </a:pPr>
            <a:endParaRPr lang="en-US" sz="2400" dirty="0">
              <a:solidFill>
                <a:srgbClr val="000000"/>
              </a:solidFill>
              <a:latin typeface="Times New Roman"/>
              <a:ea typeface="Calibri"/>
            </a:endParaRPr>
          </a:p>
          <a:p>
            <a:pPr marL="285750" indent="-285750">
              <a:buFont typeface="Wingdings" pitchFamily="2" charset="2"/>
              <a:buChar char="v"/>
            </a:pPr>
            <a:endParaRPr lang="en-US" sz="2400" dirty="0"/>
          </a:p>
        </p:txBody>
      </p:sp>
    </p:spTree>
    <p:extLst>
      <p:ext uri="{BB962C8B-B14F-4D97-AF65-F5344CB8AC3E}">
        <p14:creationId xmlns:p14="http://schemas.microsoft.com/office/powerpoint/2010/main" val="64293172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700" y="228600"/>
            <a:ext cx="7696200" cy="31242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152400" y="3657600"/>
            <a:ext cx="7924800" cy="1600200"/>
          </a:xfrm>
          <a:prstGeom prst="rect">
            <a:avLst/>
          </a:prstGeom>
          <a:ln>
            <a:solidFill>
              <a:srgbClr val="FF0000"/>
            </a:solidFill>
          </a:ln>
        </p:spPr>
        <p:style>
          <a:lnRef idx="2">
            <a:schemeClr val="accent1"/>
          </a:lnRef>
          <a:fillRef idx="1">
            <a:schemeClr val="lt1"/>
          </a:fillRef>
          <a:effectRef idx="0">
            <a:schemeClr val="accent1"/>
          </a:effectRef>
          <a:fontRef idx="minor">
            <a:schemeClr val="dk1"/>
          </a:fontRef>
        </p:style>
        <p:txBody>
          <a:bodyPr rtlCol="0" anchor="ctr"/>
          <a:lstStyle/>
          <a:p>
            <a:pPr marL="285750" indent="-285750">
              <a:buFont typeface="Wingdings" pitchFamily="2" charset="2"/>
              <a:buChar char="v"/>
            </a:pPr>
            <a:r>
              <a:rPr lang="en-US" sz="2400" dirty="0">
                <a:solidFill>
                  <a:srgbClr val="000000"/>
                </a:solidFill>
                <a:latin typeface="Times New Roman"/>
                <a:ea typeface="Calibri"/>
              </a:rPr>
              <a:t>Ascorbic acid is a strong reducing agent and it is assayed by titration with iodine solution</a:t>
            </a:r>
            <a:r>
              <a:rPr lang="en-US" sz="2400" dirty="0">
                <a:latin typeface="Calibri"/>
                <a:ea typeface="Calibri"/>
                <a:cs typeface="Arial"/>
              </a:rPr>
              <a:t>.</a:t>
            </a:r>
          </a:p>
          <a:p>
            <a:endParaRPr lang="en-US" sz="2400" dirty="0">
              <a:solidFill>
                <a:srgbClr val="000000"/>
              </a:solidFill>
              <a:latin typeface="Times New Roman"/>
              <a:ea typeface="Calibri"/>
            </a:endParaRPr>
          </a:p>
          <a:p>
            <a:pPr marL="285750" indent="-285750">
              <a:buFont typeface="Wingdings" pitchFamily="2" charset="2"/>
              <a:buChar char="v"/>
            </a:pPr>
            <a:endParaRPr lang="en-US" sz="2400" dirty="0">
              <a:solidFill>
                <a:srgbClr val="000000"/>
              </a:solidFill>
              <a:latin typeface="Times New Roman"/>
              <a:ea typeface="Calibri"/>
            </a:endParaRPr>
          </a:p>
        </p:txBody>
      </p:sp>
    </p:spTree>
    <p:extLst>
      <p:ext uri="{BB962C8B-B14F-4D97-AF65-F5344CB8AC3E}">
        <p14:creationId xmlns:p14="http://schemas.microsoft.com/office/powerpoint/2010/main" val="158241311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315" y="327819"/>
            <a:ext cx="7467600" cy="868362"/>
          </a:xfrm>
        </p:spPr>
        <p:txBody>
          <a:bodyPr>
            <a:normAutofit fontScale="90000"/>
          </a:bodyPr>
          <a:lstStyle/>
          <a:p>
            <a:pPr indent="457200">
              <a:lnSpc>
                <a:spcPct val="115000"/>
              </a:lnSpc>
              <a:spcAft>
                <a:spcPts val="1000"/>
              </a:spcAft>
              <a:tabLst>
                <a:tab pos="457200" algn="l"/>
              </a:tabLst>
            </a:pPr>
            <a:r>
              <a:rPr lang="en-US" sz="3200" b="1" dirty="0">
                <a:latin typeface="Times New Roman"/>
                <a:ea typeface="Calibri"/>
                <a:cs typeface="Arial"/>
              </a:rPr>
              <a:t>Principle:</a:t>
            </a:r>
            <a:br>
              <a:rPr lang="en-US" sz="2400" dirty="0">
                <a:latin typeface="Calibri"/>
                <a:ea typeface="Calibri"/>
                <a:cs typeface="Arial"/>
              </a:rPr>
            </a:br>
            <a:endParaRPr lang="en-US" dirty="0"/>
          </a:p>
        </p:txBody>
      </p:sp>
      <p:sp>
        <p:nvSpPr>
          <p:cNvPr id="3" name="Rectangle 2"/>
          <p:cNvSpPr/>
          <p:nvPr/>
        </p:nvSpPr>
        <p:spPr>
          <a:xfrm>
            <a:off x="219501" y="762000"/>
            <a:ext cx="7924800" cy="3200400"/>
          </a:xfrm>
          <a:prstGeom prst="rect">
            <a:avLst/>
          </a:prstGeom>
          <a:ln>
            <a:solidFill>
              <a:srgbClr val="FF0000"/>
            </a:solidFill>
          </a:ln>
        </p:spPr>
        <p:style>
          <a:lnRef idx="2">
            <a:schemeClr val="accent1"/>
          </a:lnRef>
          <a:fillRef idx="1">
            <a:schemeClr val="lt1"/>
          </a:fillRef>
          <a:effectRef idx="0">
            <a:schemeClr val="accent1"/>
          </a:effectRef>
          <a:fontRef idx="minor">
            <a:schemeClr val="dk1"/>
          </a:fontRef>
        </p:style>
        <p:txBody>
          <a:bodyPr rtlCol="0" anchor="ctr"/>
          <a:lstStyle/>
          <a:p>
            <a:pPr marL="285750" indent="-285750">
              <a:buFont typeface="Wingdings" pitchFamily="2" charset="2"/>
              <a:buChar char="v"/>
            </a:pPr>
            <a:r>
              <a:rPr lang="en-US" sz="2400" dirty="0"/>
              <a:t>This method determines the vitamin C concentration in a solution by a redox titration with potassium iodate in the presence of potassium iodide. </a:t>
            </a:r>
          </a:p>
          <a:p>
            <a:pPr marL="285750" indent="-285750">
              <a:buFont typeface="Wingdings" pitchFamily="2" charset="2"/>
              <a:buChar char="v"/>
            </a:pPr>
            <a:r>
              <a:rPr lang="en-US" sz="2400" dirty="0">
                <a:solidFill>
                  <a:srgbClr val="000000"/>
                </a:solidFill>
                <a:latin typeface="Times New Roman"/>
                <a:ea typeface="Calibri"/>
                <a:cs typeface="Arial"/>
              </a:rPr>
              <a:t>Ascorbic acid is a reducing agent and can be oxidized to form </a:t>
            </a:r>
            <a:r>
              <a:rPr lang="en-US" sz="2400" dirty="0" err="1">
                <a:solidFill>
                  <a:srgbClr val="000000"/>
                </a:solidFill>
                <a:latin typeface="Times New Roman"/>
                <a:ea typeface="Calibri"/>
                <a:cs typeface="Arial"/>
              </a:rPr>
              <a:t>dehydroascorbic</a:t>
            </a:r>
            <a:r>
              <a:rPr lang="en-US" sz="2400" dirty="0">
                <a:solidFill>
                  <a:srgbClr val="000000"/>
                </a:solidFill>
                <a:latin typeface="Times New Roman"/>
                <a:ea typeface="Calibri"/>
                <a:cs typeface="Arial"/>
              </a:rPr>
              <a:t> acid by iodine.</a:t>
            </a:r>
          </a:p>
          <a:p>
            <a:pPr marL="285750" indent="-285750">
              <a:buFont typeface="Wingdings" pitchFamily="2" charset="2"/>
              <a:buChar char="v"/>
            </a:pPr>
            <a:r>
              <a:rPr lang="en-US" sz="2400" dirty="0">
                <a:solidFill>
                  <a:srgbClr val="000000"/>
                </a:solidFill>
                <a:latin typeface="Times New Roman"/>
                <a:ea typeface="Calibri"/>
                <a:cs typeface="Arial"/>
              </a:rPr>
              <a:t> while iodine is reduced to iodine ion.</a:t>
            </a:r>
            <a:endParaRPr lang="en-US" sz="2400" dirty="0">
              <a:latin typeface="Calibri"/>
              <a:ea typeface="Calibri"/>
              <a:cs typeface="Arial"/>
            </a:endParaRPr>
          </a:p>
          <a:p>
            <a:pPr marL="285750" indent="-285750">
              <a:buFont typeface="Wingdings" pitchFamily="2" charset="2"/>
              <a:buChar char="v"/>
            </a:pPr>
            <a:endParaRPr lang="en-US" sz="2400" dirty="0"/>
          </a:p>
        </p:txBody>
      </p:sp>
      <p:pic>
        <p:nvPicPr>
          <p:cNvPr id="4" name="Picture 3"/>
          <p:cNvPicPr/>
          <p:nvPr/>
        </p:nvPicPr>
        <p:blipFill>
          <a:blip r:embed="rId2" cstate="print">
            <a:duotone>
              <a:prstClr val="black"/>
              <a:srgbClr val="D9C3A5">
                <a:tint val="50000"/>
                <a:satMod val="180000"/>
              </a:srgbClr>
            </a:duotone>
            <a:extLst>
              <a:ext uri="{BEBA8EAE-BF5A-486C-A8C5-ECC9F3942E4B}">
                <a14:imgProps xmlns:a14="http://schemas.microsoft.com/office/drawing/2010/main">
                  <a14:imgLayer r:embed="rId3">
                    <a14:imgEffect>
                      <a14:sharpenSoften amount="50000"/>
                    </a14:imgEffect>
                    <a14:imgEffect>
                      <a14:saturation sat="400000"/>
                    </a14:imgEffect>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351998" y="5029200"/>
            <a:ext cx="7696200" cy="1010920"/>
          </a:xfrm>
          <a:prstGeom prst="rect">
            <a:avLst/>
          </a:prstGeom>
        </p:spPr>
      </p:pic>
      <p:sp>
        <p:nvSpPr>
          <p:cNvPr id="5" name="Rectangle 4"/>
          <p:cNvSpPr/>
          <p:nvPr/>
        </p:nvSpPr>
        <p:spPr>
          <a:xfrm>
            <a:off x="452649" y="4267200"/>
            <a:ext cx="6329151" cy="36933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dirty="0"/>
              <a:t>Ascorbic acid + I</a:t>
            </a:r>
            <a:r>
              <a:rPr lang="en-US" sz="1100" dirty="0"/>
              <a:t>2 </a:t>
            </a:r>
            <a:r>
              <a:rPr lang="en-US" dirty="0"/>
              <a:t>→ 2 I− + dehydroascorbic acid</a:t>
            </a:r>
          </a:p>
        </p:txBody>
      </p:sp>
    </p:spTree>
    <p:extLst>
      <p:ext uri="{BB962C8B-B14F-4D97-AF65-F5344CB8AC3E}">
        <p14:creationId xmlns:p14="http://schemas.microsoft.com/office/powerpoint/2010/main" val="312208652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57200" y="762000"/>
            <a:ext cx="7696200" cy="92333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pt-BR" dirty="0"/>
              <a:t>a)   KIO3 +5KI + 6HCl                        3I</a:t>
            </a:r>
            <a:r>
              <a:rPr lang="pt-BR" sz="1200" dirty="0"/>
              <a:t>2</a:t>
            </a:r>
            <a:r>
              <a:rPr lang="pt-BR" dirty="0"/>
              <a:t> + 6KCl + 3H</a:t>
            </a:r>
            <a:r>
              <a:rPr lang="pt-BR" sz="1200" dirty="0"/>
              <a:t>2</a:t>
            </a:r>
            <a:r>
              <a:rPr lang="pt-BR" dirty="0"/>
              <a:t>O</a:t>
            </a:r>
          </a:p>
          <a:p>
            <a:endParaRPr lang="pt-BR" dirty="0"/>
          </a:p>
          <a:p>
            <a:r>
              <a:rPr lang="pt-BR" dirty="0"/>
              <a:t>b)   I</a:t>
            </a:r>
            <a:r>
              <a:rPr lang="pt-BR" sz="1200" dirty="0"/>
              <a:t>2</a:t>
            </a:r>
            <a:r>
              <a:rPr lang="pt-BR" dirty="0"/>
              <a:t> +    C</a:t>
            </a:r>
            <a:r>
              <a:rPr lang="pt-BR" sz="1400" dirty="0"/>
              <a:t>6</a:t>
            </a:r>
            <a:r>
              <a:rPr lang="pt-BR" dirty="0"/>
              <a:t>H</a:t>
            </a:r>
            <a:r>
              <a:rPr lang="pt-BR" sz="1400" dirty="0"/>
              <a:t>8</a:t>
            </a:r>
            <a:r>
              <a:rPr lang="pt-BR" dirty="0"/>
              <a:t>O</a:t>
            </a:r>
            <a:r>
              <a:rPr lang="pt-BR" sz="1400" dirty="0"/>
              <a:t>6 </a:t>
            </a:r>
            <a:r>
              <a:rPr lang="pt-BR" dirty="0"/>
              <a:t>                            C</a:t>
            </a:r>
            <a:r>
              <a:rPr lang="pt-BR" sz="1400" dirty="0"/>
              <a:t>6</a:t>
            </a:r>
            <a:r>
              <a:rPr lang="pt-BR" dirty="0"/>
              <a:t>H</a:t>
            </a:r>
            <a:r>
              <a:rPr lang="pt-BR" sz="1400" dirty="0"/>
              <a:t>6</a:t>
            </a:r>
            <a:r>
              <a:rPr lang="pt-BR" dirty="0"/>
              <a:t>O</a:t>
            </a:r>
            <a:r>
              <a:rPr lang="pt-BR" sz="1400" dirty="0"/>
              <a:t>6</a:t>
            </a:r>
            <a:r>
              <a:rPr lang="pt-BR" dirty="0"/>
              <a:t> + 2I-  +2H+</a:t>
            </a:r>
          </a:p>
        </p:txBody>
      </p:sp>
      <p:cxnSp>
        <p:nvCxnSpPr>
          <p:cNvPr id="11" name="Straight Arrow Connector 10"/>
          <p:cNvCxnSpPr/>
          <p:nvPr/>
        </p:nvCxnSpPr>
        <p:spPr>
          <a:xfrm>
            <a:off x="3146946" y="990600"/>
            <a:ext cx="1143000"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2" name="Straight Arrow Connector 11"/>
          <p:cNvCxnSpPr/>
          <p:nvPr/>
        </p:nvCxnSpPr>
        <p:spPr>
          <a:xfrm>
            <a:off x="2914934" y="1533099"/>
            <a:ext cx="1143000"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3" name="Rectangle 12"/>
          <p:cNvSpPr/>
          <p:nvPr/>
        </p:nvSpPr>
        <p:spPr>
          <a:xfrm>
            <a:off x="457200" y="1981200"/>
            <a:ext cx="7696200" cy="2308324"/>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sz="2400" dirty="0">
                <a:solidFill>
                  <a:srgbClr val="000000"/>
                </a:solidFill>
                <a:latin typeface="Times New Roman"/>
                <a:ea typeface="Calibri"/>
              </a:rPr>
              <a:t>Due to this reaction the iodine formed is immediately reduced to iodide as long as there is any ascorbic acid present. Once all the ascorbic acid has been oxidized, the excess iodine is free to react with the starch indicator, forming the blue-black starch-iodine complex. This is the endpoint of the titration</a:t>
            </a:r>
          </a:p>
        </p:txBody>
      </p:sp>
    </p:spTree>
    <p:extLst>
      <p:ext uri="{BB962C8B-B14F-4D97-AF65-F5344CB8AC3E}">
        <p14:creationId xmlns:p14="http://schemas.microsoft.com/office/powerpoint/2010/main" val="212421802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7200" y="457200"/>
            <a:ext cx="7848600" cy="5548186"/>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285750" indent="-285750" algn="just">
              <a:lnSpc>
                <a:spcPct val="115000"/>
              </a:lnSpc>
              <a:spcAft>
                <a:spcPts val="500"/>
              </a:spcAft>
              <a:buFont typeface="Wingdings" pitchFamily="2" charset="2"/>
              <a:buChar char="v"/>
            </a:pPr>
            <a:r>
              <a:rPr lang="en-US" sz="2400" dirty="0">
                <a:solidFill>
                  <a:srgbClr val="000000"/>
                </a:solidFill>
                <a:latin typeface="Times New Roman"/>
                <a:ea typeface="Calibri"/>
              </a:rPr>
              <a:t>Explanation of equation   (a)</a:t>
            </a:r>
          </a:p>
          <a:p>
            <a:pPr algn="just">
              <a:lnSpc>
                <a:spcPct val="115000"/>
              </a:lnSpc>
              <a:spcAft>
                <a:spcPts val="500"/>
              </a:spcAft>
            </a:pPr>
            <a:r>
              <a:rPr lang="pt-BR" sz="2400" dirty="0">
                <a:solidFill>
                  <a:srgbClr val="000000"/>
                </a:solidFill>
                <a:latin typeface="Times New Roman"/>
                <a:ea typeface="Calibri"/>
              </a:rPr>
              <a:t>        KIO3 +5KI + 6HCl                        3I2 + 6KCl + 3H2O</a:t>
            </a:r>
          </a:p>
          <a:p>
            <a:pPr algn="just">
              <a:lnSpc>
                <a:spcPct val="115000"/>
              </a:lnSpc>
              <a:spcAft>
                <a:spcPts val="500"/>
              </a:spcAft>
            </a:pPr>
            <a:endParaRPr lang="en-US" sz="2400" dirty="0">
              <a:solidFill>
                <a:srgbClr val="000000"/>
              </a:solidFill>
              <a:latin typeface="Times New Roman"/>
              <a:ea typeface="Calibri"/>
            </a:endParaRPr>
          </a:p>
          <a:p>
            <a:pPr indent="228600" algn="just">
              <a:lnSpc>
                <a:spcPct val="115000"/>
              </a:lnSpc>
              <a:spcAft>
                <a:spcPts val="500"/>
              </a:spcAft>
            </a:pPr>
            <a:r>
              <a:rPr lang="en-US" sz="2400" dirty="0">
                <a:solidFill>
                  <a:srgbClr val="000000"/>
                </a:solidFill>
                <a:latin typeface="Times New Roman"/>
                <a:ea typeface="Calibri"/>
              </a:rPr>
              <a:t>- The iodate ions are reduced to form iodine.</a:t>
            </a:r>
          </a:p>
          <a:p>
            <a:pPr algn="ctr">
              <a:lnSpc>
                <a:spcPct val="150000"/>
              </a:lnSpc>
              <a:spcBef>
                <a:spcPts val="1200"/>
              </a:spcBef>
              <a:spcAft>
                <a:spcPts val="500"/>
              </a:spcAft>
            </a:pPr>
            <a:r>
              <a:rPr lang="en-US" sz="2400" dirty="0">
                <a:solidFill>
                  <a:srgbClr val="000000"/>
                </a:solidFill>
                <a:latin typeface="Times New Roman"/>
                <a:ea typeface="Calibri"/>
              </a:rPr>
              <a:t>IO3− + 6 H+ + 5 e− → ½ I2 + 3 H2O</a:t>
            </a:r>
          </a:p>
          <a:p>
            <a:pPr indent="457200" algn="just">
              <a:lnSpc>
                <a:spcPct val="115000"/>
              </a:lnSpc>
              <a:spcAft>
                <a:spcPts val="500"/>
              </a:spcAft>
            </a:pPr>
            <a:r>
              <a:rPr lang="en-US" sz="2400" dirty="0">
                <a:solidFill>
                  <a:srgbClr val="000000"/>
                </a:solidFill>
                <a:latin typeface="Times New Roman"/>
                <a:ea typeface="Calibri"/>
              </a:rPr>
              <a:t>- While the iodide ions are oxidized to form iodine. </a:t>
            </a:r>
          </a:p>
          <a:p>
            <a:pPr algn="ctr">
              <a:lnSpc>
                <a:spcPct val="150000"/>
              </a:lnSpc>
              <a:spcBef>
                <a:spcPts val="1200"/>
              </a:spcBef>
              <a:spcAft>
                <a:spcPts val="500"/>
              </a:spcAft>
            </a:pPr>
            <a:r>
              <a:rPr lang="en-US" sz="2400" dirty="0">
                <a:solidFill>
                  <a:srgbClr val="000000"/>
                </a:solidFill>
                <a:latin typeface="Times New Roman"/>
                <a:ea typeface="Calibri"/>
              </a:rPr>
              <a:t>2I− → I2 + 2 e−</a:t>
            </a:r>
          </a:p>
          <a:p>
            <a:pPr indent="228600" algn="just">
              <a:lnSpc>
                <a:spcPct val="115000"/>
              </a:lnSpc>
              <a:spcAft>
                <a:spcPts val="500"/>
              </a:spcAft>
            </a:pPr>
            <a:r>
              <a:rPr lang="en-US" sz="2400" dirty="0">
                <a:solidFill>
                  <a:srgbClr val="000000"/>
                </a:solidFill>
                <a:latin typeface="Times New Roman"/>
                <a:ea typeface="Calibri"/>
              </a:rPr>
              <a:t>Combining these half-equations demonstrates the reaction between iodate and iodide.</a:t>
            </a:r>
          </a:p>
          <a:p>
            <a:pPr algn="ctr">
              <a:lnSpc>
                <a:spcPct val="150000"/>
              </a:lnSpc>
              <a:spcAft>
                <a:spcPts val="500"/>
              </a:spcAft>
            </a:pPr>
            <a:r>
              <a:rPr lang="en-US" sz="2400" dirty="0">
                <a:solidFill>
                  <a:srgbClr val="000000"/>
                </a:solidFill>
                <a:latin typeface="Times New Roman"/>
                <a:ea typeface="Calibri"/>
              </a:rPr>
              <a:t>2 IO3- + 10 I− + 12 H+ →  6 I2 + 6 H2O</a:t>
            </a:r>
          </a:p>
        </p:txBody>
      </p:sp>
      <p:cxnSp>
        <p:nvCxnSpPr>
          <p:cNvPr id="4" name="Straight Arrow Connector 3"/>
          <p:cNvCxnSpPr/>
          <p:nvPr/>
        </p:nvCxnSpPr>
        <p:spPr>
          <a:xfrm>
            <a:off x="3810000" y="1219200"/>
            <a:ext cx="1143000"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8952867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868362"/>
          </a:xfrm>
        </p:spPr>
        <p:txBody>
          <a:bodyPr>
            <a:normAutofit fontScale="90000"/>
          </a:bodyPr>
          <a:lstStyle/>
          <a:p>
            <a:pPr>
              <a:lnSpc>
                <a:spcPct val="115000"/>
              </a:lnSpc>
              <a:spcAft>
                <a:spcPts val="1000"/>
              </a:spcAft>
            </a:pPr>
            <a:r>
              <a:rPr lang="en-US" sz="2900" b="1" dirty="0">
                <a:latin typeface="Times New Roman"/>
                <a:ea typeface="Calibri"/>
                <a:cs typeface="Arial"/>
              </a:rPr>
              <a:t>Procedure:</a:t>
            </a:r>
            <a:br>
              <a:rPr lang="en-US" sz="1800" dirty="0">
                <a:latin typeface="Calibri"/>
                <a:ea typeface="Calibri"/>
                <a:cs typeface="Arial"/>
              </a:rPr>
            </a:br>
            <a:endParaRPr lang="en-US" dirty="0"/>
          </a:p>
        </p:txBody>
      </p:sp>
      <p:sp>
        <p:nvSpPr>
          <p:cNvPr id="3" name="Rectangle 2"/>
          <p:cNvSpPr/>
          <p:nvPr/>
        </p:nvSpPr>
        <p:spPr>
          <a:xfrm>
            <a:off x="228600" y="882316"/>
            <a:ext cx="8763000" cy="6063198"/>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342900" lvl="0" indent="-342900">
              <a:buFont typeface="+mj-lt"/>
              <a:buAutoNum type="arabicPeriod"/>
            </a:pPr>
            <a:r>
              <a:rPr lang="en-US" sz="2800" dirty="0">
                <a:solidFill>
                  <a:srgbClr val="000000"/>
                </a:solidFill>
                <a:latin typeface="Times New Roman"/>
                <a:ea typeface="Calibri"/>
              </a:rPr>
              <a:t>Fill the burette with 20 ml of KIO3 .</a:t>
            </a:r>
          </a:p>
          <a:p>
            <a:pPr marL="342900" lvl="0" indent="-342900">
              <a:buFont typeface="+mj-lt"/>
              <a:buAutoNum type="arabicPeriod"/>
            </a:pPr>
            <a:r>
              <a:rPr lang="en-US" sz="2800" dirty="0">
                <a:solidFill>
                  <a:srgbClr val="000000"/>
                </a:solidFill>
                <a:latin typeface="Times New Roman"/>
                <a:ea typeface="Calibri"/>
              </a:rPr>
              <a:t>Transfer 5 ml of unknown solution  to the conical flask.</a:t>
            </a:r>
          </a:p>
          <a:p>
            <a:pPr marL="342900" lvl="0" indent="-342900">
              <a:buFont typeface="+mj-lt"/>
              <a:buAutoNum type="arabicPeriod"/>
            </a:pPr>
            <a:r>
              <a:rPr lang="en-US" sz="2800" dirty="0">
                <a:solidFill>
                  <a:srgbClr val="000000"/>
                </a:solidFill>
                <a:latin typeface="Times New Roman"/>
                <a:ea typeface="Calibri"/>
              </a:rPr>
              <a:t>Add 1 ml of HCl +1 ml of potassium iodide  KI.</a:t>
            </a:r>
          </a:p>
          <a:p>
            <a:pPr marL="342900" lvl="0" indent="-342900">
              <a:buFont typeface="+mj-lt"/>
              <a:buAutoNum type="arabicPeriod"/>
            </a:pPr>
            <a:r>
              <a:rPr lang="en-US" sz="2800" dirty="0">
                <a:solidFill>
                  <a:srgbClr val="000000"/>
                </a:solidFill>
                <a:latin typeface="Times New Roman"/>
                <a:ea typeface="Calibri"/>
              </a:rPr>
              <a:t>Add 1 ml of 0.1 N  potassium iodate solution  KIO3 from burette .</a:t>
            </a:r>
          </a:p>
          <a:p>
            <a:pPr marL="342900" lvl="0" indent="-342900">
              <a:buFont typeface="+mj-lt"/>
              <a:buAutoNum type="arabicPeriod"/>
            </a:pPr>
            <a:r>
              <a:rPr lang="en-US" sz="2800" dirty="0">
                <a:solidFill>
                  <a:srgbClr val="000000"/>
                </a:solidFill>
                <a:latin typeface="Times New Roman"/>
                <a:ea typeface="Calibri"/>
              </a:rPr>
              <a:t>Add 1ml of starch indicator.</a:t>
            </a:r>
          </a:p>
          <a:p>
            <a:pPr marL="342900" lvl="0" indent="-342900">
              <a:buFont typeface="+mj-lt"/>
              <a:buAutoNum type="arabicPeriod"/>
            </a:pPr>
            <a:r>
              <a:rPr lang="en-US" sz="2800" dirty="0">
                <a:solidFill>
                  <a:srgbClr val="000000"/>
                </a:solidFill>
                <a:latin typeface="Times New Roman"/>
                <a:ea typeface="Calibri"/>
              </a:rPr>
              <a:t>Complete titration with KIO3 until end point , endpoint of the titration is the  first permanent trace of a dark blue-black color.</a:t>
            </a:r>
          </a:p>
          <a:p>
            <a:pPr marL="342900" lvl="0" indent="-342900">
              <a:buFont typeface="+mj-lt"/>
              <a:buAutoNum type="arabicPeriod"/>
            </a:pPr>
            <a:r>
              <a:rPr lang="en-US" sz="2800" dirty="0">
                <a:solidFill>
                  <a:srgbClr val="000000"/>
                </a:solidFill>
                <a:latin typeface="Times New Roman"/>
                <a:ea typeface="Calibri"/>
              </a:rPr>
              <a:t> Calculate the practical wt.</a:t>
            </a:r>
          </a:p>
          <a:p>
            <a:pPr lvl="0"/>
            <a:endParaRPr lang="en-US" sz="2400" dirty="0">
              <a:solidFill>
                <a:srgbClr val="000000"/>
              </a:solidFill>
              <a:latin typeface="Times New Roman"/>
              <a:ea typeface="Calibri"/>
            </a:endParaRPr>
          </a:p>
          <a:p>
            <a:pPr lvl="0"/>
            <a:endParaRPr lang="en-US" sz="2400" dirty="0">
              <a:solidFill>
                <a:srgbClr val="000000"/>
              </a:solidFill>
              <a:latin typeface="Times New Roman"/>
              <a:ea typeface="Calibri"/>
            </a:endParaRPr>
          </a:p>
          <a:p>
            <a:pPr marL="342900" lvl="0" indent="-342900">
              <a:buFont typeface="+mj-lt"/>
              <a:buAutoNum type="arabicPeriod"/>
            </a:pPr>
            <a:endParaRPr lang="en-US" sz="2400" dirty="0">
              <a:solidFill>
                <a:srgbClr val="000000"/>
              </a:solidFill>
              <a:latin typeface="Times New Roman"/>
              <a:ea typeface="Calibri"/>
            </a:endParaRPr>
          </a:p>
          <a:p>
            <a:pPr marL="342900" lvl="0" indent="-342900">
              <a:buFont typeface="+mj-lt"/>
              <a:buAutoNum type="arabicPeriod"/>
            </a:pPr>
            <a:endParaRPr lang="en-US" dirty="0">
              <a:latin typeface="Calibri"/>
              <a:ea typeface="Times New Roman"/>
              <a:cs typeface="Arial"/>
            </a:endParaRPr>
          </a:p>
          <a:p>
            <a:r>
              <a:rPr lang="en-US" dirty="0">
                <a:latin typeface="Calibri"/>
                <a:ea typeface="Times New Roman"/>
                <a:cs typeface="Arial"/>
              </a:rPr>
              <a:t> </a:t>
            </a:r>
          </a:p>
        </p:txBody>
      </p:sp>
    </p:spTree>
    <p:extLst>
      <p:ext uri="{BB962C8B-B14F-4D97-AF65-F5344CB8AC3E}">
        <p14:creationId xmlns:p14="http://schemas.microsoft.com/office/powerpoint/2010/main" val="268372311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5257" y="152400"/>
            <a:ext cx="7467600" cy="884238"/>
          </a:xfrm>
        </p:spPr>
        <p:txBody>
          <a:bodyPr/>
          <a:lstStyle/>
          <a:p>
            <a:r>
              <a:rPr lang="en-US" dirty="0"/>
              <a:t> </a:t>
            </a:r>
            <a:r>
              <a:rPr lang="en-US" sz="2600" b="1" dirty="0">
                <a:latin typeface="Times New Roman"/>
                <a:ea typeface="Calibri"/>
                <a:cs typeface="Arial"/>
              </a:rPr>
              <a:t>Calculations:</a:t>
            </a:r>
          </a:p>
        </p:txBody>
      </p:sp>
      <p:sp>
        <p:nvSpPr>
          <p:cNvPr id="3" name="Rectangle 2"/>
          <p:cNvSpPr/>
          <p:nvPr/>
        </p:nvSpPr>
        <p:spPr>
          <a:xfrm>
            <a:off x="515257" y="1248866"/>
            <a:ext cx="5866542" cy="830997"/>
          </a:xfrm>
          <a:prstGeom prst="rect">
            <a:avLst/>
          </a:prstGeom>
        </p:spPr>
        <p:style>
          <a:lnRef idx="1">
            <a:schemeClr val="accent1"/>
          </a:lnRef>
          <a:fillRef idx="2">
            <a:schemeClr val="accent1"/>
          </a:fillRef>
          <a:effectRef idx="1">
            <a:schemeClr val="accent1"/>
          </a:effectRef>
          <a:fontRef idx="minor">
            <a:schemeClr val="dk1"/>
          </a:fontRef>
        </p:style>
        <p:txBody>
          <a:bodyPr wrap="none">
            <a:spAutoFit/>
          </a:bodyPr>
          <a:lstStyle/>
          <a:p>
            <a:r>
              <a:rPr lang="en-US" sz="2400" dirty="0">
                <a:solidFill>
                  <a:srgbClr val="000000"/>
                </a:solidFill>
                <a:latin typeface="Times New Roman"/>
                <a:ea typeface="Calibri"/>
              </a:rPr>
              <a:t>Calculate the weight of the sample(</a:t>
            </a:r>
            <a:r>
              <a:rPr lang="en-US" sz="2400" dirty="0" err="1">
                <a:solidFill>
                  <a:srgbClr val="000000"/>
                </a:solidFill>
                <a:latin typeface="Times New Roman"/>
                <a:ea typeface="Calibri"/>
              </a:rPr>
              <a:t>Vit</a:t>
            </a:r>
            <a:r>
              <a:rPr lang="en-US" sz="2400" dirty="0">
                <a:solidFill>
                  <a:srgbClr val="000000"/>
                </a:solidFill>
                <a:latin typeface="Times New Roman"/>
                <a:ea typeface="Calibri"/>
              </a:rPr>
              <a:t> C)</a:t>
            </a:r>
          </a:p>
          <a:p>
            <a:r>
              <a:rPr lang="en-US" sz="2400" dirty="0">
                <a:solidFill>
                  <a:srgbClr val="000000"/>
                </a:solidFill>
                <a:latin typeface="Times New Roman"/>
                <a:ea typeface="Calibri"/>
              </a:rPr>
              <a:t> The mass for ascorbic acid was 176 g/mole?  </a:t>
            </a:r>
          </a:p>
        </p:txBody>
      </p:sp>
      <p:sp>
        <p:nvSpPr>
          <p:cNvPr id="4" name="Rectangle 3"/>
          <p:cNvSpPr/>
          <p:nvPr/>
        </p:nvSpPr>
        <p:spPr>
          <a:xfrm>
            <a:off x="400957" y="2521021"/>
            <a:ext cx="7696200" cy="92333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pt-BR" dirty="0"/>
              <a:t>a)   KIO</a:t>
            </a:r>
            <a:r>
              <a:rPr lang="pt-BR" sz="1200" dirty="0"/>
              <a:t>3</a:t>
            </a:r>
            <a:r>
              <a:rPr lang="pt-BR" dirty="0"/>
              <a:t> +5KI + 6HCl                        3I</a:t>
            </a:r>
            <a:r>
              <a:rPr lang="pt-BR" sz="1200" dirty="0"/>
              <a:t>2</a:t>
            </a:r>
            <a:r>
              <a:rPr lang="pt-BR" dirty="0"/>
              <a:t> + 6KCl + 3H</a:t>
            </a:r>
            <a:r>
              <a:rPr lang="pt-BR" sz="1200" dirty="0"/>
              <a:t>2</a:t>
            </a:r>
            <a:r>
              <a:rPr lang="pt-BR" dirty="0"/>
              <a:t>O</a:t>
            </a:r>
          </a:p>
          <a:p>
            <a:endParaRPr lang="pt-BR" dirty="0"/>
          </a:p>
          <a:p>
            <a:r>
              <a:rPr lang="pt-BR" dirty="0"/>
              <a:t>b)   I</a:t>
            </a:r>
            <a:r>
              <a:rPr lang="pt-BR" sz="1200" dirty="0"/>
              <a:t>2</a:t>
            </a:r>
            <a:r>
              <a:rPr lang="pt-BR" dirty="0"/>
              <a:t> +    C</a:t>
            </a:r>
            <a:r>
              <a:rPr lang="pt-BR" sz="1400" dirty="0"/>
              <a:t>6</a:t>
            </a:r>
            <a:r>
              <a:rPr lang="pt-BR" dirty="0"/>
              <a:t>H</a:t>
            </a:r>
            <a:r>
              <a:rPr lang="pt-BR" sz="1400" dirty="0"/>
              <a:t>8</a:t>
            </a:r>
            <a:r>
              <a:rPr lang="pt-BR" dirty="0"/>
              <a:t>O</a:t>
            </a:r>
            <a:r>
              <a:rPr lang="pt-BR" sz="1400" dirty="0"/>
              <a:t>6 </a:t>
            </a:r>
            <a:r>
              <a:rPr lang="pt-BR" dirty="0"/>
              <a:t>                            C</a:t>
            </a:r>
            <a:r>
              <a:rPr lang="pt-BR" sz="1400" dirty="0"/>
              <a:t>6</a:t>
            </a:r>
            <a:r>
              <a:rPr lang="pt-BR" dirty="0"/>
              <a:t>H</a:t>
            </a:r>
            <a:r>
              <a:rPr lang="pt-BR" sz="1400" dirty="0"/>
              <a:t>6</a:t>
            </a:r>
            <a:r>
              <a:rPr lang="pt-BR" dirty="0"/>
              <a:t>O</a:t>
            </a:r>
            <a:r>
              <a:rPr lang="pt-BR" sz="1400" dirty="0"/>
              <a:t>6</a:t>
            </a:r>
            <a:r>
              <a:rPr lang="pt-BR" dirty="0"/>
              <a:t> + 2I-  +2H+</a:t>
            </a:r>
          </a:p>
        </p:txBody>
      </p:sp>
      <p:cxnSp>
        <p:nvCxnSpPr>
          <p:cNvPr id="7" name="Straight Arrow Connector 6"/>
          <p:cNvCxnSpPr/>
          <p:nvPr/>
        </p:nvCxnSpPr>
        <p:spPr>
          <a:xfrm>
            <a:off x="3048000" y="2743200"/>
            <a:ext cx="11811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2590800" y="3276600"/>
            <a:ext cx="133435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7386785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4508</TotalTime>
  <Words>492</Words>
  <Application>Microsoft Office PowerPoint</Application>
  <PresentationFormat>On-screen Show (4:3)</PresentationFormat>
  <Paragraphs>48</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Bell MT</vt:lpstr>
      <vt:lpstr>Calibri</vt:lpstr>
      <vt:lpstr>Century Schoolbook</vt:lpstr>
      <vt:lpstr>Times New Roman</vt:lpstr>
      <vt:lpstr>Wingdings</vt:lpstr>
      <vt:lpstr>Wingdings 2</vt:lpstr>
      <vt:lpstr>Oriel</vt:lpstr>
      <vt:lpstr>Assay of Ascorbic Acid (Vit. C) </vt:lpstr>
      <vt:lpstr>Introduction: </vt:lpstr>
      <vt:lpstr>PowerPoint Presentation</vt:lpstr>
      <vt:lpstr>Principle: </vt:lpstr>
      <vt:lpstr>PowerPoint Presentation</vt:lpstr>
      <vt:lpstr>PowerPoint Presentation</vt:lpstr>
      <vt:lpstr>Procedure: </vt:lpstr>
      <vt:lpstr> Calculations: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Assay of Ascorbic Acid (Vit. C) </dc:title>
  <dc:creator>PC</dc:creator>
  <cp:lastModifiedBy>User8</cp:lastModifiedBy>
  <cp:revision>27</cp:revision>
  <dcterms:created xsi:type="dcterms:W3CDTF">2006-08-16T00:00:00Z</dcterms:created>
  <dcterms:modified xsi:type="dcterms:W3CDTF">2023-04-17T01:51:31Z</dcterms:modified>
</cp:coreProperties>
</file>