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83" r:id="rId3"/>
    <p:sldId id="384" r:id="rId4"/>
    <p:sldId id="386" r:id="rId5"/>
    <p:sldId id="387" r:id="rId6"/>
    <p:sldId id="388" r:id="rId7"/>
    <p:sldId id="389" r:id="rId8"/>
    <p:sldId id="391" r:id="rId9"/>
    <p:sldId id="404" r:id="rId10"/>
    <p:sldId id="392" r:id="rId11"/>
    <p:sldId id="390" r:id="rId12"/>
    <p:sldId id="405" r:id="rId13"/>
    <p:sldId id="393" r:id="rId14"/>
    <p:sldId id="395" r:id="rId15"/>
    <p:sldId id="396" r:id="rId16"/>
    <p:sldId id="397" r:id="rId17"/>
    <p:sldId id="394" r:id="rId18"/>
    <p:sldId id="406" r:id="rId19"/>
    <p:sldId id="407" r:id="rId20"/>
    <p:sldId id="408" r:id="rId21"/>
    <p:sldId id="409" r:id="rId22"/>
    <p:sldId id="398" r:id="rId23"/>
    <p:sldId id="399" r:id="rId24"/>
    <p:sldId id="400" r:id="rId25"/>
    <p:sldId id="401" r:id="rId26"/>
    <p:sldId id="402" r:id="rId27"/>
    <p:sldId id="40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04" autoAdjust="0"/>
    <p:restoredTop sz="94660"/>
  </p:normalViewPr>
  <p:slideViewPr>
    <p:cSldViewPr>
      <p:cViewPr>
        <p:scale>
          <a:sx n="70" d="100"/>
          <a:sy n="70" d="100"/>
        </p:scale>
        <p:origin x="1402" y="4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5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24E2460-E255-4D3C-9B6E-67BFB8AA9E80}" type="datetimeFigureOut">
              <a:rPr lang="en-GB" smtClean="0"/>
              <a:t>10/07/2019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10/07/2019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10/07/2019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10/07/2019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10/07/2019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10/07/2019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24E2460-E255-4D3C-9B6E-67BFB8AA9E80}" type="datetimeFigureOut">
              <a:rPr lang="en-GB" smtClean="0"/>
              <a:t>10/07/2019</a:t>
            </a:fld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24E2460-E255-4D3C-9B6E-67BFB8AA9E80}" type="datetimeFigureOut">
              <a:rPr lang="en-GB" smtClean="0"/>
              <a:t>10/07/2019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10/07/2019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10/07/2019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E2460-E255-4D3C-9B6E-67BFB8AA9E80}" type="datetimeFigureOut">
              <a:rPr lang="en-GB" smtClean="0"/>
              <a:t>10/07/2019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24E2460-E255-4D3C-9B6E-67BFB8AA9E80}" type="datetimeFigureOut">
              <a:rPr lang="en-GB" smtClean="0"/>
              <a:t>10/07/2019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4F2673F-D93D-4B9E-94DB-39D09E71706F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thmar1978@yahoo.com" TargetMode="External"/><Relationship Id="rId2" Type="http://schemas.openxmlformats.org/officeDocument/2006/relationships/hyperlink" Target="mailto:athmar1978@uomustansiriyah.edu.iq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thmar.habeeb.12@ucl.ac.uk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772400" cy="1470025"/>
          </a:xfrm>
        </p:spPr>
        <p:txBody>
          <a:bodyPr/>
          <a:lstStyle/>
          <a:p>
            <a:r>
              <a:rPr lang="en-GB" dirty="0" smtClean="0"/>
              <a:t>Principles of pharmacy practice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038600"/>
            <a:ext cx="8763000" cy="2590800"/>
          </a:xfrm>
        </p:spPr>
        <p:txBody>
          <a:bodyPr>
            <a:normAutofit fontScale="92500" lnSpcReduction="10000"/>
          </a:bodyPr>
          <a:lstStyle/>
          <a:p>
            <a:r>
              <a:rPr lang="en-GB" sz="3500" dirty="0" err="1" smtClean="0"/>
              <a:t>Lec</a:t>
            </a:r>
            <a:r>
              <a:rPr lang="en-GB" sz="3500" dirty="0" smtClean="0"/>
              <a:t> 1 </a:t>
            </a:r>
          </a:p>
          <a:p>
            <a:endParaRPr lang="en-GB" dirty="0" smtClean="0"/>
          </a:p>
          <a:p>
            <a:r>
              <a:rPr lang="en-GB" dirty="0" smtClean="0"/>
              <a:t>Lecturer Dr </a:t>
            </a:r>
            <a:r>
              <a:rPr lang="en-GB" b="1" dirty="0" err="1" smtClean="0"/>
              <a:t>Athmar</a:t>
            </a:r>
            <a:r>
              <a:rPr lang="en-GB" b="1" dirty="0" smtClean="0"/>
              <a:t> </a:t>
            </a:r>
            <a:r>
              <a:rPr lang="en-GB" b="1" dirty="0" err="1" smtClean="0"/>
              <a:t>Dhahir</a:t>
            </a:r>
            <a:r>
              <a:rPr lang="en-GB" b="1" dirty="0"/>
              <a:t> </a:t>
            </a:r>
            <a:r>
              <a:rPr lang="en-GB" b="1" dirty="0" err="1" smtClean="0"/>
              <a:t>Habeeb</a:t>
            </a:r>
            <a:r>
              <a:rPr lang="en-GB" b="1" dirty="0" smtClean="0"/>
              <a:t> Al-</a:t>
            </a:r>
            <a:r>
              <a:rPr lang="en-GB" b="1" dirty="0" err="1" smtClean="0"/>
              <a:t>Shohani</a:t>
            </a:r>
            <a:endParaRPr lang="en-GB" b="1" dirty="0" smtClean="0"/>
          </a:p>
          <a:p>
            <a:r>
              <a:rPr lang="en-GB" dirty="0" smtClean="0"/>
              <a:t>PhD in industrial pharmacy and pharmaceutical formulations</a:t>
            </a:r>
          </a:p>
          <a:p>
            <a:pPr algn="ctr"/>
            <a:r>
              <a:rPr lang="en-US" i="1" u="sng" dirty="0" smtClean="0">
                <a:hlinkClick r:id="rId2"/>
              </a:rPr>
              <a:t>athmar1978@uomustansiriyah.edu.iq</a:t>
            </a:r>
            <a:endParaRPr lang="en-US" i="1" u="sng" dirty="0" smtClean="0"/>
          </a:p>
          <a:p>
            <a:pPr algn="ctr"/>
            <a:r>
              <a:rPr lang="en-US" dirty="0" smtClean="0">
                <a:hlinkClick r:id="rId3"/>
              </a:rPr>
              <a:t>athmar1978@yahoo.com</a:t>
            </a:r>
            <a:endParaRPr lang="en-US" dirty="0"/>
          </a:p>
          <a:p>
            <a:pPr algn="ctr"/>
            <a:r>
              <a:rPr lang="en-US" u="sng" dirty="0" smtClean="0">
                <a:hlinkClick r:id="rId4"/>
              </a:rPr>
              <a:t>ath</a:t>
            </a:r>
            <a:r>
              <a:rPr lang="en-US" dirty="0" smtClean="0">
                <a:hlinkClick r:id="rId4"/>
              </a:rPr>
              <a:t>mar.habeeb.12@ucl.ac.uk</a:t>
            </a:r>
            <a:endParaRPr lang="en-US" dirty="0" smtClean="0"/>
          </a:p>
          <a:p>
            <a:pPr algn="ctr"/>
            <a:endParaRPr lang="en-US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83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5334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Percent weight in weight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2016" b="15533"/>
          <a:stretch/>
        </p:blipFill>
        <p:spPr bwMode="auto">
          <a:xfrm>
            <a:off x="225188" y="1371600"/>
            <a:ext cx="8693624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" r="5539"/>
          <a:stretch/>
        </p:blipFill>
        <p:spPr bwMode="auto">
          <a:xfrm>
            <a:off x="152400" y="3810000"/>
            <a:ext cx="8762999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042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"/>
          <a:stretch/>
        </p:blipFill>
        <p:spPr bwMode="auto">
          <a:xfrm>
            <a:off x="152400" y="3352800"/>
            <a:ext cx="8762999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2133600"/>
          </a:xfrm>
        </p:spPr>
        <p:txBody>
          <a:bodyPr>
            <a:normAutofit lnSpcReduction="10000"/>
          </a:bodyPr>
          <a:lstStyle/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Sometimes in a weight-in-weight calculation, the weight of one component is known but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total weight of the intended preparation. This type of calculation is performed as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demonstrated by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following example.</a:t>
            </a:r>
          </a:p>
        </p:txBody>
      </p:sp>
    </p:spTree>
    <p:extLst>
      <p:ext uri="{BB962C8B-B14F-4D97-AF65-F5344CB8AC3E}">
        <p14:creationId xmlns:p14="http://schemas.microsoft.com/office/powerpoint/2010/main" val="2931684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6"/>
          <a:stretch/>
        </p:blipFill>
        <p:spPr bwMode="auto">
          <a:xfrm>
            <a:off x="120555" y="1143000"/>
            <a:ext cx="8763000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48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4325112"/>
          </a:xfrm>
        </p:spPr>
        <p:txBody>
          <a:bodyPr>
            <a:normAutofit lnSpcReduction="10000"/>
          </a:bodyPr>
          <a:lstStyle/>
          <a:p>
            <a:pPr marL="109728" indent="0" algn="just">
              <a:buNone/>
            </a:pP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Calculating Percentage Strength Weight-in-Weight </a:t>
            </a:r>
            <a:endParaRPr lang="en-GB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just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weight of the finished solution or liquid preparation is not given when calculating its percentage strength, other data must be supplied from which it may be calculated: the weights of both ingredients, for instance, or the volume and specific gravity of the solution or liquid preparation.</a:t>
            </a:r>
          </a:p>
          <a:p>
            <a:pPr algn="just"/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1500 g of a solution contains 75 g of a drug substance, what is the percentage strength (w/w) of the solution?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800600"/>
            <a:ext cx="5749772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384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" t="2389" r="7287"/>
          <a:stretch/>
        </p:blipFill>
        <p:spPr bwMode="auto">
          <a:xfrm>
            <a:off x="119599" y="914400"/>
            <a:ext cx="8993091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217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382000" cy="7620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2800" dirty="0"/>
              <a:t>Weight-in-Weight Calculations in </a:t>
            </a:r>
            <a:r>
              <a:rPr lang="en-GB" sz="2800" dirty="0" smtClean="0"/>
              <a:t>Compounding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52600"/>
            <a:ext cx="8724900" cy="1331976"/>
          </a:xfrm>
        </p:spPr>
        <p:txBody>
          <a:bodyPr>
            <a:normAutofit lnSpcReduction="10000"/>
          </a:bodyPr>
          <a:lstStyle/>
          <a:p>
            <a:pPr marL="109728" indent="0" algn="just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Weight-in-weight calculations are used in the following types of manufacturing and compounding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" r="9962" b="11798"/>
          <a:stretch/>
        </p:blipFill>
        <p:spPr bwMode="auto">
          <a:xfrm>
            <a:off x="157288" y="3276600"/>
            <a:ext cx="88343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827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1" t="2965" r="9422" b="5811"/>
          <a:stretch/>
        </p:blipFill>
        <p:spPr bwMode="auto">
          <a:xfrm>
            <a:off x="205306" y="907191"/>
            <a:ext cx="8710094" cy="574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05124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1" y="762000"/>
            <a:ext cx="9026939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540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" t="5650" r="3101" b="11834"/>
          <a:stretch/>
        </p:blipFill>
        <p:spPr bwMode="auto">
          <a:xfrm>
            <a:off x="152400" y="152400"/>
            <a:ext cx="8686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8169848" cy="269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957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6324600" cy="19814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04"/>
          <a:stretch/>
        </p:blipFill>
        <p:spPr bwMode="auto">
          <a:xfrm>
            <a:off x="4354668" y="2590800"/>
            <a:ext cx="4711734" cy="412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590800"/>
            <a:ext cx="3962400" cy="4199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546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10600" cy="6096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Percent and ratio strength calculations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5050536"/>
          </a:xfrm>
        </p:spPr>
        <p:txBody>
          <a:bodyPr>
            <a:normAutofit fontScale="92500" lnSpcReduction="20000"/>
          </a:bodyPr>
          <a:lstStyle/>
          <a:p>
            <a:pPr marL="109728" indent="0" algn="just">
              <a:buNone/>
            </a:pP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</a:t>
            </a:r>
          </a:p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term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percent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its corresponding sign (%) mean ‘‘by the hundred’’ or ‘‘in a hundred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,’’ and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percentage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means ‘‘rate per hundred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’’ , so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50 percent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(or 50%) and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a percentage of 50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are equivalent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expressions.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percent may also be expressed as a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ratio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represented as a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common or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decimal fraction. For example,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means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50 parts in 100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the same kind, and may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be expressed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as 50⁄100 or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0.50</a:t>
            </a:r>
          </a:p>
          <a:p>
            <a:pPr algn="just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purposes of computation,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percents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are usually changed to equivalent decimal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fractions. This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change is made by dropping the percent sign (%) and dividing the expressed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numerator by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100. Thus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109728" indent="0" algn="just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12.5%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 =  12.5/100   =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0.125</a:t>
            </a:r>
          </a:p>
        </p:txBody>
      </p:sp>
    </p:spTree>
    <p:extLst>
      <p:ext uri="{BB962C8B-B14F-4D97-AF65-F5344CB8AC3E}">
        <p14:creationId xmlns:p14="http://schemas.microsoft.com/office/powerpoint/2010/main" val="1172115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37"/>
          <a:stretch/>
        </p:blipFill>
        <p:spPr bwMode="auto">
          <a:xfrm>
            <a:off x="685800" y="609601"/>
            <a:ext cx="7869748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869748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41200"/>
            <a:ext cx="6172200" cy="33977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571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7543800" cy="6169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534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5812536"/>
          </a:xfrm>
        </p:spPr>
        <p:txBody>
          <a:bodyPr>
            <a:normAutofit fontScale="92500"/>
          </a:bodyPr>
          <a:lstStyle/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concentrations of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weak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solutions are frequently expressed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terms of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ratio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strength. Because all percentages are a ratio of parts per hundred When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ratio strength, for example, 1:1000, is used to designate a concentration, it is to be interpreted as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follows</a:t>
            </a:r>
          </a:p>
          <a:p>
            <a:pPr algn="just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solids in liquids 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1g of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solute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or constituent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1000 mL of solution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or liquid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preparation.</a:t>
            </a:r>
          </a:p>
          <a:p>
            <a:pPr marL="109728" indent="0" algn="just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• For liquids in liquids  1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mL of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constituent in 1000 mL of solution or liquid preparation.</a:t>
            </a:r>
          </a:p>
          <a:p>
            <a:pPr marL="109728" indent="0" algn="just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• For solids in solids  1gof constituent in 1000 g of mixture.</a:t>
            </a:r>
          </a:p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ratio and percentage strengths of any solution or mixture of solids are proportional, and either is easily converted to the other by the use of proportion.</a:t>
            </a:r>
          </a:p>
          <a:p>
            <a:pPr algn="just"/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58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" r="5314"/>
          <a:stretch/>
        </p:blipFill>
        <p:spPr bwMode="auto">
          <a:xfrm>
            <a:off x="76200" y="685800"/>
            <a:ext cx="8991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" r="6424"/>
          <a:stretch/>
        </p:blipFill>
        <p:spPr bwMode="auto">
          <a:xfrm>
            <a:off x="152400" y="3048000"/>
            <a:ext cx="87630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615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2" r="6407"/>
          <a:stretch/>
        </p:blipFill>
        <p:spPr bwMode="auto">
          <a:xfrm>
            <a:off x="76200" y="609600"/>
            <a:ext cx="88392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53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" r="4753"/>
          <a:stretch/>
        </p:blipFill>
        <p:spPr bwMode="auto">
          <a:xfrm>
            <a:off x="228600" y="569053"/>
            <a:ext cx="8730745" cy="436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4800600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Occasionally, pharmacists, particularly those practicing in patient care settings, need to convert rapidly product concentrations expressed as percentage strength, ratio strength, or as grams per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liter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(as in IV infusions) to milligrams per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milliliter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(mg/mL)</a:t>
            </a:r>
          </a:p>
        </p:txBody>
      </p:sp>
    </p:spTree>
    <p:extLst>
      <p:ext uri="{BB962C8B-B14F-4D97-AF65-F5344CB8AC3E}">
        <p14:creationId xmlns:p14="http://schemas.microsoft.com/office/powerpoint/2010/main" val="2700452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" r="3543"/>
          <a:stretch/>
        </p:blipFill>
        <p:spPr bwMode="auto">
          <a:xfrm>
            <a:off x="152400" y="801682"/>
            <a:ext cx="8763000" cy="603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8174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763000" cy="1484376"/>
          </a:xfrm>
        </p:spPr>
        <p:txBody>
          <a:bodyPr>
            <a:normAutofit fontScale="92500" lnSpcReduction="20000"/>
          </a:bodyPr>
          <a:lstStyle/>
          <a:p>
            <a:pPr marL="109728" indent="0" algn="just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strengths of very dilute solutions are commonly expressed in terms of parts per million (ppm) or parts per billion (ppb), i.e., the number of parts of the agent per 1 million or 1 billion parts of the whole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5" r="4142" b="14387"/>
          <a:stretch/>
        </p:blipFill>
        <p:spPr bwMode="auto">
          <a:xfrm>
            <a:off x="286603" y="2133599"/>
            <a:ext cx="8628801" cy="25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" r="6360"/>
          <a:stretch/>
        </p:blipFill>
        <p:spPr bwMode="auto">
          <a:xfrm>
            <a:off x="464024" y="4648199"/>
            <a:ext cx="7997588" cy="220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374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60198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percentage concentrations of active and inactive constituents in various types of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pharmaceutical preparations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are defined as follows by the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United States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Pharmacopeia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just"/>
            <a:r>
              <a:rPr lang="en-GB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</a:t>
            </a:r>
            <a:r>
              <a:rPr lang="en-GB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weight-in-volume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(w/v)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expresses the number of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grams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a constituent in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mL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solution or liquid preparation and is used regardless of whether water or another liquid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is the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solvent or vehicle. Expressed as: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% w/v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GB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volume-in-volume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(v/v)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expresses the number of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milliliters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a constituent in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100 mL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solution or liquid preparation. Expressed as: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% v/v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GB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 weight-in-weight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(w/w)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expresses the number of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grams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a constituent in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100 g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of solution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or preparation. Expressed as: %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w/w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term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percent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or the symbol %, when used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without qualification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means:</a:t>
            </a:r>
          </a:p>
          <a:p>
            <a:pPr marL="109728" indent="0" algn="just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• for solutions or suspensions of solids in liquids,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percent weight-in-volume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09728" indent="0" algn="just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• for solutions of liquids in liquids,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percent volume-in-volume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09728" indent="0" algn="just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• for mixtures of solids or semisolids,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percent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weight-in-weight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14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534400" cy="5334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Percentage weight in volume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8981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weight-in-volume expressions, the ‘‘correct’’ strength of a 1% (w/v) solution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or other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liquid preparation is defined as containing 1 g of constituent in 100 mL of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</a:p>
          <a:p>
            <a:pPr algn="just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Multiply the required number of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milliliters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by the percentage strength, expressed as a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decimal, to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obtain the number of grams of solute or constituent in the solution or liquid preparation.</a:t>
            </a:r>
          </a:p>
          <a:p>
            <a:pPr algn="just"/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The volume, in </a:t>
            </a:r>
            <a:r>
              <a:rPr lang="en-GB" i="1" dirty="0" err="1">
                <a:latin typeface="Arial" panose="020B0604020202020204" pitchFamily="34" charset="0"/>
                <a:cs typeface="Arial" panose="020B0604020202020204" pitchFamily="34" charset="0"/>
              </a:rPr>
              <a:t>milliliters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, represents the weight in grams of the solution or liquid preparation as if </a:t>
            </a:r>
            <a:r>
              <a:rPr lang="en-GB" i="1" dirty="0" smtClean="0">
                <a:latin typeface="Arial" panose="020B0604020202020204" pitchFamily="34" charset="0"/>
                <a:cs typeface="Arial" panose="020B0604020202020204" pitchFamily="34" charset="0"/>
              </a:rPr>
              <a:t>it were </a:t>
            </a: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pure water.</a:t>
            </a:r>
          </a:p>
          <a:p>
            <a:pPr marL="109728" indent="0" algn="just">
              <a:buNone/>
            </a:pPr>
            <a:r>
              <a:rPr lang="en-GB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Volume (mL, representing </a:t>
            </a:r>
            <a:r>
              <a:rPr lang="en-GB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grams) x  </a:t>
            </a:r>
            <a:r>
              <a:rPr lang="en-GB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(expressed as a decimal</a:t>
            </a:r>
            <a:r>
              <a:rPr lang="en-GB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=  </a:t>
            </a:r>
            <a:r>
              <a:rPr lang="en-GB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grams (g) of </a:t>
            </a:r>
            <a:r>
              <a:rPr lang="en-GB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solute or </a:t>
            </a:r>
            <a:r>
              <a:rPr lang="en-GB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constituent</a:t>
            </a:r>
          </a:p>
        </p:txBody>
      </p:sp>
    </p:spTree>
    <p:extLst>
      <p:ext uri="{BB962C8B-B14F-4D97-AF65-F5344CB8AC3E}">
        <p14:creationId xmlns:p14="http://schemas.microsoft.com/office/powerpoint/2010/main" val="3086334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91200"/>
          </a:xfrm>
        </p:spPr>
        <p:txBody>
          <a:bodyPr>
            <a:normAutofit fontScale="92500" lnSpcReduction="20000"/>
          </a:bodyPr>
          <a:lstStyle/>
          <a:p>
            <a:r>
              <a:rPr lang="en-GB" i="1" dirty="0">
                <a:solidFill>
                  <a:srgbClr val="FF0000"/>
                </a:solidFill>
              </a:rPr>
              <a:t>How many grams of dextrose are required to prepare 4000 mL of a 5% solution?</a:t>
            </a:r>
          </a:p>
          <a:p>
            <a:pPr marL="109728" indent="0">
              <a:buNone/>
            </a:pPr>
            <a:r>
              <a:rPr lang="en-GB" dirty="0"/>
              <a:t>4000 mL represents 4000 g of solution</a:t>
            </a:r>
          </a:p>
          <a:p>
            <a:pPr marL="109728" indent="0">
              <a:buNone/>
            </a:pPr>
            <a:r>
              <a:rPr lang="en-GB" dirty="0"/>
              <a:t>5% </a:t>
            </a:r>
            <a:r>
              <a:rPr lang="en-GB" dirty="0" smtClean="0"/>
              <a:t>= </a:t>
            </a:r>
            <a:r>
              <a:rPr lang="en-GB" dirty="0"/>
              <a:t>0.05</a:t>
            </a:r>
          </a:p>
          <a:p>
            <a:pPr marL="109728" indent="0">
              <a:buNone/>
            </a:pPr>
            <a:r>
              <a:rPr lang="en-GB" dirty="0"/>
              <a:t>4000 g </a:t>
            </a:r>
            <a:r>
              <a:rPr lang="en-GB" dirty="0" smtClean="0"/>
              <a:t>x </a:t>
            </a:r>
            <a:r>
              <a:rPr lang="en-GB" dirty="0"/>
              <a:t>0.05 </a:t>
            </a:r>
            <a:r>
              <a:rPr lang="en-GB" dirty="0" smtClean="0"/>
              <a:t>= </a:t>
            </a:r>
            <a:r>
              <a:rPr lang="en-GB" dirty="0"/>
              <a:t>200 g, </a:t>
            </a:r>
            <a:r>
              <a:rPr lang="en-GB" i="1" dirty="0"/>
              <a:t>answer</a:t>
            </a:r>
            <a:r>
              <a:rPr lang="en-GB" i="1" dirty="0" smtClean="0"/>
              <a:t>.</a:t>
            </a:r>
          </a:p>
          <a:p>
            <a:endParaRPr lang="en-GB" i="1" dirty="0"/>
          </a:p>
          <a:p>
            <a:r>
              <a:rPr lang="en-GB" i="1" dirty="0">
                <a:solidFill>
                  <a:srgbClr val="FF0000"/>
                </a:solidFill>
              </a:rPr>
              <a:t>How many grams of potassium permanganate should be used in compounding the following prescription</a:t>
            </a:r>
            <a:r>
              <a:rPr lang="en-GB" i="1" dirty="0" smtClean="0">
                <a:solidFill>
                  <a:srgbClr val="FF0000"/>
                </a:solidFill>
              </a:rPr>
              <a:t>?</a:t>
            </a:r>
          </a:p>
          <a:p>
            <a:endParaRPr lang="en-GB" i="1" dirty="0"/>
          </a:p>
          <a:p>
            <a:pPr marL="109728" indent="0">
              <a:buNone/>
            </a:pPr>
            <a:r>
              <a:rPr lang="en-GB" dirty="0" smtClean="0"/>
              <a:t>                   </a:t>
            </a:r>
            <a:r>
              <a:rPr lang="en-GB" dirty="0"/>
              <a:t>Potassium </a:t>
            </a:r>
            <a:r>
              <a:rPr lang="en-GB" dirty="0" smtClean="0"/>
              <a:t>Permanganate       </a:t>
            </a:r>
            <a:r>
              <a:rPr lang="en-GB" dirty="0"/>
              <a:t>0.02%</a:t>
            </a:r>
          </a:p>
          <a:p>
            <a:pPr marL="109728" indent="0">
              <a:buNone/>
            </a:pPr>
            <a:r>
              <a:rPr lang="en-GB" dirty="0" smtClean="0"/>
              <a:t>                   Purified </a:t>
            </a:r>
            <a:r>
              <a:rPr lang="en-GB" dirty="0"/>
              <a:t>Water </a:t>
            </a:r>
            <a:r>
              <a:rPr lang="en-GB" dirty="0" smtClean="0"/>
              <a:t>     ad                </a:t>
            </a:r>
            <a:r>
              <a:rPr lang="en-GB" dirty="0"/>
              <a:t>250 mL</a:t>
            </a:r>
          </a:p>
          <a:p>
            <a:pPr marL="109728" indent="0">
              <a:buNone/>
            </a:pPr>
            <a:r>
              <a:rPr lang="en-GB" dirty="0" smtClean="0"/>
              <a:t>                  Sig</a:t>
            </a:r>
            <a:r>
              <a:rPr lang="en-GB" dirty="0"/>
              <a:t>. as directed.</a:t>
            </a:r>
          </a:p>
          <a:p>
            <a:pPr marL="109728" indent="0">
              <a:buNone/>
            </a:pPr>
            <a:r>
              <a:rPr lang="en-GB" dirty="0"/>
              <a:t>250 mL represents 250 g of solution</a:t>
            </a:r>
          </a:p>
          <a:p>
            <a:pPr marL="109728" indent="0">
              <a:buNone/>
            </a:pPr>
            <a:r>
              <a:rPr lang="en-GB" dirty="0"/>
              <a:t>0.02% </a:t>
            </a:r>
            <a:r>
              <a:rPr lang="en-GB" dirty="0" smtClean="0"/>
              <a:t>= </a:t>
            </a:r>
            <a:r>
              <a:rPr lang="en-GB" dirty="0"/>
              <a:t>0.0002</a:t>
            </a:r>
          </a:p>
          <a:p>
            <a:pPr marL="109728" indent="0">
              <a:buNone/>
            </a:pPr>
            <a:r>
              <a:rPr lang="en-GB" dirty="0"/>
              <a:t>250 g </a:t>
            </a:r>
            <a:r>
              <a:rPr lang="en-GB" dirty="0" smtClean="0"/>
              <a:t>x </a:t>
            </a:r>
            <a:r>
              <a:rPr lang="en-GB" dirty="0"/>
              <a:t>0.0002 </a:t>
            </a:r>
            <a:r>
              <a:rPr lang="en-GB" dirty="0" smtClean="0"/>
              <a:t>= </a:t>
            </a:r>
            <a:r>
              <a:rPr lang="en-GB" dirty="0"/>
              <a:t>0.05 g, </a:t>
            </a:r>
            <a:r>
              <a:rPr lang="en-GB" i="1" dirty="0"/>
              <a:t>answer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281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762000"/>
            <a:ext cx="8610599" cy="1933575"/>
          </a:xfrm>
        </p:spPr>
        <p:txBody>
          <a:bodyPr>
            <a:noAutofit/>
          </a:bodyPr>
          <a:lstStyle/>
          <a:p>
            <a:pPr algn="just"/>
            <a:r>
              <a:rPr lang="en-GB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grams of </a:t>
            </a:r>
            <a:r>
              <a:rPr lang="en-GB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aminobenzoic</a:t>
            </a:r>
            <a:r>
              <a:rPr lang="en-GB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acid should be used in preparing 8 fluidounces of a 5% </a:t>
            </a:r>
            <a:r>
              <a:rPr lang="en-GB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 in </a:t>
            </a:r>
            <a:r>
              <a:rPr lang="en-GB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 alcohol?</a:t>
            </a:r>
          </a:p>
          <a:p>
            <a:pPr marL="109728" indent="0" algn="just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 fl. oz.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29.57 mL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236.56 mL</a:t>
            </a:r>
          </a:p>
          <a:p>
            <a:pPr marL="109728" indent="0" algn="just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236.56 mL represents 236.56 g of solution</a:t>
            </a:r>
          </a:p>
          <a:p>
            <a:pPr marL="109728" indent="0" algn="just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5%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0.05</a:t>
            </a:r>
          </a:p>
          <a:p>
            <a:pPr marL="109728" indent="0" algn="just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236.56 g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0.05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11.83 g, </a:t>
            </a:r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n-GB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1" r="12151"/>
          <a:stretch/>
        </p:blipFill>
        <p:spPr bwMode="auto">
          <a:xfrm>
            <a:off x="313898" y="3276599"/>
            <a:ext cx="8601501" cy="18385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" r="8370"/>
          <a:stretch/>
        </p:blipFill>
        <p:spPr bwMode="auto">
          <a:xfrm>
            <a:off x="152401" y="5115133"/>
            <a:ext cx="8915400" cy="1742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478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381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Percentage volume in volume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7" r="7110"/>
          <a:stretch/>
        </p:blipFill>
        <p:spPr bwMode="auto">
          <a:xfrm>
            <a:off x="1545" y="1219200"/>
            <a:ext cx="914245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43434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preparing 250 mL of a certain lotion, a pharmacist used 4 mL of liquefied phenol. What was the percentage (v/v) of liquefied phenol in the lotion?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743" y="5334000"/>
            <a:ext cx="401910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364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4807" r="6722"/>
          <a:stretch/>
        </p:blipFill>
        <p:spPr bwMode="auto">
          <a:xfrm>
            <a:off x="237699" y="762000"/>
            <a:ext cx="8638742" cy="304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" r="4360"/>
          <a:stretch/>
        </p:blipFill>
        <p:spPr bwMode="auto">
          <a:xfrm>
            <a:off x="237699" y="4191000"/>
            <a:ext cx="8638742" cy="25464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022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" r="3665"/>
          <a:stretch/>
        </p:blipFill>
        <p:spPr bwMode="auto">
          <a:xfrm>
            <a:off x="152400" y="1447800"/>
            <a:ext cx="8810024" cy="3886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6084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3351</TotalTime>
  <Words>982</Words>
  <Application>Microsoft Office PowerPoint</Application>
  <PresentationFormat>On-screen Show (4:3)</PresentationFormat>
  <Paragraphs>62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Georgia</vt:lpstr>
      <vt:lpstr>Trebuchet MS</vt:lpstr>
      <vt:lpstr>Wingdings 2</vt:lpstr>
      <vt:lpstr>Urban</vt:lpstr>
      <vt:lpstr>Principles of pharmacy practice</vt:lpstr>
      <vt:lpstr>Percent and ratio strength calculations</vt:lpstr>
      <vt:lpstr>PowerPoint Presentation</vt:lpstr>
      <vt:lpstr>Percentage weight in volume</vt:lpstr>
      <vt:lpstr>PowerPoint Presentation</vt:lpstr>
      <vt:lpstr>PowerPoint Presentation</vt:lpstr>
      <vt:lpstr>Percentage volume in volume</vt:lpstr>
      <vt:lpstr>PowerPoint Presentation</vt:lpstr>
      <vt:lpstr>PowerPoint Presentation</vt:lpstr>
      <vt:lpstr>Percent weight in weight</vt:lpstr>
      <vt:lpstr>PowerPoint Presentation</vt:lpstr>
      <vt:lpstr>PowerPoint Presentation</vt:lpstr>
      <vt:lpstr>PowerPoint Presentation</vt:lpstr>
      <vt:lpstr>PowerPoint Presentation</vt:lpstr>
      <vt:lpstr>Weight-in-Weight Calculations in Compounding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pharmacy practice</dc:title>
  <dc:creator>Habeeb</dc:creator>
  <cp:lastModifiedBy>Windows User</cp:lastModifiedBy>
  <cp:revision>364</cp:revision>
  <dcterms:created xsi:type="dcterms:W3CDTF">2018-10-18T08:17:58Z</dcterms:created>
  <dcterms:modified xsi:type="dcterms:W3CDTF">2019-07-10T16:31:22Z</dcterms:modified>
</cp:coreProperties>
</file>