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318" r:id="rId3"/>
    <p:sldId id="350" r:id="rId4"/>
    <p:sldId id="366" r:id="rId5"/>
    <p:sldId id="367" r:id="rId6"/>
    <p:sldId id="368" r:id="rId7"/>
    <p:sldId id="369" r:id="rId8"/>
    <p:sldId id="370" r:id="rId9"/>
    <p:sldId id="372" r:id="rId10"/>
    <p:sldId id="382" r:id="rId11"/>
    <p:sldId id="378" r:id="rId12"/>
    <p:sldId id="379" r:id="rId13"/>
    <p:sldId id="380" r:id="rId14"/>
    <p:sldId id="375" r:id="rId15"/>
    <p:sldId id="377" r:id="rId16"/>
    <p:sldId id="3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1765" autoAdjust="0"/>
    <p:restoredTop sz="94660"/>
  </p:normalViewPr>
  <p:slideViewPr>
    <p:cSldViewPr>
      <p:cViewPr varScale="1">
        <p:scale>
          <a:sx n="70" d="100"/>
          <a:sy n="70" d="100"/>
        </p:scale>
        <p:origin x="-10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24E2460-E255-4D3C-9B6E-67BFB8AA9E80}" type="datetimeFigureOut">
              <a:rPr lang="en-GB" smtClean="0"/>
              <a:t>10/12/2018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F2673F-D93D-4B9E-94DB-39D09E71706F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thmar1978@yahoo.com" TargetMode="External"/><Relationship Id="rId2" Type="http://schemas.openxmlformats.org/officeDocument/2006/relationships/hyperlink" Target="mailto:athmar1978@uomustansiriyah.edu.i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thmar.habeeb.12@ucl.ac.uk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GB" dirty="0" smtClean="0"/>
              <a:t>Principles of pharmacy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4038600"/>
            <a:ext cx="8763000" cy="2590800"/>
          </a:xfrm>
        </p:spPr>
        <p:txBody>
          <a:bodyPr>
            <a:normAutofit fontScale="92500" lnSpcReduction="10000"/>
          </a:bodyPr>
          <a:lstStyle/>
          <a:p>
            <a:r>
              <a:rPr lang="en-GB" sz="3500" dirty="0" err="1" smtClean="0"/>
              <a:t>Lec</a:t>
            </a:r>
            <a:r>
              <a:rPr lang="en-GB" sz="3500" dirty="0" smtClean="0"/>
              <a:t> 1 </a:t>
            </a:r>
          </a:p>
          <a:p>
            <a:endParaRPr lang="en-GB" dirty="0" smtClean="0"/>
          </a:p>
          <a:p>
            <a:r>
              <a:rPr lang="en-GB" dirty="0" smtClean="0"/>
              <a:t>Lecturer Dr </a:t>
            </a:r>
            <a:r>
              <a:rPr lang="en-GB" b="1" dirty="0" err="1" smtClean="0"/>
              <a:t>Athmar</a:t>
            </a:r>
            <a:r>
              <a:rPr lang="en-GB" b="1" dirty="0" smtClean="0"/>
              <a:t> </a:t>
            </a:r>
            <a:r>
              <a:rPr lang="en-GB" b="1" dirty="0" err="1" smtClean="0"/>
              <a:t>Dhahir</a:t>
            </a:r>
            <a:r>
              <a:rPr lang="en-GB" b="1" dirty="0"/>
              <a:t> </a:t>
            </a:r>
            <a:r>
              <a:rPr lang="en-GB" b="1" dirty="0" err="1" smtClean="0"/>
              <a:t>Habeeb</a:t>
            </a:r>
            <a:r>
              <a:rPr lang="en-GB" b="1" dirty="0" smtClean="0"/>
              <a:t> Al-</a:t>
            </a:r>
            <a:r>
              <a:rPr lang="en-GB" b="1" dirty="0" err="1" smtClean="0"/>
              <a:t>Shohani</a:t>
            </a:r>
            <a:endParaRPr lang="en-GB" b="1" dirty="0" smtClean="0"/>
          </a:p>
          <a:p>
            <a:r>
              <a:rPr lang="en-GB" dirty="0" smtClean="0"/>
              <a:t>PhD in industrial pharmacy and pharmaceutical formulations</a:t>
            </a:r>
          </a:p>
          <a:p>
            <a:pPr algn="ctr"/>
            <a:r>
              <a:rPr lang="en-US" i="1" u="sng" dirty="0" smtClean="0">
                <a:hlinkClick r:id="rId2"/>
              </a:rPr>
              <a:t>athmar1978@uomustansiriyah.edu.iq</a:t>
            </a:r>
            <a:endParaRPr lang="en-US" i="1" u="sng" dirty="0" smtClean="0"/>
          </a:p>
          <a:p>
            <a:pPr algn="ctr"/>
            <a:r>
              <a:rPr lang="en-US" dirty="0" smtClean="0">
                <a:hlinkClick r:id="rId3"/>
              </a:rPr>
              <a:t>athmar1978@yahoo.com</a:t>
            </a:r>
            <a:endParaRPr lang="en-US" dirty="0"/>
          </a:p>
          <a:p>
            <a:pPr algn="ctr"/>
            <a:r>
              <a:rPr lang="en-US" u="sng" dirty="0" smtClean="0">
                <a:hlinkClick r:id="rId4"/>
              </a:rPr>
              <a:t>ath</a:t>
            </a:r>
            <a:r>
              <a:rPr lang="en-US" dirty="0" smtClean="0">
                <a:hlinkClick r:id="rId4"/>
              </a:rPr>
              <a:t>mar.habeeb.12@ucl.ac.uk</a:t>
            </a:r>
            <a:endParaRPr lang="en-US" dirty="0" smtClean="0"/>
          </a:p>
          <a:p>
            <a:pPr algn="ctr"/>
            <a:endParaRPr lang="en-US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083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5402"/>
            <a:ext cx="8763000" cy="650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690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46" r="5573"/>
          <a:stretch/>
        </p:blipFill>
        <p:spPr bwMode="auto">
          <a:xfrm>
            <a:off x="368488" y="609599"/>
            <a:ext cx="8699311" cy="5678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313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1"/>
          <a:stretch/>
        </p:blipFill>
        <p:spPr bwMode="auto">
          <a:xfrm>
            <a:off x="232011" y="838200"/>
            <a:ext cx="8759589" cy="5618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7713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1" t="5524" r="6563" b="9335"/>
          <a:stretch/>
        </p:blipFill>
        <p:spPr bwMode="auto">
          <a:xfrm>
            <a:off x="1" y="990600"/>
            <a:ext cx="9144000" cy="38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4735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 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686800" cy="5715000"/>
          </a:xfrm>
        </p:spPr>
        <p:txBody>
          <a:bodyPr>
            <a:normAutofit fontScale="92500" lnSpcReduction="10000"/>
          </a:bodyPr>
          <a:lstStyle/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Calculating Specific Volume </a:t>
            </a:r>
          </a:p>
          <a:p>
            <a:pPr algn="just"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Specific volume, in pharmaceutical practice, is usually defined as an abstract number representing the ratio, expressed decimally, of the volume of a substance to the volume of an equal weight of another substance taken as a standard, both having the same temperature. Water is the standard.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Example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: </a:t>
            </a:r>
            <a:endParaRPr lang="en-US" altLang="en-US" dirty="0" smtClean="0">
              <a:solidFill>
                <a:srgbClr val="FF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buNone/>
            </a:pP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Calculate the specific volume of a syrup, 91.0 mL of which weighs 107.16 g.</a:t>
            </a:r>
          </a:p>
          <a:p>
            <a:pPr algn="just"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107.16 g of water measures= 107.16 mL</a:t>
            </a:r>
          </a:p>
          <a:p>
            <a:pPr algn="just"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Specific volume of syrup = 91.0 (mL) /107.16 (mL) </a:t>
            </a:r>
          </a:p>
          <a:p>
            <a:pPr algn="just"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                                      = 0.849, answer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9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IQ" altLang="en-US" smtClean="0"/>
              <a:t>  </a:t>
            </a:r>
            <a:endParaRPr lang="en-GB" altLang="en-US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85800"/>
            <a:ext cx="8686800" cy="3124199"/>
          </a:xfrm>
        </p:spPr>
        <p:txBody>
          <a:bodyPr>
            <a:normAutofit fontScale="92500" lnSpcReduction="20000"/>
          </a:bodyPr>
          <a:lstStyle/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Because specific gravity and specific volume are reciprocals, a substance that is heavier than water will have a higher specific gravity and a lower specific volume,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whereas a substance that is lighter than water will have a lower specific gravity and a higher specific volume. 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 follows, therefore, that we may determine the specific volume of a substance by dividing 1 by its specific gravity, and we may determine the specific gravity of a substance by dividing 1 by its specific volume.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07" b="4735"/>
          <a:stretch/>
        </p:blipFill>
        <p:spPr bwMode="auto">
          <a:xfrm>
            <a:off x="-7943" y="3733800"/>
            <a:ext cx="9056409" cy="296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6765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4569279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972"/>
          <a:stretch/>
        </p:blipFill>
        <p:spPr bwMode="auto">
          <a:xfrm>
            <a:off x="152400" y="4110421"/>
            <a:ext cx="4733499" cy="264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110421"/>
            <a:ext cx="4038600" cy="2645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899" y="762000"/>
            <a:ext cx="4233080" cy="284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70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09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Density, Specific Gravity, and Specific Volume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7680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Density (d)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is mass per unit volume of a substance. It is usually expressed as grams per cubic centimeter </a:t>
            </a: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(g/cc).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Because the gram is defined as the mass of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cc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of water at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4</a:t>
            </a:r>
            <a:r>
              <a:rPr lang="en-US" altLang="en-US" baseline="300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o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C,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the density of water is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g/cc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For our purposes, because the United States Pharmacopeia1 states that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mL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may be used as the equivalent of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cc, </a:t>
            </a: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the density of water may be expressed as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g/mL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Density may be calculated by dividing mass by volume, that is:</a:t>
            </a:r>
            <a:r>
              <a:rPr lang="en-US" altLang="en-US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pPr algn="just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2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450336"/>
          </a:xfrm>
        </p:spPr>
        <p:txBody>
          <a:bodyPr/>
          <a:lstStyle/>
          <a:p>
            <a:r>
              <a:rPr lang="en-US" altLang="en-US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Thus, if 10 mL of sulfuric acid weighs 18 g, its density is:</a:t>
            </a:r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25268" y="1295401"/>
            <a:ext cx="4176712" cy="1219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495800"/>
            <a:ext cx="7489740" cy="13208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214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609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en-US" b="1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Specific gravity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4191000"/>
          </a:xfrm>
        </p:spPr>
        <p:txBody>
          <a:bodyPr>
            <a:normAutofit lnSpcReduction="10000"/>
          </a:bodyPr>
          <a:lstStyle/>
          <a:p>
            <a:pPr algn="justLow">
              <a:lnSpc>
                <a:spcPct val="90000"/>
              </a:lnSpc>
              <a:buNone/>
            </a:pPr>
            <a:r>
              <a:rPr lang="en-US" altLang="en-US" b="1" dirty="0" smtClean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Specific </a:t>
            </a:r>
            <a:r>
              <a:rPr lang="en-US" altLang="en-US" b="1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gravity (</a:t>
            </a:r>
            <a:r>
              <a:rPr lang="en-US" altLang="en-US" b="1" dirty="0" err="1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sp</a:t>
            </a:r>
            <a:r>
              <a:rPr lang="en-US" altLang="en-US" b="1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gr)</a:t>
            </a:r>
            <a:r>
              <a:rPr lang="en-US" altLang="en-US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is a ratio, expressed decimally, of the weight of a substance to the weight of an equal volume of a substance chosen as a standard, both substances at the same temperature or the temperature of each being known.</a:t>
            </a:r>
          </a:p>
          <a:p>
            <a:pPr algn="justLow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 Water is used as the standard for the specific gravities of liquids and solids; the most useful standard for gases is hydrogen. </a:t>
            </a:r>
          </a:p>
          <a:p>
            <a:pPr algn="justLow">
              <a:lnSpc>
                <a:spcPct val="9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ea typeface="Times New Roman" pitchFamily="18" charset="0"/>
                <a:cs typeface="Calibri" pitchFamily="34" charset="0"/>
              </a:rPr>
              <a:t>Specific gravity may be calculated by dividing the weight of a given substance by the weight of an equal volume of water, that is:</a:t>
            </a:r>
            <a:r>
              <a:rPr lang="en-US" altLang="en-US" dirty="0">
                <a:ea typeface="Times New Roman" pitchFamily="18" charset="0"/>
                <a:cs typeface="Calibri" pitchFamily="34" charset="0"/>
              </a:rPr>
              <a:t> 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5849938"/>
            <a:ext cx="5759450" cy="9525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55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736336"/>
          </a:xfrm>
        </p:spPr>
        <p:txBody>
          <a:bodyPr/>
          <a:lstStyle/>
          <a:p>
            <a:pPr algn="just"/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Thus, if 10 mL of sulfuric acid weighs 18 g, and 10 mL of water, under similar conditions, weighs 10 g, the specific gravity of the acid is:</a:t>
            </a:r>
            <a:r>
              <a:rPr lang="en-US" altLang="en-US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endParaRPr lang="en-US" altLang="en-US" dirty="0" smtClean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endParaRPr lang="en-US" altLang="en-US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endParaRPr lang="en-US" altLang="en-US" dirty="0" smtClean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endParaRPr lang="en-US" altLang="en-US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endParaRPr lang="en-US" altLang="en-US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Substances that have a specific gravity less than 1 are lighter than water. </a:t>
            </a:r>
          </a:p>
          <a:p>
            <a:pPr algn="just"/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 Substances that have a specific gravity greater than 1 are heavier than 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38401"/>
            <a:ext cx="6389687" cy="127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6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838200"/>
            <a:ext cx="8763000" cy="5736336"/>
          </a:xfrm>
        </p:spPr>
        <p:txBody>
          <a:bodyPr>
            <a:normAutofit/>
          </a:bodyPr>
          <a:lstStyle/>
          <a:p>
            <a:pPr algn="just" rtl="0" eaLnBrk="1" hangingPunct="1">
              <a:lnSpc>
                <a:spcPct val="90000"/>
              </a:lnSpc>
              <a:buFontTx/>
              <a:buChar char="*"/>
            </a:pPr>
            <a:r>
              <a:rPr lang="en-US" alt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If 54.96 mL of oil weighs 52.78 g, what is the specific gravity of the oil? </a:t>
            </a:r>
            <a:endParaRPr lang="en-US" altLang="en-US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54.96 mL of water weighs 54.96 g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Specific gravity of oil= 52.78 (g)/ 54.96 (g) 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                               = 0.9603, answer.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endParaRPr lang="en-US" altLang="en-US" b="1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endParaRPr lang="en-US" altLang="en-US" sz="2800" b="1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90000"/>
              </a:lnSpc>
              <a:buFontTx/>
              <a:buChar char="*"/>
            </a:pPr>
            <a:r>
              <a:rPr lang="en-US" altLang="en-US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If a pint of a certain liquid weighs 601 g, what is the specific gravity of the liquid?</a:t>
            </a:r>
            <a:endParaRPr lang="en-US" altLang="en-US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pint =473 </a:t>
            </a:r>
            <a:r>
              <a:rPr lang="en-US" altLang="en-US" sz="28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mL.</a:t>
            </a:r>
            <a:endParaRPr lang="en-US" altLang="en-US" sz="2800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473 mL of water weighs 473 g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Specific gravity of liquid= 601 (g) /473 (g)</a:t>
            </a:r>
          </a:p>
          <a:p>
            <a:pPr algn="just" rtl="0" eaLnBrk="1" hangingPunct="1"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                                     = 1.27, answer.</a:t>
            </a:r>
            <a:r>
              <a:rPr lang="en-US" altLang="en-US" sz="280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4385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52399" y="761999"/>
            <a:ext cx="5856143" cy="6248401"/>
          </a:xfrm>
        </p:spPr>
        <p:txBody>
          <a:bodyPr>
            <a:normAutofit/>
          </a:bodyPr>
          <a:lstStyle/>
          <a:p>
            <a:pPr algn="just" rtl="0" eaLnBrk="1" hangingPunct="1">
              <a:lnSpc>
                <a:spcPct val="110000"/>
              </a:lnSpc>
              <a:buFontTx/>
              <a:buNone/>
            </a:pPr>
            <a:r>
              <a:rPr lang="en-US" alt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Pycnometer or Specific Gravity Bottle</a:t>
            </a: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pPr algn="just" rtl="0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 </a:t>
            </a:r>
            <a:r>
              <a:rPr lang="en-US" altLang="en-US" sz="24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pycnometer 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is a special glass bottle used to determine specific gravity. Pycnometers are generally available for laboratory use in volumes ranging from 1 mL to 50 </a:t>
            </a:r>
            <a:r>
              <a:rPr lang="en-US" alt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mL.</a:t>
            </a: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 rtl="0" eaLnBrk="1" hangingPunct="1">
              <a:lnSpc>
                <a:spcPct val="110000"/>
              </a:lnSpc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Pycnometers have fitted glass stoppers with a capillary opening to allow trapped air and excess fluid to escape. Some pycnometers have thermometers affixed, because temperature is a factor in specific gravity determinations.</a:t>
            </a:r>
            <a:endParaRPr lang="en-US" altLang="en-US" sz="2400" b="1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43" y="2406794"/>
            <a:ext cx="3114675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4475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7363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Example: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 50 mL pycnometer is found to weigh 120 g when empty, 171 g when filled with water, and 160 g when filled with an unknown liquid. Calculate the specific gravity of the unknown liquid. </a:t>
            </a:r>
            <a:endParaRPr lang="en-US" altLang="en-US" b="1" dirty="0" smtClean="0">
              <a:solidFill>
                <a:srgbClr val="FF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Weight of water: 171 g - 120 g = 51 </a:t>
            </a:r>
            <a:r>
              <a:rPr lang="en-US" altLang="en-US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</a:t>
            </a:r>
          </a:p>
          <a:p>
            <a:pPr algn="just">
              <a:lnSpc>
                <a:spcPct val="80000"/>
              </a:lnSpc>
              <a:buNone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Weight of unknown liquid: 160 g - 120 g = 40 g 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Specific gravity= Weight of substance/ Weight of equal volume of water </a:t>
            </a:r>
            <a:endParaRPr lang="en-US" altLang="en-US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Specific gravity of unknown liquid = 40 (g)/ 51 (g)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                                                            = 0.78, answer.</a:t>
            </a:r>
            <a:r>
              <a:rPr lang="en-US" altLang="en-US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2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82193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Grams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= Milliliters × Specific gravity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Grams (other liquid)= Grams (of equal volume of water) × Specific gravity (other liquid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)</a:t>
            </a: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Example: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What is the weight, in grams, of 2 fl. oz. of a liquid having a specific gravity of 1.118?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2 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× 29.57 mL =59.14 mL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59.14 mL of water weigh 59.14 g</a:t>
            </a:r>
          </a:p>
          <a:p>
            <a:pPr algn="just">
              <a:lnSpc>
                <a:spcPct val="8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59.14 g × 1.118 =66.12 g, answer</a:t>
            </a:r>
            <a:r>
              <a:rPr lang="en-US" alt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  <a:buNone/>
            </a:pPr>
            <a:endParaRPr lang="en-US" altLang="en-US" sz="2400" dirty="0" smtClean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109728" indent="0"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What is the cost of 1000 mL of glycerin, specific gravity 1.25, bought at $54.25 per pound?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1000 mL of water weigh 1000 g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Weight of 1000 mL of glycerin =1000 g × 1.25 =1250 g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 </a:t>
            </a:r>
            <a:r>
              <a:rPr lang="en-US" alt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lb</a:t>
            </a: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=454 g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454 (g) /1250 (g) = ($) 54.25 ($) /x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x = $149.37, answer</a:t>
            </a:r>
          </a:p>
          <a:p>
            <a:pPr algn="just">
              <a:lnSpc>
                <a:spcPct val="80000"/>
              </a:lnSpc>
              <a:buNone/>
            </a:pPr>
            <a:endParaRPr lang="en-US" alt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algn="just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763000" cy="4572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en-US" sz="27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/>
            </a:r>
            <a:br>
              <a:rPr lang="en-US" altLang="en-US" sz="27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</a:br>
            <a:r>
              <a:rPr lang="en-US" altLang="en-US" sz="2700" dirty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Calculating Weight, Knowing the Volume and Specific </a:t>
            </a:r>
            <a:r>
              <a:rPr lang="en-US" altLang="en-US" sz="27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Gravity</a:t>
            </a:r>
            <a:br>
              <a:rPr lang="en-US" altLang="en-US" sz="2700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</a:br>
            <a:endParaRPr lang="en-GB" sz="2700" dirty="0"/>
          </a:p>
        </p:txBody>
      </p:sp>
    </p:spTree>
    <p:extLst>
      <p:ext uri="{BB962C8B-B14F-4D97-AF65-F5344CB8AC3E}">
        <p14:creationId xmlns:p14="http://schemas.microsoft.com/office/powerpoint/2010/main" val="22451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3205</TotalTime>
  <Words>920</Words>
  <Application>Microsoft Office PowerPoint</Application>
  <PresentationFormat>On-screen Show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Principles of pharmacy practice</vt:lpstr>
      <vt:lpstr>Density, Specific Gravity, and Specific Volume </vt:lpstr>
      <vt:lpstr>PowerPoint Presentation</vt:lpstr>
      <vt:lpstr>Specific gravity</vt:lpstr>
      <vt:lpstr>PowerPoint Presentation</vt:lpstr>
      <vt:lpstr>PowerPoint Presentation</vt:lpstr>
      <vt:lpstr>PowerPoint Presentation</vt:lpstr>
      <vt:lpstr>PowerPoint Presentation</vt:lpstr>
      <vt:lpstr> Calculating Weight, Knowing the Volume and Specific Gravity </vt:lpstr>
      <vt:lpstr>PowerPoint Presentation</vt:lpstr>
      <vt:lpstr>PowerPoint Presentation</vt:lpstr>
      <vt:lpstr>PowerPoint Presentation</vt:lpstr>
      <vt:lpstr>PowerPoint Presentation</vt:lpstr>
      <vt:lpstr>   </vt:lpstr>
      <vt:lpstr>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pharmacy practice</dc:title>
  <dc:creator>Habeeb</dc:creator>
  <cp:lastModifiedBy>Habeeb</cp:lastModifiedBy>
  <cp:revision>321</cp:revision>
  <dcterms:created xsi:type="dcterms:W3CDTF">2018-10-18T08:17:58Z</dcterms:created>
  <dcterms:modified xsi:type="dcterms:W3CDTF">2018-12-10T15:00:58Z</dcterms:modified>
</cp:coreProperties>
</file>