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5" r:id="rId9"/>
    <p:sldId id="347" r:id="rId10"/>
    <p:sldId id="348" r:id="rId11"/>
    <p:sldId id="349" r:id="rId12"/>
    <p:sldId id="34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765" autoAdjust="0"/>
    <p:restoredTop sz="94660"/>
  </p:normalViewPr>
  <p:slideViewPr>
    <p:cSldViewPr>
      <p:cViewPr varScale="1">
        <p:scale>
          <a:sx n="89" d="100"/>
          <a:sy n="89" d="100"/>
        </p:scale>
        <p:origin x="72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4E2460-E255-4D3C-9B6E-67BFB8AA9E80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hyperlink" Target="mailto:athmar.habeeb.12@ucl.ac.uk" TargetMode="External"/><Relationship Id="rId5" Type="http://schemas.openxmlformats.org/officeDocument/2006/relationships/hyperlink" Target="mailto:athmar1978@yahoo.com" TargetMode="External"/><Relationship Id="rId4" Type="http://schemas.openxmlformats.org/officeDocument/2006/relationships/hyperlink" Target="mailto:athmar1978@uomustansiriyah.edu.i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GB" dirty="0" smtClean="0"/>
              <a:t>Principles of pharmacy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763000" cy="2590800"/>
          </a:xfrm>
        </p:spPr>
        <p:txBody>
          <a:bodyPr>
            <a:normAutofit fontScale="85000" lnSpcReduction="10000"/>
          </a:bodyPr>
          <a:lstStyle/>
          <a:p>
            <a:r>
              <a:rPr lang="en-GB" sz="3500" dirty="0" err="1" smtClean="0"/>
              <a:t>Lec</a:t>
            </a:r>
            <a:r>
              <a:rPr lang="en-GB" sz="3500" dirty="0" smtClean="0"/>
              <a:t>. Title: Calculation of doses patient parameters </a:t>
            </a:r>
          </a:p>
          <a:p>
            <a:endParaRPr lang="en-GB" dirty="0" smtClean="0"/>
          </a:p>
          <a:p>
            <a:r>
              <a:rPr lang="en-GB" dirty="0" smtClean="0"/>
              <a:t>Lecturer Dr </a:t>
            </a:r>
            <a:r>
              <a:rPr lang="en-GB" b="1" dirty="0" err="1" smtClean="0"/>
              <a:t>Athmar</a:t>
            </a:r>
            <a:r>
              <a:rPr lang="en-GB" b="1" dirty="0" smtClean="0"/>
              <a:t> </a:t>
            </a:r>
            <a:r>
              <a:rPr lang="en-GB" b="1" dirty="0" err="1" smtClean="0"/>
              <a:t>Dhahir</a:t>
            </a:r>
            <a:r>
              <a:rPr lang="en-GB" b="1" dirty="0"/>
              <a:t> </a:t>
            </a:r>
            <a:r>
              <a:rPr lang="en-GB" b="1" dirty="0" err="1" smtClean="0"/>
              <a:t>Habeeb</a:t>
            </a:r>
            <a:r>
              <a:rPr lang="en-GB" b="1" dirty="0" smtClean="0"/>
              <a:t> Al-</a:t>
            </a:r>
            <a:r>
              <a:rPr lang="en-GB" b="1" dirty="0" err="1" smtClean="0"/>
              <a:t>Shohani</a:t>
            </a:r>
            <a:endParaRPr lang="en-GB" b="1" dirty="0" smtClean="0"/>
          </a:p>
          <a:p>
            <a:r>
              <a:rPr lang="en-GB" dirty="0" smtClean="0"/>
              <a:t>PhD in industrial pharmacy and pharmaceutical formulations</a:t>
            </a:r>
          </a:p>
          <a:p>
            <a:pPr algn="ctr"/>
            <a:r>
              <a:rPr lang="en-US" i="1" u="sng" dirty="0" smtClean="0">
                <a:hlinkClick r:id="rId4"/>
              </a:rPr>
              <a:t>athmar1978@uomustansiriyah.edu.iq</a:t>
            </a:r>
            <a:endParaRPr lang="en-US" i="1" u="sng" dirty="0" smtClean="0"/>
          </a:p>
          <a:p>
            <a:pPr algn="ctr"/>
            <a:r>
              <a:rPr lang="en-US" dirty="0" smtClean="0">
                <a:hlinkClick r:id="rId5"/>
              </a:rPr>
              <a:t>athmar1978@yahoo.com</a:t>
            </a:r>
            <a:endParaRPr lang="en-US" dirty="0"/>
          </a:p>
          <a:p>
            <a:pPr algn="ctr"/>
            <a:r>
              <a:rPr lang="en-US" u="sng" dirty="0" smtClean="0">
                <a:hlinkClick r:id="rId6"/>
              </a:rPr>
              <a:t>ath</a:t>
            </a:r>
            <a:r>
              <a:rPr lang="en-US" dirty="0" smtClean="0">
                <a:hlinkClick r:id="rId6"/>
              </a:rPr>
              <a:t>mar.habeeb.12@ucl.ac.uk</a:t>
            </a:r>
            <a:endParaRPr lang="en-US" dirty="0" smtClean="0"/>
          </a:p>
          <a:p>
            <a:pPr algn="ctr"/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4"/>
    </mc:Choice>
    <mc:Fallback xmlns="">
      <p:transition spd="slow" advTm="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r="-1256"/>
          <a:stretch/>
        </p:blipFill>
        <p:spPr bwMode="auto">
          <a:xfrm>
            <a:off x="107082" y="1143000"/>
            <a:ext cx="902999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48"/>
    </mc:Choice>
    <mc:Fallback xmlns="">
      <p:transition spd="slow" advTm="5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038600" cy="533400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Nomograms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74336"/>
          </a:xfrm>
        </p:spPr>
        <p:txBody>
          <a:bodyPr>
            <a:normAutofit/>
          </a:bodyPr>
          <a:lstStyle/>
          <a:p>
            <a:pPr algn="justLow">
              <a:buNone/>
            </a:pPr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Most </a:t>
            </a:r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BSA calculations use a standard nomogram, which includes both </a:t>
            </a:r>
            <a:r>
              <a:rPr lang="en-US" altLang="en-US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weight</a:t>
            </a:r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and </a:t>
            </a:r>
            <a:r>
              <a:rPr lang="en-US" altLang="en-US" dirty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height</a:t>
            </a:r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.</a:t>
            </a:r>
          </a:p>
          <a:p>
            <a:pPr algn="justLow">
              <a:buNone/>
            </a:pPr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Nomograms for children and adults are shown in the following tables. </a:t>
            </a:r>
            <a:endParaRPr lang="en-US" altLang="en-US" dirty="0" smtClean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 algn="justLow">
              <a:buNone/>
            </a:pPr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BSA of an individual is determined by drawing a straight line connecting the person’s height and weight. </a:t>
            </a:r>
            <a:endParaRPr lang="en-US" altLang="en-US" dirty="0" smtClean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 algn="justLow">
              <a:buNone/>
            </a:pPr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point at which the line intersects the center column indicates the person’s BSA in square meters.</a:t>
            </a:r>
            <a:endParaRPr lang="en-US" altLang="en-US" b="1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6"/>
    </mc:Choice>
    <mc:Fallback xmlns="">
      <p:transition spd="slow" advTm="4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Nomogram for Determination of Body Surface Area from Height and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Weight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6"/>
          <a:stretch/>
        </p:blipFill>
        <p:spPr>
          <a:xfrm>
            <a:off x="152400" y="1676400"/>
            <a:ext cx="8827935" cy="4673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8"/>
    </mc:Choice>
    <mc:Fallback xmlns="">
      <p:transition spd="slow" advTm="55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2800" b="1" dirty="0"/>
              <a:t>Calculation of Doses: Patient Parameters</a:t>
            </a:r>
            <a:r>
              <a:rPr lang="en-US" altLang="en-US" sz="2800" dirty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2193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GB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branch of medicine that deals with disease in children from birth through adolescence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Because of the range in age and bodily development in this patient population, the inclusive groups are defined further as follows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407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neonate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from birth to 1 month;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1 month to 1 year;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1 year through 5 years;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6 years through 12 years;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adolescence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13 years through 17 years of age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is considered premature if born at less than 37 weeks’ gestation. 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07"/>
    </mc:Choice>
    <mc:Fallback xmlns="">
      <p:transition spd="slow" advTm="58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3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Geriatric Patients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Geriatric medicine or geriatrics is the field that encompasses the management of illness in the elderly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Dosage Based on Age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age of the patient is a consideration in the determination of drug dosage.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Neonates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have immature hepatic and renal functions that affect drug response.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elderly, in addition to diminished organ function, frequently have issues of concomitant pathologies and increased sensitivities to drugs.</a:t>
            </a:r>
          </a:p>
          <a:p>
            <a:pPr algn="justLow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Various rules of dosage in which the pediatric dose was a fraction of the adult dose, based on relative age, were created for youngsters (e.g.,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Young’s rule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67"/>
    </mc:Choice>
    <mc:Fallback xmlns="">
      <p:transition spd="slow" advTm="82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745"/>
          <a:stretch/>
        </p:blipFill>
        <p:spPr bwMode="auto">
          <a:xfrm>
            <a:off x="193964" y="1143000"/>
            <a:ext cx="875607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7"/>
    </mc:Choice>
    <mc:Fallback xmlns="">
      <p:transition spd="slow" advTm="44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590800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US" dirty="0"/>
              <a:t>Currently, when age is considered in determining dosage of a potent therapeutic agent, it is used generally in conjunction with another factor, such as weight.</a:t>
            </a:r>
            <a:endParaRPr lang="ar-IQ" altLang="en-US" dirty="0"/>
          </a:p>
          <a:p>
            <a:pPr algn="just"/>
            <a:r>
              <a:rPr lang="en-GB" dirty="0">
                <a:solidFill>
                  <a:srgbClr val="FF0000"/>
                </a:solidFill>
              </a:rPr>
              <a:t>From the data in Table </a:t>
            </a:r>
            <a:r>
              <a:rPr lang="en-GB" dirty="0" smtClean="0">
                <a:solidFill>
                  <a:srgbClr val="FF0000"/>
                </a:solidFill>
              </a:rPr>
              <a:t>calculate </a:t>
            </a:r>
            <a:r>
              <a:rPr lang="en-GB" dirty="0">
                <a:solidFill>
                  <a:srgbClr val="FF0000"/>
                </a:solidFill>
              </a:rPr>
              <a:t>the dosage range for digoxin for a 20-month-old infant weighing 6.8 kg.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6876"/>
          <a:stretch/>
        </p:blipFill>
        <p:spPr bwMode="auto">
          <a:xfrm>
            <a:off x="4530437" y="3611274"/>
            <a:ext cx="4606635" cy="328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4150"/>
          <a:stretch/>
        </p:blipFill>
        <p:spPr bwMode="auto">
          <a:xfrm>
            <a:off x="124691" y="4343401"/>
            <a:ext cx="4294909" cy="20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47"/>
    </mc:Choice>
    <mc:Fallback xmlns="">
      <p:transition spd="slow" advTm="9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457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Drug Dosage Based on Body Weight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438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some cases, the usual dose is expressed as a specific quantity of drug per unit of patient weight, such as milligrams of drug per kilogram of body weight (abbreviated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mg/kg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this manner makes the quantity of drug administered specific to the weight of the patient being treated.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34710" r="5426" b="10744"/>
          <a:stretch/>
        </p:blipFill>
        <p:spPr bwMode="auto">
          <a:xfrm>
            <a:off x="152400" y="4038600"/>
            <a:ext cx="8911313" cy="26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04"/>
    </mc:Choice>
    <mc:Fallback xmlns="">
      <p:transition spd="slow" advTm="69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1600200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usual initial dose of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chlorambucil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is 150 mcg/kg of body weight. How many milligrams should be administered to a person weighing 154 lb.?</a:t>
            </a:r>
            <a:r>
              <a:rPr lang="en-US" alt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r="4873"/>
          <a:stretch/>
        </p:blipFill>
        <p:spPr bwMode="auto">
          <a:xfrm>
            <a:off x="166255" y="2284702"/>
            <a:ext cx="8894618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50"/>
    </mc:Choice>
    <mc:Fallback xmlns="">
      <p:transition spd="slow" advTm="58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Drug Dosage Based on Body Surface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Area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3352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body surface area (BSA)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method of calculating drug doses is widely used for two types of patient groups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8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cancer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patients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receiving chemotherapy and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pediatric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patients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with the general exception of neonates, who are usually dosed on a weight basis with consideration of age and a variety of biochemical, physiologic, functional, pathologic, and immunologic factors.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useful equation for the calculation of dose based on BSA is: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91545"/>
            <a:ext cx="75601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3"/>
    </mc:Choice>
    <mc:Fallback xmlns="">
      <p:transition spd="slow" advTm="7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620000" cy="59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18"/>
    </mc:Choice>
    <mc:Fallback xmlns="">
      <p:transition spd="slow" advTm="2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3261</TotalTime>
  <Words>540</Words>
  <Application>Microsoft Office PowerPoint</Application>
  <PresentationFormat>On-screen Show (4:3)</PresentationFormat>
  <Paragraphs>42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Principles of pharmacy practice</vt:lpstr>
      <vt:lpstr>Calculation of Doses: Patient Parameters </vt:lpstr>
      <vt:lpstr>PowerPoint Presentation</vt:lpstr>
      <vt:lpstr>PowerPoint Presentation</vt:lpstr>
      <vt:lpstr>PowerPoint Presentation</vt:lpstr>
      <vt:lpstr>Drug Dosage Based on Body Weight</vt:lpstr>
      <vt:lpstr>PowerPoint Presentation</vt:lpstr>
      <vt:lpstr>Drug Dosage Based on Body Surface Area</vt:lpstr>
      <vt:lpstr>PowerPoint Presentation</vt:lpstr>
      <vt:lpstr>PowerPoint Presentation</vt:lpstr>
      <vt:lpstr>Nomograms</vt:lpstr>
      <vt:lpstr>Nomogram for Determination of Body Surface Area from Height and Weight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pharmacy practice</dc:title>
  <dc:creator>Habeeb</dc:creator>
  <cp:lastModifiedBy>Windows User</cp:lastModifiedBy>
  <cp:revision>326</cp:revision>
  <dcterms:created xsi:type="dcterms:W3CDTF">2018-10-18T08:17:58Z</dcterms:created>
  <dcterms:modified xsi:type="dcterms:W3CDTF">2020-03-13T10:47:25Z</dcterms:modified>
</cp:coreProperties>
</file>