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1" r:id="rId3"/>
    <p:sldId id="295" r:id="rId4"/>
    <p:sldId id="296" r:id="rId5"/>
    <p:sldId id="292" r:id="rId6"/>
    <p:sldId id="322" r:id="rId7"/>
    <p:sldId id="323" r:id="rId8"/>
    <p:sldId id="324" r:id="rId9"/>
    <p:sldId id="325" r:id="rId10"/>
    <p:sldId id="326" r:id="rId11"/>
    <p:sldId id="329" r:id="rId12"/>
    <p:sldId id="327" r:id="rId13"/>
    <p:sldId id="330" r:id="rId14"/>
    <p:sldId id="331" r:id="rId15"/>
    <p:sldId id="332" r:id="rId16"/>
    <p:sldId id="333" r:id="rId17"/>
    <p:sldId id="334" r:id="rId18"/>
    <p:sldId id="335" r:id="rId19"/>
    <p:sldId id="328" r:id="rId20"/>
    <p:sldId id="336" r:id="rId21"/>
    <p:sldId id="35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varScale="1">
        <p:scale>
          <a:sx n="84" d="100"/>
          <a:sy n="84" d="100"/>
        </p:scale>
        <p:origin x="1454"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24E2460-E255-4D3C-9B6E-67BFB8AA9E80}" type="datetimeFigureOut">
              <a:rPr lang="en-GB" smtClean="0"/>
              <a:t>10/07/2019</a:t>
            </a:fld>
            <a:endParaRPr lang="en-GB"/>
          </a:p>
        </p:txBody>
      </p:sp>
      <p:sp>
        <p:nvSpPr>
          <p:cNvPr id="17" name="Footer Placeholder 16"/>
          <p:cNvSpPr>
            <a:spLocks noGrp="1"/>
          </p:cNvSpPr>
          <p:nvPr>
            <p:ph type="ftr" sz="quarter" idx="11"/>
          </p:nvPr>
        </p:nvSpPr>
        <p:spPr>
          <a:xfrm>
            <a:off x="5410200" y="4205288"/>
            <a:ext cx="1295400" cy="457200"/>
          </a:xfrm>
        </p:spPr>
        <p:txBody>
          <a:bodyPr/>
          <a:lstStyle/>
          <a:p>
            <a:endParaRPr lang="en-GB"/>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4F2673F-D93D-4B9E-94DB-39D09E71706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4E2460-E255-4D3C-9B6E-67BFB8AA9E80}" type="datetimeFigureOut">
              <a:rPr lang="en-GB" smtClean="0"/>
              <a:t>10/07/2019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F2673F-D93D-4B9E-94DB-39D09E71706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4E2460-E255-4D3C-9B6E-67BFB8AA9E80}" type="datetimeFigureOut">
              <a:rPr lang="en-GB" smtClean="0"/>
              <a:t>10/07/2019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F2673F-D93D-4B9E-94DB-39D09E71706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4E2460-E255-4D3C-9B6E-67BFB8AA9E80}" type="datetimeFigureOut">
              <a:rPr lang="en-GB" smtClean="0"/>
              <a:t>10/07/2019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F2673F-D93D-4B9E-94DB-39D09E71706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4E2460-E255-4D3C-9B6E-67BFB8AA9E80}" type="datetimeFigureOut">
              <a:rPr lang="en-GB" smtClean="0"/>
              <a:t>10/07/2019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F2673F-D93D-4B9E-94DB-39D09E71706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4E2460-E255-4D3C-9B6E-67BFB8AA9E80}" type="datetimeFigureOut">
              <a:rPr lang="en-GB" smtClean="0"/>
              <a:t>10/07/2019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F2673F-D93D-4B9E-94DB-39D09E71706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24E2460-E255-4D3C-9B6E-67BFB8AA9E80}" type="datetimeFigureOut">
              <a:rPr lang="en-GB" smtClean="0"/>
              <a:t>10/07/2019</a:t>
            </a:fld>
            <a:endParaRPr lang="en-GB"/>
          </a:p>
        </p:txBody>
      </p:sp>
      <p:sp>
        <p:nvSpPr>
          <p:cNvPr id="27" name="Slide Number Placeholder 26"/>
          <p:cNvSpPr>
            <a:spLocks noGrp="1"/>
          </p:cNvSpPr>
          <p:nvPr>
            <p:ph type="sldNum" sz="quarter" idx="11"/>
          </p:nvPr>
        </p:nvSpPr>
        <p:spPr/>
        <p:txBody>
          <a:bodyPr rtlCol="0"/>
          <a:lstStyle/>
          <a:p>
            <a:fld id="{A4F2673F-D93D-4B9E-94DB-39D09E71706F}" type="slidenum">
              <a:rPr lang="en-GB" smtClean="0"/>
              <a:t>‹#›</a:t>
            </a:fld>
            <a:endParaRPr lang="en-GB"/>
          </a:p>
        </p:txBody>
      </p:sp>
      <p:sp>
        <p:nvSpPr>
          <p:cNvPr id="28" name="Footer Placeholder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24E2460-E255-4D3C-9B6E-67BFB8AA9E80}" type="datetimeFigureOut">
              <a:rPr lang="en-GB" smtClean="0"/>
              <a:t>10/07/2019</a:t>
            </a:fld>
            <a:endParaRPr lang="en-GB"/>
          </a:p>
        </p:txBody>
      </p:sp>
      <p:sp>
        <p:nvSpPr>
          <p:cNvPr id="4" name="Footer Placeholder 3"/>
          <p:cNvSpPr>
            <a:spLocks noGrp="1"/>
          </p:cNvSpPr>
          <p:nvPr>
            <p:ph type="ftr" sz="quarter" idx="11"/>
          </p:nvPr>
        </p:nvSpPr>
        <p:spPr>
          <a:xfrm>
            <a:off x="5257800" y="612648"/>
            <a:ext cx="1325880" cy="457200"/>
          </a:xfrm>
        </p:spPr>
        <p:txBody>
          <a:bodyPr/>
          <a:lstStyle/>
          <a:p>
            <a:endParaRPr lang="en-GB"/>
          </a:p>
        </p:txBody>
      </p:sp>
      <p:sp>
        <p:nvSpPr>
          <p:cNvPr id="5" name="Slide Number Placeholder 4"/>
          <p:cNvSpPr>
            <a:spLocks noGrp="1"/>
          </p:cNvSpPr>
          <p:nvPr>
            <p:ph type="sldNum" sz="quarter" idx="12"/>
          </p:nvPr>
        </p:nvSpPr>
        <p:spPr>
          <a:xfrm>
            <a:off x="8174736" y="2272"/>
            <a:ext cx="762000" cy="365760"/>
          </a:xfrm>
        </p:spPr>
        <p:txBody>
          <a:bodyPr/>
          <a:lstStyle/>
          <a:p>
            <a:fld id="{A4F2673F-D93D-4B9E-94DB-39D09E71706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E2460-E255-4D3C-9B6E-67BFB8AA9E80}" type="datetimeFigureOut">
              <a:rPr lang="en-GB" smtClean="0"/>
              <a:t>10/07/2019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F2673F-D93D-4B9E-94DB-39D09E71706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4E2460-E255-4D3C-9B6E-67BFB8AA9E80}" type="datetimeFigureOut">
              <a:rPr lang="en-GB" smtClean="0"/>
              <a:t>10/07/2019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F2673F-D93D-4B9E-94DB-39D09E71706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4E2460-E255-4D3C-9B6E-67BFB8AA9E80}" type="datetimeFigureOut">
              <a:rPr lang="en-GB" smtClean="0"/>
              <a:t>10/07/2019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F2673F-D93D-4B9E-94DB-39D09E71706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24E2460-E255-4D3C-9B6E-67BFB8AA9E80}" type="datetimeFigureOut">
              <a:rPr lang="en-GB" smtClean="0"/>
              <a:t>10/07/2019</a:t>
            </a:fld>
            <a:endParaRPr lang="en-GB"/>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4F2673F-D93D-4B9E-94DB-39D09E71706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thmar1978@yahoo.com" TargetMode="External"/><Relationship Id="rId2" Type="http://schemas.openxmlformats.org/officeDocument/2006/relationships/hyperlink" Target="mailto:athmar1978@uomustansiriyah.edu.iq" TargetMode="External"/><Relationship Id="rId1" Type="http://schemas.openxmlformats.org/officeDocument/2006/relationships/slideLayout" Target="../slideLayouts/slideLayout1.xml"/><Relationship Id="rId4" Type="http://schemas.openxmlformats.org/officeDocument/2006/relationships/hyperlink" Target="mailto:athmar.habeeb.12@ucl.ac.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838200"/>
            <a:ext cx="7772400" cy="1470025"/>
          </a:xfrm>
        </p:spPr>
        <p:txBody>
          <a:bodyPr/>
          <a:lstStyle/>
          <a:p>
            <a:r>
              <a:rPr lang="en-GB" dirty="0" smtClean="0"/>
              <a:t>Principles of pharmacy practice</a:t>
            </a:r>
            <a:endParaRPr lang="en-GB" dirty="0"/>
          </a:p>
        </p:txBody>
      </p:sp>
      <p:sp>
        <p:nvSpPr>
          <p:cNvPr id="3" name="Subtitle 2"/>
          <p:cNvSpPr>
            <a:spLocks noGrp="1"/>
          </p:cNvSpPr>
          <p:nvPr>
            <p:ph type="subTitle" idx="1"/>
          </p:nvPr>
        </p:nvSpPr>
        <p:spPr>
          <a:xfrm>
            <a:off x="228600" y="4038600"/>
            <a:ext cx="8763000" cy="2590800"/>
          </a:xfrm>
        </p:spPr>
        <p:txBody>
          <a:bodyPr>
            <a:normAutofit fontScale="92500" lnSpcReduction="10000"/>
          </a:bodyPr>
          <a:lstStyle/>
          <a:p>
            <a:r>
              <a:rPr lang="en-GB" sz="3500" dirty="0" err="1" smtClean="0"/>
              <a:t>Lec</a:t>
            </a:r>
            <a:r>
              <a:rPr lang="en-GB" sz="3500" dirty="0" smtClean="0"/>
              <a:t> 1 </a:t>
            </a:r>
          </a:p>
          <a:p>
            <a:endParaRPr lang="en-GB" dirty="0" smtClean="0"/>
          </a:p>
          <a:p>
            <a:r>
              <a:rPr lang="en-GB" dirty="0" smtClean="0"/>
              <a:t>Lecturer Dr </a:t>
            </a:r>
            <a:r>
              <a:rPr lang="en-GB" b="1" dirty="0" err="1" smtClean="0"/>
              <a:t>Athmar</a:t>
            </a:r>
            <a:r>
              <a:rPr lang="en-GB" b="1" dirty="0" smtClean="0"/>
              <a:t> </a:t>
            </a:r>
            <a:r>
              <a:rPr lang="en-GB" b="1" dirty="0" err="1" smtClean="0"/>
              <a:t>Dhahir</a:t>
            </a:r>
            <a:r>
              <a:rPr lang="en-GB" b="1" dirty="0"/>
              <a:t> </a:t>
            </a:r>
            <a:r>
              <a:rPr lang="en-GB" b="1" dirty="0" err="1" smtClean="0"/>
              <a:t>Habeeb</a:t>
            </a:r>
            <a:r>
              <a:rPr lang="en-GB" b="1" dirty="0" smtClean="0"/>
              <a:t> Al-</a:t>
            </a:r>
            <a:r>
              <a:rPr lang="en-GB" b="1" dirty="0" err="1" smtClean="0"/>
              <a:t>Shohani</a:t>
            </a:r>
            <a:endParaRPr lang="en-GB" b="1" dirty="0" smtClean="0"/>
          </a:p>
          <a:p>
            <a:r>
              <a:rPr lang="en-GB" dirty="0" smtClean="0"/>
              <a:t>PhD in industrial pharmacy and pharmaceutical formulations</a:t>
            </a:r>
          </a:p>
          <a:p>
            <a:pPr algn="ctr"/>
            <a:r>
              <a:rPr lang="en-US" i="1" u="sng" dirty="0" smtClean="0">
                <a:hlinkClick r:id="rId2"/>
              </a:rPr>
              <a:t>athmar1978@uomustansiriyah.edu.iq</a:t>
            </a:r>
            <a:endParaRPr lang="en-US" i="1" u="sng" dirty="0" smtClean="0"/>
          </a:p>
          <a:p>
            <a:pPr algn="ctr"/>
            <a:r>
              <a:rPr lang="en-US" dirty="0" smtClean="0">
                <a:hlinkClick r:id="rId3"/>
              </a:rPr>
              <a:t>athmar1978@yahoo.com</a:t>
            </a:r>
            <a:endParaRPr lang="en-US" dirty="0"/>
          </a:p>
          <a:p>
            <a:pPr algn="ctr"/>
            <a:r>
              <a:rPr lang="en-US" u="sng" dirty="0" smtClean="0">
                <a:hlinkClick r:id="rId4"/>
              </a:rPr>
              <a:t>ath</a:t>
            </a:r>
            <a:r>
              <a:rPr lang="en-US" dirty="0" smtClean="0">
                <a:hlinkClick r:id="rId4"/>
              </a:rPr>
              <a:t>mar.habeeb.12@ucl.ac.uk</a:t>
            </a:r>
            <a:endParaRPr lang="en-US" dirty="0" smtClean="0"/>
          </a:p>
          <a:p>
            <a:pPr algn="ctr"/>
            <a:endParaRPr lang="en-US" dirty="0"/>
          </a:p>
          <a:p>
            <a:endParaRPr lang="en-GB" dirty="0" smtClean="0"/>
          </a:p>
          <a:p>
            <a:endParaRPr lang="en-GB" dirty="0"/>
          </a:p>
        </p:txBody>
      </p:sp>
    </p:spTree>
    <p:extLst>
      <p:ext uri="{BB962C8B-B14F-4D97-AF65-F5344CB8AC3E}">
        <p14:creationId xmlns:p14="http://schemas.microsoft.com/office/powerpoint/2010/main" val="3770832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686800" cy="3352800"/>
          </a:xfrm>
        </p:spPr>
        <p:txBody>
          <a:bodyPr/>
          <a:lstStyle/>
          <a:p>
            <a:pPr algn="just"/>
            <a:r>
              <a:rPr lang="en-GB" dirty="0">
                <a:latin typeface="Arial" panose="020B0604020202020204" pitchFamily="34" charset="0"/>
                <a:cs typeface="Arial" panose="020B0604020202020204" pitchFamily="34" charset="0"/>
              </a:rPr>
              <a:t>Certain biologic or immunologic products, such as vaccines, may be administered in </a:t>
            </a:r>
            <a:r>
              <a:rPr lang="en-GB" dirty="0">
                <a:solidFill>
                  <a:srgbClr val="FF0000"/>
                </a:solidFill>
                <a:latin typeface="Arial" panose="020B0604020202020204" pitchFamily="34" charset="0"/>
                <a:cs typeface="Arial" panose="020B0604020202020204" pitchFamily="34" charset="0"/>
              </a:rPr>
              <a:t>prophylactic doses</a:t>
            </a:r>
            <a:r>
              <a:rPr lang="en-GB" dirty="0">
                <a:latin typeface="Arial" panose="020B0604020202020204" pitchFamily="34" charset="0"/>
                <a:cs typeface="Arial" panose="020B0604020202020204" pitchFamily="34" charset="0"/>
              </a:rPr>
              <a:t> to protect the patient from contracting a specific disease. Other products, such as antitoxins, may be administered in </a:t>
            </a:r>
            <a:r>
              <a:rPr lang="en-GB" dirty="0">
                <a:solidFill>
                  <a:srgbClr val="FF0000"/>
                </a:solidFill>
                <a:latin typeface="Arial" panose="020B0604020202020204" pitchFamily="34" charset="0"/>
                <a:cs typeface="Arial" panose="020B0604020202020204" pitchFamily="34" charset="0"/>
              </a:rPr>
              <a:t>therapeutic doses </a:t>
            </a:r>
            <a:r>
              <a:rPr lang="en-GB" dirty="0">
                <a:latin typeface="Arial" panose="020B0604020202020204" pitchFamily="34" charset="0"/>
                <a:cs typeface="Arial" panose="020B0604020202020204" pitchFamily="34" charset="0"/>
              </a:rPr>
              <a:t>to counter a disease after exposure or contraction.</a:t>
            </a:r>
          </a:p>
        </p:txBody>
      </p:sp>
    </p:spTree>
    <p:extLst>
      <p:ext uri="{BB962C8B-B14F-4D97-AF65-F5344CB8AC3E}">
        <p14:creationId xmlns:p14="http://schemas.microsoft.com/office/powerpoint/2010/main" val="299932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10600" cy="2057400"/>
          </a:xfrm>
        </p:spPr>
        <p:txBody>
          <a:bodyPr>
            <a:normAutofit fontScale="92500" lnSpcReduction="20000"/>
          </a:bodyPr>
          <a:lstStyle/>
          <a:p>
            <a:pPr algn="just"/>
            <a:r>
              <a:rPr lang="en-GB" dirty="0">
                <a:latin typeface="Arial" panose="020B0604020202020204" pitchFamily="34" charset="0"/>
                <a:cs typeface="Arial" panose="020B0604020202020204" pitchFamily="34" charset="0"/>
              </a:rPr>
              <a:t>In </a:t>
            </a:r>
            <a:r>
              <a:rPr lang="en-GB" dirty="0" smtClean="0">
                <a:latin typeface="Arial" panose="020B0604020202020204" pitchFamily="34" charset="0"/>
                <a:cs typeface="Arial" panose="020B0604020202020204" pitchFamily="34" charset="0"/>
              </a:rPr>
              <a:t>the institutional </a:t>
            </a:r>
            <a:r>
              <a:rPr lang="en-GB" dirty="0">
                <a:latin typeface="Arial" panose="020B0604020202020204" pitchFamily="34" charset="0"/>
                <a:cs typeface="Arial" panose="020B0604020202020204" pitchFamily="34" charset="0"/>
              </a:rPr>
              <a:t>setting</a:t>
            </a:r>
            <a:r>
              <a:rPr lang="en-GB" dirty="0" smtClean="0">
                <a:latin typeface="Arial" panose="020B0604020202020204" pitchFamily="34" charset="0"/>
                <a:cs typeface="Arial" panose="020B0604020202020204" pitchFamily="34" charset="0"/>
              </a:rPr>
              <a:t>, doses </a:t>
            </a:r>
            <a:r>
              <a:rPr lang="en-GB" dirty="0">
                <a:latin typeface="Arial" panose="020B0604020202020204" pitchFamily="34" charset="0"/>
                <a:cs typeface="Arial" panose="020B0604020202020204" pitchFamily="34" charset="0"/>
              </a:rPr>
              <a:t>are </a:t>
            </a:r>
            <a:r>
              <a:rPr lang="en-GB" dirty="0" smtClean="0">
                <a:latin typeface="Arial" panose="020B0604020202020204" pitchFamily="34" charset="0"/>
                <a:cs typeface="Arial" panose="020B0604020202020204" pitchFamily="34" charset="0"/>
              </a:rPr>
              <a:t>measured and administered by </a:t>
            </a:r>
            <a:r>
              <a:rPr lang="en-GB" dirty="0">
                <a:latin typeface="Arial" panose="020B0604020202020204" pitchFamily="34" charset="0"/>
                <a:cs typeface="Arial" panose="020B0604020202020204" pitchFamily="34" charset="0"/>
              </a:rPr>
              <a:t>professional </a:t>
            </a:r>
            <a:r>
              <a:rPr lang="en-GB" dirty="0" smtClean="0">
                <a:latin typeface="Arial" panose="020B0604020202020204" pitchFamily="34" charset="0"/>
                <a:cs typeface="Arial" panose="020B0604020202020204" pitchFamily="34" charset="0"/>
              </a:rPr>
              <a:t>and paraprofessional </a:t>
            </a:r>
            <a:r>
              <a:rPr lang="en-GB" dirty="0">
                <a:latin typeface="Arial" panose="020B0604020202020204" pitchFamily="34" charset="0"/>
                <a:cs typeface="Arial" panose="020B0604020202020204" pitchFamily="34" charset="0"/>
              </a:rPr>
              <a:t>personnel. A variety of measuring devices may be used, including calibrated cups for oral liquids </a:t>
            </a:r>
            <a:r>
              <a:rPr lang="en-GB" dirty="0" smtClean="0">
                <a:latin typeface="Arial" panose="020B0604020202020204" pitchFamily="34" charset="0"/>
                <a:cs typeface="Arial" panose="020B0604020202020204" pitchFamily="34" charset="0"/>
              </a:rPr>
              <a:t>and </a:t>
            </a:r>
            <a:r>
              <a:rPr lang="en-GB" dirty="0">
                <a:latin typeface="Arial" panose="020B0604020202020204" pitchFamily="34" charset="0"/>
                <a:cs typeface="Arial" panose="020B0604020202020204" pitchFamily="34" charset="0"/>
              </a:rPr>
              <a:t>syringes and intravenous sets for parenteral medication.</a:t>
            </a:r>
          </a:p>
          <a:p>
            <a:pPr algn="just"/>
            <a:endParaRPr lang="en-GB" dirty="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533400" y="838200"/>
            <a:ext cx="8229600" cy="533400"/>
          </a:xfrm>
          <a:solidFill>
            <a:schemeClr val="accent6">
              <a:lumMod val="20000"/>
              <a:lumOff val="80000"/>
            </a:schemeClr>
          </a:solidFill>
        </p:spPr>
        <p:txBody>
          <a:bodyPr>
            <a:normAutofit fontScale="90000"/>
          </a:bodyPr>
          <a:lstStyle/>
          <a:p>
            <a:r>
              <a:rPr lang="en-GB" dirty="0" smtClean="0"/>
              <a:t>Dose measurements </a:t>
            </a:r>
            <a:endParaRPr lang="en-GB"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227558"/>
            <a:ext cx="3819525" cy="34494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8123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733800"/>
            <a:ext cx="8441054" cy="301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4"/>
          <p:cNvSpPr>
            <a:spLocks noGrp="1"/>
          </p:cNvSpPr>
          <p:nvPr>
            <p:ph type="title"/>
          </p:nvPr>
        </p:nvSpPr>
        <p:spPr>
          <a:xfrm>
            <a:off x="105727" y="1066800"/>
            <a:ext cx="8686800" cy="2590800"/>
          </a:xfrm>
        </p:spPr>
        <p:txBody>
          <a:bodyPr>
            <a:noAutofit/>
          </a:bodyPr>
          <a:lstStyle/>
          <a:p>
            <a:pPr algn="just"/>
            <a:r>
              <a:rPr lang="en-GB" sz="2400" dirty="0">
                <a:latin typeface="Arial" panose="020B0604020202020204" pitchFamily="34" charset="0"/>
                <a:cs typeface="Arial" panose="020B0604020202020204" pitchFamily="34" charset="0"/>
              </a:rPr>
              <a:t>In the home setting, the adult patient or a child’s parent generally measures and administers </a:t>
            </a:r>
            <a:r>
              <a:rPr lang="en-GB" sz="2400" dirty="0" smtClean="0">
                <a:latin typeface="Arial" panose="020B0604020202020204" pitchFamily="34" charset="0"/>
                <a:cs typeface="Arial" panose="020B0604020202020204" pitchFamily="34" charset="0"/>
              </a:rPr>
              <a:t>medication. </a:t>
            </a:r>
            <a:r>
              <a:rPr lang="en-GB" sz="2400" dirty="0">
                <a:latin typeface="Arial" panose="020B0604020202020204" pitchFamily="34" charset="0"/>
                <a:cs typeface="Arial" panose="020B0604020202020204" pitchFamily="34" charset="0"/>
              </a:rPr>
              <a:t>Liquid dosage is usually measured in ‘‘household’’ terms, most commonly by the</a:t>
            </a:r>
            <a:r>
              <a:rPr lang="en-GB" sz="2400" dirty="0">
                <a:solidFill>
                  <a:srgbClr val="FF0000"/>
                </a:solidFill>
                <a:latin typeface="Arial" panose="020B0604020202020204" pitchFamily="34" charset="0"/>
                <a:cs typeface="Arial" panose="020B0604020202020204" pitchFamily="34" charset="0"/>
              </a:rPr>
              <a:t> teaspoonful </a:t>
            </a:r>
            <a:r>
              <a:rPr lang="en-GB" sz="2400" dirty="0">
                <a:latin typeface="Arial" panose="020B0604020202020204" pitchFamily="34" charset="0"/>
                <a:cs typeface="Arial" panose="020B0604020202020204" pitchFamily="34" charset="0"/>
              </a:rPr>
              <a:t>and </a:t>
            </a:r>
            <a:r>
              <a:rPr lang="en-GB" sz="2400" dirty="0">
                <a:solidFill>
                  <a:srgbClr val="FF0000"/>
                </a:solidFill>
                <a:latin typeface="Arial" panose="020B0604020202020204" pitchFamily="34" charset="0"/>
                <a:cs typeface="Arial" panose="020B0604020202020204" pitchFamily="34" charset="0"/>
              </a:rPr>
              <a:t>tablespoonful</a:t>
            </a:r>
            <a:r>
              <a:rPr lang="en-GB" sz="2400" dirty="0" smtClean="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It </a:t>
            </a:r>
            <a:r>
              <a:rPr lang="en-GB" sz="2400" dirty="0">
                <a:latin typeface="Arial" panose="020B0604020202020204" pitchFamily="34" charset="0"/>
                <a:cs typeface="Arial" panose="020B0604020202020204" pitchFamily="34" charset="0"/>
              </a:rPr>
              <a:t>should be noted that the capacities of household teaspoons may vary from </a:t>
            </a:r>
            <a:r>
              <a:rPr lang="en-GB" sz="2400" dirty="0">
                <a:solidFill>
                  <a:srgbClr val="FF0000"/>
                </a:solidFill>
                <a:latin typeface="Arial" panose="020B0604020202020204" pitchFamily="34" charset="0"/>
                <a:cs typeface="Arial" panose="020B0604020202020204" pitchFamily="34" charset="0"/>
              </a:rPr>
              <a:t>3 to 7 mL </a:t>
            </a:r>
            <a:r>
              <a:rPr lang="en-GB" sz="2400" dirty="0">
                <a:latin typeface="Arial" panose="020B0604020202020204" pitchFamily="34" charset="0"/>
                <a:cs typeface="Arial" panose="020B0604020202020204" pitchFamily="34" charset="0"/>
              </a:rPr>
              <a:t>and those of tablespoons may vary from </a:t>
            </a:r>
            <a:r>
              <a:rPr lang="en-GB" sz="2400" dirty="0">
                <a:solidFill>
                  <a:srgbClr val="FF0000"/>
                </a:solidFill>
                <a:latin typeface="Arial" panose="020B0604020202020204" pitchFamily="34" charset="0"/>
                <a:cs typeface="Arial" panose="020B0604020202020204" pitchFamily="34" charset="0"/>
              </a:rPr>
              <a:t>15 to 22 </a:t>
            </a:r>
            <a:r>
              <a:rPr lang="en-GB" sz="2400" dirty="0" err="1">
                <a:solidFill>
                  <a:srgbClr val="FF0000"/>
                </a:solidFill>
                <a:latin typeface="Arial" panose="020B0604020202020204" pitchFamily="34" charset="0"/>
                <a:cs typeface="Arial" panose="020B0604020202020204" pitchFamily="34" charset="0"/>
              </a:rPr>
              <a:t>mL</a:t>
            </a:r>
            <a:r>
              <a:rPr lang="en-GB" sz="2400" dirty="0" err="1" smtClean="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6413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
          </a:xfrm>
          <a:solidFill>
            <a:schemeClr val="accent6">
              <a:lumMod val="20000"/>
              <a:lumOff val="80000"/>
            </a:schemeClr>
          </a:solidFill>
        </p:spPr>
        <p:txBody>
          <a:bodyPr>
            <a:normAutofit fontScale="90000"/>
          </a:bodyPr>
          <a:lstStyle/>
          <a:p>
            <a:r>
              <a:rPr lang="en-GB" dirty="0"/>
              <a:t>The Drop as a Unit of Measure </a:t>
            </a:r>
          </a:p>
        </p:txBody>
      </p:sp>
      <p:sp>
        <p:nvSpPr>
          <p:cNvPr id="3" name="Content Placeholder 2"/>
          <p:cNvSpPr>
            <a:spLocks noGrp="1"/>
          </p:cNvSpPr>
          <p:nvPr>
            <p:ph idx="1"/>
          </p:nvPr>
        </p:nvSpPr>
        <p:spPr>
          <a:xfrm>
            <a:off x="76200" y="1600200"/>
            <a:ext cx="8839200" cy="4974336"/>
          </a:xfrm>
        </p:spPr>
        <p:txBody>
          <a:bodyPr>
            <a:normAutofit fontScale="92500" lnSpcReduction="20000"/>
          </a:bodyPr>
          <a:lstStyle/>
          <a:p>
            <a:pPr algn="just"/>
            <a:r>
              <a:rPr lang="en-US" altLang="en-US" dirty="0">
                <a:solidFill>
                  <a:srgbClr val="000000"/>
                </a:solidFill>
                <a:latin typeface="Arial" panose="020B0604020202020204" pitchFamily="34" charset="0"/>
                <a:ea typeface="Times New Roman" pitchFamily="18" charset="0"/>
                <a:cs typeface="Arial" panose="020B0604020202020204" pitchFamily="34" charset="0"/>
              </a:rPr>
              <a:t>Occasionally, the drop </a:t>
            </a:r>
            <a:r>
              <a:rPr lang="en-US" altLang="en-US" dirty="0">
                <a:solidFill>
                  <a:srgbClr val="FF0000"/>
                </a:solidFill>
                <a:latin typeface="Arial" panose="020B0604020202020204" pitchFamily="34" charset="0"/>
                <a:ea typeface="Times New Roman" pitchFamily="18" charset="0"/>
                <a:cs typeface="Arial" panose="020B0604020202020204" pitchFamily="34" charset="0"/>
              </a:rPr>
              <a:t>(abbreviated </a:t>
            </a:r>
            <a:r>
              <a:rPr lang="en-US" altLang="en-US" dirty="0" err="1">
                <a:solidFill>
                  <a:srgbClr val="FF0000"/>
                </a:solidFill>
                <a:latin typeface="Arial" panose="020B0604020202020204" pitchFamily="34" charset="0"/>
                <a:ea typeface="Times New Roman" pitchFamily="18" charset="0"/>
                <a:cs typeface="Arial" panose="020B0604020202020204" pitchFamily="34" charset="0"/>
              </a:rPr>
              <a:t>gtt</a:t>
            </a:r>
            <a:r>
              <a:rPr lang="en-US" altLang="en-US" dirty="0">
                <a:solidFill>
                  <a:srgbClr val="FF0000"/>
                </a:solidFill>
                <a:latin typeface="Arial" panose="020B0604020202020204" pitchFamily="34" charset="0"/>
                <a:ea typeface="Times New Roman" pitchFamily="18" charset="0"/>
                <a:cs typeface="Arial" panose="020B0604020202020204" pitchFamily="34" charset="0"/>
              </a:rPr>
              <a:t>) </a:t>
            </a:r>
            <a:r>
              <a:rPr lang="en-US" altLang="en-US" dirty="0">
                <a:solidFill>
                  <a:srgbClr val="000000"/>
                </a:solidFill>
                <a:latin typeface="Arial" panose="020B0604020202020204" pitchFamily="34" charset="0"/>
                <a:ea typeface="Times New Roman" pitchFamily="18" charset="0"/>
                <a:cs typeface="Arial" panose="020B0604020202020204" pitchFamily="34" charset="0"/>
              </a:rPr>
              <a:t>is used as a measure for small volumes of liquid medications. </a:t>
            </a:r>
            <a:endParaRPr lang="en-US" altLang="en-US" dirty="0" smtClean="0">
              <a:solidFill>
                <a:srgbClr val="000000"/>
              </a:solidFill>
              <a:latin typeface="Arial" panose="020B0604020202020204" pitchFamily="34" charset="0"/>
              <a:ea typeface="Times New Roman" pitchFamily="18" charset="0"/>
              <a:cs typeface="Arial" panose="020B0604020202020204" pitchFamily="34" charset="0"/>
            </a:endParaRPr>
          </a:p>
          <a:p>
            <a:pPr algn="just"/>
            <a:r>
              <a:rPr lang="en-US" altLang="en-US" dirty="0" smtClean="0">
                <a:solidFill>
                  <a:srgbClr val="000000"/>
                </a:solidFill>
                <a:latin typeface="Arial" panose="020B0604020202020204" pitchFamily="34" charset="0"/>
                <a:ea typeface="Times New Roman" pitchFamily="18" charset="0"/>
                <a:cs typeface="Arial" panose="020B0604020202020204" pitchFamily="34" charset="0"/>
              </a:rPr>
              <a:t>A </a:t>
            </a:r>
            <a:r>
              <a:rPr lang="en-US" altLang="en-US" dirty="0">
                <a:solidFill>
                  <a:srgbClr val="000000"/>
                </a:solidFill>
                <a:latin typeface="Arial" panose="020B0604020202020204" pitchFamily="34" charset="0"/>
                <a:ea typeface="Times New Roman" pitchFamily="18" charset="0"/>
                <a:cs typeface="Arial" panose="020B0604020202020204" pitchFamily="34" charset="0"/>
              </a:rPr>
              <a:t>drop does not represent a definite quantity, because drops of different liquids vary greatly. </a:t>
            </a:r>
            <a:endParaRPr lang="en-US" altLang="en-US" dirty="0" smtClean="0">
              <a:solidFill>
                <a:srgbClr val="000000"/>
              </a:solidFill>
              <a:latin typeface="Arial" panose="020B0604020202020204" pitchFamily="34" charset="0"/>
              <a:ea typeface="Times New Roman" pitchFamily="18" charset="0"/>
              <a:cs typeface="Arial" panose="020B0604020202020204" pitchFamily="34" charset="0"/>
            </a:endParaRPr>
          </a:p>
          <a:p>
            <a:pPr algn="just"/>
            <a:r>
              <a:rPr lang="en-US" altLang="en-US" dirty="0" smtClean="0">
                <a:solidFill>
                  <a:srgbClr val="000000"/>
                </a:solidFill>
                <a:latin typeface="Arial" panose="020B0604020202020204" pitchFamily="34" charset="0"/>
                <a:ea typeface="Times New Roman" pitchFamily="18" charset="0"/>
                <a:cs typeface="Arial" panose="020B0604020202020204" pitchFamily="34" charset="0"/>
              </a:rPr>
              <a:t>In </a:t>
            </a:r>
            <a:r>
              <a:rPr lang="en-US" altLang="en-US" dirty="0">
                <a:solidFill>
                  <a:srgbClr val="000000"/>
                </a:solidFill>
                <a:latin typeface="Arial" panose="020B0604020202020204" pitchFamily="34" charset="0"/>
                <a:ea typeface="Times New Roman" pitchFamily="18" charset="0"/>
                <a:cs typeface="Arial" panose="020B0604020202020204" pitchFamily="34" charset="0"/>
              </a:rPr>
              <a:t>an attempt to standardize the drop as a unit of volume, the United States Pharmacopeia defines the official medicine dropper as being constricted at the delivery end to a round opening with an external diameter of about </a:t>
            </a:r>
            <a:r>
              <a:rPr lang="en-US" altLang="en-US" dirty="0">
                <a:solidFill>
                  <a:srgbClr val="FF0000"/>
                </a:solidFill>
                <a:latin typeface="Arial" panose="020B0604020202020204" pitchFamily="34" charset="0"/>
                <a:ea typeface="Times New Roman" pitchFamily="18" charset="0"/>
                <a:cs typeface="Arial" panose="020B0604020202020204" pitchFamily="34" charset="0"/>
              </a:rPr>
              <a:t>3 mm</a:t>
            </a:r>
            <a:r>
              <a:rPr lang="en-US" altLang="en-US" dirty="0">
                <a:solidFill>
                  <a:srgbClr val="000000"/>
                </a:solidFill>
                <a:latin typeface="Arial" panose="020B0604020202020204" pitchFamily="34" charset="0"/>
                <a:ea typeface="Times New Roman" pitchFamily="18" charset="0"/>
                <a:cs typeface="Arial" panose="020B0604020202020204" pitchFamily="34" charset="0"/>
              </a:rPr>
              <a:t>. </a:t>
            </a:r>
            <a:endParaRPr lang="en-US" altLang="en-US" dirty="0" smtClean="0">
              <a:solidFill>
                <a:srgbClr val="000000"/>
              </a:solidFill>
              <a:latin typeface="Arial" panose="020B0604020202020204" pitchFamily="34" charset="0"/>
              <a:ea typeface="Times New Roman" pitchFamily="18" charset="0"/>
              <a:cs typeface="Arial" panose="020B0604020202020204" pitchFamily="34" charset="0"/>
            </a:endParaRPr>
          </a:p>
          <a:p>
            <a:pPr algn="just"/>
            <a:r>
              <a:rPr lang="en-US" altLang="en-US" dirty="0" smtClean="0">
                <a:solidFill>
                  <a:srgbClr val="000000"/>
                </a:solidFill>
                <a:latin typeface="Arial" panose="020B0604020202020204" pitchFamily="34" charset="0"/>
                <a:ea typeface="Times New Roman" pitchFamily="18" charset="0"/>
                <a:cs typeface="Arial" panose="020B0604020202020204" pitchFamily="34" charset="0"/>
              </a:rPr>
              <a:t>The </a:t>
            </a:r>
            <a:r>
              <a:rPr lang="en-US" altLang="en-US" dirty="0">
                <a:solidFill>
                  <a:srgbClr val="000000"/>
                </a:solidFill>
                <a:latin typeface="Arial" panose="020B0604020202020204" pitchFamily="34" charset="0"/>
                <a:ea typeface="Times New Roman" pitchFamily="18" charset="0"/>
                <a:cs typeface="Arial" panose="020B0604020202020204" pitchFamily="34" charset="0"/>
              </a:rPr>
              <a:t>dropper, when held vertically, delivers water in drops, each of which weighs between </a:t>
            </a:r>
            <a:r>
              <a:rPr lang="en-US" altLang="en-US" dirty="0">
                <a:solidFill>
                  <a:srgbClr val="FF0000"/>
                </a:solidFill>
                <a:latin typeface="Arial" panose="020B0604020202020204" pitchFamily="34" charset="0"/>
                <a:ea typeface="Times New Roman" pitchFamily="18" charset="0"/>
                <a:cs typeface="Arial" panose="020B0604020202020204" pitchFamily="34" charset="0"/>
              </a:rPr>
              <a:t>45</a:t>
            </a:r>
            <a:r>
              <a:rPr lang="en-US" altLang="en-US" dirty="0">
                <a:solidFill>
                  <a:srgbClr val="000000"/>
                </a:solidFill>
                <a:latin typeface="Arial" panose="020B0604020202020204" pitchFamily="34" charset="0"/>
                <a:ea typeface="Times New Roman" pitchFamily="18" charset="0"/>
                <a:cs typeface="Arial" panose="020B0604020202020204" pitchFamily="34" charset="0"/>
              </a:rPr>
              <a:t> and </a:t>
            </a:r>
            <a:r>
              <a:rPr lang="en-US" altLang="en-US" dirty="0">
                <a:solidFill>
                  <a:srgbClr val="FF0000"/>
                </a:solidFill>
                <a:latin typeface="Arial" panose="020B0604020202020204" pitchFamily="34" charset="0"/>
                <a:ea typeface="Times New Roman" pitchFamily="18" charset="0"/>
                <a:cs typeface="Arial" panose="020B0604020202020204" pitchFamily="34" charset="0"/>
              </a:rPr>
              <a:t>55 mg.</a:t>
            </a:r>
          </a:p>
          <a:p>
            <a:pPr algn="just"/>
            <a:r>
              <a:rPr lang="en-US" altLang="en-US" dirty="0">
                <a:solidFill>
                  <a:srgbClr val="FF0000"/>
                </a:solidFill>
                <a:latin typeface="Arial" panose="020B0604020202020204" pitchFamily="34" charset="0"/>
                <a:ea typeface="Times New Roman" pitchFamily="18" charset="0"/>
                <a:cs typeface="Arial" panose="020B0604020202020204" pitchFamily="34" charset="0"/>
              </a:rPr>
              <a:t> </a:t>
            </a:r>
            <a:r>
              <a:rPr lang="en-US" altLang="en-US" dirty="0">
                <a:solidFill>
                  <a:srgbClr val="000000"/>
                </a:solidFill>
                <a:latin typeface="Arial" panose="020B0604020202020204" pitchFamily="34" charset="0"/>
                <a:ea typeface="Times New Roman" pitchFamily="18" charset="0"/>
                <a:cs typeface="Arial" panose="020B0604020202020204" pitchFamily="34" charset="0"/>
              </a:rPr>
              <a:t>Accordingly, the official dropper is calibrated to deliver approximately </a:t>
            </a:r>
            <a:r>
              <a:rPr lang="en-US" altLang="en-US" dirty="0">
                <a:solidFill>
                  <a:srgbClr val="FF0000"/>
                </a:solidFill>
                <a:latin typeface="Arial" panose="020B0604020202020204" pitchFamily="34" charset="0"/>
                <a:ea typeface="Times New Roman" pitchFamily="18" charset="0"/>
                <a:cs typeface="Arial" panose="020B0604020202020204" pitchFamily="34" charset="0"/>
              </a:rPr>
              <a:t>20 drops of water per milliliter (i.e., 1 mL of water 1 gram or 1000 mg</a:t>
            </a:r>
            <a:endParaRPr lang="en-GB" dirty="0">
              <a:solidFill>
                <a:srgbClr val="FF0000"/>
              </a:solidFill>
              <a:latin typeface="Arial" panose="020B0604020202020204" pitchFamily="34" charset="0"/>
              <a:cs typeface="Arial" panose="020B0604020202020204" pitchFamily="34" charset="0"/>
            </a:endParaRPr>
          </a:p>
          <a:p>
            <a:pPr algn="just"/>
            <a:endParaRPr lang="en-US" altLang="en-US" dirty="0" smtClean="0">
              <a:solidFill>
                <a:srgbClr val="000000"/>
              </a:solidFill>
              <a:latin typeface="Arial" panose="020B0604020202020204" pitchFamily="34" charset="0"/>
              <a:ea typeface="Times New Roman" pitchFamily="18" charset="0"/>
              <a:cs typeface="Arial" panose="020B0604020202020204" pitchFamily="34" charset="0"/>
            </a:endParaRPr>
          </a:p>
        </p:txBody>
      </p:sp>
    </p:spTree>
    <p:extLst>
      <p:ext uri="{BB962C8B-B14F-4D97-AF65-F5344CB8AC3E}">
        <p14:creationId xmlns:p14="http://schemas.microsoft.com/office/powerpoint/2010/main" val="986972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09800" y="3970671"/>
            <a:ext cx="5323191" cy="27382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Rectangle 5"/>
          <p:cNvSpPr/>
          <p:nvPr/>
        </p:nvSpPr>
        <p:spPr>
          <a:xfrm>
            <a:off x="394855" y="762000"/>
            <a:ext cx="8229600" cy="1200329"/>
          </a:xfrm>
          <a:prstGeom prst="rect">
            <a:avLst/>
          </a:prstGeom>
        </p:spPr>
        <p:txBody>
          <a:bodyPr wrap="square">
            <a:spAutoFit/>
          </a:bodyPr>
          <a:lstStyle/>
          <a:p>
            <a:r>
              <a:rPr lang="en-GB" sz="2400" dirty="0"/>
              <a:t>If a pharmacist counted 40 drops of a medication in filling a graduate cylinder to the 2.5-mL mark, how many drops per </a:t>
            </a:r>
            <a:r>
              <a:rPr lang="en-GB" sz="2400" dirty="0" err="1"/>
              <a:t>milliliter</a:t>
            </a:r>
            <a:r>
              <a:rPr lang="en-GB" sz="2400" dirty="0"/>
              <a:t> did the dropper deliver?</a:t>
            </a:r>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969256"/>
            <a:ext cx="7503041" cy="20291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9446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a:solidFill>
            <a:schemeClr val="accent6">
              <a:lumMod val="20000"/>
              <a:lumOff val="80000"/>
            </a:schemeClr>
          </a:solidFill>
        </p:spPr>
        <p:txBody>
          <a:bodyPr>
            <a:normAutofit fontScale="90000"/>
          </a:bodyPr>
          <a:lstStyle/>
          <a:p>
            <a:r>
              <a:rPr lang="en-US" altLang="en-US" b="1" dirty="0"/>
              <a:t>General Dose Calculations</a:t>
            </a:r>
            <a:endParaRPr lang="en-GB" dirty="0"/>
          </a:p>
        </p:txBody>
      </p:sp>
      <p:pic>
        <p:nvPicPr>
          <p:cNvPr id="20482"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5534" r="9018"/>
          <a:stretch/>
        </p:blipFill>
        <p:spPr bwMode="auto">
          <a:xfrm>
            <a:off x="24831" y="1676400"/>
            <a:ext cx="9044500" cy="371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4230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150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441" r="3263"/>
          <a:stretch/>
        </p:blipFill>
        <p:spPr bwMode="auto">
          <a:xfrm>
            <a:off x="180108" y="1143000"/>
            <a:ext cx="8659091"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4324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18" y="914400"/>
            <a:ext cx="9081565"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7976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3554"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593"/>
          <a:stretch/>
        </p:blipFill>
        <p:spPr bwMode="auto">
          <a:xfrm>
            <a:off x="96982" y="1066800"/>
            <a:ext cx="9047018" cy="2601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5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135" t="-2739" r="1426" b="2739"/>
          <a:stretch/>
        </p:blipFill>
        <p:spPr bwMode="auto">
          <a:xfrm>
            <a:off x="28702" y="3087399"/>
            <a:ext cx="8976754" cy="22764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5843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4578"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5260" r="3962" b="3551"/>
          <a:stretch/>
        </p:blipFill>
        <p:spPr bwMode="auto">
          <a:xfrm>
            <a:off x="124691" y="990600"/>
            <a:ext cx="9019309" cy="4703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7159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62200" y="1234931"/>
            <a:ext cx="4977651" cy="141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81123"/>
          <a:stretch/>
        </p:blipFill>
        <p:spPr bwMode="auto">
          <a:xfrm>
            <a:off x="2286000" y="2819400"/>
            <a:ext cx="5417658" cy="1655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295400" y="990600"/>
            <a:ext cx="6934200" cy="426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29352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2560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117" r="1702"/>
          <a:stretch/>
        </p:blipFill>
        <p:spPr bwMode="auto">
          <a:xfrm>
            <a:off x="0" y="1066800"/>
            <a:ext cx="9019309"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5291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866" t="-989" r="8544" b="989"/>
          <a:stretch/>
        </p:blipFill>
        <p:spPr bwMode="auto">
          <a:xfrm>
            <a:off x="152400" y="609600"/>
            <a:ext cx="4655127" cy="280034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52812"/>
            <a:ext cx="4655127" cy="16525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609600"/>
            <a:ext cx="4060221" cy="449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303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8535"/>
          <a:stretch/>
        </p:blipFill>
        <p:spPr bwMode="auto">
          <a:xfrm>
            <a:off x="1447801" y="692134"/>
            <a:ext cx="6248400" cy="588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295400" y="609600"/>
            <a:ext cx="6553200" cy="6019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74817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6400" y="618403"/>
            <a:ext cx="5442704" cy="1539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014681"/>
            <a:ext cx="4828309" cy="4672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676400" y="685800"/>
            <a:ext cx="5410200" cy="60008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3175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1219200"/>
            <a:ext cx="5602666" cy="524783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78378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609600"/>
          </a:xfrm>
          <a:solidFill>
            <a:schemeClr val="accent6">
              <a:lumMod val="20000"/>
              <a:lumOff val="80000"/>
            </a:schemeClr>
          </a:solidFill>
        </p:spPr>
        <p:txBody>
          <a:bodyPr>
            <a:normAutofit fontScale="90000"/>
          </a:bodyPr>
          <a:lstStyle/>
          <a:p>
            <a:r>
              <a:rPr lang="en-US" altLang="en-US" dirty="0"/>
              <a:t>calculation of doses</a:t>
            </a:r>
            <a:endParaRPr lang="en-GB" dirty="0"/>
          </a:p>
        </p:txBody>
      </p:sp>
      <p:sp>
        <p:nvSpPr>
          <p:cNvPr id="3" name="Content Placeholder 2"/>
          <p:cNvSpPr>
            <a:spLocks noGrp="1"/>
          </p:cNvSpPr>
          <p:nvPr>
            <p:ph idx="1"/>
          </p:nvPr>
        </p:nvSpPr>
        <p:spPr>
          <a:xfrm>
            <a:off x="152400" y="1600200"/>
            <a:ext cx="8763000" cy="4974336"/>
          </a:xfrm>
        </p:spPr>
        <p:txBody>
          <a:bodyPr>
            <a:normAutofit fontScale="92500" lnSpcReduction="10000"/>
          </a:bodyPr>
          <a:lstStyle/>
          <a:p>
            <a:pPr algn="just"/>
            <a:r>
              <a:rPr lang="en-US" altLang="en-US" dirty="0">
                <a:latin typeface="Arial" panose="020B0604020202020204" pitchFamily="34" charset="0"/>
                <a:cs typeface="Arial" panose="020B0604020202020204" pitchFamily="34" charset="0"/>
              </a:rPr>
              <a:t>The dose of a drug is the quantitative amount administered or taken by a patient for the intended medicinal </a:t>
            </a:r>
            <a:r>
              <a:rPr lang="en-US" altLang="en-US" dirty="0" smtClean="0">
                <a:latin typeface="Arial" panose="020B0604020202020204" pitchFamily="34" charset="0"/>
                <a:cs typeface="Arial" panose="020B0604020202020204" pitchFamily="34" charset="0"/>
              </a:rPr>
              <a:t>effect. The </a:t>
            </a:r>
            <a:r>
              <a:rPr lang="en-US" altLang="en-US" dirty="0">
                <a:latin typeface="Arial" panose="020B0604020202020204" pitchFamily="34" charset="0"/>
                <a:cs typeface="Arial" panose="020B0604020202020204" pitchFamily="34" charset="0"/>
              </a:rPr>
              <a:t>dose may be expressed as </a:t>
            </a:r>
            <a:endParaRPr lang="en-US" altLang="en-US" dirty="0" smtClean="0">
              <a:latin typeface="Arial" panose="020B0604020202020204" pitchFamily="34" charset="0"/>
              <a:cs typeface="Arial" panose="020B0604020202020204" pitchFamily="34" charset="0"/>
            </a:endParaRPr>
          </a:p>
          <a:p>
            <a:pPr algn="just"/>
            <a:r>
              <a:rPr lang="en-US" altLang="en-US" dirty="0" smtClean="0">
                <a:solidFill>
                  <a:srgbClr val="FF0000"/>
                </a:solidFill>
                <a:latin typeface="Arial" panose="020B0604020202020204" pitchFamily="34" charset="0"/>
                <a:cs typeface="Arial" panose="020B0604020202020204" pitchFamily="34" charset="0"/>
              </a:rPr>
              <a:t>a </a:t>
            </a:r>
            <a:r>
              <a:rPr lang="en-US" altLang="en-US" dirty="0">
                <a:solidFill>
                  <a:srgbClr val="FF0000"/>
                </a:solidFill>
                <a:latin typeface="Arial" panose="020B0604020202020204" pitchFamily="34" charset="0"/>
                <a:cs typeface="Arial" panose="020B0604020202020204" pitchFamily="34" charset="0"/>
              </a:rPr>
              <a:t>single dose</a:t>
            </a:r>
            <a:r>
              <a:rPr lang="en-US" altLang="en-US" dirty="0">
                <a:latin typeface="Arial" panose="020B0604020202020204" pitchFamily="34" charset="0"/>
                <a:cs typeface="Arial" panose="020B0604020202020204" pitchFamily="34" charset="0"/>
              </a:rPr>
              <a:t>, the amount taken at one </a:t>
            </a:r>
            <a:r>
              <a:rPr lang="en-US" altLang="en-US" dirty="0" smtClean="0">
                <a:latin typeface="Arial" panose="020B0604020202020204" pitchFamily="34" charset="0"/>
                <a:cs typeface="Arial" panose="020B0604020202020204" pitchFamily="34" charset="0"/>
              </a:rPr>
              <a:t>time </a:t>
            </a:r>
          </a:p>
          <a:p>
            <a:pPr algn="just"/>
            <a:r>
              <a:rPr lang="en-US" altLang="en-US" dirty="0" smtClean="0">
                <a:solidFill>
                  <a:srgbClr val="FF0000"/>
                </a:solidFill>
                <a:latin typeface="Arial" panose="020B0604020202020204" pitchFamily="34" charset="0"/>
                <a:cs typeface="Arial" panose="020B0604020202020204" pitchFamily="34" charset="0"/>
              </a:rPr>
              <a:t>a </a:t>
            </a:r>
            <a:r>
              <a:rPr lang="en-US" altLang="en-US" dirty="0">
                <a:solidFill>
                  <a:srgbClr val="FF0000"/>
                </a:solidFill>
                <a:latin typeface="Arial" panose="020B0604020202020204" pitchFamily="34" charset="0"/>
                <a:cs typeface="Arial" panose="020B0604020202020204" pitchFamily="34" charset="0"/>
              </a:rPr>
              <a:t>daily </a:t>
            </a:r>
            <a:r>
              <a:rPr lang="en-US" altLang="en-US" dirty="0" smtClean="0">
                <a:solidFill>
                  <a:srgbClr val="FF0000"/>
                </a:solidFill>
                <a:latin typeface="Arial" panose="020B0604020202020204" pitchFamily="34" charset="0"/>
                <a:cs typeface="Arial" panose="020B0604020202020204" pitchFamily="34" charset="0"/>
              </a:rPr>
              <a:t>dose</a:t>
            </a:r>
          </a:p>
          <a:p>
            <a:pPr algn="just"/>
            <a:r>
              <a:rPr lang="en-US" altLang="en-US" dirty="0" smtClean="0">
                <a:solidFill>
                  <a:srgbClr val="FF0000"/>
                </a:solidFill>
                <a:latin typeface="Arial" panose="020B0604020202020204" pitchFamily="34" charset="0"/>
                <a:cs typeface="Arial" panose="020B0604020202020204" pitchFamily="34" charset="0"/>
              </a:rPr>
              <a:t>a </a:t>
            </a:r>
            <a:r>
              <a:rPr lang="en-US" altLang="en-US" dirty="0">
                <a:solidFill>
                  <a:srgbClr val="FF0000"/>
                </a:solidFill>
                <a:latin typeface="Arial" panose="020B0604020202020204" pitchFamily="34" charset="0"/>
                <a:cs typeface="Arial" panose="020B0604020202020204" pitchFamily="34" charset="0"/>
              </a:rPr>
              <a:t>total dose, </a:t>
            </a:r>
            <a:r>
              <a:rPr lang="en-US" altLang="en-US" dirty="0">
                <a:latin typeface="Arial" panose="020B0604020202020204" pitchFamily="34" charset="0"/>
                <a:cs typeface="Arial" panose="020B0604020202020204" pitchFamily="34" charset="0"/>
              </a:rPr>
              <a:t>the amount taken during the course of therapy.</a:t>
            </a:r>
          </a:p>
          <a:p>
            <a:pPr algn="just"/>
            <a:r>
              <a:rPr lang="en-US" altLang="en-US" dirty="0" smtClean="0">
                <a:latin typeface="Arial" panose="020B0604020202020204" pitchFamily="34" charset="0"/>
                <a:cs typeface="Arial" panose="020B0604020202020204" pitchFamily="34" charset="0"/>
              </a:rPr>
              <a:t> </a:t>
            </a:r>
            <a:r>
              <a:rPr lang="en-US" altLang="en-US" dirty="0">
                <a:solidFill>
                  <a:srgbClr val="FF0000"/>
                </a:solidFill>
                <a:latin typeface="Arial" panose="020B0604020202020204" pitchFamily="34" charset="0"/>
                <a:cs typeface="Arial" panose="020B0604020202020204" pitchFamily="34" charset="0"/>
              </a:rPr>
              <a:t>A daily dose </a:t>
            </a:r>
            <a:r>
              <a:rPr lang="en-US" altLang="en-US" dirty="0">
                <a:latin typeface="Arial" panose="020B0604020202020204" pitchFamily="34" charset="0"/>
                <a:cs typeface="Arial" panose="020B0604020202020204" pitchFamily="34" charset="0"/>
              </a:rPr>
              <a:t>may be subdivided and taken in divided doses, two or more times per day depending on the characteristics of the drug and the illness. </a:t>
            </a:r>
            <a:endParaRPr lang="en-US" altLang="en-US" dirty="0" smtClean="0">
              <a:latin typeface="Arial" panose="020B0604020202020204" pitchFamily="34" charset="0"/>
              <a:cs typeface="Arial" panose="020B0604020202020204" pitchFamily="34" charset="0"/>
            </a:endParaRPr>
          </a:p>
          <a:p>
            <a:pPr algn="just"/>
            <a:r>
              <a:rPr lang="en-US" altLang="en-US" dirty="0" smtClean="0">
                <a:latin typeface="Arial" panose="020B0604020202020204" pitchFamily="34" charset="0"/>
                <a:cs typeface="Arial" panose="020B0604020202020204" pitchFamily="34" charset="0"/>
              </a:rPr>
              <a:t>The </a:t>
            </a:r>
            <a:r>
              <a:rPr lang="en-US" altLang="en-US" dirty="0">
                <a:latin typeface="Arial" panose="020B0604020202020204" pitchFamily="34" charset="0"/>
                <a:cs typeface="Arial" panose="020B0604020202020204" pitchFamily="34" charset="0"/>
              </a:rPr>
              <a:t>schedule of dosing (e.g., four times per day for 10 days) is referred to as </a:t>
            </a:r>
            <a:r>
              <a:rPr lang="en-US" altLang="en-US" dirty="0">
                <a:solidFill>
                  <a:srgbClr val="FF0000"/>
                </a:solidFill>
                <a:latin typeface="Arial" panose="020B0604020202020204" pitchFamily="34" charset="0"/>
                <a:cs typeface="Arial" panose="020B0604020202020204" pitchFamily="34" charset="0"/>
              </a:rPr>
              <a:t>the dosage regimen</a:t>
            </a:r>
            <a:endParaRPr lang="en-GB"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92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547" t="6204" r="4064" b="8663"/>
          <a:stretch/>
        </p:blipFill>
        <p:spPr bwMode="auto">
          <a:xfrm>
            <a:off x="-40694" y="1752600"/>
            <a:ext cx="9184694"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287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660136"/>
          </a:xfrm>
        </p:spPr>
        <p:txBody>
          <a:bodyPr>
            <a:normAutofit lnSpcReduction="10000"/>
          </a:bodyPr>
          <a:lstStyle/>
          <a:p>
            <a:pPr algn="just"/>
            <a:r>
              <a:rPr lang="en-GB" dirty="0">
                <a:solidFill>
                  <a:srgbClr val="FF0000"/>
                </a:solidFill>
                <a:latin typeface="Arial" panose="020B0604020202020204" pitchFamily="34" charset="0"/>
                <a:cs typeface="Arial" panose="020B0604020202020204" pitchFamily="34" charset="0"/>
              </a:rPr>
              <a:t>The usual adult dose </a:t>
            </a:r>
            <a:r>
              <a:rPr lang="en-GB" dirty="0">
                <a:latin typeface="Arial" panose="020B0604020202020204" pitchFamily="34" charset="0"/>
                <a:cs typeface="Arial" panose="020B0604020202020204" pitchFamily="34" charset="0"/>
              </a:rPr>
              <a:t>of a drug is the amount that ordinarily produces the medicinal effect intended in the adult patient. </a:t>
            </a:r>
            <a:endParaRPr lang="en-GB" dirty="0" smtClean="0">
              <a:latin typeface="Arial" panose="020B0604020202020204" pitchFamily="34" charset="0"/>
              <a:cs typeface="Arial" panose="020B0604020202020204" pitchFamily="34" charset="0"/>
            </a:endParaRPr>
          </a:p>
          <a:p>
            <a:pPr algn="just"/>
            <a:r>
              <a:rPr lang="en-GB" dirty="0" smtClean="0">
                <a:solidFill>
                  <a:srgbClr val="FF0000"/>
                </a:solidFill>
                <a:latin typeface="Arial" panose="020B0604020202020204" pitchFamily="34" charset="0"/>
                <a:cs typeface="Arial" panose="020B0604020202020204" pitchFamily="34" charset="0"/>
              </a:rPr>
              <a:t>The </a:t>
            </a:r>
            <a:r>
              <a:rPr lang="en-GB" dirty="0">
                <a:solidFill>
                  <a:srgbClr val="FF0000"/>
                </a:solidFill>
                <a:latin typeface="Arial" panose="020B0604020202020204" pitchFamily="34" charset="0"/>
                <a:cs typeface="Arial" panose="020B0604020202020204" pitchFamily="34" charset="0"/>
              </a:rPr>
              <a:t>usual </a:t>
            </a:r>
            <a:r>
              <a:rPr lang="en-GB" dirty="0" err="1">
                <a:solidFill>
                  <a:srgbClr val="FF0000"/>
                </a:solidFill>
                <a:latin typeface="Arial" panose="020B0604020202020204" pitchFamily="34" charset="0"/>
                <a:cs typeface="Arial" panose="020B0604020202020204" pitchFamily="34" charset="0"/>
              </a:rPr>
              <a:t>pediatric</a:t>
            </a:r>
            <a:r>
              <a:rPr lang="en-GB" dirty="0">
                <a:solidFill>
                  <a:srgbClr val="FF0000"/>
                </a:solidFill>
                <a:latin typeface="Arial" panose="020B0604020202020204" pitchFamily="34" charset="0"/>
                <a:cs typeface="Arial" panose="020B0604020202020204" pitchFamily="34" charset="0"/>
              </a:rPr>
              <a:t> dose </a:t>
            </a:r>
            <a:r>
              <a:rPr lang="en-GB" dirty="0">
                <a:latin typeface="Arial" panose="020B0604020202020204" pitchFamily="34" charset="0"/>
                <a:cs typeface="Arial" panose="020B0604020202020204" pitchFamily="34" charset="0"/>
              </a:rPr>
              <a:t>of a drug is the amount that ordinarily produces the medicinal effect intended in </a:t>
            </a:r>
            <a:r>
              <a:rPr lang="en-GB" dirty="0" smtClean="0">
                <a:latin typeface="Arial" panose="020B0604020202020204" pitchFamily="34" charset="0"/>
                <a:cs typeface="Arial" panose="020B0604020202020204" pitchFamily="34" charset="0"/>
              </a:rPr>
              <a:t>infant </a:t>
            </a:r>
            <a:r>
              <a:rPr lang="en-GB" dirty="0">
                <a:latin typeface="Arial" panose="020B0604020202020204" pitchFamily="34" charset="0"/>
                <a:cs typeface="Arial" panose="020B0604020202020204" pitchFamily="34" charset="0"/>
              </a:rPr>
              <a:t>or child patient. </a:t>
            </a:r>
            <a:endParaRPr lang="en-GB" dirty="0" smtClean="0">
              <a:latin typeface="Arial" panose="020B0604020202020204" pitchFamily="34" charset="0"/>
              <a:cs typeface="Arial" panose="020B0604020202020204" pitchFamily="34" charset="0"/>
            </a:endParaRPr>
          </a:p>
          <a:p>
            <a:pPr algn="just"/>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‘‘usual’’ adult and </a:t>
            </a:r>
            <a:r>
              <a:rPr lang="en-GB" dirty="0" err="1">
                <a:latin typeface="Arial" panose="020B0604020202020204" pitchFamily="34" charset="0"/>
                <a:cs typeface="Arial" panose="020B0604020202020204" pitchFamily="34" charset="0"/>
              </a:rPr>
              <a:t>pediatric</a:t>
            </a:r>
            <a:r>
              <a:rPr lang="en-GB" dirty="0">
                <a:latin typeface="Arial" panose="020B0604020202020204" pitchFamily="34" charset="0"/>
                <a:cs typeface="Arial" panose="020B0604020202020204" pitchFamily="34" charset="0"/>
              </a:rPr>
              <a:t> doses of a drug serve as a guide to physicians who may select to prescribe that dose initially or vary it depending on the assessed requirements of the particular patient</a:t>
            </a:r>
            <a:r>
              <a:rPr lang="en-GB" dirty="0" smtClean="0">
                <a:latin typeface="Arial" panose="020B0604020202020204" pitchFamily="34" charset="0"/>
                <a:cs typeface="Arial" panose="020B0604020202020204" pitchFamily="34" charset="0"/>
              </a:rPr>
              <a:t>.</a:t>
            </a:r>
          </a:p>
          <a:p>
            <a:pPr algn="just"/>
            <a:r>
              <a:rPr lang="en-GB" dirty="0" smtClean="0">
                <a:latin typeface="Arial" panose="020B0604020202020204" pitchFamily="34" charset="0"/>
                <a:cs typeface="Arial" panose="020B0604020202020204" pitchFamily="34" charset="0"/>
              </a:rPr>
              <a:t> </a:t>
            </a:r>
            <a:r>
              <a:rPr lang="en-GB" dirty="0">
                <a:solidFill>
                  <a:srgbClr val="FF0000"/>
                </a:solidFill>
                <a:latin typeface="Arial" panose="020B0604020202020204" pitchFamily="34" charset="0"/>
                <a:cs typeface="Arial" panose="020B0604020202020204" pitchFamily="34" charset="0"/>
              </a:rPr>
              <a:t>The usual dosage range </a:t>
            </a:r>
            <a:r>
              <a:rPr lang="en-GB" dirty="0">
                <a:latin typeface="Arial" panose="020B0604020202020204" pitchFamily="34" charset="0"/>
                <a:cs typeface="Arial" panose="020B0604020202020204" pitchFamily="34" charset="0"/>
              </a:rPr>
              <a:t>for a drug indicates the quantitative range or amounts of the drug that may be prescribed within the guidelines of usual medical practice. </a:t>
            </a:r>
          </a:p>
        </p:txBody>
      </p:sp>
    </p:spTree>
    <p:extLst>
      <p:ext uri="{BB962C8B-B14F-4D97-AF65-F5344CB8AC3E}">
        <p14:creationId xmlns:p14="http://schemas.microsoft.com/office/powerpoint/2010/main" val="1632683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5507736"/>
          </a:xfrm>
        </p:spPr>
        <p:txBody>
          <a:bodyPr>
            <a:normAutofit fontScale="92500"/>
          </a:bodyPr>
          <a:lstStyle/>
          <a:p>
            <a:pPr algn="just"/>
            <a:r>
              <a:rPr lang="en-US" altLang="en-US" dirty="0">
                <a:solidFill>
                  <a:srgbClr val="FF0000"/>
                </a:solidFill>
                <a:latin typeface="Arial" panose="020B0604020202020204" pitchFamily="34" charset="0"/>
                <a:cs typeface="Arial" panose="020B0604020202020204" pitchFamily="34" charset="0"/>
              </a:rPr>
              <a:t>The </a:t>
            </a:r>
            <a:r>
              <a:rPr lang="en-US" altLang="en-US" b="1" dirty="0">
                <a:solidFill>
                  <a:srgbClr val="FF0000"/>
                </a:solidFill>
                <a:latin typeface="Arial" panose="020B0604020202020204" pitchFamily="34" charset="0"/>
                <a:cs typeface="Arial" panose="020B0604020202020204" pitchFamily="34" charset="0"/>
              </a:rPr>
              <a:t>median effective dose</a:t>
            </a:r>
            <a:r>
              <a:rPr lang="en-US" altLang="en-US" dirty="0">
                <a:solidFill>
                  <a:srgbClr val="FF0000"/>
                </a:solidFill>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of a drug is the amount that produces the desired intensity of effect in 50% of the individuals</a:t>
            </a:r>
          </a:p>
          <a:p>
            <a:pPr algn="just"/>
            <a:r>
              <a:rPr lang="en-US" altLang="en-US" dirty="0">
                <a:solidFill>
                  <a:srgbClr val="FF0000"/>
                </a:solidFill>
                <a:latin typeface="Arial" panose="020B0604020202020204" pitchFamily="34" charset="0"/>
                <a:cs typeface="Arial" panose="020B0604020202020204" pitchFamily="34" charset="0"/>
              </a:rPr>
              <a:t> </a:t>
            </a:r>
            <a:r>
              <a:rPr lang="en-US" altLang="en-US" dirty="0" smtClean="0">
                <a:solidFill>
                  <a:srgbClr val="FF0000"/>
                </a:solidFill>
                <a:latin typeface="Arial" panose="020B0604020202020204" pitchFamily="34" charset="0"/>
                <a:cs typeface="Arial" panose="020B0604020202020204" pitchFamily="34" charset="0"/>
              </a:rPr>
              <a:t>The </a:t>
            </a:r>
            <a:r>
              <a:rPr lang="en-US" altLang="en-US" b="1" dirty="0">
                <a:solidFill>
                  <a:srgbClr val="FF0000"/>
                </a:solidFill>
                <a:latin typeface="Arial" panose="020B0604020202020204" pitchFamily="34" charset="0"/>
                <a:cs typeface="Arial" panose="020B0604020202020204" pitchFamily="34" charset="0"/>
              </a:rPr>
              <a:t>median toxic dose</a:t>
            </a:r>
            <a:r>
              <a:rPr lang="en-US" altLang="en-US" dirty="0">
                <a:solidFill>
                  <a:srgbClr val="FF0000"/>
                </a:solidFill>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of a drug is the amount that produces toxic effects in 50% of the individuals tested.</a:t>
            </a:r>
          </a:p>
          <a:p>
            <a:pPr algn="just"/>
            <a:r>
              <a:rPr lang="en-US" altLang="en-US" dirty="0">
                <a:solidFill>
                  <a:srgbClr val="FF0000"/>
                </a:solidFill>
                <a:latin typeface="Arial" panose="020B0604020202020204" pitchFamily="34" charset="0"/>
                <a:cs typeface="Arial" panose="020B0604020202020204" pitchFamily="34" charset="0"/>
              </a:rPr>
              <a:t>The </a:t>
            </a:r>
            <a:r>
              <a:rPr lang="en-US" altLang="en-US" b="1" dirty="0">
                <a:solidFill>
                  <a:srgbClr val="FF0000"/>
                </a:solidFill>
                <a:latin typeface="Arial" panose="020B0604020202020204" pitchFamily="34" charset="0"/>
                <a:cs typeface="Arial" panose="020B0604020202020204" pitchFamily="34" charset="0"/>
              </a:rPr>
              <a:t>priming</a:t>
            </a:r>
            <a:r>
              <a:rPr lang="en-US" altLang="en-US" dirty="0">
                <a:solidFill>
                  <a:srgbClr val="FF0000"/>
                </a:solidFill>
                <a:latin typeface="Arial" panose="020B0604020202020204" pitchFamily="34" charset="0"/>
                <a:cs typeface="Arial" panose="020B0604020202020204" pitchFamily="34" charset="0"/>
              </a:rPr>
              <a:t> or </a:t>
            </a:r>
            <a:r>
              <a:rPr lang="en-US" altLang="en-US" b="1" dirty="0">
                <a:solidFill>
                  <a:srgbClr val="FF0000"/>
                </a:solidFill>
                <a:latin typeface="Arial" panose="020B0604020202020204" pitchFamily="34" charset="0"/>
                <a:cs typeface="Arial" panose="020B0604020202020204" pitchFamily="34" charset="0"/>
              </a:rPr>
              <a:t>loading dose</a:t>
            </a:r>
            <a:r>
              <a:rPr lang="en-US" altLang="en-US" dirty="0">
                <a:solidFill>
                  <a:srgbClr val="FF0000"/>
                </a:solidFill>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is the dose that is larger-than-usual initial dose  that may be required to achieve the desired blood drug level. </a:t>
            </a:r>
          </a:p>
          <a:p>
            <a:pPr algn="just"/>
            <a:r>
              <a:rPr lang="en-US" altLang="en-US" dirty="0">
                <a:solidFill>
                  <a:srgbClr val="FF0000"/>
                </a:solidFill>
                <a:latin typeface="Arial" panose="020B0604020202020204" pitchFamily="34" charset="0"/>
                <a:cs typeface="Arial" panose="020B0604020202020204" pitchFamily="34" charset="0"/>
              </a:rPr>
              <a:t>The </a:t>
            </a:r>
            <a:r>
              <a:rPr lang="en-US" altLang="en-US" b="1" dirty="0">
                <a:solidFill>
                  <a:srgbClr val="FF0000"/>
                </a:solidFill>
                <a:latin typeface="Arial" panose="020B0604020202020204" pitchFamily="34" charset="0"/>
                <a:cs typeface="Arial" panose="020B0604020202020204" pitchFamily="34" charset="0"/>
              </a:rPr>
              <a:t>maintenance doses</a:t>
            </a:r>
            <a:r>
              <a:rPr lang="en-US" altLang="en-US" dirty="0">
                <a:solidFill>
                  <a:srgbClr val="FF0000"/>
                </a:solidFill>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is the dose that is similar in amount to usual doses, are then administered according to the dosage regimen to sustain the desired drug blood levels or drug effects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70253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3184</TotalTime>
  <Words>642</Words>
  <Application>Microsoft Office PowerPoint</Application>
  <PresentationFormat>On-screen Show (4:3)</PresentationFormat>
  <Paragraphs>36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Georgia</vt:lpstr>
      <vt:lpstr>Times New Roman</vt:lpstr>
      <vt:lpstr>Trebuchet MS</vt:lpstr>
      <vt:lpstr>Wingdings 2</vt:lpstr>
      <vt:lpstr>Urban</vt:lpstr>
      <vt:lpstr>Principles of pharmacy practice</vt:lpstr>
      <vt:lpstr>PowerPoint Presentation</vt:lpstr>
      <vt:lpstr>PowerPoint Presentation</vt:lpstr>
      <vt:lpstr>PowerPoint Presentation</vt:lpstr>
      <vt:lpstr>PowerPoint Presentation</vt:lpstr>
      <vt:lpstr>calculation of doses</vt:lpstr>
      <vt:lpstr>PowerPoint Presentation</vt:lpstr>
      <vt:lpstr>PowerPoint Presentation</vt:lpstr>
      <vt:lpstr>PowerPoint Presentation</vt:lpstr>
      <vt:lpstr>PowerPoint Presentation</vt:lpstr>
      <vt:lpstr>Dose measurements </vt:lpstr>
      <vt:lpstr>In the home setting, the adult patient or a child’s parent generally measures and administers medication. Liquid dosage is usually measured in ‘‘household’’ terms, most commonly by the teaspoonful and tablespoonful. It should be noted that the capacities of household teaspoons may vary from 3 to 7 mL and those of tablespoons may vary from 15 to 22 mL.               </vt:lpstr>
      <vt:lpstr>The Drop as a Unit of Measure </vt:lpstr>
      <vt:lpstr>PowerPoint Presentation</vt:lpstr>
      <vt:lpstr>General Dose Calculations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pharmacy practice</dc:title>
  <dc:creator>Habeeb</dc:creator>
  <cp:lastModifiedBy>Windows User</cp:lastModifiedBy>
  <cp:revision>278</cp:revision>
  <dcterms:created xsi:type="dcterms:W3CDTF">2018-10-18T08:17:58Z</dcterms:created>
  <dcterms:modified xsi:type="dcterms:W3CDTF">2019-07-10T16:23:01Z</dcterms:modified>
</cp:coreProperties>
</file>