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B6EDA0-23BE-4D88-BE50-A3E8AC88B3DA}"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53929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6EDA0-23BE-4D88-BE50-A3E8AC88B3DA}"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607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6EDA0-23BE-4D88-BE50-A3E8AC88B3DA}"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262021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B6EDA0-23BE-4D88-BE50-A3E8AC88B3DA}"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204264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B6EDA0-23BE-4D88-BE50-A3E8AC88B3DA}"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3612973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B6EDA0-23BE-4D88-BE50-A3E8AC88B3DA}"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106269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B6EDA0-23BE-4D88-BE50-A3E8AC88B3DA}" type="datetimeFigureOut">
              <a:rPr lang="en-US" smtClean="0"/>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293541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B6EDA0-23BE-4D88-BE50-A3E8AC88B3DA}" type="datetimeFigureOut">
              <a:rPr lang="en-US" smtClean="0"/>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357619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6EDA0-23BE-4D88-BE50-A3E8AC88B3DA}" type="datetimeFigureOut">
              <a:rPr lang="en-US" smtClean="0"/>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3846194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6EDA0-23BE-4D88-BE50-A3E8AC88B3DA}"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2802956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B6EDA0-23BE-4D88-BE50-A3E8AC88B3DA}"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0A0056-6488-4BEC-8F7A-1B59EF5F5E9B}" type="slidenum">
              <a:rPr lang="en-US" smtClean="0"/>
              <a:t>‹#›</a:t>
            </a:fld>
            <a:endParaRPr lang="en-US"/>
          </a:p>
        </p:txBody>
      </p:sp>
    </p:spTree>
    <p:extLst>
      <p:ext uri="{BB962C8B-B14F-4D97-AF65-F5344CB8AC3E}">
        <p14:creationId xmlns:p14="http://schemas.microsoft.com/office/powerpoint/2010/main" val="3270180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B6EDA0-23BE-4D88-BE50-A3E8AC88B3DA}" type="datetimeFigureOut">
              <a:rPr lang="en-US" smtClean="0"/>
              <a:t>11/9/2024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A0056-6488-4BEC-8F7A-1B59EF5F5E9B}" type="slidenum">
              <a:rPr lang="en-US" smtClean="0"/>
              <a:t>‹#›</a:t>
            </a:fld>
            <a:endParaRPr lang="en-US"/>
          </a:p>
        </p:txBody>
      </p:sp>
    </p:spTree>
    <p:extLst>
      <p:ext uri="{BB962C8B-B14F-4D97-AF65-F5344CB8AC3E}">
        <p14:creationId xmlns:p14="http://schemas.microsoft.com/office/powerpoint/2010/main" val="1749815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87624" y="1124744"/>
            <a:ext cx="7200800" cy="1077218"/>
          </a:xfrm>
          <a:prstGeom prst="rect">
            <a:avLst/>
          </a:prstGeom>
        </p:spPr>
        <p:txBody>
          <a:bodyPr wrap="square">
            <a:spAutoFit/>
          </a:bodyPr>
          <a:lstStyle/>
          <a:p>
            <a:r>
              <a:rPr lang="en-US" sz="3200" b="1" dirty="0">
                <a:solidFill>
                  <a:srgbClr val="FF0000"/>
                </a:solidFill>
                <a:latin typeface="Times New Roman" panose="02020603050405020304" pitchFamily="18" charset="0"/>
                <a:cs typeface="Times New Roman" panose="02020603050405020304" pitchFamily="18" charset="0"/>
              </a:rPr>
              <a:t>Physiologic </a:t>
            </a:r>
            <a:r>
              <a:rPr lang="en-US" sz="3200" b="1" dirty="0" smtClean="0">
                <a:solidFill>
                  <a:srgbClr val="FF0000"/>
                </a:solidFill>
                <a:latin typeface="Times New Roman" panose="02020603050405020304" pitchFamily="18" charset="0"/>
                <a:cs typeface="Times New Roman" panose="02020603050405020304" pitchFamily="18" charset="0"/>
              </a:rPr>
              <a:t>Peculiarities of </a:t>
            </a:r>
            <a:r>
              <a:rPr lang="en-US" sz="3200" b="1" dirty="0">
                <a:solidFill>
                  <a:srgbClr val="FF0000"/>
                </a:solidFill>
                <a:latin typeface="Times New Roman" panose="02020603050405020304" pitchFamily="18" charset="0"/>
                <a:cs typeface="Times New Roman" panose="02020603050405020304" pitchFamily="18" charset="0"/>
              </a:rPr>
              <a:t>Specific </a:t>
            </a:r>
            <a:r>
              <a:rPr lang="en-US" sz="3200" b="1" dirty="0" err="1" smtClean="0">
                <a:solidFill>
                  <a:srgbClr val="FF0000"/>
                </a:solidFill>
                <a:latin typeface="Times New Roman" panose="02020603050405020304" pitchFamily="18" charset="0"/>
                <a:cs typeface="Times New Roman" panose="02020603050405020304" pitchFamily="18" charset="0"/>
              </a:rPr>
              <a:t>PulmonaryAbnormalities</a:t>
            </a:r>
            <a:endParaRPr lang="en-US" sz="3200" i="1" dirty="0">
              <a:solidFill>
                <a:srgbClr val="FF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467545" y="2891227"/>
            <a:ext cx="8136904" cy="3385542"/>
          </a:xfrm>
          <a:prstGeom prst="rect">
            <a:avLst/>
          </a:prstGeom>
        </p:spPr>
        <p:txBody>
          <a:bodyPr wrap="square">
            <a:spAutoFit/>
          </a:bodyPr>
          <a:lstStyle/>
          <a:p>
            <a:pPr algn="just"/>
            <a:r>
              <a:rPr lang="en-US" sz="2800" b="1" dirty="0">
                <a:solidFill>
                  <a:srgbClr val="FF0000"/>
                </a:solidFill>
                <a:latin typeface="Times New Roman" panose="02020603050405020304" pitchFamily="18" charset="0"/>
                <a:cs typeface="Times New Roman" panose="02020603050405020304" pitchFamily="18" charset="0"/>
              </a:rPr>
              <a:t>Chronic Pulmonary </a:t>
            </a:r>
            <a:r>
              <a:rPr lang="en-US" sz="2800" b="1" dirty="0" smtClean="0">
                <a:solidFill>
                  <a:srgbClr val="FF0000"/>
                </a:solidFill>
                <a:latin typeface="Times New Roman" panose="02020603050405020304" pitchFamily="18" charset="0"/>
                <a:cs typeface="Times New Roman" panose="02020603050405020304" pitchFamily="18" charset="0"/>
              </a:rPr>
              <a:t>Emphysema</a:t>
            </a:r>
            <a:r>
              <a:rPr lang="ar-IQ" sz="2800" b="1"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term pulmonary emphysema literally </a:t>
            </a:r>
            <a:r>
              <a:rPr lang="en-US" sz="2800" dirty="0" smtClean="0">
                <a:latin typeface="Times New Roman" panose="02020603050405020304" pitchFamily="18" charset="0"/>
                <a:cs typeface="Times New Roman" panose="02020603050405020304" pitchFamily="18" charset="0"/>
              </a:rPr>
              <a:t>means</a:t>
            </a:r>
            <a:r>
              <a:rPr lang="ar-IQ"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excess </a:t>
            </a:r>
            <a:r>
              <a:rPr lang="en-US" sz="2800" b="1" dirty="0">
                <a:latin typeface="Times New Roman" panose="02020603050405020304" pitchFamily="18" charset="0"/>
                <a:cs typeface="Times New Roman" panose="02020603050405020304" pitchFamily="18" charset="0"/>
              </a:rPr>
              <a:t>air in the lungs</a:t>
            </a:r>
            <a:r>
              <a:rPr lang="en-US" sz="2800" dirty="0">
                <a:latin typeface="Times New Roman" panose="02020603050405020304" pitchFamily="18" charset="0"/>
                <a:cs typeface="Times New Roman" panose="02020603050405020304" pitchFamily="18" charset="0"/>
              </a:rPr>
              <a:t>. However, this term is </a:t>
            </a:r>
            <a:r>
              <a:rPr lang="en-US" sz="2800" dirty="0" smtClean="0">
                <a:latin typeface="Times New Roman" panose="02020603050405020304" pitchFamily="18" charset="0"/>
                <a:cs typeface="Times New Roman" panose="02020603050405020304" pitchFamily="18" charset="0"/>
              </a:rPr>
              <a:t>usually</a:t>
            </a:r>
            <a:r>
              <a:rPr lang="ar-IQ"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used to describe complex obstructive and </a:t>
            </a:r>
            <a:r>
              <a:rPr lang="en-US" sz="2800" dirty="0" smtClean="0">
                <a:latin typeface="Times New Roman" panose="02020603050405020304" pitchFamily="18" charset="0"/>
                <a:cs typeface="Times New Roman" panose="02020603050405020304" pitchFamily="18" charset="0"/>
              </a:rPr>
              <a:t>destructive</a:t>
            </a:r>
            <a:r>
              <a:rPr lang="ar-IQ"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process </a:t>
            </a:r>
            <a:r>
              <a:rPr lang="en-US" sz="2800" dirty="0">
                <a:latin typeface="Times New Roman" panose="02020603050405020304" pitchFamily="18" charset="0"/>
                <a:cs typeface="Times New Roman" panose="02020603050405020304" pitchFamily="18" charset="0"/>
              </a:rPr>
              <a:t>of the lungs </a:t>
            </a:r>
            <a:r>
              <a:rPr lang="en-US" sz="2800" b="1" dirty="0">
                <a:latin typeface="Times New Roman" panose="02020603050405020304" pitchFamily="18" charset="0"/>
                <a:cs typeface="Times New Roman" panose="02020603050405020304" pitchFamily="18" charset="0"/>
              </a:rPr>
              <a:t>caused by many years of smoking</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It results from the following major pathophysiologic</a:t>
            </a:r>
          </a:p>
          <a:p>
            <a:pPr algn="just"/>
            <a:r>
              <a:rPr lang="en-US" sz="2800" dirty="0">
                <a:latin typeface="Times New Roman" panose="02020603050405020304" pitchFamily="18" charset="0"/>
                <a:cs typeface="Times New Roman" panose="02020603050405020304" pitchFamily="18" charset="0"/>
              </a:rPr>
              <a:t>changes in the lungs:</a:t>
            </a:r>
            <a:endParaRPr lang="ar-IQ" sz="2800" b="1"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564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260648"/>
            <a:ext cx="8530899" cy="6124754"/>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The allergic reaction that occurs in the allergic </a:t>
            </a:r>
            <a:r>
              <a:rPr lang="en-US" sz="2800" dirty="0" smtClean="0">
                <a:latin typeface="Times New Roman" panose="02020603050405020304" pitchFamily="18" charset="0"/>
                <a:cs typeface="Times New Roman" panose="02020603050405020304" pitchFamily="18" charset="0"/>
              </a:rPr>
              <a:t>type of </a:t>
            </a:r>
            <a:r>
              <a:rPr lang="en-US" sz="2800" dirty="0">
                <a:latin typeface="Times New Roman" panose="02020603050405020304" pitchFamily="18" charset="0"/>
                <a:cs typeface="Times New Roman" panose="02020603050405020304" pitchFamily="18" charset="0"/>
              </a:rPr>
              <a:t>asthma is believed to occur in the following </a:t>
            </a:r>
            <a:r>
              <a:rPr lang="en-US" sz="2800" dirty="0" smtClean="0">
                <a:latin typeface="Times New Roman" panose="02020603050405020304" pitchFamily="18" charset="0"/>
                <a:cs typeface="Times New Roman" panose="02020603050405020304" pitchFamily="18" charset="0"/>
              </a:rPr>
              <a:t>ways: </a:t>
            </a:r>
            <a:r>
              <a:rPr lang="en-US" sz="2800" b="1" dirty="0" smtClean="0">
                <a:latin typeface="Times New Roman" panose="02020603050405020304" pitchFamily="18" charset="0"/>
                <a:cs typeface="Times New Roman" panose="02020603050405020304" pitchFamily="18" charset="0"/>
              </a:rPr>
              <a:t>The </a:t>
            </a:r>
            <a:r>
              <a:rPr lang="en-US" sz="2800" b="1" dirty="0" smtClean="0">
                <a:latin typeface="Times New Roman" panose="02020603050405020304" pitchFamily="18" charset="0"/>
                <a:cs typeface="Times New Roman" panose="02020603050405020304" pitchFamily="18" charset="0"/>
              </a:rPr>
              <a:t>typical </a:t>
            </a:r>
            <a:r>
              <a:rPr lang="en-US" sz="2800" b="1" dirty="0">
                <a:latin typeface="Times New Roman" panose="02020603050405020304" pitchFamily="18" charset="0"/>
                <a:cs typeface="Times New Roman" panose="02020603050405020304" pitchFamily="18" charset="0"/>
              </a:rPr>
              <a:t>allergic person has a tendency to form </a:t>
            </a:r>
            <a:r>
              <a:rPr lang="en-US" sz="2800" b="1" dirty="0" smtClean="0">
                <a:latin typeface="Times New Roman" panose="02020603050405020304" pitchFamily="18" charset="0"/>
                <a:cs typeface="Times New Roman" panose="02020603050405020304" pitchFamily="18" charset="0"/>
              </a:rPr>
              <a:t>abnormally large </a:t>
            </a:r>
            <a:r>
              <a:rPr lang="en-US" sz="2800" b="1" dirty="0">
                <a:latin typeface="Times New Roman" panose="02020603050405020304" pitchFamily="18" charset="0"/>
                <a:cs typeface="Times New Roman" panose="02020603050405020304" pitchFamily="18" charset="0"/>
              </a:rPr>
              <a:t>amounts of </a:t>
            </a:r>
            <a:r>
              <a:rPr lang="en-US" sz="2800" b="1" dirty="0" err="1">
                <a:latin typeface="Times New Roman" panose="02020603050405020304" pitchFamily="18" charset="0"/>
                <a:cs typeface="Times New Roman" panose="02020603050405020304" pitchFamily="18" charset="0"/>
              </a:rPr>
              <a:t>IgE</a:t>
            </a:r>
            <a:r>
              <a:rPr lang="en-US" sz="2800" b="1" dirty="0">
                <a:latin typeface="Times New Roman" panose="02020603050405020304" pitchFamily="18" charset="0"/>
                <a:cs typeface="Times New Roman" panose="02020603050405020304" pitchFamily="18" charset="0"/>
              </a:rPr>
              <a:t> antibodies</a:t>
            </a:r>
            <a:r>
              <a:rPr lang="en-US" sz="2800" dirty="0">
                <a:latin typeface="Times New Roman" panose="02020603050405020304" pitchFamily="18" charset="0"/>
                <a:cs typeface="Times New Roman" panose="02020603050405020304" pitchFamily="18" charset="0"/>
              </a:rPr>
              <a:t>, and these </a:t>
            </a:r>
            <a:r>
              <a:rPr lang="en-US" sz="2800" dirty="0" smtClean="0">
                <a:latin typeface="Times New Roman" panose="02020603050405020304" pitchFamily="18" charset="0"/>
                <a:cs typeface="Times New Roman" panose="02020603050405020304" pitchFamily="18" charset="0"/>
              </a:rPr>
              <a:t>antibodies cause </a:t>
            </a:r>
            <a:r>
              <a:rPr lang="en-US" sz="2800" dirty="0">
                <a:latin typeface="Times New Roman" panose="02020603050405020304" pitchFamily="18" charset="0"/>
                <a:cs typeface="Times New Roman" panose="02020603050405020304" pitchFamily="18" charset="0"/>
              </a:rPr>
              <a:t>allergic reactions when they react with </a:t>
            </a:r>
            <a:r>
              <a:rPr lang="en-US" sz="2800" dirty="0" smtClean="0">
                <a:latin typeface="Times New Roman" panose="02020603050405020304" pitchFamily="18" charset="0"/>
                <a:cs typeface="Times New Roman" panose="02020603050405020304" pitchFamily="18" charset="0"/>
              </a:rPr>
              <a:t>the specific </a:t>
            </a:r>
            <a:r>
              <a:rPr lang="en-US" sz="2800" dirty="0">
                <a:latin typeface="Times New Roman" panose="02020603050405020304" pitchFamily="18" charset="0"/>
                <a:cs typeface="Times New Roman" panose="02020603050405020304" pitchFamily="18" charset="0"/>
              </a:rPr>
              <a:t>antigens that have caused them to develop </a:t>
            </a:r>
            <a:r>
              <a:rPr lang="en-US" sz="2800" dirty="0" smtClean="0">
                <a:latin typeface="Times New Roman" panose="02020603050405020304" pitchFamily="18" charset="0"/>
                <a:cs typeface="Times New Roman" panose="02020603050405020304" pitchFamily="18" charset="0"/>
              </a:rPr>
              <a:t>in the </a:t>
            </a:r>
            <a:r>
              <a:rPr lang="en-US" sz="2800" dirty="0">
                <a:latin typeface="Times New Roman" panose="02020603050405020304" pitchFamily="18" charset="0"/>
                <a:cs typeface="Times New Roman" panose="02020603050405020304" pitchFamily="18" charset="0"/>
              </a:rPr>
              <a:t>first place, </a:t>
            </a:r>
            <a:r>
              <a:rPr lang="en-US" sz="2800" dirty="0" smtClean="0">
                <a:latin typeface="Times New Roman" panose="02020603050405020304" pitchFamily="18" charset="0"/>
                <a:cs typeface="Times New Roman" panose="02020603050405020304" pitchFamily="18" charset="0"/>
              </a:rPr>
              <a:t>In asthma, </a:t>
            </a:r>
            <a:r>
              <a:rPr lang="en-US" sz="2800" b="1" dirty="0" smtClean="0">
                <a:latin typeface="Times New Roman" panose="02020603050405020304" pitchFamily="18" charset="0"/>
                <a:cs typeface="Times New Roman" panose="02020603050405020304" pitchFamily="18" charset="0"/>
              </a:rPr>
              <a:t>these </a:t>
            </a:r>
            <a:r>
              <a:rPr lang="en-US" sz="2800" b="1" i="1" dirty="0">
                <a:latin typeface="Times New Roman" panose="02020603050405020304" pitchFamily="18" charset="0"/>
                <a:cs typeface="Times New Roman" panose="02020603050405020304" pitchFamily="18" charset="0"/>
              </a:rPr>
              <a:t>antibodies are mainly attached to mast cells</a:t>
            </a:r>
            <a:r>
              <a:rPr lang="en-US" sz="2800" i="1"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that are </a:t>
            </a:r>
            <a:r>
              <a:rPr lang="en-US" sz="2800" dirty="0">
                <a:latin typeface="Times New Roman" panose="02020603050405020304" pitchFamily="18" charset="0"/>
                <a:cs typeface="Times New Roman" panose="02020603050405020304" pitchFamily="18" charset="0"/>
              </a:rPr>
              <a:t>present in the lung </a:t>
            </a:r>
            <a:r>
              <a:rPr lang="en-US" sz="2800" dirty="0" err="1">
                <a:latin typeface="Times New Roman" panose="02020603050405020304" pitchFamily="18" charset="0"/>
                <a:cs typeface="Times New Roman" panose="02020603050405020304" pitchFamily="18" charset="0"/>
              </a:rPr>
              <a:t>interstitium</a:t>
            </a:r>
            <a:r>
              <a:rPr lang="en-US" sz="2800" dirty="0">
                <a:latin typeface="Times New Roman" panose="02020603050405020304" pitchFamily="18" charset="0"/>
                <a:cs typeface="Times New Roman" panose="02020603050405020304" pitchFamily="18" charset="0"/>
              </a:rPr>
              <a:t> in close </a:t>
            </a:r>
            <a:r>
              <a:rPr lang="en-US" sz="2800" dirty="0" smtClean="0">
                <a:latin typeface="Times New Roman" panose="02020603050405020304" pitchFamily="18" charset="0"/>
                <a:cs typeface="Times New Roman" panose="02020603050405020304" pitchFamily="18" charset="0"/>
              </a:rPr>
              <a:t>association with </a:t>
            </a:r>
            <a:r>
              <a:rPr lang="en-US" sz="2800" dirty="0">
                <a:latin typeface="Times New Roman" panose="02020603050405020304" pitchFamily="18" charset="0"/>
                <a:cs typeface="Times New Roman" panose="02020603050405020304" pitchFamily="18" charset="0"/>
              </a:rPr>
              <a:t>the bronchioles and small bronchi</a:t>
            </a:r>
            <a:r>
              <a:rPr lang="en-US" sz="2800" dirty="0" smtClean="0">
                <a:latin typeface="Times New Roman" panose="02020603050405020304" pitchFamily="18" charset="0"/>
                <a:cs typeface="Times New Roman" panose="02020603050405020304" pitchFamily="18" charset="0"/>
              </a:rPr>
              <a:t>. When </a:t>
            </a:r>
            <a:r>
              <a:rPr lang="en-US" sz="2800" dirty="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asthmatic person </a:t>
            </a:r>
            <a:r>
              <a:rPr lang="en-US" sz="2800" dirty="0">
                <a:latin typeface="Times New Roman" panose="02020603050405020304" pitchFamily="18" charset="0"/>
                <a:cs typeface="Times New Roman" panose="02020603050405020304" pitchFamily="18" charset="0"/>
              </a:rPr>
              <a:t>breathes in pollen to which he or she </a:t>
            </a:r>
            <a:r>
              <a:rPr lang="en-US" sz="2800" dirty="0" smtClean="0">
                <a:latin typeface="Times New Roman" panose="02020603050405020304" pitchFamily="18" charset="0"/>
                <a:cs typeface="Times New Roman" panose="02020603050405020304" pitchFamily="18" charset="0"/>
              </a:rPr>
              <a:t>is sensitive </a:t>
            </a:r>
            <a:r>
              <a:rPr lang="en-US" sz="2800" dirty="0">
                <a:latin typeface="Times New Roman" panose="02020603050405020304" pitchFamily="18" charset="0"/>
                <a:cs typeface="Times New Roman" panose="02020603050405020304" pitchFamily="18" charset="0"/>
              </a:rPr>
              <a:t>(that is, to which the person has </a:t>
            </a:r>
            <a:r>
              <a:rPr lang="en-US" sz="2800" dirty="0" smtClean="0">
                <a:latin typeface="Times New Roman" panose="02020603050405020304" pitchFamily="18" charset="0"/>
                <a:cs typeface="Times New Roman" panose="02020603050405020304" pitchFamily="18" charset="0"/>
              </a:rPr>
              <a:t>developed </a:t>
            </a:r>
            <a:r>
              <a:rPr lang="en-US" sz="2800" dirty="0" err="1" smtClean="0">
                <a:latin typeface="Times New Roman" panose="02020603050405020304" pitchFamily="18" charset="0"/>
                <a:cs typeface="Times New Roman" panose="02020603050405020304" pitchFamily="18" charset="0"/>
              </a:rPr>
              <a:t>IgE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antibodies), </a:t>
            </a:r>
            <a:r>
              <a:rPr lang="en-US" sz="2800" b="1" dirty="0">
                <a:latin typeface="Times New Roman" panose="02020603050405020304" pitchFamily="18" charset="0"/>
                <a:cs typeface="Times New Roman" panose="02020603050405020304" pitchFamily="18" charset="0"/>
              </a:rPr>
              <a:t>the pollen reacts with the mast </a:t>
            </a:r>
            <a:r>
              <a:rPr lang="en-US" sz="2800" b="1" dirty="0" smtClean="0">
                <a:latin typeface="Times New Roman" panose="02020603050405020304" pitchFamily="18" charset="0"/>
                <a:cs typeface="Times New Roman" panose="02020603050405020304" pitchFamily="18" charset="0"/>
              </a:rPr>
              <a:t>cell– attached </a:t>
            </a:r>
            <a:r>
              <a:rPr lang="en-US" sz="2800" b="1" dirty="0">
                <a:latin typeface="Times New Roman" panose="02020603050405020304" pitchFamily="18" charset="0"/>
                <a:cs typeface="Times New Roman" panose="02020603050405020304" pitchFamily="18" charset="0"/>
              </a:rPr>
              <a:t>antibodies and causes the mast cells to </a:t>
            </a:r>
            <a:r>
              <a:rPr lang="en-US" sz="2800" b="1" dirty="0" smtClean="0">
                <a:latin typeface="Times New Roman" panose="02020603050405020304" pitchFamily="18" charset="0"/>
                <a:cs typeface="Times New Roman" panose="02020603050405020304" pitchFamily="18" charset="0"/>
              </a:rPr>
              <a:t>release several </a:t>
            </a:r>
            <a:r>
              <a:rPr lang="en-US" sz="2800" b="1" dirty="0">
                <a:latin typeface="Times New Roman" panose="02020603050405020304" pitchFamily="18" charset="0"/>
                <a:cs typeface="Times New Roman" panose="02020603050405020304" pitchFamily="18" charset="0"/>
              </a:rPr>
              <a:t>different substances.</a:t>
            </a:r>
          </a:p>
        </p:txBody>
      </p:sp>
    </p:spTree>
    <p:extLst>
      <p:ext uri="{BB962C8B-B14F-4D97-AF65-F5344CB8AC3E}">
        <p14:creationId xmlns:p14="http://schemas.microsoft.com/office/powerpoint/2010/main" val="3127383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08912" cy="4893647"/>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Among them are </a:t>
            </a:r>
            <a:r>
              <a:rPr lang="en-US" sz="2400" b="1" dirty="0">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a) histamine</a:t>
            </a:r>
            <a:r>
              <a:rPr lang="en-US" sz="2400" b="1" dirty="0">
                <a:latin typeface="Times New Roman" panose="02020603050405020304" pitchFamily="18" charset="0"/>
                <a:cs typeface="Times New Roman" panose="02020603050405020304" pitchFamily="18" charset="0"/>
              </a:rPr>
              <a:t>, (b) slow-reacting substance of </a:t>
            </a:r>
            <a:r>
              <a:rPr lang="en-US" sz="2400" b="1" dirty="0" smtClean="0">
                <a:latin typeface="Times New Roman" panose="02020603050405020304" pitchFamily="18" charset="0"/>
                <a:cs typeface="Times New Roman" panose="02020603050405020304" pitchFamily="18" charset="0"/>
              </a:rPr>
              <a:t>anaphylaxis (which </a:t>
            </a:r>
            <a:r>
              <a:rPr lang="en-US" sz="2400" b="1" dirty="0">
                <a:latin typeface="Times New Roman" panose="02020603050405020304" pitchFamily="18" charset="0"/>
                <a:cs typeface="Times New Roman" panose="02020603050405020304" pitchFamily="18" charset="0"/>
              </a:rPr>
              <a:t>is a mixture of leukotrienes), (c) </a:t>
            </a:r>
            <a:r>
              <a:rPr lang="en-US" sz="2400" b="1" dirty="0" smtClean="0">
                <a:latin typeface="Times New Roman" panose="02020603050405020304" pitchFamily="18" charset="0"/>
                <a:cs typeface="Times New Roman" panose="02020603050405020304" pitchFamily="18" charset="0"/>
              </a:rPr>
              <a:t>eosinophilic chemotactic </a:t>
            </a:r>
            <a:r>
              <a:rPr lang="en-US" sz="2400" b="1" dirty="0">
                <a:latin typeface="Times New Roman" panose="02020603050405020304" pitchFamily="18" charset="0"/>
                <a:cs typeface="Times New Roman" panose="02020603050405020304" pitchFamily="18" charset="0"/>
              </a:rPr>
              <a:t>factor, and (d) bradykinin</a:t>
            </a:r>
            <a:r>
              <a:rPr lang="en-US" sz="2400" dirty="0">
                <a:latin typeface="Times New Roman" panose="02020603050405020304" pitchFamily="18" charset="0"/>
                <a:cs typeface="Times New Roman" panose="02020603050405020304" pitchFamily="18" charset="0"/>
              </a:rPr>
              <a:t>. The </a:t>
            </a:r>
            <a:r>
              <a:rPr lang="en-US" sz="2400" dirty="0" smtClean="0">
                <a:latin typeface="Times New Roman" panose="02020603050405020304" pitchFamily="18" charset="0"/>
                <a:cs typeface="Times New Roman" panose="02020603050405020304" pitchFamily="18" charset="0"/>
              </a:rPr>
              <a:t>combined effects </a:t>
            </a:r>
            <a:r>
              <a:rPr lang="en-US" sz="2400" dirty="0">
                <a:latin typeface="Times New Roman" panose="02020603050405020304" pitchFamily="18" charset="0"/>
                <a:cs typeface="Times New Roman" panose="02020603050405020304" pitchFamily="18" charset="0"/>
              </a:rPr>
              <a:t>of all these factors, especially the </a:t>
            </a:r>
            <a:r>
              <a:rPr lang="en-US" sz="2400" dirty="0" smtClean="0">
                <a:latin typeface="Times New Roman" panose="02020603050405020304" pitchFamily="18" charset="0"/>
                <a:cs typeface="Times New Roman" panose="02020603050405020304" pitchFamily="18" charset="0"/>
              </a:rPr>
              <a:t>slow-reacting substance </a:t>
            </a:r>
            <a:r>
              <a:rPr lang="en-US" sz="2400" dirty="0">
                <a:latin typeface="Times New Roman" panose="02020603050405020304" pitchFamily="18" charset="0"/>
                <a:cs typeface="Times New Roman" panose="02020603050405020304" pitchFamily="18" charset="0"/>
              </a:rPr>
              <a:t>of anaphylaxis, are to produce </a:t>
            </a:r>
            <a:r>
              <a:rPr lang="en-US" sz="2400" b="1" dirty="0">
                <a:latin typeface="Times New Roman" panose="02020603050405020304" pitchFamily="18" charset="0"/>
                <a:cs typeface="Times New Roman" panose="02020603050405020304" pitchFamily="18" charset="0"/>
              </a:rPr>
              <a:t>(1) </a:t>
            </a:r>
            <a:r>
              <a:rPr lang="en-US" sz="2400" b="1" dirty="0" smtClean="0">
                <a:latin typeface="Times New Roman" panose="02020603050405020304" pitchFamily="18" charset="0"/>
                <a:cs typeface="Times New Roman" panose="02020603050405020304" pitchFamily="18" charset="0"/>
              </a:rPr>
              <a:t>localized edema </a:t>
            </a:r>
            <a:r>
              <a:rPr lang="en-US" sz="2400" b="1" dirty="0">
                <a:latin typeface="Times New Roman" panose="02020603050405020304" pitchFamily="18" charset="0"/>
                <a:cs typeface="Times New Roman" panose="02020603050405020304" pitchFamily="18" charset="0"/>
              </a:rPr>
              <a:t>in the walls of the small bronchioles, as well </a:t>
            </a:r>
            <a:r>
              <a:rPr lang="en-US" sz="2400" b="1" dirty="0" smtClean="0">
                <a:latin typeface="Times New Roman" panose="02020603050405020304" pitchFamily="18" charset="0"/>
                <a:cs typeface="Times New Roman" panose="02020603050405020304" pitchFamily="18" charset="0"/>
              </a:rPr>
              <a:t>as secretion </a:t>
            </a:r>
            <a:r>
              <a:rPr lang="en-US" sz="2400" b="1" dirty="0">
                <a:latin typeface="Times New Roman" panose="02020603050405020304" pitchFamily="18" charset="0"/>
                <a:cs typeface="Times New Roman" panose="02020603050405020304" pitchFamily="18" charset="0"/>
              </a:rPr>
              <a:t>of thick mucus into the bronchiolar </a:t>
            </a:r>
            <a:r>
              <a:rPr lang="en-US" sz="2400" b="1" dirty="0" smtClean="0">
                <a:latin typeface="Times New Roman" panose="02020603050405020304" pitchFamily="18" charset="0"/>
                <a:cs typeface="Times New Roman" panose="02020603050405020304" pitchFamily="18" charset="0"/>
              </a:rPr>
              <a:t>lumens, </a:t>
            </a:r>
            <a:r>
              <a:rPr lang="en-US" sz="2400" dirty="0" smtClean="0">
                <a:latin typeface="Times New Roman" panose="02020603050405020304" pitchFamily="18" charset="0"/>
                <a:cs typeface="Times New Roman" panose="02020603050405020304" pitchFamily="18" charset="0"/>
              </a:rPr>
              <a:t>and</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(2) spasm of the bronchiolar smooth </a:t>
            </a:r>
            <a:r>
              <a:rPr lang="en-US" sz="2400" b="1" dirty="0" smtClean="0">
                <a:latin typeface="Times New Roman" panose="02020603050405020304" pitchFamily="18" charset="0"/>
                <a:cs typeface="Times New Roman" panose="02020603050405020304" pitchFamily="18" charset="0"/>
              </a:rPr>
              <a:t>muscle. Therefore</a:t>
            </a:r>
            <a:r>
              <a:rPr lang="en-US" sz="2400" b="1" dirty="0">
                <a:latin typeface="Times New Roman" panose="02020603050405020304" pitchFamily="18" charset="0"/>
                <a:cs typeface="Times New Roman" panose="02020603050405020304" pitchFamily="18" charset="0"/>
              </a:rPr>
              <a:t>, the airway resistance increases greatly</a:t>
            </a:r>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 the asthmatic person often </a:t>
            </a:r>
            <a:r>
              <a:rPr lang="en-US" sz="2400" b="1" dirty="0" smtClean="0">
                <a:latin typeface="Times New Roman" panose="02020603050405020304" pitchFamily="18" charset="0"/>
                <a:cs typeface="Times New Roman" panose="02020603050405020304" pitchFamily="18" charset="0"/>
              </a:rPr>
              <a:t>can inspire </a:t>
            </a:r>
            <a:r>
              <a:rPr lang="en-US" sz="2400" b="1" dirty="0">
                <a:latin typeface="Times New Roman" panose="02020603050405020304" pitchFamily="18" charset="0"/>
                <a:cs typeface="Times New Roman" panose="02020603050405020304" pitchFamily="18" charset="0"/>
              </a:rPr>
              <a:t>quite adequately but has great difficulty expiring.</a:t>
            </a:r>
          </a:p>
          <a:p>
            <a:pPr algn="just"/>
            <a:r>
              <a:rPr lang="en-US" sz="2400" dirty="0">
                <a:latin typeface="Times New Roman" panose="02020603050405020304" pitchFamily="18" charset="0"/>
                <a:cs typeface="Times New Roman" panose="02020603050405020304" pitchFamily="18" charset="0"/>
              </a:rPr>
              <a:t>Clinical measurements show (1) greatly </a:t>
            </a:r>
            <a:r>
              <a:rPr lang="en-US" sz="2400" dirty="0" smtClean="0">
                <a:latin typeface="Times New Roman" panose="02020603050405020304" pitchFamily="18" charset="0"/>
                <a:cs typeface="Times New Roman" panose="02020603050405020304" pitchFamily="18" charset="0"/>
              </a:rPr>
              <a:t>reduced maximum </a:t>
            </a:r>
            <a:r>
              <a:rPr lang="en-US" sz="2400" dirty="0">
                <a:latin typeface="Times New Roman" panose="02020603050405020304" pitchFamily="18" charset="0"/>
                <a:cs typeface="Times New Roman" panose="02020603050405020304" pitchFamily="18" charset="0"/>
              </a:rPr>
              <a:t>expiratory rate and (2) reduced timed </a:t>
            </a:r>
            <a:r>
              <a:rPr lang="en-US" sz="2400" dirty="0" smtClean="0">
                <a:latin typeface="Times New Roman" panose="02020603050405020304" pitchFamily="18" charset="0"/>
                <a:cs typeface="Times New Roman" panose="02020603050405020304" pitchFamily="18" charset="0"/>
              </a:rPr>
              <a:t>expiratory volume</a:t>
            </a:r>
            <a:r>
              <a:rPr lang="en-US" sz="2400" dirty="0">
                <a:latin typeface="Times New Roman" panose="02020603050405020304" pitchFamily="18" charset="0"/>
                <a:cs typeface="Times New Roman" panose="02020603050405020304" pitchFamily="18" charset="0"/>
              </a:rPr>
              <a:t>. Also, all of this together results </a:t>
            </a:r>
            <a:r>
              <a:rPr lang="en-US" sz="2400" b="1" dirty="0" smtClean="0">
                <a:latin typeface="Times New Roman" panose="02020603050405020304" pitchFamily="18" charset="0"/>
                <a:cs typeface="Times New Roman" panose="02020603050405020304" pitchFamily="18" charset="0"/>
              </a:rPr>
              <a:t>in dyspnea</a:t>
            </a:r>
            <a:r>
              <a:rPr lang="en-US" sz="2400" b="1" dirty="0">
                <a:latin typeface="Times New Roman" panose="02020603050405020304" pitchFamily="18" charset="0"/>
                <a:cs typeface="Times New Roman" panose="02020603050405020304" pitchFamily="18" charset="0"/>
              </a:rPr>
              <a:t>, or “air hunger</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175100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Users\فرات للحاسبات\Desktop\6025690311_fc8d24c247_z_p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8380785" cy="60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68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751344"/>
            <a:ext cx="8064896" cy="5262979"/>
          </a:xfrm>
          <a:prstGeom prst="rect">
            <a:avLst/>
          </a:prstGeom>
        </p:spPr>
        <p:txBody>
          <a:bodyPr wrap="square">
            <a:spAutoFit/>
          </a:bodyPr>
          <a:lstStyle/>
          <a:p>
            <a:pPr algn="justLow"/>
            <a:r>
              <a:rPr lang="en-US" sz="2400" b="1" dirty="0">
                <a:solidFill>
                  <a:srgbClr val="FF0000"/>
                </a:solidFill>
                <a:latin typeface="Times New Roman" panose="02020603050405020304" pitchFamily="18" charset="0"/>
                <a:cs typeface="Times New Roman" panose="02020603050405020304" pitchFamily="18" charset="0"/>
              </a:rPr>
              <a:t>changes in the lungs:</a:t>
            </a:r>
          </a:p>
          <a:p>
            <a:pPr marL="457200" indent="-457200" algn="justLow">
              <a:buAutoNum type="arabicPeriod"/>
            </a:pPr>
            <a:r>
              <a:rPr lang="en-US" sz="2400" b="1" i="1" dirty="0" smtClean="0">
                <a:latin typeface="Times New Roman" panose="02020603050405020304" pitchFamily="18" charset="0"/>
                <a:cs typeface="Times New Roman" panose="02020603050405020304" pitchFamily="18" charset="0"/>
              </a:rPr>
              <a:t>Chronic infection</a:t>
            </a:r>
            <a:endParaRPr lang="en-US" sz="2400" b="1" dirty="0" smtClean="0">
              <a:latin typeface="Times New Roman" panose="02020603050405020304" pitchFamily="18" charset="0"/>
              <a:cs typeface="Times New Roman" panose="02020603050405020304" pitchFamily="18" charset="0"/>
            </a:endParaRPr>
          </a:p>
          <a:p>
            <a:pPr algn="justLow"/>
            <a:r>
              <a:rPr lang="en-US" sz="2400" b="1" dirty="0" smtClean="0">
                <a:latin typeface="Times New Roman" panose="02020603050405020304" pitchFamily="18" charset="0"/>
                <a:cs typeface="Times New Roman" panose="02020603050405020304" pitchFamily="18" charset="0"/>
              </a:rPr>
              <a:t>caused </a:t>
            </a:r>
            <a:r>
              <a:rPr lang="en-US" sz="2400" b="1" dirty="0">
                <a:latin typeface="Times New Roman" panose="02020603050405020304" pitchFamily="18" charset="0"/>
                <a:cs typeface="Times New Roman" panose="02020603050405020304" pitchFamily="18" charset="0"/>
              </a:rPr>
              <a:t>by inhaling smoke </a:t>
            </a:r>
            <a:r>
              <a:rPr lang="en-US" sz="2400" b="1" dirty="0" smtClean="0">
                <a:latin typeface="Times New Roman" panose="02020603050405020304" pitchFamily="18" charset="0"/>
                <a:cs typeface="Times New Roman" panose="02020603050405020304" pitchFamily="18" charset="0"/>
              </a:rPr>
              <a:t>or other </a:t>
            </a:r>
            <a:r>
              <a:rPr lang="en-US" sz="2400" b="1" dirty="0">
                <a:latin typeface="Times New Roman" panose="02020603050405020304" pitchFamily="18" charset="0"/>
                <a:cs typeface="Times New Roman" panose="02020603050405020304" pitchFamily="18" charset="0"/>
              </a:rPr>
              <a:t>substances </a:t>
            </a:r>
            <a:r>
              <a:rPr lang="en-US" sz="2400" b="1" dirty="0" smtClean="0">
                <a:latin typeface="Times New Roman" panose="02020603050405020304" pitchFamily="18" charset="0"/>
                <a:cs typeface="Times New Roman" panose="02020603050405020304" pitchFamily="18" charset="0"/>
              </a:rPr>
              <a:t>that </a:t>
            </a:r>
            <a:r>
              <a:rPr lang="en-US" sz="2400" b="1" dirty="0">
                <a:latin typeface="Times New Roman" panose="02020603050405020304" pitchFamily="18" charset="0"/>
                <a:cs typeface="Times New Roman" panose="02020603050405020304" pitchFamily="18" charset="0"/>
              </a:rPr>
              <a:t>irritate the bronchi </a:t>
            </a:r>
            <a:r>
              <a:rPr lang="en-US" sz="2400" b="1" dirty="0" smtClean="0">
                <a:latin typeface="Times New Roman" panose="02020603050405020304" pitchFamily="18" charset="0"/>
                <a:cs typeface="Times New Roman" panose="02020603050405020304" pitchFamily="18" charset="0"/>
              </a:rPr>
              <a:t>and</a:t>
            </a:r>
            <a:r>
              <a:rPr lang="ar-IQ"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bronchioles</a:t>
            </a:r>
            <a:r>
              <a:rPr lang="en-US" sz="2400" b="1" dirty="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pPr algn="justLow"/>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chronic infection </a:t>
            </a:r>
            <a:r>
              <a:rPr lang="en-US" sz="2400" dirty="0" smtClean="0">
                <a:latin typeface="Times New Roman" panose="02020603050405020304" pitchFamily="18" charset="0"/>
                <a:cs typeface="Times New Roman" panose="02020603050405020304" pitchFamily="18" charset="0"/>
              </a:rPr>
              <a:t>seriously</a:t>
            </a:r>
            <a:r>
              <a:rPr lang="ar-IQ"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destroy </a:t>
            </a:r>
            <a:r>
              <a:rPr lang="en-US" sz="2400" b="1" dirty="0">
                <a:latin typeface="Times New Roman" panose="02020603050405020304" pitchFamily="18" charset="0"/>
                <a:cs typeface="Times New Roman" panose="02020603050405020304" pitchFamily="18" charset="0"/>
              </a:rPr>
              <a:t>the normal protective mechanisms </a:t>
            </a:r>
            <a:r>
              <a:rPr lang="en-US" sz="2400" dirty="0">
                <a:latin typeface="Times New Roman" panose="02020603050405020304" pitchFamily="18" charset="0"/>
                <a:cs typeface="Times New Roman" panose="02020603050405020304" pitchFamily="18" charset="0"/>
              </a:rPr>
              <a:t>of </a:t>
            </a:r>
            <a:r>
              <a:rPr lang="en-US" sz="2400" dirty="0" smtClean="0">
                <a:latin typeface="Times New Roman" panose="02020603050405020304" pitchFamily="18" charset="0"/>
                <a:cs typeface="Times New Roman" panose="02020603050405020304" pitchFamily="18" charset="0"/>
              </a:rPr>
              <a:t>the</a:t>
            </a:r>
            <a:r>
              <a:rPr lang="ar-IQ"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airways</a:t>
            </a:r>
            <a:r>
              <a:rPr lang="en-US" sz="2400" dirty="0">
                <a:latin typeface="Times New Roman" panose="02020603050405020304" pitchFamily="18" charset="0"/>
                <a:cs typeface="Times New Roman" panose="02020603050405020304" pitchFamily="18" charset="0"/>
              </a:rPr>
              <a:t>, including </a:t>
            </a:r>
            <a:r>
              <a:rPr lang="en-US" sz="2400" b="1" dirty="0">
                <a:latin typeface="Times New Roman" panose="02020603050405020304" pitchFamily="18" charset="0"/>
                <a:cs typeface="Times New Roman" panose="02020603050405020304" pitchFamily="18" charset="0"/>
              </a:rPr>
              <a:t>partial paralysis of the cilia </a:t>
            </a:r>
            <a:r>
              <a:rPr lang="en-US" sz="2400" b="1" dirty="0" smtClean="0">
                <a:latin typeface="Times New Roman" panose="02020603050405020304" pitchFamily="18" charset="0"/>
                <a:cs typeface="Times New Roman" panose="02020603050405020304" pitchFamily="18" charset="0"/>
              </a:rPr>
              <a:t>of</a:t>
            </a:r>
            <a:r>
              <a:rPr lang="ar-IQ"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the </a:t>
            </a:r>
            <a:r>
              <a:rPr lang="en-US" sz="2400" b="1" dirty="0">
                <a:latin typeface="Times New Roman" panose="02020603050405020304" pitchFamily="18" charset="0"/>
                <a:cs typeface="Times New Roman" panose="02020603050405020304" pitchFamily="18" charset="0"/>
              </a:rPr>
              <a:t>respiratory epithelium,</a:t>
            </a:r>
            <a:r>
              <a:rPr lang="en-US" sz="2400" dirty="0">
                <a:latin typeface="Times New Roman" panose="02020603050405020304" pitchFamily="18" charset="0"/>
                <a:cs typeface="Times New Roman" panose="02020603050405020304" pitchFamily="18" charset="0"/>
              </a:rPr>
              <a:t> an effect caused </a:t>
            </a:r>
            <a:r>
              <a:rPr lang="en-US" sz="2400" dirty="0" smtClean="0">
                <a:latin typeface="Times New Roman" panose="02020603050405020304" pitchFamily="18" charset="0"/>
                <a:cs typeface="Times New Roman" panose="02020603050405020304" pitchFamily="18" charset="0"/>
              </a:rPr>
              <a:t>by</a:t>
            </a:r>
            <a:r>
              <a:rPr lang="ar-IQ"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nicotine</a:t>
            </a:r>
            <a:r>
              <a:rPr lang="en-US" sz="2400" dirty="0" smtClean="0">
                <a:latin typeface="Times New Roman" panose="02020603050405020304" pitchFamily="18" charset="0"/>
                <a:cs typeface="Times New Roman" panose="02020603050405020304" pitchFamily="18" charset="0"/>
              </a:rPr>
              <a:t>.</a:t>
            </a:r>
          </a:p>
          <a:p>
            <a:pPr algn="justLow"/>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As a result, </a:t>
            </a:r>
            <a:r>
              <a:rPr lang="en-US" sz="2400" b="1" dirty="0">
                <a:latin typeface="Times New Roman" panose="02020603050405020304" pitchFamily="18" charset="0"/>
                <a:cs typeface="Times New Roman" panose="02020603050405020304" pitchFamily="18" charset="0"/>
              </a:rPr>
              <a:t>mucus cannot be </a:t>
            </a:r>
            <a:r>
              <a:rPr lang="en-US" sz="2400" b="1" dirty="0" smtClean="0">
                <a:latin typeface="Times New Roman" panose="02020603050405020304" pitchFamily="18" charset="0"/>
                <a:cs typeface="Times New Roman" panose="02020603050405020304" pitchFamily="18" charset="0"/>
              </a:rPr>
              <a:t>moved</a:t>
            </a:r>
            <a:r>
              <a:rPr lang="ar-IQ"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easily </a:t>
            </a:r>
            <a:r>
              <a:rPr lang="en-US" sz="2400" b="1" dirty="0">
                <a:latin typeface="Times New Roman" panose="02020603050405020304" pitchFamily="18" charset="0"/>
                <a:cs typeface="Times New Roman" panose="02020603050405020304" pitchFamily="18" charset="0"/>
              </a:rPr>
              <a:t>out of the passageways</a:t>
            </a:r>
            <a:r>
              <a:rPr lang="en-US" sz="2400" b="1" dirty="0" smtClean="0">
                <a:latin typeface="Times New Roman" panose="02020603050405020304" pitchFamily="18" charset="0"/>
                <a:cs typeface="Times New Roman" panose="02020603050405020304" pitchFamily="18" charset="0"/>
              </a:rPr>
              <a:t>.</a:t>
            </a:r>
            <a:r>
              <a:rPr lang="ar-IQ" sz="2400" b="1" dirty="0" smtClean="0">
                <a:latin typeface="Times New Roman" panose="02020603050405020304" pitchFamily="18" charset="0"/>
                <a:cs typeface="Times New Roman" panose="02020603050405020304" pitchFamily="18" charset="0"/>
              </a:rPr>
              <a:t> </a:t>
            </a:r>
            <a:endParaRPr lang="en-GB" sz="2400" b="1" dirty="0" smtClean="0">
              <a:latin typeface="Times New Roman" panose="02020603050405020304" pitchFamily="18" charset="0"/>
              <a:cs typeface="Times New Roman" panose="02020603050405020304" pitchFamily="18" charset="0"/>
            </a:endParaRPr>
          </a:p>
          <a:p>
            <a:pPr algn="justLow"/>
            <a:r>
              <a:rPr lang="en-US" sz="2400" dirty="0" smtClean="0">
                <a:latin typeface="Times New Roman" panose="02020603050405020304" pitchFamily="18" charset="0"/>
                <a:cs typeface="Times New Roman" panose="02020603050405020304" pitchFamily="18" charset="0"/>
              </a:rPr>
              <a:t>Also</a:t>
            </a:r>
            <a:r>
              <a:rPr lang="en-US" sz="2400"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stimulation</a:t>
            </a:r>
            <a:r>
              <a:rPr lang="ar-IQ"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of </a:t>
            </a:r>
            <a:r>
              <a:rPr lang="en-US" sz="2400" b="1" dirty="0">
                <a:latin typeface="Times New Roman" panose="02020603050405020304" pitchFamily="18" charset="0"/>
                <a:cs typeface="Times New Roman" panose="02020603050405020304" pitchFamily="18" charset="0"/>
              </a:rPr>
              <a:t>excess mucus secretion </a:t>
            </a:r>
            <a:r>
              <a:rPr lang="en-US" sz="2400" dirty="0">
                <a:latin typeface="Times New Roman" panose="02020603050405020304" pitchFamily="18" charset="0"/>
                <a:cs typeface="Times New Roman" panose="02020603050405020304" pitchFamily="18" charset="0"/>
              </a:rPr>
              <a:t>occurs, which </a:t>
            </a:r>
            <a:r>
              <a:rPr lang="en-US" sz="2400" dirty="0" smtClean="0">
                <a:latin typeface="Times New Roman" panose="02020603050405020304" pitchFamily="18" charset="0"/>
                <a:cs typeface="Times New Roman" panose="02020603050405020304" pitchFamily="18" charset="0"/>
              </a:rPr>
              <a:t>further</a:t>
            </a:r>
            <a:r>
              <a:rPr lang="ar-IQ"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exacerbates </a:t>
            </a:r>
            <a:r>
              <a:rPr lang="en-US" sz="2400" dirty="0">
                <a:latin typeface="Times New Roman" panose="02020603050405020304" pitchFamily="18" charset="0"/>
                <a:cs typeface="Times New Roman" panose="02020603050405020304" pitchFamily="18" charset="0"/>
              </a:rPr>
              <a:t>the condition</a:t>
            </a:r>
            <a:r>
              <a:rPr lang="en-US" sz="2400" dirty="0" smtClean="0">
                <a:latin typeface="Times New Roman" panose="02020603050405020304" pitchFamily="18" charset="0"/>
                <a:cs typeface="Times New Roman" panose="02020603050405020304" pitchFamily="18" charset="0"/>
              </a:rPr>
              <a:t>.</a:t>
            </a:r>
          </a:p>
          <a:p>
            <a:pPr algn="justLow"/>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Too</a:t>
            </a:r>
            <a:r>
              <a:rPr lang="en-US" sz="2400" b="1" dirty="0">
                <a:latin typeface="Times New Roman" panose="02020603050405020304" pitchFamily="18" charset="0"/>
                <a:cs typeface="Times New Roman" panose="02020603050405020304" pitchFamily="18" charset="0"/>
              </a:rPr>
              <a:t>, inhibition of </a:t>
            </a:r>
            <a:r>
              <a:rPr lang="en-US" sz="2400" b="1" dirty="0" smtClean="0">
                <a:latin typeface="Times New Roman" panose="02020603050405020304" pitchFamily="18" charset="0"/>
                <a:cs typeface="Times New Roman" panose="02020603050405020304" pitchFamily="18" charset="0"/>
              </a:rPr>
              <a:t>the</a:t>
            </a:r>
            <a:r>
              <a:rPr lang="ar-IQ" sz="2400" b="1"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alveolar </a:t>
            </a:r>
            <a:r>
              <a:rPr lang="en-US" sz="2400" b="1" dirty="0">
                <a:latin typeface="Times New Roman" panose="02020603050405020304" pitchFamily="18" charset="0"/>
                <a:cs typeface="Times New Roman" panose="02020603050405020304" pitchFamily="18" charset="0"/>
              </a:rPr>
              <a:t>macrophages </a:t>
            </a:r>
            <a:r>
              <a:rPr lang="en-US" sz="2400" dirty="0">
                <a:latin typeface="Times New Roman" panose="02020603050405020304" pitchFamily="18" charset="0"/>
                <a:cs typeface="Times New Roman" panose="02020603050405020304" pitchFamily="18" charset="0"/>
              </a:rPr>
              <a:t>occurs, so that they </a:t>
            </a:r>
            <a:r>
              <a:rPr lang="en-US" sz="2400" dirty="0" smtClean="0">
                <a:latin typeface="Times New Roman" panose="02020603050405020304" pitchFamily="18" charset="0"/>
                <a:cs typeface="Times New Roman" panose="02020603050405020304" pitchFamily="18" charset="0"/>
              </a:rPr>
              <a:t>become</a:t>
            </a:r>
            <a:r>
              <a:rPr lang="ar-IQ"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less </a:t>
            </a:r>
            <a:r>
              <a:rPr lang="en-US" sz="2400" dirty="0">
                <a:latin typeface="Times New Roman" panose="02020603050405020304" pitchFamily="18" charset="0"/>
                <a:cs typeface="Times New Roman" panose="02020603050405020304" pitchFamily="18" charset="0"/>
              </a:rPr>
              <a:t>effective in combating infection.</a:t>
            </a:r>
          </a:p>
        </p:txBody>
      </p:sp>
    </p:spTree>
    <p:extLst>
      <p:ext uri="{BB962C8B-B14F-4D97-AF65-F5344CB8AC3E}">
        <p14:creationId xmlns:p14="http://schemas.microsoft.com/office/powerpoint/2010/main" val="284095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1028343"/>
            <a:ext cx="8064896" cy="4832092"/>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2. </a:t>
            </a:r>
            <a:r>
              <a:rPr lang="en-US" sz="2800" b="1" dirty="0">
                <a:latin typeface="Times New Roman" panose="02020603050405020304" pitchFamily="18" charset="0"/>
                <a:cs typeface="Times New Roman" panose="02020603050405020304" pitchFamily="18" charset="0"/>
              </a:rPr>
              <a:t>The infection</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excess mucus</a:t>
            </a:r>
            <a:r>
              <a:rPr lang="en-US" sz="2800" dirty="0">
                <a:latin typeface="Times New Roman" panose="02020603050405020304" pitchFamily="18" charset="0"/>
                <a:cs typeface="Times New Roman" panose="02020603050405020304" pitchFamily="18" charset="0"/>
              </a:rPr>
              <a:t>, and </a:t>
            </a:r>
            <a:r>
              <a:rPr lang="en-US" sz="2800" b="1" dirty="0">
                <a:latin typeface="Times New Roman" panose="02020603050405020304" pitchFamily="18" charset="0"/>
                <a:cs typeface="Times New Roman" panose="02020603050405020304" pitchFamily="18" charset="0"/>
              </a:rPr>
              <a:t>inflammatory</a:t>
            </a:r>
          </a:p>
          <a:p>
            <a:pPr algn="just"/>
            <a:r>
              <a:rPr lang="en-US" sz="2800" b="1" dirty="0">
                <a:latin typeface="Times New Roman" panose="02020603050405020304" pitchFamily="18" charset="0"/>
                <a:cs typeface="Times New Roman" panose="02020603050405020304" pitchFamily="18" charset="0"/>
              </a:rPr>
              <a:t>edema</a:t>
            </a:r>
            <a:r>
              <a:rPr lang="en-US" sz="2800" dirty="0">
                <a:latin typeface="Times New Roman" panose="02020603050405020304" pitchFamily="18" charset="0"/>
                <a:cs typeface="Times New Roman" panose="02020603050405020304" pitchFamily="18" charset="0"/>
              </a:rPr>
              <a:t> of the bronchiolar epithelium </a:t>
            </a:r>
            <a:r>
              <a:rPr lang="en-US" sz="2800" dirty="0" smtClean="0">
                <a:latin typeface="Times New Roman" panose="02020603050405020304" pitchFamily="18" charset="0"/>
                <a:cs typeface="Times New Roman" panose="02020603050405020304" pitchFamily="18" charset="0"/>
              </a:rPr>
              <a:t>together</a:t>
            </a:r>
            <a:r>
              <a:rPr lang="ar-IQ"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cause </a:t>
            </a:r>
            <a:r>
              <a:rPr lang="en-US" sz="2800" b="1" i="1" dirty="0">
                <a:latin typeface="Times New Roman" panose="02020603050405020304" pitchFamily="18" charset="0"/>
                <a:cs typeface="Times New Roman" panose="02020603050405020304" pitchFamily="18" charset="0"/>
              </a:rPr>
              <a:t>chronic obstruction </a:t>
            </a:r>
            <a:r>
              <a:rPr lang="en-US" sz="2800" b="1" dirty="0">
                <a:latin typeface="Times New Roman" panose="02020603050405020304" pitchFamily="18" charset="0"/>
                <a:cs typeface="Times New Roman" panose="02020603050405020304" pitchFamily="18" charset="0"/>
              </a:rPr>
              <a:t>of many of the </a:t>
            </a:r>
            <a:r>
              <a:rPr lang="en-US" sz="2800" b="1" dirty="0" smtClean="0">
                <a:latin typeface="Times New Roman" panose="02020603050405020304" pitchFamily="18" charset="0"/>
                <a:cs typeface="Times New Roman" panose="02020603050405020304" pitchFamily="18" charset="0"/>
              </a:rPr>
              <a:t>smaller</a:t>
            </a:r>
            <a:r>
              <a:rPr lang="ar-IQ" sz="28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airways</a:t>
            </a:r>
            <a:r>
              <a:rPr lang="en-US" sz="2800" dirty="0" smtClean="0">
                <a:latin typeface="Times New Roman" panose="02020603050405020304" pitchFamily="18" charset="0"/>
                <a:cs typeface="Times New Roman" panose="02020603050405020304" pitchFamily="18" charset="0"/>
              </a:rPr>
              <a:t>.</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3. </a:t>
            </a:r>
            <a:r>
              <a:rPr lang="en-US" sz="2800" b="1" dirty="0">
                <a:latin typeface="Times New Roman" panose="02020603050405020304" pitchFamily="18" charset="0"/>
                <a:cs typeface="Times New Roman" panose="02020603050405020304" pitchFamily="18" charset="0"/>
              </a:rPr>
              <a:t>The obstruction of the airways makes it </a:t>
            </a:r>
            <a:r>
              <a:rPr lang="en-US" sz="2800" b="1" dirty="0" smtClean="0">
                <a:latin typeface="Times New Roman" panose="02020603050405020304" pitchFamily="18" charset="0"/>
                <a:cs typeface="Times New Roman" panose="02020603050405020304" pitchFamily="18" charset="0"/>
              </a:rPr>
              <a:t>especially difficult </a:t>
            </a:r>
            <a:r>
              <a:rPr lang="en-US" sz="2800" b="1" dirty="0">
                <a:latin typeface="Times New Roman" panose="02020603050405020304" pitchFamily="18" charset="0"/>
                <a:cs typeface="Times New Roman" panose="02020603050405020304" pitchFamily="18" charset="0"/>
              </a:rPr>
              <a:t>to expire</a:t>
            </a:r>
            <a:r>
              <a:rPr lang="en-US" sz="2800" dirty="0">
                <a:latin typeface="Times New Roman" panose="02020603050405020304" pitchFamily="18" charset="0"/>
                <a:cs typeface="Times New Roman" panose="02020603050405020304" pitchFamily="18" charset="0"/>
              </a:rPr>
              <a:t>, thus </a:t>
            </a:r>
            <a:r>
              <a:rPr lang="en-US" sz="2800" b="1" dirty="0">
                <a:latin typeface="Times New Roman" panose="02020603050405020304" pitchFamily="18" charset="0"/>
                <a:cs typeface="Times New Roman" panose="02020603050405020304" pitchFamily="18" charset="0"/>
              </a:rPr>
              <a:t>causing </a:t>
            </a:r>
            <a:r>
              <a:rPr lang="en-US" sz="2800" b="1" i="1" dirty="0">
                <a:latin typeface="Times New Roman" panose="02020603050405020304" pitchFamily="18" charset="0"/>
                <a:cs typeface="Times New Roman" panose="02020603050405020304" pitchFamily="18" charset="0"/>
              </a:rPr>
              <a:t>entrapment </a:t>
            </a:r>
            <a:r>
              <a:rPr lang="en-US" sz="2800" b="1" i="1" dirty="0" smtClean="0">
                <a:latin typeface="Times New Roman" panose="02020603050405020304" pitchFamily="18" charset="0"/>
                <a:cs typeface="Times New Roman" panose="02020603050405020304" pitchFamily="18" charset="0"/>
              </a:rPr>
              <a:t>of</a:t>
            </a:r>
            <a:r>
              <a:rPr lang="ar-IQ" sz="2800" b="1" i="1"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air </a:t>
            </a:r>
            <a:r>
              <a:rPr lang="en-US" sz="2800" b="1" i="1" dirty="0">
                <a:latin typeface="Times New Roman" panose="02020603050405020304" pitchFamily="18" charset="0"/>
                <a:cs typeface="Times New Roman" panose="02020603050405020304" pitchFamily="18" charset="0"/>
              </a:rPr>
              <a:t>in the alveoli </a:t>
            </a:r>
            <a:r>
              <a:rPr lang="en-US" sz="2800" b="1" dirty="0">
                <a:latin typeface="Times New Roman" panose="02020603050405020304" pitchFamily="18" charset="0"/>
                <a:cs typeface="Times New Roman" panose="02020603050405020304" pitchFamily="18" charset="0"/>
              </a:rPr>
              <a:t>and overstretching them</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a:t>
            </a:r>
            <a:r>
              <a:rPr lang="ar-IQ"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combined </a:t>
            </a:r>
            <a:r>
              <a:rPr lang="en-US" sz="2800" b="1" dirty="0">
                <a:latin typeface="Times New Roman" panose="02020603050405020304" pitchFamily="18" charset="0"/>
                <a:cs typeface="Times New Roman" panose="02020603050405020304" pitchFamily="18" charset="0"/>
              </a:rPr>
              <a:t>with the lung infection</a:t>
            </a:r>
            <a:r>
              <a:rPr lang="en-US" sz="2800" dirty="0">
                <a:latin typeface="Times New Roman" panose="02020603050405020304" pitchFamily="18" charset="0"/>
                <a:cs typeface="Times New Roman" panose="02020603050405020304" pitchFamily="18" charset="0"/>
              </a:rPr>
              <a:t>, causes </a:t>
            </a:r>
            <a:r>
              <a:rPr lang="en-US" sz="2800" i="1" dirty="0" smtClean="0">
                <a:latin typeface="Times New Roman" panose="02020603050405020304" pitchFamily="18" charset="0"/>
                <a:cs typeface="Times New Roman" panose="02020603050405020304" pitchFamily="18" charset="0"/>
              </a:rPr>
              <a:t>marked</a:t>
            </a:r>
            <a:r>
              <a:rPr lang="ar-IQ" sz="2800" i="1"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destruction </a:t>
            </a:r>
            <a:r>
              <a:rPr lang="en-US" sz="2800" b="1" i="1" dirty="0">
                <a:latin typeface="Times New Roman" panose="02020603050405020304" pitchFamily="18" charset="0"/>
                <a:cs typeface="Times New Roman" panose="02020603050405020304" pitchFamily="18" charset="0"/>
              </a:rPr>
              <a:t>of as much as 50 to 80 </a:t>
            </a:r>
            <a:r>
              <a:rPr lang="en-US" sz="2800" b="1" i="1" dirty="0" smtClean="0">
                <a:latin typeface="Times New Roman" panose="02020603050405020304" pitchFamily="18" charset="0"/>
                <a:cs typeface="Times New Roman" panose="02020603050405020304" pitchFamily="18" charset="0"/>
              </a:rPr>
              <a:t>percent </a:t>
            </a:r>
            <a:r>
              <a:rPr lang="en-US" sz="2800" b="1" i="1" dirty="0">
                <a:latin typeface="Times New Roman" panose="02020603050405020304" pitchFamily="18" charset="0"/>
                <a:cs typeface="Times New Roman" panose="02020603050405020304" pitchFamily="18" charset="0"/>
              </a:rPr>
              <a:t>of </a:t>
            </a:r>
            <a:r>
              <a:rPr lang="en-US" sz="2800" b="1" i="1" dirty="0" smtClean="0">
                <a:latin typeface="Times New Roman" panose="02020603050405020304" pitchFamily="18" charset="0"/>
                <a:cs typeface="Times New Roman" panose="02020603050405020304" pitchFamily="18" charset="0"/>
              </a:rPr>
              <a:t>the</a:t>
            </a:r>
            <a:r>
              <a:rPr lang="ar-IQ" sz="2800" b="1" i="1" dirty="0" smtClean="0">
                <a:latin typeface="Times New Roman" panose="02020603050405020304" pitchFamily="18" charset="0"/>
                <a:cs typeface="Times New Roman" panose="02020603050405020304" pitchFamily="18" charset="0"/>
              </a:rPr>
              <a:t> </a:t>
            </a:r>
            <a:r>
              <a:rPr lang="en-US" sz="2800" b="1" i="1" dirty="0" smtClean="0">
                <a:latin typeface="Times New Roman" panose="02020603050405020304" pitchFamily="18" charset="0"/>
                <a:cs typeface="Times New Roman" panose="02020603050405020304" pitchFamily="18" charset="0"/>
              </a:rPr>
              <a:t>alveolar </a:t>
            </a:r>
            <a:r>
              <a:rPr lang="en-US" sz="2800" b="1" i="1" dirty="0">
                <a:latin typeface="Times New Roman" panose="02020603050405020304" pitchFamily="18" charset="0"/>
                <a:cs typeface="Times New Roman" panose="02020603050405020304" pitchFamily="18" charset="0"/>
              </a:rPr>
              <a:t>walls</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Therefore, the final picture of </a:t>
            </a:r>
            <a:r>
              <a:rPr lang="en-US" sz="2800" dirty="0" smtClean="0">
                <a:latin typeface="Times New Roman" panose="02020603050405020304" pitchFamily="18" charset="0"/>
                <a:cs typeface="Times New Roman" panose="02020603050405020304" pitchFamily="18" charset="0"/>
              </a:rPr>
              <a:t>the</a:t>
            </a:r>
            <a:r>
              <a:rPr lang="ar-IQ"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emphysematous </a:t>
            </a:r>
            <a:r>
              <a:rPr lang="en-US" sz="2800" dirty="0">
                <a:latin typeface="Times New Roman" panose="02020603050405020304" pitchFamily="18" charset="0"/>
                <a:cs typeface="Times New Roman" panose="02020603050405020304" pitchFamily="18" charset="0"/>
              </a:rPr>
              <a:t>lung is that shown in Figures</a:t>
            </a:r>
          </a:p>
        </p:txBody>
      </p:sp>
    </p:spTree>
    <p:extLst>
      <p:ext uri="{BB962C8B-B14F-4D97-AF65-F5344CB8AC3E}">
        <p14:creationId xmlns:p14="http://schemas.microsoft.com/office/powerpoint/2010/main" val="65474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فرات للحاسبات\Desktop\2050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8640"/>
            <a:ext cx="6912768" cy="316835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فرات للحاسبات\Desktop\images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670" y="3356992"/>
            <a:ext cx="8136904" cy="338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486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548680"/>
            <a:ext cx="8280920" cy="5693866"/>
          </a:xfrm>
          <a:prstGeom prst="rect">
            <a:avLst/>
          </a:prstGeom>
        </p:spPr>
        <p:txBody>
          <a:bodyPr wrap="square">
            <a:spAutoFit/>
          </a:bodyPr>
          <a:lstStyle/>
          <a:p>
            <a:pPr algn="just"/>
            <a:r>
              <a:rPr lang="en-US" sz="2800" dirty="0">
                <a:latin typeface="Times New Roman" panose="02020603050405020304" pitchFamily="18" charset="0"/>
                <a:cs typeface="Times New Roman" panose="02020603050405020304" pitchFamily="18" charset="0"/>
              </a:rPr>
              <a:t>The </a:t>
            </a:r>
            <a:r>
              <a:rPr lang="en-US" sz="2800" b="1" dirty="0">
                <a:latin typeface="Times New Roman" panose="02020603050405020304" pitchFamily="18" charset="0"/>
                <a:cs typeface="Times New Roman" panose="02020603050405020304" pitchFamily="18" charset="0"/>
              </a:rPr>
              <a:t>physiologic effects of chronic emphysema </a:t>
            </a:r>
            <a:r>
              <a:rPr lang="en-US" sz="2800" dirty="0" smtClean="0">
                <a:latin typeface="Times New Roman" panose="02020603050405020304" pitchFamily="18" charset="0"/>
                <a:cs typeface="Times New Roman" panose="02020603050405020304" pitchFamily="18" charset="0"/>
              </a:rPr>
              <a:t>are</a:t>
            </a:r>
            <a:r>
              <a:rPr lang="ar-IQ"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extremely </a:t>
            </a:r>
            <a:r>
              <a:rPr lang="en-US" sz="2800" dirty="0">
                <a:latin typeface="Times New Roman" panose="02020603050405020304" pitchFamily="18" charset="0"/>
                <a:cs typeface="Times New Roman" panose="02020603050405020304" pitchFamily="18" charset="0"/>
              </a:rPr>
              <a:t>varied, depending on the </a:t>
            </a:r>
            <a:r>
              <a:rPr lang="en-US" sz="2800" b="1" dirty="0">
                <a:latin typeface="Times New Roman" panose="02020603050405020304" pitchFamily="18" charset="0"/>
                <a:cs typeface="Times New Roman" panose="02020603050405020304" pitchFamily="18" charset="0"/>
              </a:rPr>
              <a:t>severity of </a:t>
            </a:r>
            <a:r>
              <a:rPr lang="en-US" sz="2800" b="1" dirty="0" smtClean="0">
                <a:latin typeface="Times New Roman" panose="02020603050405020304" pitchFamily="18" charset="0"/>
                <a:cs typeface="Times New Roman" panose="02020603050405020304" pitchFamily="18" charset="0"/>
              </a:rPr>
              <a:t>the</a:t>
            </a:r>
            <a:r>
              <a:rPr lang="ar-IQ" sz="28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disease </a:t>
            </a:r>
            <a:r>
              <a:rPr lang="en-US" sz="2800" dirty="0">
                <a:latin typeface="Times New Roman" panose="02020603050405020304" pitchFamily="18" charset="0"/>
                <a:cs typeface="Times New Roman" panose="02020603050405020304" pitchFamily="18" charset="0"/>
              </a:rPr>
              <a:t>and the relative </a:t>
            </a:r>
            <a:r>
              <a:rPr lang="en-US" sz="2800" b="1" dirty="0">
                <a:latin typeface="Times New Roman" panose="02020603050405020304" pitchFamily="18" charset="0"/>
                <a:cs typeface="Times New Roman" panose="02020603050405020304" pitchFamily="18" charset="0"/>
              </a:rPr>
              <a:t>degrees of bronchiolar </a:t>
            </a:r>
            <a:r>
              <a:rPr lang="en-US" sz="2800" b="1" dirty="0" smtClean="0">
                <a:latin typeface="Times New Roman" panose="02020603050405020304" pitchFamily="18" charset="0"/>
                <a:cs typeface="Times New Roman" panose="02020603050405020304" pitchFamily="18" charset="0"/>
              </a:rPr>
              <a:t>obstruction</a:t>
            </a:r>
            <a:r>
              <a:rPr lang="ar-IQ"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versus </a:t>
            </a:r>
            <a:r>
              <a:rPr lang="en-US" sz="2800" b="1" dirty="0">
                <a:latin typeface="Times New Roman" panose="02020603050405020304" pitchFamily="18" charset="0"/>
                <a:cs typeface="Times New Roman" panose="02020603050405020304" pitchFamily="18" charset="0"/>
              </a:rPr>
              <a:t>lung parenchymal </a:t>
            </a:r>
            <a:r>
              <a:rPr lang="en-US" sz="2800" b="1" dirty="0" smtClean="0">
                <a:latin typeface="Times New Roman" panose="02020603050405020304" pitchFamily="18" charset="0"/>
                <a:cs typeface="Times New Roman" panose="02020603050405020304" pitchFamily="18" charset="0"/>
              </a:rPr>
              <a:t>destruction</a:t>
            </a:r>
            <a:r>
              <a:rPr lang="ar-IQ"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t>
            </a:r>
          </a:p>
          <a:p>
            <a:pPr algn="just"/>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      Chronic </a:t>
            </a:r>
            <a:r>
              <a:rPr lang="en-US" sz="2800" dirty="0">
                <a:latin typeface="Times New Roman" panose="02020603050405020304" pitchFamily="18" charset="0"/>
                <a:cs typeface="Times New Roman" panose="02020603050405020304" pitchFamily="18" charset="0"/>
              </a:rPr>
              <a:t>emphysema usually progresses slowly </a:t>
            </a:r>
            <a:r>
              <a:rPr lang="en-US" sz="2800" dirty="0" smtClean="0">
                <a:latin typeface="Times New Roman" panose="02020603050405020304" pitchFamily="18" charset="0"/>
                <a:cs typeface="Times New Roman" panose="02020603050405020304" pitchFamily="18" charset="0"/>
              </a:rPr>
              <a:t>over many </a:t>
            </a:r>
            <a:r>
              <a:rPr lang="en-US" sz="2800" dirty="0">
                <a:latin typeface="Times New Roman" panose="02020603050405020304" pitchFamily="18" charset="0"/>
                <a:cs typeface="Times New Roman" panose="02020603050405020304" pitchFamily="18" charset="0"/>
              </a:rPr>
              <a:t>years. The person develops both </a:t>
            </a:r>
            <a:r>
              <a:rPr lang="en-US" sz="2800" b="1" dirty="0">
                <a:latin typeface="Times New Roman" panose="02020603050405020304" pitchFamily="18" charset="0"/>
                <a:cs typeface="Times New Roman" panose="02020603050405020304" pitchFamily="18" charset="0"/>
              </a:rPr>
              <a:t>hypoxia </a:t>
            </a:r>
            <a:r>
              <a:rPr lang="en-US" sz="2800" b="1" dirty="0" smtClean="0">
                <a:latin typeface="Times New Roman" panose="02020603050405020304" pitchFamily="18" charset="0"/>
                <a:cs typeface="Times New Roman" panose="02020603050405020304" pitchFamily="18" charset="0"/>
              </a:rPr>
              <a:t>and hypercapnia</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because of hypoventilation of </a:t>
            </a:r>
            <a:r>
              <a:rPr lang="en-US" sz="2800" dirty="0" smtClean="0">
                <a:latin typeface="Times New Roman" panose="02020603050405020304" pitchFamily="18" charset="0"/>
                <a:cs typeface="Times New Roman" panose="02020603050405020304" pitchFamily="18" charset="0"/>
              </a:rPr>
              <a:t>many alveoli </a:t>
            </a:r>
            <a:r>
              <a:rPr lang="en-US" sz="2800" dirty="0">
                <a:latin typeface="Times New Roman" panose="02020603050405020304" pitchFamily="18" charset="0"/>
                <a:cs typeface="Times New Roman" panose="02020603050405020304" pitchFamily="18" charset="0"/>
              </a:rPr>
              <a:t>plus </a:t>
            </a:r>
            <a:r>
              <a:rPr lang="en-US" sz="2800" b="1" dirty="0">
                <a:latin typeface="Times New Roman" panose="02020603050405020304" pitchFamily="18" charset="0"/>
                <a:cs typeface="Times New Roman" panose="02020603050405020304" pitchFamily="18" charset="0"/>
              </a:rPr>
              <a:t>loss of alveolar walls</a:t>
            </a:r>
            <a:r>
              <a:rPr lang="en-US" sz="2800" dirty="0">
                <a:latin typeface="Times New Roman" panose="02020603050405020304" pitchFamily="18" charset="0"/>
                <a:cs typeface="Times New Roman" panose="02020603050405020304" pitchFamily="18" charset="0"/>
              </a:rPr>
              <a:t>. The net result </a:t>
            </a:r>
            <a:r>
              <a:rPr lang="en-US" sz="2800" dirty="0" smtClean="0">
                <a:latin typeface="Times New Roman" panose="02020603050405020304" pitchFamily="18" charset="0"/>
                <a:cs typeface="Times New Roman" panose="02020603050405020304" pitchFamily="18" charset="0"/>
              </a:rPr>
              <a:t>of all </a:t>
            </a:r>
            <a:r>
              <a:rPr lang="en-US" sz="2800" dirty="0">
                <a:latin typeface="Times New Roman" panose="02020603050405020304" pitchFamily="18" charset="0"/>
                <a:cs typeface="Times New Roman" panose="02020603050405020304" pitchFamily="18" charset="0"/>
              </a:rPr>
              <a:t>these effects is severe, prolonged, devastating </a:t>
            </a:r>
            <a:r>
              <a:rPr lang="en-US" sz="2800" b="1" i="1" dirty="0" smtClean="0">
                <a:latin typeface="Times New Roman" panose="02020603050405020304" pitchFamily="18" charset="0"/>
                <a:cs typeface="Times New Roman" panose="02020603050405020304" pitchFamily="18" charset="0"/>
              </a:rPr>
              <a:t>air hunger </a:t>
            </a:r>
            <a:r>
              <a:rPr lang="en-US" sz="2800" dirty="0">
                <a:latin typeface="Times New Roman" panose="02020603050405020304" pitchFamily="18" charset="0"/>
                <a:cs typeface="Times New Roman" panose="02020603050405020304" pitchFamily="18" charset="0"/>
              </a:rPr>
              <a:t>that can last for years until the hypoxia </a:t>
            </a:r>
            <a:r>
              <a:rPr lang="en-US" sz="2800" dirty="0" smtClean="0">
                <a:latin typeface="Times New Roman" panose="02020603050405020304" pitchFamily="18" charset="0"/>
                <a:cs typeface="Times New Roman" panose="02020603050405020304" pitchFamily="18" charset="0"/>
              </a:rPr>
              <a:t>and hypercapnia </a:t>
            </a:r>
            <a:r>
              <a:rPr lang="en-US" sz="2800" dirty="0">
                <a:latin typeface="Times New Roman" panose="02020603050405020304" pitchFamily="18" charset="0"/>
                <a:cs typeface="Times New Roman" panose="02020603050405020304" pitchFamily="18" charset="0"/>
              </a:rPr>
              <a:t>cause </a:t>
            </a:r>
            <a:r>
              <a:rPr lang="en-US" sz="2800" b="1" dirty="0" smtClean="0">
                <a:latin typeface="Times New Roman" panose="02020603050405020304" pitchFamily="18" charset="0"/>
                <a:cs typeface="Times New Roman" panose="02020603050405020304" pitchFamily="18" charset="0"/>
              </a:rPr>
              <a:t>death</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high penalty to pay </a:t>
            </a:r>
            <a:r>
              <a:rPr lang="en-US" sz="2800" dirty="0" smtClean="0">
                <a:latin typeface="Times New Roman" panose="02020603050405020304" pitchFamily="18" charset="0"/>
                <a:cs typeface="Times New Roman" panose="02020603050405020304" pitchFamily="18" charset="0"/>
              </a:rPr>
              <a:t>for smoking</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16274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764704"/>
            <a:ext cx="8208912" cy="5693866"/>
          </a:xfrm>
          <a:prstGeom prst="rect">
            <a:avLst/>
          </a:prstGeom>
        </p:spPr>
        <p:txBody>
          <a:bodyPr wrap="square">
            <a:spAutoFit/>
          </a:bodyPr>
          <a:lstStyle/>
          <a:p>
            <a:r>
              <a:rPr lang="en-US" sz="2800" b="1" dirty="0">
                <a:solidFill>
                  <a:srgbClr val="FF0000"/>
                </a:solidFill>
                <a:latin typeface="Times New Roman" panose="02020603050405020304" pitchFamily="18" charset="0"/>
                <a:cs typeface="Times New Roman" panose="02020603050405020304" pitchFamily="18" charset="0"/>
              </a:rPr>
              <a:t>Pneumonia</a:t>
            </a:r>
          </a:p>
          <a:p>
            <a:pPr algn="just"/>
            <a:r>
              <a:rPr lang="en-US" sz="2800" dirty="0">
                <a:latin typeface="Times New Roman" panose="02020603050405020304" pitchFamily="18" charset="0"/>
                <a:cs typeface="Times New Roman" panose="02020603050405020304" pitchFamily="18" charset="0"/>
              </a:rPr>
              <a:t>The term </a:t>
            </a:r>
            <a:r>
              <a:rPr lang="en-US" sz="2800" i="1" dirty="0">
                <a:latin typeface="Times New Roman" panose="02020603050405020304" pitchFamily="18" charset="0"/>
                <a:cs typeface="Times New Roman" panose="02020603050405020304" pitchFamily="18" charset="0"/>
              </a:rPr>
              <a:t>pneumonia </a:t>
            </a:r>
            <a:r>
              <a:rPr lang="en-US" sz="2800" dirty="0">
                <a:latin typeface="Times New Roman" panose="02020603050405020304" pitchFamily="18" charset="0"/>
                <a:cs typeface="Times New Roman" panose="02020603050405020304" pitchFamily="18" charset="0"/>
              </a:rPr>
              <a:t>includes any </a:t>
            </a:r>
            <a:r>
              <a:rPr lang="en-US" sz="2800" b="1" dirty="0">
                <a:latin typeface="Times New Roman" panose="02020603050405020304" pitchFamily="18" charset="0"/>
                <a:cs typeface="Times New Roman" panose="02020603050405020304" pitchFamily="18" charset="0"/>
              </a:rPr>
              <a:t>inflammatory </a:t>
            </a:r>
            <a:r>
              <a:rPr lang="en-US" sz="2800" b="1" dirty="0" smtClean="0">
                <a:latin typeface="Times New Roman" panose="02020603050405020304" pitchFamily="18" charset="0"/>
                <a:cs typeface="Times New Roman" panose="02020603050405020304" pitchFamily="18" charset="0"/>
              </a:rPr>
              <a:t>condition of </a:t>
            </a:r>
            <a:r>
              <a:rPr lang="en-US" sz="2800" b="1" dirty="0">
                <a:latin typeface="Times New Roman" panose="02020603050405020304" pitchFamily="18" charset="0"/>
                <a:cs typeface="Times New Roman" panose="02020603050405020304" pitchFamily="18" charset="0"/>
              </a:rPr>
              <a:t>the lung in which some or all of the </a:t>
            </a:r>
            <a:r>
              <a:rPr lang="en-US" sz="2800" b="1" dirty="0" smtClean="0">
                <a:latin typeface="Times New Roman" panose="02020603050405020304" pitchFamily="18" charset="0"/>
                <a:cs typeface="Times New Roman" panose="02020603050405020304" pitchFamily="18" charset="0"/>
              </a:rPr>
              <a:t>alveoli are </a:t>
            </a:r>
            <a:r>
              <a:rPr lang="en-US" sz="2800" b="1" dirty="0">
                <a:latin typeface="Times New Roman" panose="02020603050405020304" pitchFamily="18" charset="0"/>
                <a:cs typeface="Times New Roman" panose="02020603050405020304" pitchFamily="18" charset="0"/>
              </a:rPr>
              <a:t>filled with fluid and blood </a:t>
            </a:r>
            <a:r>
              <a:rPr lang="en-US" sz="2800" b="1" dirty="0" smtClean="0">
                <a:latin typeface="Times New Roman" panose="02020603050405020304" pitchFamily="18" charset="0"/>
                <a:cs typeface="Times New Roman" panose="02020603050405020304" pitchFamily="18" charset="0"/>
              </a:rPr>
              <a:t>cells</a:t>
            </a:r>
            <a:r>
              <a:rPr lang="en-US" sz="2800" dirty="0" smtClean="0">
                <a:latin typeface="Times New Roman" panose="02020603050405020304" pitchFamily="18" charset="0"/>
                <a:cs typeface="Times New Roman" panose="02020603050405020304" pitchFamily="18" charset="0"/>
              </a:rPr>
              <a:t>, a common </a:t>
            </a:r>
            <a:r>
              <a:rPr lang="en-US" sz="2800" dirty="0">
                <a:latin typeface="Times New Roman" panose="02020603050405020304" pitchFamily="18" charset="0"/>
                <a:cs typeface="Times New Roman" panose="02020603050405020304" pitchFamily="18" charset="0"/>
              </a:rPr>
              <a:t>type of pneumonia is </a:t>
            </a:r>
            <a:r>
              <a:rPr lang="en-US" sz="2800" b="1" i="1" dirty="0">
                <a:latin typeface="Times New Roman" panose="02020603050405020304" pitchFamily="18" charset="0"/>
                <a:cs typeface="Times New Roman" panose="02020603050405020304" pitchFamily="18" charset="0"/>
              </a:rPr>
              <a:t>bacterial </a:t>
            </a:r>
            <a:r>
              <a:rPr lang="en-US" sz="2800" b="1" i="1" dirty="0" smtClean="0">
                <a:latin typeface="Times New Roman" panose="02020603050405020304" pitchFamily="18" charset="0"/>
                <a:cs typeface="Times New Roman" panose="02020603050405020304" pitchFamily="18" charset="0"/>
              </a:rPr>
              <a:t>pneumonia</a:t>
            </a:r>
            <a:r>
              <a:rPr lang="en-US" sz="2800" dirty="0" smtClean="0">
                <a:latin typeface="Times New Roman" panose="02020603050405020304" pitchFamily="18" charset="0"/>
                <a:cs typeface="Times New Roman" panose="02020603050405020304" pitchFamily="18" charset="0"/>
              </a:rPr>
              <a:t>, caused </a:t>
            </a:r>
            <a:r>
              <a:rPr lang="en-US" sz="2800" dirty="0">
                <a:latin typeface="Times New Roman" panose="02020603050405020304" pitchFamily="18" charset="0"/>
                <a:cs typeface="Times New Roman" panose="02020603050405020304" pitchFamily="18" charset="0"/>
              </a:rPr>
              <a:t>most frequently by </a:t>
            </a:r>
            <a:r>
              <a:rPr lang="en-US" sz="2800" b="1" i="1" dirty="0" smtClean="0">
                <a:latin typeface="Times New Roman" panose="02020603050405020304" pitchFamily="18" charset="0"/>
                <a:cs typeface="Times New Roman" panose="02020603050405020304" pitchFamily="18" charset="0"/>
              </a:rPr>
              <a:t>pneumococci</a:t>
            </a:r>
            <a:r>
              <a:rPr lang="en-US" sz="2800" dirty="0" smtClean="0">
                <a:latin typeface="Times New Roman" panose="02020603050405020304" pitchFamily="18" charset="0"/>
                <a:cs typeface="Times New Roman" panose="02020603050405020304" pitchFamily="18" charset="0"/>
              </a:rPr>
              <a:t>. This </a:t>
            </a:r>
            <a:r>
              <a:rPr lang="en-US" sz="2800" dirty="0">
                <a:latin typeface="Times New Roman" panose="02020603050405020304" pitchFamily="18" charset="0"/>
                <a:cs typeface="Times New Roman" panose="02020603050405020304" pitchFamily="18" charset="0"/>
              </a:rPr>
              <a:t>disease begins with infection in the alveoli; </a:t>
            </a:r>
            <a:r>
              <a:rPr lang="en-US" sz="2800" dirty="0" smtClean="0">
                <a:latin typeface="Times New Roman" panose="02020603050405020304" pitchFamily="18" charset="0"/>
                <a:cs typeface="Times New Roman" panose="02020603050405020304" pitchFamily="18" charset="0"/>
              </a:rPr>
              <a:t>the pulmonary </a:t>
            </a:r>
            <a:r>
              <a:rPr lang="en-US" sz="2800" dirty="0">
                <a:latin typeface="Times New Roman" panose="02020603050405020304" pitchFamily="18" charset="0"/>
                <a:cs typeface="Times New Roman" panose="02020603050405020304" pitchFamily="18" charset="0"/>
              </a:rPr>
              <a:t>membrane becomes inflamed and </a:t>
            </a:r>
            <a:r>
              <a:rPr lang="en-US" sz="2800" dirty="0" smtClean="0">
                <a:latin typeface="Times New Roman" panose="02020603050405020304" pitchFamily="18" charset="0"/>
                <a:cs typeface="Times New Roman" panose="02020603050405020304" pitchFamily="18" charset="0"/>
              </a:rPr>
              <a:t>highly porous </a:t>
            </a:r>
            <a:r>
              <a:rPr lang="en-US" sz="2800" dirty="0">
                <a:latin typeface="Times New Roman" panose="02020603050405020304" pitchFamily="18" charset="0"/>
                <a:cs typeface="Times New Roman" panose="02020603050405020304" pitchFamily="18" charset="0"/>
              </a:rPr>
              <a:t>so that fluid and even red and white blood </a:t>
            </a:r>
            <a:r>
              <a:rPr lang="en-US" sz="2800" dirty="0" smtClean="0">
                <a:latin typeface="Times New Roman" panose="02020603050405020304" pitchFamily="18" charset="0"/>
                <a:cs typeface="Times New Roman" panose="02020603050405020304" pitchFamily="18" charset="0"/>
              </a:rPr>
              <a:t>cells leak out of the blood into the alveoli. Thus, the infected alveoli become progressively filled with fluid and cells, and the infection spreads by extension of bacteria or virus from alveolus to alveolus.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7662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612845"/>
            <a:ext cx="8568952" cy="4832092"/>
          </a:xfrm>
          <a:prstGeom prst="rect">
            <a:avLst/>
          </a:prstGeom>
        </p:spPr>
        <p:txBody>
          <a:bodyPr wrap="square">
            <a:spAutoFit/>
          </a:bodyPr>
          <a:lstStyle/>
          <a:p>
            <a:pPr algn="just"/>
            <a:r>
              <a:rPr lang="en-US" sz="2800" dirty="0" smtClean="0">
                <a:latin typeface="Times New Roman" panose="02020603050405020304" pitchFamily="18" charset="0"/>
                <a:cs typeface="Times New Roman" panose="02020603050405020304" pitchFamily="18" charset="0"/>
              </a:rPr>
              <a:t>In pneumonia, the gas exchange functions of the lungs change in different stages of the disease. In early stages, the pneumonia process might well be localized to only one lung, with alveolar ventilation reduced while blood flow through the lung continues normally. This results in two major pulmonary abnormalities: </a:t>
            </a:r>
          </a:p>
          <a:p>
            <a:pPr algn="just"/>
            <a:r>
              <a:rPr lang="en-US" sz="2800" b="1" dirty="0" smtClean="0">
                <a:latin typeface="Times New Roman" panose="02020603050405020304" pitchFamily="18" charset="0"/>
                <a:cs typeface="Times New Roman" panose="02020603050405020304" pitchFamily="18" charset="0"/>
              </a:rPr>
              <a:t>(1) reduction in the total available surface area of the respiratory membrane </a:t>
            </a:r>
            <a:r>
              <a:rPr lang="en-US" sz="2800" dirty="0" smtClean="0">
                <a:latin typeface="Times New Roman" panose="02020603050405020304" pitchFamily="18" charset="0"/>
                <a:cs typeface="Times New Roman" panose="02020603050405020304" pitchFamily="18" charset="0"/>
              </a:rPr>
              <a:t>.</a:t>
            </a:r>
          </a:p>
          <a:p>
            <a:pPr algn="just"/>
            <a:r>
              <a:rPr lang="en-US" sz="2800" b="1" dirty="0" smtClean="0">
                <a:latin typeface="Times New Roman" panose="02020603050405020304" pitchFamily="18" charset="0"/>
                <a:cs typeface="Times New Roman" panose="02020603050405020304" pitchFamily="18" charset="0"/>
              </a:rPr>
              <a:t>(2) decreased ventilation perfusion ratio. Both these effects cause hypoxemia (low blood oxygen) and hypercapnia (high blood carbon dioxide).</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8128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فرات للحاسبات\Desktop\pneumonia_thumb[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476672"/>
            <a:ext cx="7704856"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082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545" y="260648"/>
            <a:ext cx="8424936" cy="6124754"/>
          </a:xfrm>
          <a:prstGeom prst="rect">
            <a:avLst/>
          </a:prstGeom>
        </p:spPr>
        <p:txBody>
          <a:bodyPr wrap="square">
            <a:spAutoFit/>
          </a:bodyPr>
          <a:lstStyle/>
          <a:p>
            <a:r>
              <a:rPr lang="en-US" sz="2800" b="1" dirty="0" smtClean="0">
                <a:latin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cs typeface="Times New Roman" panose="02020603050405020304" pitchFamily="18" charset="0"/>
              </a:rPr>
              <a:t>Asthma:</a:t>
            </a:r>
          </a:p>
          <a:p>
            <a:pPr algn="just"/>
            <a:r>
              <a:rPr lang="en-US" sz="2800" b="1" dirty="0" smtClean="0">
                <a:latin typeface="Times New Roman" panose="02020603050405020304" pitchFamily="18" charset="0"/>
                <a:cs typeface="Times New Roman" panose="02020603050405020304" pitchFamily="18" charset="0"/>
              </a:rPr>
              <a:t>Asthma is characterized by spastic contraction of the smooth muscle in the bronchioles, which partially obstructs the bronchioles and causes extremely difficult breathing</a:t>
            </a:r>
            <a:r>
              <a:rPr lang="en-US" sz="2800" dirty="0" smtClean="0">
                <a:latin typeface="Times New Roman" panose="02020603050405020304" pitchFamily="18" charset="0"/>
                <a:cs typeface="Times New Roman" panose="02020603050405020304" pitchFamily="18" charset="0"/>
              </a:rPr>
              <a:t>. It occurs in 3 to 5 percent of all people at some time in life.</a:t>
            </a:r>
          </a:p>
          <a:p>
            <a:pPr algn="just"/>
            <a:r>
              <a:rPr lang="en-US" sz="2800" dirty="0" smtClean="0">
                <a:latin typeface="Times New Roman" panose="02020603050405020304" pitchFamily="18" charset="0"/>
                <a:cs typeface="Times New Roman" panose="02020603050405020304" pitchFamily="18" charset="0"/>
              </a:rPr>
              <a:t>  The usual cause of asthma is contractile hypersensitivity</a:t>
            </a:r>
          </a:p>
          <a:p>
            <a:pPr algn="just"/>
            <a:r>
              <a:rPr lang="en-US" sz="2800" dirty="0" smtClean="0">
                <a:latin typeface="Times New Roman" panose="02020603050405020304" pitchFamily="18" charset="0"/>
                <a:cs typeface="Times New Roman" panose="02020603050405020304" pitchFamily="18" charset="0"/>
              </a:rPr>
              <a:t>of the bronchioles in response to foreign substances in the air. In about 70 percent of patients younger than age 30 years, the asthma is caused by </a:t>
            </a:r>
            <a:r>
              <a:rPr lang="en-US" sz="2800" b="1" dirty="0" smtClean="0">
                <a:latin typeface="Times New Roman" panose="02020603050405020304" pitchFamily="18" charset="0"/>
                <a:cs typeface="Times New Roman" panose="02020603050405020304" pitchFamily="18" charset="0"/>
              </a:rPr>
              <a:t>allergic hypersensitivity</a:t>
            </a: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especially sensitivity to plant pollens</a:t>
            </a:r>
            <a:r>
              <a:rPr lang="en-US" sz="2800" dirty="0" smtClean="0">
                <a:latin typeface="Times New Roman" panose="02020603050405020304" pitchFamily="18" charset="0"/>
                <a:cs typeface="Times New Roman" panose="02020603050405020304" pitchFamily="18" charset="0"/>
              </a:rPr>
              <a:t>. In </a:t>
            </a:r>
            <a:r>
              <a:rPr lang="en-US" sz="2800" b="1" dirty="0" smtClean="0">
                <a:latin typeface="Times New Roman" panose="02020603050405020304" pitchFamily="18" charset="0"/>
                <a:cs typeface="Times New Roman" panose="02020603050405020304" pitchFamily="18" charset="0"/>
              </a:rPr>
              <a:t>older people</a:t>
            </a:r>
            <a:r>
              <a:rPr lang="en-US" sz="2800" dirty="0" smtClean="0">
                <a:latin typeface="Times New Roman" panose="02020603050405020304" pitchFamily="18" charset="0"/>
                <a:cs typeface="Times New Roman" panose="02020603050405020304" pitchFamily="18" charset="0"/>
              </a:rPr>
              <a:t>, the cause is almost always hypersensitivity to </a:t>
            </a:r>
            <a:r>
              <a:rPr lang="en-US" sz="2800" b="1" dirty="0" smtClean="0">
                <a:latin typeface="Times New Roman" panose="02020603050405020304" pitchFamily="18" charset="0"/>
                <a:cs typeface="Times New Roman" panose="02020603050405020304" pitchFamily="18" charset="0"/>
              </a:rPr>
              <a:t>non allergenic </a:t>
            </a:r>
            <a:r>
              <a:rPr lang="en-US" sz="2800" b="1" dirty="0" smtClean="0">
                <a:latin typeface="Times New Roman" panose="02020603050405020304" pitchFamily="18" charset="0"/>
                <a:cs typeface="Times New Roman" panose="02020603050405020304" pitchFamily="18" charset="0"/>
              </a:rPr>
              <a:t>types of irritants in the air, such as irritants in smog.</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0589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TotalTime>
  <Words>944</Words>
  <Application>Microsoft Office PowerPoint</Application>
  <PresentationFormat>عرض على الشاشة (3:4)‏</PresentationFormat>
  <Paragraphs>30</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NS</cp:lastModifiedBy>
  <cp:revision>25</cp:revision>
  <dcterms:created xsi:type="dcterms:W3CDTF">2014-10-08T11:35:47Z</dcterms:created>
  <dcterms:modified xsi:type="dcterms:W3CDTF">2024-11-09T20:44:48Z</dcterms:modified>
</cp:coreProperties>
</file>