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7"/>
  </p:handoutMasterIdLst>
  <p:sldIdLst>
    <p:sldId id="296" r:id="rId2"/>
    <p:sldId id="298" r:id="rId3"/>
    <p:sldId id="290" r:id="rId4"/>
    <p:sldId id="257" r:id="rId5"/>
    <p:sldId id="259" r:id="rId6"/>
    <p:sldId id="262" r:id="rId7"/>
    <p:sldId id="263" r:id="rId8"/>
    <p:sldId id="264" r:id="rId9"/>
    <p:sldId id="265" r:id="rId10"/>
    <p:sldId id="268" r:id="rId11"/>
    <p:sldId id="267" r:id="rId12"/>
    <p:sldId id="266" r:id="rId13"/>
    <p:sldId id="284" r:id="rId14"/>
    <p:sldId id="270" r:id="rId15"/>
    <p:sldId id="27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varScale="1">
        <p:scale>
          <a:sx n="68" d="100"/>
          <a:sy n="68" d="100"/>
        </p:scale>
        <p:origin x="-1216" y="-6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E289AF8-0304-47A8-A946-6F568BF8B26D}" type="datetimeFigureOut">
              <a:rPr lang="en-US" smtClean="0"/>
              <a:t>10/11/2024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6AB8DEA-0DE7-45E7-A40F-187680F2F9B9}" type="slidenum">
              <a:rPr lang="en-US" smtClean="0"/>
              <a:t>‹#›</a:t>
            </a:fld>
            <a:endParaRPr lang="en-US"/>
          </a:p>
        </p:txBody>
      </p:sp>
    </p:spTree>
    <p:extLst>
      <p:ext uri="{BB962C8B-B14F-4D97-AF65-F5344CB8AC3E}">
        <p14:creationId xmlns:p14="http://schemas.microsoft.com/office/powerpoint/2010/main" val="34779211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707D53-4F5B-4A8C-AA08-A5E10709DCE5}"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5570329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07D53-4F5B-4A8C-AA08-A5E10709DCE5}"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11118751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07D53-4F5B-4A8C-AA08-A5E10709DCE5}"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1071015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707D53-4F5B-4A8C-AA08-A5E10709DCE5}"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25519163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707D53-4F5B-4A8C-AA08-A5E10709DCE5}" type="datetimeFigureOut">
              <a:rPr lang="en-US" smtClean="0"/>
              <a:t>10/11/2024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21842116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707D53-4F5B-4A8C-AA08-A5E10709DCE5}" type="datetimeFigureOut">
              <a:rPr lang="en-US" smtClean="0"/>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2108343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707D53-4F5B-4A8C-AA08-A5E10709DCE5}" type="datetimeFigureOut">
              <a:rPr lang="en-US" smtClean="0"/>
              <a:t>10/11/2024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161773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707D53-4F5B-4A8C-AA08-A5E10709DCE5}" type="datetimeFigureOut">
              <a:rPr lang="en-US" smtClean="0"/>
              <a:t>10/11/2024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12862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707D53-4F5B-4A8C-AA08-A5E10709DCE5}" type="datetimeFigureOut">
              <a:rPr lang="en-US" smtClean="0"/>
              <a:t>10/11/2024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20223264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07D53-4F5B-4A8C-AA08-A5E10709DCE5}" type="datetimeFigureOut">
              <a:rPr lang="en-US" smtClean="0"/>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40274481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707D53-4F5B-4A8C-AA08-A5E10709DCE5}" type="datetimeFigureOut">
              <a:rPr lang="en-US" smtClean="0"/>
              <a:t>10/11/2024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3CDA8E-B111-4C75-9D03-7A89A2E41E6C}" type="slidenum">
              <a:rPr lang="en-US" smtClean="0"/>
              <a:t>‹#›</a:t>
            </a:fld>
            <a:endParaRPr lang="en-US"/>
          </a:p>
        </p:txBody>
      </p:sp>
    </p:spTree>
    <p:extLst>
      <p:ext uri="{BB962C8B-B14F-4D97-AF65-F5344CB8AC3E}">
        <p14:creationId xmlns:p14="http://schemas.microsoft.com/office/powerpoint/2010/main" val="19311983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707D53-4F5B-4A8C-AA08-A5E10709DCE5}" type="datetimeFigureOut">
              <a:rPr lang="en-US" smtClean="0"/>
              <a:t>10/11/2024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3CDA8E-B111-4C75-9D03-7A89A2E41E6C}" type="slidenum">
              <a:rPr lang="en-US" smtClean="0"/>
              <a:t>‹#›</a:t>
            </a:fld>
            <a:endParaRPr lang="en-US"/>
          </a:p>
        </p:txBody>
      </p:sp>
    </p:spTree>
    <p:extLst>
      <p:ext uri="{BB962C8B-B14F-4D97-AF65-F5344CB8AC3E}">
        <p14:creationId xmlns:p14="http://schemas.microsoft.com/office/powerpoint/2010/main" val="38321892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332656"/>
            <a:ext cx="8424936" cy="2862322"/>
          </a:xfrm>
          <a:prstGeom prst="rect">
            <a:avLst/>
          </a:prstGeom>
        </p:spPr>
        <p:txBody>
          <a:bodyPr wrap="square">
            <a:spAutoFit/>
          </a:bodyPr>
          <a:lstStyle/>
          <a:p>
            <a:pPr>
              <a:lnSpc>
                <a:spcPct val="90000"/>
              </a:lnSpc>
            </a:pPr>
            <a:r>
              <a:rPr lang="en-US" altLang="en-US" sz="2800" dirty="0">
                <a:solidFill>
                  <a:srgbClr val="FF0000"/>
                </a:solidFill>
              </a:rPr>
              <a:t>The ANS pathway from the CNS to the effector always involves 2 neurons synapsing in an autonomic ganglion</a:t>
            </a:r>
          </a:p>
          <a:p>
            <a:pPr lvl="1">
              <a:lnSpc>
                <a:spcPct val="90000"/>
              </a:lnSpc>
            </a:pPr>
            <a:r>
              <a:rPr lang="en-US" altLang="en-US" sz="2400" b="1" dirty="0">
                <a:solidFill>
                  <a:srgbClr val="FFC000"/>
                </a:solidFill>
              </a:rPr>
              <a:t>Preganglionic</a:t>
            </a:r>
            <a:r>
              <a:rPr lang="en-US" altLang="en-US" sz="2400" dirty="0">
                <a:solidFill>
                  <a:srgbClr val="FFC000"/>
                </a:solidFill>
              </a:rPr>
              <a:t> </a:t>
            </a:r>
            <a:r>
              <a:rPr lang="en-US" altLang="en-US" sz="2400" dirty="0"/>
              <a:t> (</a:t>
            </a:r>
            <a:r>
              <a:rPr lang="en-US" altLang="en-US" sz="2400" dirty="0" smtClean="0"/>
              <a:t>neuron </a:t>
            </a:r>
            <a:r>
              <a:rPr lang="en-US" altLang="en-US" sz="2400" b="1" dirty="0" smtClean="0"/>
              <a:t>1</a:t>
            </a:r>
            <a:r>
              <a:rPr lang="en-US" altLang="en-US" sz="2400" dirty="0"/>
              <a:t>) – cell body is in the CNS, axon extends to the ganglion outside the CNS</a:t>
            </a:r>
          </a:p>
          <a:p>
            <a:pPr lvl="1">
              <a:lnSpc>
                <a:spcPct val="90000"/>
              </a:lnSpc>
            </a:pPr>
            <a:r>
              <a:rPr lang="en-US" altLang="en-US" sz="2400" b="1" dirty="0">
                <a:solidFill>
                  <a:srgbClr val="FFC000"/>
                </a:solidFill>
              </a:rPr>
              <a:t>Postganglionic</a:t>
            </a:r>
            <a:r>
              <a:rPr lang="en-US" altLang="en-US" sz="2400" dirty="0">
                <a:solidFill>
                  <a:srgbClr val="FFC000"/>
                </a:solidFill>
              </a:rPr>
              <a:t> </a:t>
            </a:r>
            <a:r>
              <a:rPr lang="en-US" altLang="en-US" sz="2400" dirty="0"/>
              <a:t>(neuron </a:t>
            </a:r>
            <a:r>
              <a:rPr lang="en-US" altLang="en-US" sz="2400" dirty="0" smtClean="0"/>
              <a:t> </a:t>
            </a:r>
            <a:r>
              <a:rPr lang="en-US" altLang="en-US" sz="2400" b="1" dirty="0" smtClean="0"/>
              <a:t>2</a:t>
            </a:r>
            <a:r>
              <a:rPr lang="en-US" altLang="en-US" sz="2400" dirty="0"/>
              <a:t>) – cell body is in the ganglion, axon extends to the visceral </a:t>
            </a:r>
            <a:r>
              <a:rPr lang="en-US" altLang="en-US" sz="2400" dirty="0" smtClean="0"/>
              <a:t>effector</a:t>
            </a:r>
          </a:p>
          <a:p>
            <a:pPr lvl="1">
              <a:lnSpc>
                <a:spcPct val="90000"/>
              </a:lnSpc>
            </a:pPr>
            <a:endParaRPr lang="en-US" altLang="en-US" sz="2400" dirty="0"/>
          </a:p>
          <a:p>
            <a:pPr lvl="1">
              <a:lnSpc>
                <a:spcPct val="90000"/>
              </a:lnSpc>
            </a:pPr>
            <a:endParaRPr lang="en-US" altLang="en-US" sz="2400" dirty="0"/>
          </a:p>
        </p:txBody>
      </p:sp>
      <p:pic>
        <p:nvPicPr>
          <p:cNvPr id="3" name="Picture 2" descr="18_0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924944"/>
            <a:ext cx="9144000" cy="26749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943867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25216" y="188640"/>
            <a:ext cx="8856984"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2400" b="1" i="0" u="none" strike="noStrike" cap="none" normalizeH="0" baseline="0" dirty="0" smtClean="0">
                <a:ln>
                  <a:noFill/>
                </a:ln>
                <a:solidFill>
                  <a:srgbClr val="0000FF"/>
                </a:solidFill>
                <a:effectLst/>
                <a:latin typeface="Tahoma" pitchFamily="34" charset="0"/>
                <a:cs typeface="Tahoma" pitchFamily="34" charset="0"/>
              </a:rPr>
              <a:t>2-</a:t>
            </a:r>
            <a:r>
              <a:rPr kumimoji="0" lang="en-GB" altLang="en-US" sz="2400" b="1" i="0" u="none" strike="noStrike" cap="none" normalizeH="0" baseline="0" dirty="0" smtClean="0">
                <a:ln>
                  <a:noFill/>
                </a:ln>
                <a:solidFill>
                  <a:srgbClr val="0000FF"/>
                </a:solidFill>
                <a:effectLst/>
                <a:latin typeface="Tahoma" pitchFamily="34" charset="0"/>
                <a:cs typeface="Tahoma" pitchFamily="34" charset="0"/>
              </a:rPr>
              <a:t>Pacinian corpuscles</a:t>
            </a:r>
            <a:endParaRPr kumimoji="0" lang="en-GB"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solidFill>
                  <a:srgbClr val="000000"/>
                </a:solidFill>
                <a:effectLst/>
                <a:latin typeface="Courier New" pitchFamily="49" charset="0"/>
                <a:cs typeface="Courier New" pitchFamily="49" charset="0"/>
              </a:rPr>
              <a:t>o</a:t>
            </a:r>
            <a:r>
              <a:rPr kumimoji="0" lang="en-GB" alt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400" b="0" i="0" u="none" strike="noStrike" cap="none" normalizeH="0" baseline="0" dirty="0" smtClean="0">
                <a:ln>
                  <a:noFill/>
                </a:ln>
                <a:solidFill>
                  <a:srgbClr val="000000"/>
                </a:solidFill>
                <a:effectLst/>
                <a:latin typeface="Tahoma" pitchFamily="34" charset="0"/>
                <a:cs typeface="Tahoma" pitchFamily="34" charset="0"/>
              </a:rPr>
              <a:t>Are found in the </a:t>
            </a:r>
            <a:r>
              <a:rPr kumimoji="0" lang="en-GB" altLang="en-US" sz="2400" b="1" i="0" u="none" strike="noStrike" cap="none" normalizeH="0" baseline="0" dirty="0" smtClean="0">
                <a:ln>
                  <a:noFill/>
                </a:ln>
                <a:solidFill>
                  <a:srgbClr val="000000"/>
                </a:solidFill>
                <a:effectLst/>
                <a:latin typeface="Tahoma" pitchFamily="34" charset="0"/>
                <a:cs typeface="Tahoma" pitchFamily="34" charset="0"/>
              </a:rPr>
              <a:t>deep tissues</a:t>
            </a:r>
            <a:r>
              <a:rPr kumimoji="0" lang="en-GB" altLang="en-US" sz="2400" b="0" i="0" u="none" strike="noStrike" cap="none" normalizeH="0" baseline="0" dirty="0" smtClean="0">
                <a:ln>
                  <a:noFill/>
                </a:ln>
                <a:solidFill>
                  <a:srgbClr val="000000"/>
                </a:solidFill>
                <a:effectLst/>
                <a:latin typeface="Tahoma" pitchFamily="34" charset="0"/>
                <a:cs typeface="Tahoma" pitchFamily="34" charset="0"/>
              </a:rPr>
              <a:t>, particularly in the deep layers of the dermis, subcutaneous tissue, around joints, in the parietal pleura and peritoneum</a:t>
            </a:r>
            <a:endParaRPr kumimoji="0" lang="en-GB"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solidFill>
                  <a:srgbClr val="000000"/>
                </a:solidFill>
                <a:effectLst/>
                <a:latin typeface="Courier New" pitchFamily="49" charset="0"/>
                <a:cs typeface="Courier New" pitchFamily="49" charset="0"/>
              </a:rPr>
              <a:t>o</a:t>
            </a:r>
            <a:r>
              <a:rPr kumimoji="0" lang="en-GB" alt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400" b="0" i="0" u="none" strike="noStrike" cap="none" normalizeH="0" baseline="0" dirty="0" smtClean="0">
                <a:ln>
                  <a:noFill/>
                </a:ln>
                <a:solidFill>
                  <a:srgbClr val="000000"/>
                </a:solidFill>
                <a:effectLst/>
                <a:latin typeface="Tahoma" pitchFamily="34" charset="0"/>
                <a:cs typeface="Tahoma" pitchFamily="34" charset="0"/>
              </a:rPr>
              <a:t>Are sensitive to </a:t>
            </a:r>
            <a:r>
              <a:rPr kumimoji="0" lang="en-GB" altLang="en-US" sz="2400" b="1" i="0" u="none" strike="noStrike" cap="none" normalizeH="0" baseline="0" dirty="0" smtClean="0">
                <a:ln>
                  <a:noFill/>
                </a:ln>
                <a:solidFill>
                  <a:srgbClr val="000000"/>
                </a:solidFill>
                <a:effectLst/>
                <a:latin typeface="Tahoma" pitchFamily="34" charset="0"/>
                <a:cs typeface="Tahoma" pitchFamily="34" charset="0"/>
              </a:rPr>
              <a:t>deep touch, pressure and vibration</a:t>
            </a:r>
            <a:r>
              <a:rPr kumimoji="0" lang="en-GB" altLang="en-US" sz="2400" b="0" i="0" u="none" strike="noStrike" cap="none" normalizeH="0" baseline="0" dirty="0" smtClean="0">
                <a:ln>
                  <a:noFill/>
                </a:ln>
                <a:solidFill>
                  <a:srgbClr val="000000"/>
                </a:solidFill>
                <a:effectLst/>
                <a:latin typeface="Tahoma" pitchFamily="34" charset="0"/>
                <a:cs typeface="Tahoma" pitchFamily="34" charset="0"/>
              </a:rPr>
              <a:t> </a:t>
            </a:r>
            <a:endParaRPr kumimoji="0" lang="en-GB"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solidFill>
                  <a:srgbClr val="000000"/>
                </a:solidFill>
                <a:effectLst/>
                <a:latin typeface="Courier New" pitchFamily="49" charset="0"/>
                <a:cs typeface="Courier New" pitchFamily="49" charset="0"/>
              </a:rPr>
              <a:t>o</a:t>
            </a:r>
            <a:r>
              <a:rPr kumimoji="0" lang="en-GB" alt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400" b="0" i="0" u="none" strike="noStrike" cap="none" normalizeH="0" baseline="0" dirty="0" smtClean="0">
                <a:ln>
                  <a:noFill/>
                </a:ln>
                <a:solidFill>
                  <a:srgbClr val="000000"/>
                </a:solidFill>
                <a:effectLst/>
                <a:latin typeface="Tahoma" pitchFamily="34" charset="0"/>
                <a:cs typeface="Tahoma" pitchFamily="34" charset="0"/>
              </a:rPr>
              <a:t>Are </a:t>
            </a:r>
            <a:r>
              <a:rPr kumimoji="0" lang="en-GB" altLang="en-US" sz="2400" b="1" i="0" u="none" strike="noStrike" cap="none" normalizeH="0" baseline="0" dirty="0" smtClean="0">
                <a:ln>
                  <a:noFill/>
                </a:ln>
                <a:solidFill>
                  <a:srgbClr val="000000"/>
                </a:solidFill>
                <a:effectLst/>
                <a:latin typeface="Tahoma" pitchFamily="34" charset="0"/>
                <a:cs typeface="Tahoma" pitchFamily="34" charset="0"/>
              </a:rPr>
              <a:t>large structures </a:t>
            </a:r>
            <a:r>
              <a:rPr kumimoji="0" lang="en-GB" altLang="en-US" sz="2400" b="0" i="0" u="none" strike="noStrike" cap="none" normalizeH="0" baseline="0" dirty="0" smtClean="0">
                <a:ln>
                  <a:noFill/>
                </a:ln>
                <a:solidFill>
                  <a:srgbClr val="000000"/>
                </a:solidFill>
                <a:effectLst/>
                <a:latin typeface="Tahoma" pitchFamily="34" charset="0"/>
                <a:cs typeface="Tahoma" pitchFamily="34" charset="0"/>
              </a:rPr>
              <a:t>measuring 1-2 mm in diameter</a:t>
            </a:r>
            <a:endParaRPr kumimoji="0" lang="en-GB" altLang="en-US" sz="24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400" b="0" i="0" u="none" strike="noStrike" cap="none" normalizeH="0" baseline="0" dirty="0" smtClean="0">
                <a:ln>
                  <a:noFill/>
                </a:ln>
                <a:solidFill>
                  <a:srgbClr val="000000"/>
                </a:solidFill>
                <a:effectLst/>
                <a:latin typeface="Courier New" pitchFamily="49" charset="0"/>
                <a:cs typeface="Courier New" pitchFamily="49" charset="0"/>
              </a:rPr>
              <a:t>o</a:t>
            </a:r>
            <a:r>
              <a:rPr kumimoji="0" lang="en-GB" altLang="en-US" sz="24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400" b="0" i="0" u="none" strike="noStrike" cap="none" normalizeH="0" baseline="0" dirty="0" smtClean="0">
                <a:ln>
                  <a:noFill/>
                </a:ln>
                <a:solidFill>
                  <a:srgbClr val="000000"/>
                </a:solidFill>
                <a:effectLst/>
                <a:latin typeface="Tahoma" pitchFamily="34" charset="0"/>
                <a:cs typeface="Tahoma" pitchFamily="34" charset="0"/>
              </a:rPr>
              <a:t>Have branched, unmyelinated nerve terminals in the core of the corpuscle</a:t>
            </a:r>
          </a:p>
          <a:p>
            <a:pPr>
              <a:spcAft>
                <a:spcPts val="0"/>
              </a:spcAft>
            </a:pPr>
            <a:r>
              <a:rPr lang="en-US" sz="2400" b="1" dirty="0" smtClean="0">
                <a:solidFill>
                  <a:srgbClr val="0000FF"/>
                </a:solidFill>
                <a:latin typeface="Tahoma"/>
              </a:rPr>
              <a:t>3-Ruffini </a:t>
            </a:r>
            <a:r>
              <a:rPr lang="en-US" sz="2400" b="1" dirty="0">
                <a:solidFill>
                  <a:srgbClr val="0000FF"/>
                </a:solidFill>
                <a:latin typeface="Tahoma"/>
              </a:rPr>
              <a:t>nerve endings</a:t>
            </a:r>
            <a:endParaRPr lang="en-US" sz="2400" dirty="0">
              <a:solidFill>
                <a:srgbClr val="000000"/>
              </a:solidFill>
              <a:latin typeface="Tahoma"/>
            </a:endParaRPr>
          </a:p>
          <a:p>
            <a:pPr marL="228600" indent="-228600">
              <a:spcAft>
                <a:spcPts val="0"/>
              </a:spcAft>
            </a:pPr>
            <a:r>
              <a:rPr lang="en-US" sz="2400" dirty="0">
                <a:solidFill>
                  <a:srgbClr val="000000"/>
                </a:solidFill>
                <a:latin typeface="Courier New"/>
              </a:rPr>
              <a:t>o</a:t>
            </a:r>
            <a:r>
              <a:rPr lang="en-US" sz="800" dirty="0">
                <a:solidFill>
                  <a:srgbClr val="000000"/>
                </a:solidFill>
                <a:latin typeface="Times New Roman"/>
              </a:rPr>
              <a:t>       </a:t>
            </a:r>
            <a:r>
              <a:rPr lang="en-US" sz="2400" dirty="0">
                <a:solidFill>
                  <a:srgbClr val="000000"/>
                </a:solidFill>
                <a:latin typeface="Tahoma"/>
              </a:rPr>
              <a:t>Are </a:t>
            </a:r>
            <a:r>
              <a:rPr lang="en-US" sz="2400" b="1" dirty="0">
                <a:solidFill>
                  <a:srgbClr val="000000"/>
                </a:solidFill>
                <a:latin typeface="Tahoma"/>
              </a:rPr>
              <a:t>stretch</a:t>
            </a:r>
            <a:r>
              <a:rPr lang="en-US" sz="2400" dirty="0">
                <a:solidFill>
                  <a:srgbClr val="000000"/>
                </a:solidFill>
                <a:latin typeface="Tahoma"/>
              </a:rPr>
              <a:t> receptors</a:t>
            </a:r>
          </a:p>
          <a:p>
            <a:pPr marL="228600" indent="-228600">
              <a:spcAft>
                <a:spcPts val="0"/>
              </a:spcAft>
            </a:pPr>
            <a:r>
              <a:rPr lang="en-US" sz="2400" dirty="0">
                <a:solidFill>
                  <a:srgbClr val="000000"/>
                </a:solidFill>
                <a:latin typeface="Courier New"/>
              </a:rPr>
              <a:t>o</a:t>
            </a:r>
            <a:r>
              <a:rPr lang="en-US" sz="800" dirty="0">
                <a:solidFill>
                  <a:srgbClr val="000000"/>
                </a:solidFill>
                <a:latin typeface="Times New Roman"/>
              </a:rPr>
              <a:t>       </a:t>
            </a:r>
            <a:r>
              <a:rPr lang="en-US" sz="2400" dirty="0">
                <a:solidFill>
                  <a:srgbClr val="000000"/>
                </a:solidFill>
                <a:latin typeface="Tahoma"/>
              </a:rPr>
              <a:t>Are located in the dermis of </a:t>
            </a:r>
            <a:r>
              <a:rPr lang="en-US" sz="2400" b="1" dirty="0">
                <a:solidFill>
                  <a:srgbClr val="000000"/>
                </a:solidFill>
                <a:latin typeface="Tahoma"/>
              </a:rPr>
              <a:t>hairy skin</a:t>
            </a:r>
          </a:p>
          <a:p>
            <a:pPr marL="228600" indent="-228600">
              <a:spcAft>
                <a:spcPts val="0"/>
              </a:spcAft>
            </a:pPr>
            <a:r>
              <a:rPr lang="en-US" sz="2400" dirty="0">
                <a:solidFill>
                  <a:srgbClr val="000000"/>
                </a:solidFill>
                <a:latin typeface="Courier New"/>
              </a:rPr>
              <a:t>o</a:t>
            </a:r>
            <a:r>
              <a:rPr lang="en-US" sz="800" dirty="0">
                <a:solidFill>
                  <a:srgbClr val="000000"/>
                </a:solidFill>
                <a:latin typeface="Times New Roman"/>
              </a:rPr>
              <a:t>       </a:t>
            </a:r>
            <a:r>
              <a:rPr lang="en-US" sz="2400" dirty="0">
                <a:solidFill>
                  <a:srgbClr val="000000"/>
                </a:solidFill>
                <a:latin typeface="Tahoma"/>
              </a:rPr>
              <a:t>Have a </a:t>
            </a:r>
            <a:r>
              <a:rPr lang="en-US" sz="2400" b="1" dirty="0">
                <a:solidFill>
                  <a:srgbClr val="000000"/>
                </a:solidFill>
                <a:latin typeface="Tahoma"/>
              </a:rPr>
              <a:t>core</a:t>
            </a:r>
            <a:r>
              <a:rPr lang="en-US" sz="2400" dirty="0">
                <a:solidFill>
                  <a:srgbClr val="000000"/>
                </a:solidFill>
                <a:latin typeface="Tahoma"/>
              </a:rPr>
              <a:t> </a:t>
            </a:r>
            <a:r>
              <a:rPr lang="en-US" sz="2400" b="1" dirty="0">
                <a:solidFill>
                  <a:srgbClr val="000000"/>
                </a:solidFill>
                <a:latin typeface="Tahoma"/>
              </a:rPr>
              <a:t>of nerve endings </a:t>
            </a:r>
            <a:r>
              <a:rPr lang="en-US" sz="2400" dirty="0">
                <a:solidFill>
                  <a:srgbClr val="000000"/>
                </a:solidFill>
                <a:latin typeface="Tahoma"/>
              </a:rPr>
              <a:t>and </a:t>
            </a:r>
            <a:r>
              <a:rPr lang="en-US" sz="2400" b="1" dirty="0">
                <a:solidFill>
                  <a:srgbClr val="000000"/>
                </a:solidFill>
                <a:latin typeface="Tahoma"/>
              </a:rPr>
              <a:t>collagen bundles</a:t>
            </a:r>
          </a:p>
          <a:p>
            <a:pPr marL="228600" indent="-228600">
              <a:spcAft>
                <a:spcPts val="0"/>
              </a:spcAft>
            </a:pPr>
            <a:r>
              <a:rPr lang="en-US" sz="2400" dirty="0">
                <a:solidFill>
                  <a:srgbClr val="000000"/>
                </a:solidFill>
                <a:latin typeface="Courier New"/>
              </a:rPr>
              <a:t>o</a:t>
            </a:r>
            <a:r>
              <a:rPr lang="en-US" sz="800" dirty="0">
                <a:solidFill>
                  <a:srgbClr val="000000"/>
                </a:solidFill>
                <a:latin typeface="Times New Roman"/>
              </a:rPr>
              <a:t>       </a:t>
            </a:r>
            <a:r>
              <a:rPr lang="en-US" sz="2400" dirty="0">
                <a:solidFill>
                  <a:srgbClr val="000000"/>
                </a:solidFill>
                <a:latin typeface="Tahoma"/>
              </a:rPr>
              <a:t>Are surrounded by a </a:t>
            </a:r>
            <a:r>
              <a:rPr lang="en-US" sz="2400" b="1" dirty="0">
                <a:solidFill>
                  <a:srgbClr val="000000"/>
                </a:solidFill>
                <a:latin typeface="Tahoma"/>
              </a:rPr>
              <a:t>cellular capsule</a:t>
            </a:r>
            <a:r>
              <a:rPr lang="en-US" sz="2400" dirty="0">
                <a:solidFill>
                  <a:srgbClr val="000000"/>
                </a:solidFill>
                <a:latin typeface="Tahoma"/>
              </a:rPr>
              <a:t> </a:t>
            </a:r>
          </a:p>
          <a:p>
            <a:pPr>
              <a:spcAft>
                <a:spcPts val="0"/>
              </a:spcAft>
            </a:pPr>
            <a:r>
              <a:rPr lang="en-US" sz="2400" dirty="0">
                <a:solidFill>
                  <a:srgbClr val="000000"/>
                </a:solidFill>
                <a:latin typeface="Tahoma"/>
              </a:rPr>
              <a:t> </a:t>
            </a:r>
          </a:p>
          <a:p>
            <a:pPr>
              <a:spcAft>
                <a:spcPts val="0"/>
              </a:spcAft>
            </a:pPr>
            <a:r>
              <a:rPr lang="en-US" sz="2400" dirty="0">
                <a:solidFill>
                  <a:srgbClr val="000000"/>
                </a:solidFill>
                <a:latin typeface="Tahoma"/>
              </a:rPr>
              <a:t>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altLang="en-US" sz="24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255161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upload.wikimedia.org/wikipedia/commons/thumb/1/17/Structure_of_sensory_system_%284_models%29_E.PNG/640px-Structure_of_sensory_system_%284_models%29_E.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9062"/>
            <a:ext cx="8964488" cy="65502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82051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data:image/jpeg;base64,/9j/4AAQSkZJRgABAQAAAQABAAD/2wCEAAkGBxQSEhUUExIVFBUXFBYWGBUVGR0WGhUYFxkXHBQWFxoaHSggGBolHRcXIjEhJikrLi4uFx8zODMsNygtLiwBCgoKDg0OGhAQGjQkICQsNywsLCw0NCwsLCwsLCwsLzQsLCwsNy00LSwsLCwsLCwsLCwsLCwsLCwsLCwsLCwsLP/AABEIAKIBNwMBIgACEQEDEQH/xAAbAAACAwEBAQAAAAAAAAAAAAAABQMEBgIBB//EAEwQAAIBAgMDCAUHCQYFBQEAAAECAwARBBIhBRMxBiIyQVFhcZEUUoGhsRUjM2NywdJCRFNidZKy0eEkdIKz8PEHNDVDohZkg5PEVP/EABkBAQADAQEAAAAAAAAAAAAAAAABAgQDBf/EACoRAAIBAgUEAgICAwAAAAAAAAABAgMREhMhMVEEMkFxYfAisRShM0KR/9oADAMBAAIRAxEAPwD7jRRRQBSvlViWiwWKkQlWTDTOrDiCsbEEd4IppXE0SupVgGVgQVIuCDoQQeIoDGLteYzYaHeNfDylMTYaytklEI/xLGZbfrR9uvGE5VYtoY5TFGBMuHaMkWVN/LEmXSVmmAWW4cBL5eAvYbT0ZL5si3zBr2F8wGUNfttpfsqvBsiBCxSCJS7BmKoozMrZlZrDUhtb9utAY88qZoGxoYZzBvpbvdVlyRx/Nw3JyopYM5N8oZbXuStp8bipHihlJiZpXTeIBHmDYaci8Ylcgqyg6trp2VrGwUZ4xoecW6I6RXKW8SpIv2aVFg9lQQgCKCKMK2YBEVQGIylhYaG2l+ygFmB2nN6UYpcqoTIsVkJz5LaiYOVLWDXQohGtrhSSs2ltidpkIdEiXGvBuxmEjZMNK5LMGsQSAcuXgAb1qItmwpI0qwxrI3SkCgM17XuwFzwHkKRbJxcE2LljnwscOMS7AkKxmh1WOaOTKC62OUjipNjxFwKOH29OUXOVjjfDjdkBnLucPvD89vDkcENzXXUAEMTpTjkhtRsRDmbm5ciZGB3gIRSWludC+YMB6pBub2F9Nj4cPnEEQfLkzBFzZbWy3te1tLdlWYsMiklUVSVVSQACVW+RSewZjYdVzQEtFFFAFFFFAY3GbZlhxWKGfMJCkOHVrZUxAjiKL22ffFjxsIWNVMFyhxaokcamcxYWGWRnClpy7zLYuZEER+ZPOswJbgMuu4OGS98i3zZ72F8wXKG8cul+yq82yYHKFoImMfQJRTk1B5txzdQDp2UBm4NvTgqbKsIlkV3KtMf+ZkjAb5wNELKLNldbluiF19m5RYlA+cRB2khESFGAySYhIjIJFkZZlyyKdMhBtca6aOTZEDMrmCIshJViikqS2YlTbQltfHWiHZGHQsVgiUuwZiEUFmVsys1hqQ2t+3WgMvLykxW89HVY2lVsRmkWO6ssO4KgRtMpW+/F2zm2Uac7msNj7QnxZmzFYFhmhXKurXEWGnkDOGylTvGTQcNacYvZMEotJBFIM2ezorDNaxbUcbaX7KqbC2gssmLRYlj3OJ3TEW+dIhhYObAWOVlW2uiDXqAEXJrac0pdMRlWQKj5FQrlV840fO6yrdDZlI71GlLV5QzmGKXNhx6S0axIwYNBvJFUmTn/ADtswBAyc+y/lXGlwOzYYc25hjizG7btQmY9psNaj+RsP85/Z4vnfpeYvznE8/Tnak8e2gM4eUeJzOnzN4Y8Uzvla0hg3eURrn5l95Y3LWKEa9UmE5RTiaOKTctvBhZA0asoVcQuJumrtmIMGjaXDHmi1y/k2TFujEsaxqYniGRQuRH6QWw07bdoqKDYGGWIxejxFGylgY1s7LbKzi1i2g17qARxcpJ2ZWIjWASujOEaTUYmSIBsrgwjKikPldSS18oXWHH7aneGKTeRosuKwoWNMySqoxsEciscxEgKsVawWxNtb1pvkXD3RvR4c0fQO7W6a5uabc3XXTrrtdkwBmcQRB3ZWZgi3ZkbMjMbXJDAEHqIvQCPkvt3EYlkZ4QsMsTSKbBTGQUyoTvGMtw5ucqWKajnC2oqrhtmwxu8kcUaO/TdVCs+t+cQLnXXWrVAFFFFAFFFFAFFFFAFFFFAFFFFAFFFFAFFFFAFFFcy8D4GgOqKyWFUhVN5BoOBPZ3GpxM4/wC9IPHX43rgq3wbH0mujNNSXlPyfGLRSrmHERHPBiFALRP16HpIw0ZeBHsNVDi5P07eS/hqNxm6TSP4k2/lU5y8IhdK/LLHJ3lHvc8OJCwYuGwliLc0g9GaInpRN1HiNQdRTf5Sh/TR/vj+dY3bWwxMqNHaGaIloZepSekjgdKNrAMvtGoo2HtffhkeNYp4iFlhY3Kk8GU/lRsNVYcR3g1Dqu10F08b2bNtHikboup8GBqass0QPFFPhXiR5eG8X7JNvdRVnwS+lXhmqorMbxv0so9po3h/SynwJqc5cEfxXyaeopcSi9J1XxIHxrNMl+O8b7TH768SEDgijxqHWfBK6VeX9/6aEbRh/Sx/vj+dSpiEbg6nwINZy32K43Cn8hD4VGc+Cf40eTV1mOR30+0/7/8A/mw1cLHl6O8T7JP3Gk/JuZxPtC0rL/bB2a/2bD6m4OtWVXTYo+m1smfQqKzZxUn6c/8Aj+GomJbpTSN3Am3/AI0zlwSulflmkmxKJ0nVftED41WO2If0gPgCfgKSRwKOCe01Lr2L5/0quayy6aHlv9DYbXh/SAeNx8RVqHEK/RZW+yQfhWfN/VB9v9KgfDIdShB7R/SmayX00Hs3+zV0Vll04SyD/Ew+JrrMf08n75q2d8FP4vz/AEPcVtKGI5ZJo4yRezuqm3bYnhofKo4tsYdiFXEQsxNgBIpJPYADrVPA7NhmjVpoo5WGZQ0ih2yh2sLsCbUn5W7IgiOCaOCKNvlDDDMiKp4tfUC9dU7q5mnHDJrg2VFFFSVCiiigCiiigCiiigCiiigCiiigCuZeB8DXVcy8D4GhK3MrhiMi6kc0fCpuPB66wmFfdoQ46K6Ed3jXfor9iHz/AJVjUXY9SUo3epHr6w8v61zmHWx8BUnor+onn/SpFwj+sq+AvSzIxR5K9h6pPjf76Ubf2M0pSaDLFiogd27aq6nVoZQOMbeanUdYOiGB7XY+Fh91e+gr2t51ZRaKSnFiHYu1lxKn5po5IzkmhPTifsNuIPEMNCNRTG69pFUdvcnnJGIwrZcUi25x5uIj4mGQ9nqt+ST2E1PsLHDFR542sVYpJFItnhkXpRyAHRh7xYjQ0cOBGqtmyyG/Xrwkev8ACpxhX/UPnXowz/qDzquFl8UeSrde0mugB6h9v9as+iP1uB4D+tdDAjrdj7bUwsh1I8lYD9T4UZR6p9n9KtegL2t5mj0EdTMPaD91ThZGZEpgj1iPH+tJeTd9/tCxH/ODq/8AbYetG2EbqYHxH8qzvJ2BjPtCyBrYwDjb82w/bUpOzIck5LUelT2jy/rXLE9bDyo3D/oh+8K9GGk9RB4m/wAKrZl7rn9HNx2lvD+lGX9TztUwwbnjIB9kfzrobP7Xc+233VOFkY4ryQZP1PK1Gnaw8/vqz8nr6z+f9K8OCPVIfaL/AMqYWMceSvm/XHtoz/rL/r21McNJ2qfOvPR5P1PfUWYxR5GOxPoV8X/jalPLf8y/aOG+LU32KLRC/rP/ABtSD/iNiDHFhXWNpSuPw5EaWzPYtzVuQL+JrVDtRgq/5JezW0VjNqcoZpcHiycJicIyQlleVlTMT1K0bMVI7eq9cPjZcPHmUxIzz4aK7YqXGKFllVHYq4TIQG0txPGrHM21FYWblHMrWzRlt4IN7YhbNi4od5lzWuBIR9teoaVDBtzEK0kaSI7GXGNvTlK/MmIBAJJVAUZiWs1xY2txoD6BRWNw+3cVIzDNEn9rgw4XLnyh8LFPI2YPZzeQhbaWAOtVjygxGQbxo3zpPoqsljhsVFDmuHucwYkjqNh4gbuis/sLakkkzpKy6q7oEUFWRZMuZJFc3FigIZQbk200HtAP6KKKAKKKKAK5l4HwNdVzLwPgaErcU4H6JPsL8BXHpmvDm34399uyq8MpMSqBbmqCe62tq9kGhHcay4tND0MCu7jGopZwumpPYK7RrgHtF6pFrlj329g0/nVm7HOEbvUuxuCLjhXEs4XTUnsFQQTBbg8DqDx8RUd7kk9fuHUKjFoWVPX4LkMobh1cQeqs9yh2TKknpuDA9IVQJYScqYuJfyGP5Mq65H6r2NwdHEDWcd4t7eI++pMY3Be3U+A/rUqWlysqd3Yq7H27FiYxJHmsSVIYWKONGRxxVgdCDTOspitmIuIeZCyM0d5ADzZGUgRuV/SAXXN1g63sK0MeOUx579Wo7xxFVU020WlSain9+skfFKDbUkcba28alRgRcaikGCkOa5N8979zAnTyNNsG2pX2j28ff8aQniLVKWAnmkyi/st2muIZ82lrHz07qixbXYDsF/Ph99RBspDdnHwPH7j7Kly1KqCcfkvuwAJJsBxJrN8kZQ0+0SCDfGgi3YcNh7GpeWGKyxBAekdfCs9yZxQjxAt+WbNb8rQZSe0iwrqlo2UwX1PoNRmdb2vr/rS/bXUj5QT2C9Lwmlj18fE8a5t2JhG+4yqOWULx9gHXXkEt1BJHDXuI41Vd8xv1cB4dvto3oIw11LCYoE2IIvwvb7qnpc4uD/rwq6koK5uq1z3dtIu4nG2x5LiAptqT3dVdxyBhcVQXtPE6mpcM9mIPBtR49Y8reVQpalpQVhjsn6P/ABP/ABtSblv+ZftHDfFqcbI+j/xP/G1J+W/5l+0cN8WrvHtRjq979mjkjDAqwDAixBFwR2EHjS7FbBgdQu6VAHjfmKq5jGwZVbTVbjUUzoqxQgGCjy5d2mXLly5RbKeK2ta3dXLbPiKhTFGVBuFKiwPaBa16s0UBHuV45RxzcB0rWzeNgBevDhk9RevqHWbnzIB8alooCGHCohZlRVLG7FVALHtYjjxNe1LRQGfxvKfdb9jh5TFh3yyygpYAIjswUtmYBXGgFzY2B0uwxO2oUQuXuAZFsoJJaIMZFAHEjI3lSjF8jo3eWYZBO+ISeOUxhihRI1CML/OIchuLjpaWIBr1uTMhb6Zd2JsTMo3Zz3xCSAgtntZWlY8NRYaWuQDZnK9JWAKbsZVJLlhq0bS5VugzEItzqOu17XLGLlBA5URyKxLRixulxKGMbrdeerZGsRocra6Utk5KE2+eGhU9D1cK+H9b9fN7Ld9S/wDpg75Jd70Uwi5cvH0b0nW+bTN6R7MnXfQDRVzLwPgao7Z23h8IqviZkhVmyhnNgTa9h32BpNJ/xB2ZY/2/D8D+XQlEuG6C/ZHwqSs3By32eFUemwdEfld1d/8ArjZ3/wDbB+9WRJnouUb7miSVguUW7j2Dw665UW0pDHyywTnLFiY5XsSEjNzpxPYB3mqmI29Kx5tkHYtiw7blgb6a6AV2p0J1NiuKJqqKxq7ZmAB3hbTsXj2dHWw401wHKEHSUWPaoPvXUj3+yrT6WpFX39BSQ8IvQB/udaghx8bmyyKT2X18uNWKztNblrlDaMTdIC9xYjwNxUJmUurlSPWHYR0bU1pfj9JI7esvvYA+6uM421NFOV/xJMPhzmzHQXJC956zVsjrvYjrFe0V0SscZScmeAf1PbXtFFSVM9ysUWjFrAlr2H2bUgwx5ysOoi3VqO6tPyohvED6re4j/bzrKQdKwtxtfr9lv9a1qp9g8n0eebMqgddifAf1+BrivFW1e1mbuLJaI5KDsFEjgC5rqqk/Oa3ZbQGxPWQL9t1HtNc5ywq5KOvSdLnmjquCSePYOOh4X4V2G6mFtT16Gxte3jXIKjU2CluiNCcwuL34m5Jv391TL0ToGYEk9hFucuY8AT/OuUJyepRzszqvCK5iPEdhI8uHuruu6d1cu9BJtWfaK5BgkZo8rXyrCwz7yS4+clQ8MvVbvpRiMRtBpsGMckixemwWOSAfOXOQEpMzAceAr6Lsf6Ifaf8Ajak/Lf8AMv2jhvi1a4dqMFXvl7NLRRRVjmFFFFAFFFFAFFFFAYyXb8++kAdFyTTR7pzGOYkTsjKt94ZDZX9XITp+VUI27OrpHJiFAkjwLtNkVdycQcQHyg3AUtDGq581jJqW0FbfIL3sL2te2tuy9DICLEAg6WPXQHznZu2ZFB3cqMXxTIJSua6ybTaI214ZW0F7Xq7ieUEybxWxSRmJMYVd0W8zQOixhhoDYMMwQAkstsvA7rKOyqG1dkJiAA5kAs6nI7JdXADg5TxsOPEa2IuaAsYCQvFGzcWRWPiQCakkUWOnUa6RAoAAsAAAB1AcBRLwPgaErcz+HkOVdT0R191E2YiwYjv1/nXOG6C/ZHwqSsibPSklcz+0NlzFT87vB6puPixB91Z0qwNiCGub3uCO/joLddraddfQqhnwqP0kVvEXrVT6uUe7UpgXgwmtifAXA+JPVqPKrODwryNZEzC97g2A7Bm9guNacDZ8a4sLkXK0ZspGmZTxHsp8iAaAWHdXap1dksK3IwcivZuy3jbMzL4AE+8n7qbUUVhnNzd2XSseE0tjO9lv+Smvt6h9/l21fnjzKR2i1L4cUYhldOs84cNeJ/3tXCb1V9jtTWjtuNKKignVxdTepa6J3OTTWjCiiihBHPCHUq3Ai3+u+szDsoJilRjcEbxSNOiQLEe/2Vp5ZVUXZgo7SQPjSfY3zs00x1s27Q9QUW4eJOvhV4tpMlDuiiiqEBVDFizAnhxJGh0tcf8AiPM9lX6r49gEN+63+vOudSN4llwQyJc2Gt1y3PURc6fqjr6+HdXQcqoPVobdR7hfj1dXVWe288m6hZXZb43CIMpto0yBhpxBF79t60ceE1BZixHDsHhXGNOTSfJXCrtMlw40ueJJPnUtFFaUraEt3Gex/oh9p/42pPy3/Mv2jhvi1ONj/RD7T/xtSflv+ZftHDfFq1w7UYKvfL2aWiiirHMKKKKAKKKKAKKKKAKKKKAKKKKAK5l4HwNdVzLwPgaErczWBeJsilpgSAM3AX6uI7dKnEJ4xtvluRpYOpHEEaA+yx7qpNhg0Vu1AD4Ea0s2GSS8bsRKh1YEqXHU2h1439vjWWKvH0bpxtPR788jyQZdZXMd+CKAzm3WeI9gBt20RFWNo5gx9SUZGPtAH8NRx4UA3JJJ6yST5k3rqXDKwsRVbk4PkqbVwIktnWSNh0XUXt4MAV6hoezhVfBpPG4ALzR65sym626wba+Hu1pjHvU0SVrdhs3vOvvrsyz/AKVvJf5VdVLK3gWn8HqTKeDA+BFCy3NlBc9iC9vE8F9pFcnEynpxxP3lbfzod5WFiwjX1Yxb3/ytVNB+fBYGHk9VR3F9fcCPfUcisOlE/sGcH9y/vtVb5PQ8Rc9p1Pmda6WF16Erjuvf+IG1L/Awy5OcLgXVncI4XTTKbm+bMQvHqXq6zVmOQHgeHEdYPYRxB7jUO6k47579tx8LW91D4kn6aLORwkQ5Wt5j4nwqEki0pVG7vX0TsbC50Haa9gRpOgDb12BC+IvbN7PMVWOJQarE7N1GVuaD22ude+xrw71zd5G8FJQDwtr5k1N0vkr+b209i19i89mxTO3OOXOCqBb6cDluewn2U4w8KooVAAo4AcKobW2hNhMPPMrZ91DJIEfnAlEJAJ6VrjtqePEqwBOGGYgGytzCT2rcA/umrN31YvPa1/RZjct0FL940X946H2XqRoJBrkU9yvc+wEC/nVaTeSdNso9VOaB7RqfcO6o/QQuqHK3aNPPtHcarcYZclqNwRcfysRxBHUe6lm0xmlROrrH+vAVd9JUm8geN+BaMZg1uBIs3vF+q5qSeXDEL02IN7qrAsbW5xA08xUSipLclTcXqhByuIEeHVdSMfgdBrb59LA9QPca0bI41MUgHgG9ykn3VnOWGJZosOFQRIMfgsoFrg79NdNB76eASjUTNfvy/h+Fqu7WRRY3Jkscgbgb/d3HsNdVA2LDH56K7evHofiG9mteiaH9JP4ZPv3d/fUack4pLdDnY/0Q+0/8bUn5b/mX7Rw3xam+xSN0Mt7Xe173tna1761n/wDiRvd1hdxk3vp+Hyb25TNdrZ8utvCtMO1GOr3v2aySQKCzEKALkk2AHaSeFcYfEpILo6uO1SGHmKx+Oi2k2Exa4xcLIDD82uESUux/KBVi2bTgAL1BtYySM0+BhlhURBJmMEkLyqZoSwSIqsrukQnIIF7yAKSeFihvKKw2Cw2IMije4logMU6jLNCFZBhRCjGRjI4z75hnOt2FioFRxYTErrmxRK4fZsgu0hvO80i4u44H5tUzJayg3sL3oDdRSqwurBhci4NxcEgi46wQR7K7rCxHECWJm9Ic7xhussyKF9LmtJvEG7PzZW6Si2VVIIuSd1QBRRRQBRRRQBRRRQBXMvA+BrquZeB8DRkrczuH6C/ZHwpZtTZzFlli0kXyYeqfu8T20zw3QX7I+FSVkjJrVHpTSd0xIu3in00Lx/rDVfaRcDzpthsSkgujBh3feOqu2QHiKTYvZbRNvMNYHrTgreHUD7vDjV/xl8fo52lHbX9juqeN2nHFoTdvVXU+3qHtpVNyjspDRvHJawuDa/b3+y9IWxSk9IX46nXx16+/vrtS6Zy1kcKvU4dI7miblD2Rad7fyU1JDygU9JGXwOb3aH3VmhKD3+2ug/8Ar/fT4VofTU+DOupqcm3w+IWQXRgw7uruI4ipaxWGxDIwZTY+4jsPaO7qrX4PECRA40v1dhHEedZK1HL18GujWzNPJNRRRXA7ngFe0UUAm5af9Pxn90n/AMtqa4foL9kfAUq5af8AT8Z/dJ/8tqa4foL9kfAVbwVXc/vJJRRRVSxyyA8RXgiHZXdFCbsQcsvo8P8AtDA/56U/pByy+jw/7QwP+elP6s9kUXczwivMg7BXVFVLjPY30Q+0/wDG1J+W/wCZftHDfFqcbH+iH2n/AI2pPy3/ADL9o4b4tWqHajBV75ezS0UUVY5hRRRQBRRRQBRRRQBRSKblKFeQHDzGOOZYXmBjyKziMg5d5nI+cUaLVw7dw4LgzKuRXdi3NGWMgSsGOjBSQGIJsSAbUAxopS/KLDg6yoqhZCxc5Cm7MQOZWAI+mS5NrZl9YV18vQcd4oUbzOWOQpu1DPmVgCLKwJvbQg8DQDSuZeB8DS47fw9r72xLlApVg5cLnyCO2ctl51rXI1qaXacO43xmjETJmEhYBCrC4OYm1iKEoUYboL9kfCpKzkHKyFlUYdJsW1gP7PGWQadcrWjHX+V1V3vNozcEw+DXtkJxMn7sZWMH/GayKLPQlNX0NBSnaHKXCwtkedM/6NLySH/44wW91VjyWWT/AJrE4nE/qs+5j/8ArgyAj7RNNtn7Ohw65YIY4l7I1CX8bDX21NkReT8Gfx+PxGIUrh8DIoOu9xTDDrpYj5vnSn9wUiTAy5gZcRcg/RwxhE6+azSZna3YMl/fX0al20NkrJqOa3aOvxHXXajVUNHsca1FzV76mRMAPUPK9CQ2vx17bmms2x5R+SH8Lffb41ENmyn/ALR9tvxVtVaD8mJ0Zr/VlQcPd7bWrU7AQiK562JHhwHna/tqjg9hEm8p09UdfcT1Dw86fAW0FZeorRksKNXT0ZReKR7RRRWQ1hRRRQCblp/0/Gf3Sf8Ay2prh+gv2R8BSrlp/wBPxn90n/y2prh+gv2R8BVvBVdz+8klFFFVLBRRRQCDll9Hh/2hgf8APSn9IOWX0eH/AGhgf89Kf1Z7Iqu5hRRRVSwz2P8ARD7T/wAbUn5b/mX7Rw3xanGx/oh9p/42pPy3/Mv2jhvi1aodqMNXvl7NLRRRVjmFFFFAFFFFAFFFFAJcLybiWaaZ0SR5JxMpI6Fo40UamxIMd79/dSibkfK7Z2xILbudAzB3vvZIpFchpMq5WhjBRQARm4XFudo8oJUXFOsy76P0lUwhQNcRIWjey/OG/Ncm9irBQAda8G2JjiEw8eJEkbTRL6QFjY8+HEvJEMoyZl3MTA2OkouDxoC/tHk7LiHWSWWMFUlQKiGwDyYRxqWuSPRjr9YPV152hyYkd5pI8Ru2kaVlIU3QyQQxDUMDoYr3FjztLEXpJHyqmCLJ6Qj5oZpJRlULh91iIUBJGqgo73zk9G4sAat7R5SSXnKTqI453UbsxB2VIIHshm+bcBnfMLqdRYixoBjs3ky8c4maUEbzeZOexB3Jhy53cki2U3Pf26XMFybiGGggnSOfcqMpdAQGAIzhWvY2JrObc2y0mHxt8SEIixCLh8oDFBhi6yD/ALisb5s18oFltfWr2A2xO2JCZ0UCdojCzICY1QlXUW3hkPNe98uU2tfWgHi7IsAN69h3L+Gj5J+tfyX8NM6KplxOudPkWfJP1r+S/ho+SfrX8l/DTOimXEZ0+RZ8k/Wv5L+Gj5J+tfyX8NM6KZcRnT5FnyT9a/kv4a9+SfrX8l/DTKimXEZ0+RZ8k/Wv5L+Gj5J+tfyX8NM6KZcRnT5FnyT9a/kv4aPkn61/Jfw0zoplxGdPkWfJP1r+S/ho+SfrX8l/DTOsDiNpzQicvK5jmxbpGxP0EiThBEDxCOg0HUysL89RTLiM6fJf5dbOybNxrbxjbCT6EL+jbsFOMNsnmL86/RHUvZ9msztDlXiljxMohXJGmOsH3dgcMsm7NhNvHuYxmXINH6rXLSbbM8U3ozFJJS0cisqFQ0FmM1lzHnAxMvHTfRXBvqwRIzp3vcbfJP1r+S/ho+SfrX8l/DSrkjtvEYggyooR4FlBBjuCx6KhJnZksdGIXVT22GoplxJzp8iz5J+tfyX8NHyT9a/kv4aZ1872LtyYYTfTswkTZ5mw4LFkxGWK8kshFs0l7XQ9FWBFyTlZcRnT5L/LjZ+WPDfOMb7RwI1C6XnTXQVovkn61/Jfw1ndrcopoWS7I+U4Xe/NqiqZ5cvSeYN0SMuVWIK3N72EknKeUqgQw7x/TtGIGuHm3cfFgBxF7kAkjUXpgiRnT5H3yT9a/kv4aPkn61/Jfw1m5+U2IukUakyWnMhZI1KNEISsbBpwjaTAlkc6DTrsz2ttqZIcIUj+cxDKrBSj5PmnkIUtIqNqtgc3XcXplxJzp8k2N2HOSu52hNh1C2KrHA+ZizEuTJGSDqBYac0d9UzyVnd4mn2lPMsUyTCNooEBZOjcxxhus9dUk5R4s5id0m6w+GlZQA+cy4jExuAySFVBWFSAC1i3E2qbCbVllxWGLSqFaXGruVuCBAWRc3O5/AE3GhYWq6Vjm227s2NFYpdrTR4nFWkDqNoRQiFgWYLJhcMboc3NUEs9gLaSHr0gxvKSSVMOA6guuy5m3ZIN5sZCjroegy5hbr1FCDeUVjeQu1JWjwiPKswkwW9zalkZDGtncsS5bObk2N0bwGyoAooooAooooDnIL3sL8L9dCxgcAB4CiigEvI1B6HFoNVa+nHnNxpyYVtbKLdlhXlFAdGMXvYXta9ursoyC97C/C/XRRQHVFFFAFFFFAFFFFAFFFFAFFFFAFFFFAFRtApFiqkE5iLCxN73t231vXlFARnARFmbdR5nGVmyi7rwysbXIt1GpjEMwawzAEBragG1wD2aDyoooCPD4OOMsUjRCxuxVQpY9rWGp8anoooAqFsKhUKUUqNApUWGhGg6tCR4GiigOZsBE5zNFGxy5LsoJynityOj3V58nRXY7qO73znIt3uLHNpzrjTWvKKA8bZkJQRmGIopuEyLlB7QtrA6mpsRhkkXI6K6nirAMDbhodKKKA8GFS1si2yhbZR0VvlXwFzYdVzXiYKNXLiNA5Ny4UBibWuTa500oooA9Cjz7zdpn15+UZtQAeda/AAeyuYtnxJ0Yo1ucxyoouQbg6DjcA37RRRQHWHwUcZJSNEJtcqoUm3C9hrap6KKAKKKKAKKKKA//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2050" name="Picture 2" descr="http://dougkelsey.com/wp-content/uploads/2012/03/mechanoreceptors1.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375" y="160338"/>
            <a:ext cx="8432105" cy="64370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054391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http://bucherillustration.files.wordpress.com/2010/07/070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528" y="836712"/>
            <a:ext cx="8568952" cy="576064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059832" y="188640"/>
            <a:ext cx="2086922" cy="369332"/>
          </a:xfrm>
          <a:prstGeom prst="rect">
            <a:avLst/>
          </a:prstGeom>
        </p:spPr>
        <p:txBody>
          <a:bodyPr wrap="square">
            <a:spAutoFit/>
          </a:bodyPr>
          <a:lstStyle/>
          <a:p>
            <a:r>
              <a:rPr lang="en-US" b="1" dirty="0">
                <a:solidFill>
                  <a:srgbClr val="0000FF"/>
                </a:solidFill>
                <a:latin typeface="Tahoma"/>
              </a:rPr>
              <a:t>Merkel’s discs</a:t>
            </a:r>
            <a:endParaRPr lang="en-US" dirty="0"/>
          </a:p>
        </p:txBody>
      </p:sp>
    </p:spTree>
    <p:extLst>
      <p:ext uri="{BB962C8B-B14F-4D97-AF65-F5344CB8AC3E}">
        <p14:creationId xmlns:p14="http://schemas.microsoft.com/office/powerpoint/2010/main" val="6409434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38482" y="548099"/>
            <a:ext cx="8898013" cy="52629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800" b="1" i="0" u="none" strike="noStrike" cap="none" normalizeH="0" baseline="0" dirty="0" smtClean="0">
                <a:ln>
                  <a:noFill/>
                </a:ln>
                <a:solidFill>
                  <a:srgbClr val="0000FF"/>
                </a:solidFill>
                <a:effectLst/>
                <a:latin typeface="Tahoma" pitchFamily="34" charset="0"/>
                <a:cs typeface="Tahoma" pitchFamily="34" charset="0"/>
              </a:rPr>
              <a:t>Nerve endings on smooth muscle, cardiac muscle and secretory cells.</a:t>
            </a:r>
            <a:endParaRPr kumimoji="0" lang="en-GB" altLang="en-US"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smtClean="0">
                <a:ln>
                  <a:noFill/>
                </a:ln>
                <a:solidFill>
                  <a:srgbClr val="000000"/>
                </a:solidFill>
                <a:effectLst/>
                <a:latin typeface="Courier New" pitchFamily="49" charset="0"/>
                <a:cs typeface="Courier New" pitchFamily="49" charset="0"/>
              </a:rPr>
              <a:t>o</a:t>
            </a:r>
            <a:r>
              <a:rPr kumimoji="0" lang="en-GB" alt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These are the nerve endings of </a:t>
            </a:r>
            <a:r>
              <a:rPr kumimoji="0" lang="en-GB" altLang="en-US" sz="2800" b="1" i="0" u="none" strike="noStrike" cap="none" normalizeH="0" baseline="0" dirty="0" smtClean="0">
                <a:ln>
                  <a:noFill/>
                </a:ln>
                <a:solidFill>
                  <a:srgbClr val="000000"/>
                </a:solidFill>
                <a:effectLst/>
                <a:latin typeface="Tahoma" pitchFamily="34" charset="0"/>
                <a:cs typeface="Tahoma" pitchFamily="34" charset="0"/>
              </a:rPr>
              <a:t>postganglionic autonomic nerves.</a:t>
            </a:r>
            <a:endParaRPr kumimoji="0" lang="en-GB" altLang="en-US" sz="28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smtClean="0">
                <a:ln>
                  <a:noFill/>
                </a:ln>
                <a:solidFill>
                  <a:srgbClr val="000000"/>
                </a:solidFill>
                <a:effectLst/>
                <a:latin typeface="Courier New" pitchFamily="49" charset="0"/>
                <a:cs typeface="Courier New" pitchFamily="49" charset="0"/>
              </a:rPr>
              <a:t>o</a:t>
            </a:r>
            <a:r>
              <a:rPr kumimoji="0" lang="en-GB" alt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They are always </a:t>
            </a:r>
            <a:r>
              <a:rPr kumimoji="0" lang="en-GB" altLang="en-US" sz="2800" b="1" i="0" u="none" strike="noStrike" cap="none" normalizeH="0" baseline="0" dirty="0" smtClean="0">
                <a:ln>
                  <a:noFill/>
                </a:ln>
                <a:solidFill>
                  <a:srgbClr val="000000"/>
                </a:solidFill>
                <a:effectLst/>
                <a:latin typeface="Tahoma" pitchFamily="34" charset="0"/>
                <a:cs typeface="Tahoma" pitchFamily="34" charset="0"/>
              </a:rPr>
              <a:t>free nerve </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endings and do not have motor end plates or other specialised endings</a:t>
            </a:r>
            <a:endParaRPr kumimoji="0" lang="en-GB" altLang="en-US"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smtClean="0">
                <a:ln>
                  <a:noFill/>
                </a:ln>
                <a:solidFill>
                  <a:srgbClr val="000000"/>
                </a:solidFill>
                <a:effectLst/>
                <a:latin typeface="Courier New" pitchFamily="49" charset="0"/>
                <a:cs typeface="Courier New" pitchFamily="49" charset="0"/>
              </a:rPr>
              <a:t>o</a:t>
            </a:r>
            <a:r>
              <a:rPr kumimoji="0" lang="en-GB" alt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They may be </a:t>
            </a:r>
            <a:r>
              <a:rPr kumimoji="0" lang="en-GB" altLang="en-US" sz="2800" b="1" i="0" u="none" strike="noStrike" cap="none" normalizeH="0" baseline="0" dirty="0" smtClean="0">
                <a:ln>
                  <a:noFill/>
                </a:ln>
                <a:solidFill>
                  <a:srgbClr val="000000"/>
                </a:solidFill>
                <a:effectLst/>
                <a:latin typeface="Tahoma" pitchFamily="34" charset="0"/>
                <a:cs typeface="Tahoma" pitchFamily="34" charset="0"/>
              </a:rPr>
              <a:t>cholinergic or adrenergic</a:t>
            </a:r>
            <a:endParaRPr kumimoji="0" lang="en-GB" altLang="en-US" sz="2800" b="1"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smtClean="0">
                <a:ln>
                  <a:noFill/>
                </a:ln>
                <a:solidFill>
                  <a:srgbClr val="000000"/>
                </a:solidFill>
                <a:effectLst/>
                <a:latin typeface="Courier New" pitchFamily="49" charset="0"/>
                <a:cs typeface="Courier New" pitchFamily="49" charset="0"/>
              </a:rPr>
              <a:t>o</a:t>
            </a:r>
            <a:r>
              <a:rPr kumimoji="0" lang="en-GB" alt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Gastrointestinal smooth muscle and cardiac muscle contract independently of motor nerve stimulation. The autonomic endings on these two types of muscle may </a:t>
            </a:r>
            <a:r>
              <a:rPr kumimoji="0" lang="en-GB" altLang="en-US" sz="2800" b="1" i="0" u="none" strike="noStrike" cap="none" normalizeH="0" baseline="0" dirty="0" smtClean="0">
                <a:ln>
                  <a:noFill/>
                </a:ln>
                <a:solidFill>
                  <a:srgbClr val="000000"/>
                </a:solidFill>
                <a:effectLst/>
                <a:latin typeface="Tahoma" pitchFamily="34" charset="0"/>
                <a:cs typeface="Tahoma" pitchFamily="34" charset="0"/>
              </a:rPr>
              <a:t>affect the rate of contraction </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of the muscles.</a:t>
            </a:r>
            <a:endParaRPr kumimoji="0" lang="en-GB" altLang="en-US" sz="2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202742788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7116" y="289479"/>
            <a:ext cx="8820472" cy="3108543"/>
          </a:xfrm>
          <a:prstGeom prst="rect">
            <a:avLst/>
          </a:prstGeom>
        </p:spPr>
        <p:txBody>
          <a:bodyPr wrap="square">
            <a:spAutoFit/>
          </a:bodyPr>
          <a:lstStyle/>
          <a:p>
            <a:pPr algn="just"/>
            <a:r>
              <a:rPr lang="en-US" sz="2800" b="1" dirty="0" smtClean="0">
                <a:solidFill>
                  <a:srgbClr val="662200"/>
                </a:solidFill>
                <a:latin typeface="Times New Roman" panose="02020603050405020304" pitchFamily="18" charset="0"/>
                <a:cs typeface="Times New Roman" panose="02020603050405020304" pitchFamily="18" charset="0"/>
              </a:rPr>
              <a:t>Alert behavior :</a:t>
            </a:r>
          </a:p>
          <a:p>
            <a:pPr algn="just"/>
            <a:r>
              <a:rPr lang="en-US" sz="2800" dirty="0" smtClean="0">
                <a:solidFill>
                  <a:srgbClr val="000000"/>
                </a:solidFill>
                <a:latin typeface="Times New Roman" panose="02020603050405020304" pitchFamily="18" charset="0"/>
                <a:cs typeface="Times New Roman" panose="02020603050405020304" pitchFamily="18" charset="0"/>
              </a:rPr>
              <a:t>When </a:t>
            </a:r>
            <a:r>
              <a:rPr lang="en-US" sz="2800" dirty="0">
                <a:solidFill>
                  <a:srgbClr val="000000"/>
                </a:solidFill>
                <a:latin typeface="Times New Roman" panose="02020603050405020304" pitchFamily="18" charset="0"/>
                <a:cs typeface="Times New Roman" panose="02020603050405020304" pitchFamily="18" charset="0"/>
              </a:rPr>
              <a:t>the nervous system is on high alert or in "</a:t>
            </a:r>
            <a:r>
              <a:rPr lang="en-US" sz="2800" b="1" dirty="0">
                <a:solidFill>
                  <a:srgbClr val="000000"/>
                </a:solidFill>
                <a:latin typeface="Times New Roman" panose="02020603050405020304" pitchFamily="18" charset="0"/>
                <a:cs typeface="Times New Roman" panose="02020603050405020304" pitchFamily="18" charset="0"/>
              </a:rPr>
              <a:t>stress mode</a:t>
            </a:r>
            <a:r>
              <a:rPr lang="en-US" sz="2800" dirty="0">
                <a:solidFill>
                  <a:srgbClr val="000000"/>
                </a:solidFill>
                <a:latin typeface="Times New Roman" panose="02020603050405020304" pitchFamily="18" charset="0"/>
                <a:cs typeface="Times New Roman" panose="02020603050405020304" pitchFamily="18" charset="0"/>
              </a:rPr>
              <a:t>" for </a:t>
            </a:r>
            <a:r>
              <a:rPr lang="en-US" sz="2800" b="1" dirty="0">
                <a:solidFill>
                  <a:srgbClr val="000000"/>
                </a:solidFill>
                <a:latin typeface="Times New Roman" panose="02020603050405020304" pitchFamily="18" charset="0"/>
                <a:cs typeface="Times New Roman" panose="02020603050405020304" pitchFamily="18" charset="0"/>
              </a:rPr>
              <a:t>prolonged periods </a:t>
            </a:r>
            <a:r>
              <a:rPr lang="en-US" sz="2800" dirty="0">
                <a:solidFill>
                  <a:srgbClr val="000000"/>
                </a:solidFill>
                <a:latin typeface="Times New Roman" panose="02020603050405020304" pitchFamily="18" charset="0"/>
                <a:cs typeface="Times New Roman" panose="02020603050405020304" pitchFamily="18" charset="0"/>
              </a:rPr>
              <a:t>of time it can place </a:t>
            </a:r>
            <a:r>
              <a:rPr lang="en-US" sz="2800" b="1" dirty="0">
                <a:solidFill>
                  <a:srgbClr val="000000"/>
                </a:solidFill>
                <a:latin typeface="Times New Roman" panose="02020603050405020304" pitchFamily="18" charset="0"/>
                <a:cs typeface="Times New Roman" panose="02020603050405020304" pitchFamily="18" charset="0"/>
              </a:rPr>
              <a:t>extra pressure </a:t>
            </a:r>
            <a:r>
              <a:rPr lang="en-US" sz="2800" dirty="0">
                <a:solidFill>
                  <a:srgbClr val="000000"/>
                </a:solidFill>
                <a:latin typeface="Times New Roman" panose="02020603050405020304" pitchFamily="18" charset="0"/>
                <a:cs typeface="Times New Roman" panose="02020603050405020304" pitchFamily="18" charset="0"/>
              </a:rPr>
              <a:t>on our </a:t>
            </a:r>
            <a:r>
              <a:rPr lang="en-US" sz="2800" b="1" dirty="0">
                <a:solidFill>
                  <a:srgbClr val="000000"/>
                </a:solidFill>
                <a:latin typeface="Times New Roman" panose="02020603050405020304" pitchFamily="18" charset="0"/>
                <a:cs typeface="Times New Roman" panose="02020603050405020304" pitchFamily="18" charset="0"/>
              </a:rPr>
              <a:t>adrenal glands</a:t>
            </a:r>
            <a:r>
              <a:rPr lang="en-US" sz="2800" dirty="0">
                <a:solidFill>
                  <a:srgbClr val="000000"/>
                </a:solidFill>
                <a:latin typeface="Times New Roman" panose="02020603050405020304" pitchFamily="18" charset="0"/>
                <a:cs typeface="Times New Roman" panose="02020603050405020304" pitchFamily="18" charset="0"/>
              </a:rPr>
              <a:t>. The adrenal glands provide the </a:t>
            </a:r>
            <a:r>
              <a:rPr lang="en-US" sz="2800" b="1" dirty="0">
                <a:solidFill>
                  <a:srgbClr val="000000"/>
                </a:solidFill>
                <a:latin typeface="Times New Roman" panose="02020603050405020304" pitchFamily="18" charset="0"/>
                <a:cs typeface="Times New Roman" panose="02020603050405020304" pitchFamily="18" charset="0"/>
              </a:rPr>
              <a:t>hormonal charge </a:t>
            </a:r>
            <a:r>
              <a:rPr lang="en-US" sz="2800" dirty="0">
                <a:solidFill>
                  <a:srgbClr val="000000"/>
                </a:solidFill>
                <a:latin typeface="Times New Roman" panose="02020603050405020304" pitchFamily="18" charset="0"/>
                <a:cs typeface="Times New Roman" panose="02020603050405020304" pitchFamily="18" charset="0"/>
              </a:rPr>
              <a:t>necessary for the </a:t>
            </a:r>
            <a:r>
              <a:rPr lang="en-US" sz="2800" b="1" dirty="0">
                <a:solidFill>
                  <a:srgbClr val="000000"/>
                </a:solidFill>
                <a:latin typeface="Times New Roman" panose="02020603050405020304" pitchFamily="18" charset="0"/>
                <a:cs typeface="Times New Roman" panose="02020603050405020304" pitchFamily="18" charset="0"/>
              </a:rPr>
              <a:t>fight flight </a:t>
            </a:r>
            <a:r>
              <a:rPr lang="en-US" sz="2800" dirty="0">
                <a:solidFill>
                  <a:srgbClr val="000000"/>
                </a:solidFill>
                <a:latin typeface="Times New Roman" panose="02020603050405020304" pitchFamily="18" charset="0"/>
                <a:cs typeface="Times New Roman" panose="02020603050405020304" pitchFamily="18" charset="0"/>
              </a:rPr>
              <a:t>response. When the adrenals glands are depleted we have </a:t>
            </a:r>
            <a:r>
              <a:rPr lang="en-US" sz="2800" b="1" dirty="0">
                <a:solidFill>
                  <a:srgbClr val="000000"/>
                </a:solidFill>
                <a:latin typeface="Times New Roman" panose="02020603050405020304" pitchFamily="18" charset="0"/>
                <a:cs typeface="Times New Roman" panose="02020603050405020304" pitchFamily="18" charset="0"/>
              </a:rPr>
              <a:t>less energy and tire easily</a:t>
            </a:r>
            <a:r>
              <a:rPr lang="en-US" sz="2800" dirty="0" smtClean="0">
                <a:solidFill>
                  <a:srgbClr val="000000"/>
                </a:solidFill>
                <a:latin typeface="Times New Roman" panose="02020603050405020304" pitchFamily="18" charset="0"/>
                <a:cs typeface="Times New Roman" panose="02020603050405020304" pitchFamily="18" charset="0"/>
              </a:rPr>
              <a:t>.</a:t>
            </a:r>
            <a:endParaRPr lang="en-US" sz="2800" dirty="0">
              <a:solidFill>
                <a:srgbClr val="0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97266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404664"/>
            <a:ext cx="8496944" cy="6666440"/>
          </a:xfrm>
          <a:prstGeom prst="rect">
            <a:avLst/>
          </a:prstGeom>
        </p:spPr>
        <p:txBody>
          <a:bodyPr wrap="square">
            <a:spAutoFit/>
          </a:bodyPr>
          <a:lstStyle/>
          <a:p>
            <a:pPr marL="342900" lvl="0" indent="-342900" fontAlgn="base">
              <a:spcBef>
                <a:spcPct val="20000"/>
              </a:spcBef>
              <a:spcAft>
                <a:spcPct val="0"/>
              </a:spcAft>
              <a:buFontTx/>
              <a:buChar char="•"/>
            </a:pPr>
            <a:r>
              <a:rPr lang="en-US" altLang="en-US" sz="2400" kern="0" dirty="0" smtClean="0">
                <a:solidFill>
                  <a:srgbClr val="FFC000"/>
                </a:solidFill>
                <a:latin typeface="Times New Roman"/>
              </a:rPr>
              <a:t>Preganglionic</a:t>
            </a:r>
            <a:r>
              <a:rPr lang="en-US" altLang="en-US" sz="2400" kern="0" dirty="0" smtClean="0">
                <a:solidFill>
                  <a:srgbClr val="000000"/>
                </a:solidFill>
                <a:latin typeface="Times New Roman"/>
              </a:rPr>
              <a:t>  (neuron #1) </a:t>
            </a:r>
          </a:p>
          <a:p>
            <a:pPr marL="742950" lvl="1" indent="-285750" fontAlgn="base">
              <a:spcBef>
                <a:spcPct val="20000"/>
              </a:spcBef>
              <a:spcAft>
                <a:spcPct val="0"/>
              </a:spcAft>
              <a:buFontTx/>
              <a:buChar char="–"/>
            </a:pPr>
            <a:r>
              <a:rPr lang="en-US" altLang="en-US" sz="2400" kern="0" dirty="0" smtClean="0">
                <a:solidFill>
                  <a:srgbClr val="000000"/>
                </a:solidFill>
                <a:latin typeface="Times New Roman"/>
              </a:rPr>
              <a:t>Always myelinated</a:t>
            </a:r>
          </a:p>
          <a:p>
            <a:pPr marL="742950" lvl="1" indent="-285750" fontAlgn="base">
              <a:spcBef>
                <a:spcPct val="20000"/>
              </a:spcBef>
              <a:spcAft>
                <a:spcPct val="0"/>
              </a:spcAft>
              <a:buFontTx/>
              <a:buChar char="–"/>
            </a:pPr>
            <a:r>
              <a:rPr lang="en-US" altLang="en-US" sz="2400" kern="0" dirty="0" smtClean="0">
                <a:solidFill>
                  <a:srgbClr val="000000"/>
                </a:solidFill>
                <a:latin typeface="Times New Roman"/>
              </a:rPr>
              <a:t>Neurotransmitter is always </a:t>
            </a:r>
            <a:r>
              <a:rPr lang="en-US" altLang="en-US" sz="2400" kern="0" dirty="0" err="1" smtClean="0">
                <a:solidFill>
                  <a:srgbClr val="000000"/>
                </a:solidFill>
                <a:latin typeface="Times New Roman"/>
              </a:rPr>
              <a:t>ACh</a:t>
            </a:r>
            <a:endParaRPr lang="en-US" altLang="en-US" sz="2400" kern="0" dirty="0" smtClean="0">
              <a:solidFill>
                <a:srgbClr val="000000"/>
              </a:solidFill>
              <a:latin typeface="Times New Roman"/>
            </a:endParaRPr>
          </a:p>
          <a:p>
            <a:pPr marL="342900" lvl="0" indent="-342900" fontAlgn="base">
              <a:spcBef>
                <a:spcPct val="20000"/>
              </a:spcBef>
              <a:spcAft>
                <a:spcPct val="0"/>
              </a:spcAft>
              <a:buFontTx/>
              <a:buChar char="•"/>
            </a:pPr>
            <a:r>
              <a:rPr lang="en-US" altLang="en-US" sz="2400" kern="0" dirty="0" smtClean="0">
                <a:solidFill>
                  <a:srgbClr val="FFC000"/>
                </a:solidFill>
                <a:latin typeface="Times New Roman"/>
              </a:rPr>
              <a:t>Postganglionic</a:t>
            </a:r>
            <a:r>
              <a:rPr lang="en-US" altLang="en-US" sz="2400" kern="0" dirty="0" smtClean="0">
                <a:solidFill>
                  <a:srgbClr val="000000"/>
                </a:solidFill>
                <a:latin typeface="Times New Roman"/>
              </a:rPr>
              <a:t> (neuron #2)</a:t>
            </a:r>
          </a:p>
          <a:p>
            <a:pPr marL="742950" lvl="1" indent="-285750" fontAlgn="base">
              <a:spcBef>
                <a:spcPct val="20000"/>
              </a:spcBef>
              <a:spcAft>
                <a:spcPct val="0"/>
              </a:spcAft>
              <a:buFontTx/>
              <a:buChar char="–"/>
            </a:pPr>
            <a:r>
              <a:rPr lang="en-US" altLang="en-US" sz="2400" kern="0" dirty="0" smtClean="0">
                <a:solidFill>
                  <a:srgbClr val="000000"/>
                </a:solidFill>
                <a:latin typeface="Times New Roman"/>
              </a:rPr>
              <a:t>Always non myelinated</a:t>
            </a:r>
          </a:p>
          <a:p>
            <a:pPr marL="742950" lvl="1" indent="-285750" fontAlgn="base">
              <a:spcBef>
                <a:spcPct val="20000"/>
              </a:spcBef>
              <a:spcAft>
                <a:spcPct val="0"/>
              </a:spcAft>
              <a:buFontTx/>
              <a:buChar char="–"/>
            </a:pPr>
            <a:r>
              <a:rPr lang="en-US" altLang="en-US" sz="2400" kern="0" dirty="0" smtClean="0">
                <a:solidFill>
                  <a:srgbClr val="000000"/>
                </a:solidFill>
                <a:latin typeface="Times New Roman"/>
              </a:rPr>
              <a:t>Neurotransmitter is Ach or norepinephrine</a:t>
            </a:r>
            <a:endParaRPr lang="ar-IQ" altLang="en-US" sz="2400" kern="0" dirty="0" smtClean="0">
              <a:solidFill>
                <a:srgbClr val="000000"/>
              </a:solidFill>
              <a:latin typeface="Times New Roman"/>
            </a:endParaRPr>
          </a:p>
          <a:p>
            <a:pPr lvl="1" fontAlgn="base">
              <a:spcBef>
                <a:spcPct val="20000"/>
              </a:spcBef>
              <a:spcAft>
                <a:spcPct val="0"/>
              </a:spcAft>
            </a:pPr>
            <a:endParaRPr lang="en-US" altLang="en-US" sz="2400" kern="0" dirty="0" smtClean="0">
              <a:solidFill>
                <a:srgbClr val="000000"/>
              </a:solidFill>
              <a:latin typeface="Times New Roman"/>
            </a:endParaRPr>
          </a:p>
          <a:p>
            <a:pPr marL="457200" lvl="0" indent="-457200" fontAlgn="base">
              <a:spcBef>
                <a:spcPct val="20000"/>
              </a:spcBef>
              <a:spcAft>
                <a:spcPct val="0"/>
              </a:spcAft>
              <a:buFont typeface="Arial" panose="020B0604020202020204" pitchFamily="34" charset="0"/>
              <a:buChar char="•"/>
            </a:pPr>
            <a:r>
              <a:rPr lang="en-US" altLang="en-US" sz="2400" kern="0" dirty="0">
                <a:solidFill>
                  <a:srgbClr val="FF0000"/>
                </a:solidFill>
                <a:latin typeface="Times New Roman"/>
              </a:rPr>
              <a:t>Sympathetic division (thoracolumbar)</a:t>
            </a:r>
          </a:p>
          <a:p>
            <a:pPr lvl="1" fontAlgn="base">
              <a:spcBef>
                <a:spcPct val="20000"/>
              </a:spcBef>
              <a:spcAft>
                <a:spcPct val="0"/>
              </a:spcAft>
            </a:pPr>
            <a:r>
              <a:rPr lang="en-US" altLang="en-US" sz="2400" kern="0" dirty="0">
                <a:solidFill>
                  <a:srgbClr val="000000"/>
                </a:solidFill>
                <a:latin typeface="Times New Roman"/>
              </a:rPr>
              <a:t>Cell bodies for all the neurons #1 reside in the thoracic and lumbar portions of the spinal cord</a:t>
            </a:r>
            <a:r>
              <a:rPr lang="en-US" altLang="en-US" sz="2400" kern="0" dirty="0" smtClean="0">
                <a:solidFill>
                  <a:srgbClr val="000000"/>
                </a:solidFill>
                <a:latin typeface="Times New Roman"/>
              </a:rPr>
              <a:t>.</a:t>
            </a:r>
          </a:p>
          <a:p>
            <a:pPr marL="342900" lvl="0" indent="-342900" fontAlgn="base">
              <a:spcBef>
                <a:spcPct val="20000"/>
              </a:spcBef>
              <a:spcAft>
                <a:spcPct val="0"/>
              </a:spcAft>
              <a:buFontTx/>
              <a:buChar char="•"/>
            </a:pPr>
            <a:r>
              <a:rPr lang="en-US" altLang="en-US" sz="2400" kern="0" dirty="0">
                <a:solidFill>
                  <a:srgbClr val="FF0000"/>
                </a:solidFill>
                <a:latin typeface="Times New Roman"/>
              </a:rPr>
              <a:t>Parasympathetic division (</a:t>
            </a:r>
            <a:r>
              <a:rPr lang="en-US" altLang="en-US" sz="2400" kern="0" dirty="0" err="1">
                <a:solidFill>
                  <a:srgbClr val="FF0000"/>
                </a:solidFill>
                <a:latin typeface="Times New Roman"/>
              </a:rPr>
              <a:t>craniosacral</a:t>
            </a:r>
            <a:r>
              <a:rPr lang="en-US" altLang="en-US" sz="2400" kern="0" dirty="0">
                <a:solidFill>
                  <a:srgbClr val="FF0000"/>
                </a:solidFill>
                <a:latin typeface="Times New Roman"/>
              </a:rPr>
              <a:t>)</a:t>
            </a:r>
          </a:p>
          <a:p>
            <a:pPr marL="742950" lvl="1" indent="-285750" fontAlgn="base">
              <a:spcBef>
                <a:spcPct val="20000"/>
              </a:spcBef>
              <a:spcAft>
                <a:spcPct val="0"/>
              </a:spcAft>
              <a:buFontTx/>
              <a:buChar char="–"/>
            </a:pPr>
            <a:r>
              <a:rPr lang="en-US" altLang="en-US" sz="2400" kern="0" dirty="0">
                <a:solidFill>
                  <a:srgbClr val="000000"/>
                </a:solidFill>
                <a:latin typeface="Times New Roman"/>
              </a:rPr>
              <a:t>Cell bodies reside in the brain stem (cranial nerves) or in the sacral portion of the spinal cord.</a:t>
            </a:r>
          </a:p>
          <a:p>
            <a:pPr lvl="1" fontAlgn="base">
              <a:spcBef>
                <a:spcPct val="20000"/>
              </a:spcBef>
              <a:spcAft>
                <a:spcPct val="0"/>
              </a:spcAft>
            </a:pPr>
            <a:endParaRPr lang="en-US" altLang="en-US" sz="2800" kern="0" dirty="0">
              <a:solidFill>
                <a:srgbClr val="000000"/>
              </a:solidFill>
              <a:latin typeface="Times New Roman"/>
            </a:endParaRPr>
          </a:p>
          <a:p>
            <a:pPr lvl="1" fontAlgn="base">
              <a:spcBef>
                <a:spcPct val="20000"/>
              </a:spcBef>
              <a:spcAft>
                <a:spcPct val="0"/>
              </a:spcAft>
            </a:pPr>
            <a:endParaRPr lang="en-US" altLang="en-US" sz="2800" kern="0" dirty="0">
              <a:solidFill>
                <a:srgbClr val="000000"/>
              </a:solidFill>
              <a:latin typeface="Times New Roman"/>
            </a:endParaRPr>
          </a:p>
        </p:txBody>
      </p:sp>
    </p:spTree>
    <p:extLst>
      <p:ext uri="{BB962C8B-B14F-4D97-AF65-F5344CB8AC3E}">
        <p14:creationId xmlns:p14="http://schemas.microsoft.com/office/powerpoint/2010/main" val="130623273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58847"/>
            <a:ext cx="9036496" cy="7048083"/>
          </a:xfrm>
          <a:prstGeom prst="rect">
            <a:avLst/>
          </a:prstGeom>
        </p:spPr>
        <p:txBody>
          <a:bodyPr wrap="square">
            <a:spAutoFit/>
          </a:bodyPr>
          <a:lstStyle/>
          <a:p>
            <a:r>
              <a:rPr lang="en-US" sz="3200" b="1" i="1" dirty="0" smtClean="0">
                <a:solidFill>
                  <a:schemeClr val="accent1"/>
                </a:solidFill>
                <a:latin typeface="Times New Roman" panose="02020603050405020304" pitchFamily="18" charset="0"/>
                <a:cs typeface="Times New Roman" panose="02020603050405020304" pitchFamily="18" charset="0"/>
              </a:rPr>
              <a:t>The reflex:</a:t>
            </a:r>
            <a:endParaRPr lang="ar-IQ" sz="3200" b="1" i="1" dirty="0" smtClean="0">
              <a:solidFill>
                <a:schemeClr val="accent1"/>
              </a:solidFill>
              <a:latin typeface="Times New Roman" panose="02020603050405020304" pitchFamily="18" charset="0"/>
              <a:cs typeface="Times New Roman" panose="02020603050405020304" pitchFamily="18" charset="0"/>
            </a:endParaRPr>
          </a:p>
          <a:p>
            <a:r>
              <a:rPr lang="en-US" sz="2800" dirty="0" smtClean="0">
                <a:latin typeface="Times New Roman" panose="02020603050405020304" pitchFamily="18" charset="0"/>
                <a:cs typeface="Times New Roman" panose="02020603050405020304" pitchFamily="18" charset="0"/>
              </a:rPr>
              <a:t>In </a:t>
            </a:r>
            <a:r>
              <a:rPr lang="en-US" sz="2800" dirty="0">
                <a:latin typeface="Times New Roman" panose="02020603050405020304" pitchFamily="18" charset="0"/>
                <a:cs typeface="Times New Roman" panose="02020603050405020304" pitchFamily="18" charset="0"/>
              </a:rPr>
              <a:t>general, nerve function is dependent on both sensory and motor fibers, sensory stimulation evoking motor response. Even the autonomic system is activated by sensory impulses from receptors in the organ or muscle. Where especially sensitive areas or powerful stimuli are concerned, </a:t>
            </a:r>
            <a:r>
              <a:rPr lang="en-US" sz="2800" dirty="0">
                <a:solidFill>
                  <a:srgbClr val="FFC000"/>
                </a:solidFill>
                <a:latin typeface="Times New Roman" panose="02020603050405020304" pitchFamily="18" charset="0"/>
                <a:cs typeface="Times New Roman" panose="02020603050405020304" pitchFamily="18" charset="0"/>
              </a:rPr>
              <a:t>it is not always necessary for a sensory impulse to reach the brain in order to trigger motor response</a:t>
            </a:r>
            <a:r>
              <a:rPr lang="en-US" sz="2800" dirty="0">
                <a:latin typeface="Times New Roman" panose="02020603050405020304" pitchFamily="18" charset="0"/>
                <a:cs typeface="Times New Roman" panose="02020603050405020304" pitchFamily="18" charset="0"/>
              </a:rPr>
              <a:t>. A </a:t>
            </a:r>
            <a:r>
              <a:rPr lang="en-US" sz="2800" b="1" dirty="0">
                <a:latin typeface="Times New Roman" panose="02020603050405020304" pitchFamily="18" charset="0"/>
                <a:cs typeface="Times New Roman" panose="02020603050405020304" pitchFamily="18" charset="0"/>
              </a:rPr>
              <a:t>sensory neuron may link directly to a motor neuron at a synapse in the spinal cord</a:t>
            </a:r>
            <a:r>
              <a:rPr lang="en-US" sz="2800" dirty="0">
                <a:latin typeface="Times New Roman" panose="02020603050405020304" pitchFamily="18" charset="0"/>
                <a:cs typeface="Times New Roman" panose="02020603050405020304" pitchFamily="18" charset="0"/>
              </a:rPr>
              <a:t>, forming a </a:t>
            </a:r>
            <a:r>
              <a:rPr lang="en-US" sz="2800" b="1" dirty="0">
                <a:latin typeface="Times New Roman" panose="02020603050405020304" pitchFamily="18" charset="0"/>
                <a:cs typeface="Times New Roman" panose="02020603050405020304" pitchFamily="18" charset="0"/>
              </a:rPr>
              <a:t>reflex </a:t>
            </a:r>
            <a:r>
              <a:rPr lang="en-US" sz="2800" dirty="0">
                <a:latin typeface="Times New Roman" panose="02020603050405020304" pitchFamily="18" charset="0"/>
                <a:cs typeface="Times New Roman" panose="02020603050405020304" pitchFamily="18" charset="0"/>
              </a:rPr>
              <a:t>arc that performs automatically. Thus, </a:t>
            </a:r>
            <a:r>
              <a:rPr lang="en-US" sz="2800" b="1" dirty="0">
                <a:latin typeface="Times New Roman" panose="02020603050405020304" pitchFamily="18" charset="0"/>
                <a:cs typeface="Times New Roman" panose="02020603050405020304" pitchFamily="18" charset="0"/>
              </a:rPr>
              <a:t>tapping the tendon below the kneecap </a:t>
            </a:r>
            <a:r>
              <a:rPr lang="en-US" sz="2800" dirty="0">
                <a:latin typeface="Times New Roman" panose="02020603050405020304" pitchFamily="18" charset="0"/>
                <a:cs typeface="Times New Roman" panose="02020603050405020304" pitchFamily="18" charset="0"/>
              </a:rPr>
              <a:t>causes the leg to jerk involuntarily because the impulse provoked by the tap, after traveling to the spinal cord, travels directly back to the leg muscle. Such a response is called </a:t>
            </a:r>
            <a:r>
              <a:rPr lang="en-US" sz="2800" dirty="0">
                <a:solidFill>
                  <a:srgbClr val="FFC000"/>
                </a:solidFill>
                <a:latin typeface="Times New Roman" panose="02020603050405020304" pitchFamily="18" charset="0"/>
                <a:cs typeface="Times New Roman" panose="02020603050405020304" pitchFamily="18" charset="0"/>
              </a:rPr>
              <a:t>an involuntary reflex action.</a:t>
            </a:r>
            <a:br>
              <a:rPr lang="en-US" sz="2800" dirty="0">
                <a:solidFill>
                  <a:srgbClr val="FFC000"/>
                </a:solidFill>
                <a:latin typeface="Times New Roman" panose="02020603050405020304" pitchFamily="18" charset="0"/>
                <a:cs typeface="Times New Roman" panose="02020603050405020304" pitchFamily="18" charset="0"/>
              </a:rPr>
            </a:br>
            <a:r>
              <a:rPr lang="en-US" sz="2800" dirty="0">
                <a:latin typeface="Times New Roman" panose="02020603050405020304" pitchFamily="18" charset="0"/>
                <a:cs typeface="Times New Roman" panose="02020603050405020304" pitchFamily="18" charset="0"/>
              </a:rPr>
              <a:t/>
            </a:r>
            <a:br>
              <a:rPr lang="en-US" sz="2800" dirty="0">
                <a:latin typeface="Times New Roman" panose="02020603050405020304" pitchFamily="18" charset="0"/>
                <a:cs typeface="Times New Roman" panose="02020603050405020304" pitchFamily="18" charset="0"/>
              </a:rPr>
            </a:b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912715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7504" y="335846"/>
            <a:ext cx="8928992" cy="3539430"/>
          </a:xfrm>
          <a:prstGeom prst="rect">
            <a:avLst/>
          </a:prstGeom>
        </p:spPr>
        <p:txBody>
          <a:bodyPr wrap="square">
            <a:spAutoFit/>
          </a:bodyPr>
          <a:lstStyle/>
          <a:p>
            <a:r>
              <a:rPr lang="en-US" sz="2800" dirty="0">
                <a:latin typeface="Times New Roman" panose="02020603050405020304" pitchFamily="18" charset="0"/>
                <a:cs typeface="Times New Roman" panose="02020603050405020304" pitchFamily="18" charset="0"/>
              </a:rPr>
              <a:t>Commonly, the reflex arc includes one or more connector neurons that exert a modulating effect, allowing varying degrees of response, e.g., according to whether the stimulation is strong, weak, or prolonged. Reflex arcs are often linked with other arcs by nerve fibers in the spinal cord. Consequently, a </a:t>
            </a:r>
            <a:r>
              <a:rPr lang="en-US" sz="2800" b="1" dirty="0">
                <a:latin typeface="Times New Roman" panose="02020603050405020304" pitchFamily="18" charset="0"/>
                <a:cs typeface="Times New Roman" panose="02020603050405020304" pitchFamily="18" charset="0"/>
              </a:rPr>
              <a:t>number of reflex muscle responses may be triggered simultaneously</a:t>
            </a:r>
            <a:r>
              <a:rPr lang="en-US" sz="2800" dirty="0">
                <a:latin typeface="Times New Roman" panose="02020603050405020304" pitchFamily="18" charset="0"/>
                <a:cs typeface="Times New Roman" panose="02020603050405020304" pitchFamily="18" charset="0"/>
              </a:rPr>
              <a:t>, as when a </a:t>
            </a:r>
            <a:r>
              <a:rPr lang="en-US" sz="2800" dirty="0">
                <a:solidFill>
                  <a:srgbClr val="FFC000"/>
                </a:solidFill>
                <a:latin typeface="Times New Roman" panose="02020603050405020304" pitchFamily="18" charset="0"/>
                <a:cs typeface="Times New Roman" panose="02020603050405020304" pitchFamily="18" charset="0"/>
              </a:rPr>
              <a:t>person shudders and jerks away from the touch of an insect. </a:t>
            </a:r>
          </a:p>
        </p:txBody>
      </p:sp>
    </p:spTree>
    <p:extLst>
      <p:ext uri="{BB962C8B-B14F-4D97-AF65-F5344CB8AC3E}">
        <p14:creationId xmlns:p14="http://schemas.microsoft.com/office/powerpoint/2010/main" val="30727948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leavingbio.net/the%20nervous%20system_files/THE%20NERVOUS%20SYSTEM_files/image028.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332656"/>
            <a:ext cx="7704856" cy="61926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52163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79512" y="762962"/>
            <a:ext cx="8856984" cy="45011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152352" rIns="91440" bIns="38088"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2800" b="1" i="1" u="none" strike="noStrike" cap="none" normalizeH="0" baseline="0" dirty="0" smtClean="0">
                <a:ln>
                  <a:noFill/>
                </a:ln>
                <a:solidFill>
                  <a:srgbClr val="0000FF"/>
                </a:solidFill>
                <a:effectLst/>
              </a:rPr>
              <a:t>Sensory Nerve Endings</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Sensory nerve endings may be classified functionally or morphologically.</a:t>
            </a:r>
            <a:endParaRPr kumimoji="0" lang="en-GB" altLang="en-US" sz="28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2800" b="1" i="0" u="none" strike="noStrike" cap="none" normalizeH="0" baseline="0" dirty="0" smtClean="0">
                <a:ln>
                  <a:noFill/>
                </a:ln>
                <a:solidFill>
                  <a:srgbClr val="0000FF"/>
                </a:solidFill>
                <a:effectLst/>
                <a:latin typeface="Tahoma" pitchFamily="34" charset="0"/>
                <a:cs typeface="Tahoma" pitchFamily="34" charset="0"/>
              </a:rPr>
              <a:t>Functional classification</a:t>
            </a:r>
            <a:endParaRPr kumimoji="0" lang="en-GB" altLang="en-US" sz="2800" b="0" i="0" u="none" strike="noStrike" cap="none" normalizeH="0" baseline="0" dirty="0" smtClean="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It is important to distinguish between </a:t>
            </a:r>
            <a:r>
              <a:rPr kumimoji="0" lang="en-GB" altLang="en-US" sz="2800" b="1" i="0" u="none" strike="noStrike" cap="none" normalizeH="0" baseline="0" dirty="0" smtClean="0">
                <a:ln>
                  <a:noFill/>
                </a:ln>
                <a:solidFill>
                  <a:srgbClr val="000000"/>
                </a:solidFill>
                <a:effectLst/>
                <a:latin typeface="Tahoma" pitchFamily="34" charset="0"/>
                <a:cs typeface="Tahoma" pitchFamily="34" charset="0"/>
              </a:rPr>
              <a:t>a stimulus and the sensation </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it elicits.  A nerve ending perceives a stimulus and generates a nerve impulse. It is </a:t>
            </a:r>
            <a:r>
              <a:rPr kumimoji="0" lang="en-GB" altLang="en-US" sz="2800" b="1" i="0" u="none" strike="noStrike" cap="none" normalizeH="0" baseline="0" dirty="0" smtClean="0">
                <a:ln>
                  <a:noFill/>
                </a:ln>
                <a:solidFill>
                  <a:srgbClr val="000000"/>
                </a:solidFill>
                <a:effectLst/>
                <a:latin typeface="Tahoma" pitchFamily="34" charset="0"/>
                <a:cs typeface="Tahoma" pitchFamily="34" charset="0"/>
              </a:rPr>
              <a:t>perceived as a sensation by the brain</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 The following are different modalities of sensation. </a:t>
            </a:r>
            <a:endParaRPr kumimoji="0" lang="ar-IQ" altLang="en-US" sz="2800" b="0" i="0" u="none" strike="noStrike" cap="none" normalizeH="0" baseline="0" dirty="0" smtClean="0">
              <a:ln>
                <a:noFill/>
              </a:ln>
              <a:solidFill>
                <a:srgbClr val="000000"/>
              </a:solidFill>
              <a:effectLst/>
              <a:latin typeface="Tahoma" pitchFamily="34" charset="0"/>
              <a:cs typeface="Tahoma"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GB" altLang="en-US" sz="2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38748966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9669" y="404664"/>
            <a:ext cx="9123071" cy="35394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171450" marR="0" lvl="0" indent="-171450" algn="l" defTabSz="914400" rtl="0" eaLnBrk="1" fontAlgn="base" latinLnBrk="0" hangingPunct="1">
              <a:lnSpc>
                <a:spcPct val="100000"/>
              </a:lnSpc>
              <a:spcBef>
                <a:spcPct val="0"/>
              </a:spcBef>
              <a:spcAft>
                <a:spcPct val="0"/>
              </a:spcAft>
              <a:buClrTx/>
              <a:buSzTx/>
              <a:buFont typeface="Arial" panose="020B0604020202020204" pitchFamily="34" charset="0"/>
              <a:buChar char="•"/>
              <a:tabLst/>
            </a:pPr>
            <a:r>
              <a:rPr kumimoji="0" lang="en-GB" altLang="en-US" sz="2800" b="0" i="0" u="none" strike="noStrike" cap="none" normalizeH="0" baseline="0" dirty="0" smtClean="0">
                <a:ln>
                  <a:noFill/>
                </a:ln>
                <a:solidFill>
                  <a:srgbClr val="0000FF"/>
                </a:solidFill>
                <a:effectLst/>
                <a:latin typeface="Times New Roman" pitchFamily="18" charset="0"/>
                <a:cs typeface="Times New Roman" pitchFamily="18" charset="0"/>
              </a:rPr>
              <a:t>   </a:t>
            </a:r>
            <a:r>
              <a:rPr kumimoji="0" lang="en-GB" altLang="en-US" sz="2800" b="1" i="0" u="none" strike="noStrike" cap="none" normalizeH="0" baseline="0" dirty="0" smtClean="0">
                <a:ln>
                  <a:noFill/>
                </a:ln>
                <a:solidFill>
                  <a:srgbClr val="0000FF"/>
                </a:solidFill>
                <a:effectLst/>
                <a:latin typeface="Tahoma" pitchFamily="34" charset="0"/>
                <a:cs typeface="Tahoma" pitchFamily="34" charset="0"/>
              </a:rPr>
              <a:t>Pain </a:t>
            </a:r>
            <a:endParaRPr kumimoji="0" lang="en-GB" altLang="en-US" sz="2800" b="0" i="0" u="none" strike="noStrike" cap="none" normalizeH="0" baseline="0" dirty="0" smtClean="0">
              <a:ln>
                <a:noFill/>
              </a:ln>
              <a:solidFill>
                <a:schemeClr val="tx1"/>
              </a:solidFill>
              <a:effectLs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800" b="1" i="0" u="none" strike="noStrike" cap="none" normalizeH="0" baseline="0" dirty="0" smtClean="0">
                <a:ln>
                  <a:noFill/>
                </a:ln>
                <a:solidFill>
                  <a:srgbClr val="0000FF"/>
                </a:solidFill>
                <a:effectLst/>
                <a:latin typeface="Tahoma" pitchFamily="34" charset="0"/>
                <a:cs typeface="Tahoma" pitchFamily="34" charset="0"/>
              </a:rPr>
              <a:t>Temperature</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800" b="1" i="0" u="none" strike="noStrike" cap="none" normalizeH="0" baseline="0" dirty="0" smtClean="0">
                <a:ln>
                  <a:noFill/>
                </a:ln>
                <a:solidFill>
                  <a:srgbClr val="0000FF"/>
                </a:solidFill>
                <a:effectLst/>
                <a:latin typeface="Tahoma" pitchFamily="34" charset="0"/>
                <a:cs typeface="Tahoma" pitchFamily="34" charset="0"/>
              </a:rPr>
              <a:t>Touch (crude touch or fine touch)</a:t>
            </a:r>
            <a:r>
              <a:rPr kumimoji="0" lang="en-GB" altLang="en-US" sz="2800" b="0" i="0" u="none" strike="noStrike" cap="none" normalizeH="0" baseline="0" dirty="0" smtClean="0">
                <a:ln>
                  <a:noFill/>
                </a:ln>
                <a:solidFill>
                  <a:srgbClr val="000000"/>
                </a:solidFill>
                <a:effectLst/>
                <a:latin typeface="Tahoma" pitchFamily="34" charset="0"/>
                <a:cs typeface="Tahoma" pitchFamily="34" charset="0"/>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GB" alt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ar-IQ" altLang="en-US" sz="2800" b="0" i="0" u="none" strike="noStrike" cap="none" normalizeH="0" baseline="0" dirty="0" smtClean="0">
                <a:ln>
                  <a:noFill/>
                </a:ln>
                <a:solidFill>
                  <a:srgbClr val="000000"/>
                </a:solidFill>
                <a:effectLst/>
                <a:latin typeface="Times New Roman" pitchFamily="18" charset="0"/>
                <a:cs typeface="Times New Roman" pitchFamily="18" charset="0"/>
              </a:rPr>
              <a:t> </a:t>
            </a:r>
            <a:r>
              <a:rPr kumimoji="0" lang="en-GB" altLang="en-US" sz="2800" b="1" i="0" u="none" strike="noStrike" cap="none" normalizeH="0" baseline="0" dirty="0" smtClean="0">
                <a:ln>
                  <a:noFill/>
                </a:ln>
                <a:solidFill>
                  <a:srgbClr val="0000FF"/>
                </a:solidFill>
                <a:effectLst/>
                <a:latin typeface="Tahoma" pitchFamily="34" charset="0"/>
                <a:cs typeface="Tahoma" pitchFamily="34" charset="0"/>
              </a:rPr>
              <a:t>Discriminatory touch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ar-IQ" altLang="en-US" sz="2800" dirty="0">
                <a:solidFill>
                  <a:srgbClr val="000000"/>
                </a:solidFill>
                <a:latin typeface="Courier New" pitchFamily="49" charset="0"/>
                <a:cs typeface="Courier New" pitchFamily="49" charset="0"/>
              </a:rPr>
              <a:t> </a:t>
            </a:r>
            <a:r>
              <a:rPr kumimoji="0" lang="en-GB" altLang="en-US" sz="2800" b="1" i="0" u="none" strike="noStrike" cap="none" normalizeH="0" baseline="0" dirty="0" err="1" smtClean="0">
                <a:ln>
                  <a:noFill/>
                </a:ln>
                <a:solidFill>
                  <a:srgbClr val="0000FF"/>
                </a:solidFill>
                <a:effectLst/>
                <a:latin typeface="Tahoma" pitchFamily="34" charset="0"/>
                <a:cs typeface="Tahoma" pitchFamily="34" charset="0"/>
              </a:rPr>
              <a:t>Stereognosis</a:t>
            </a:r>
            <a:r>
              <a:rPr kumimoji="0" lang="en-GB" altLang="en-US" sz="2800" b="1" i="0" u="none" strike="noStrike" cap="none" normalizeH="0" baseline="0" dirty="0" smtClean="0">
                <a:ln>
                  <a:noFill/>
                </a:ln>
                <a:solidFill>
                  <a:srgbClr val="0000FF"/>
                </a:solidFill>
                <a:effectLst/>
                <a:latin typeface="Tahoma" pitchFamily="34" charset="0"/>
                <a:cs typeface="Tahoma" pitchFamily="34" charset="0"/>
              </a:rPr>
              <a:t>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ar-IQ" altLang="en-US" sz="2800" dirty="0">
                <a:solidFill>
                  <a:srgbClr val="000000"/>
                </a:solidFill>
                <a:latin typeface="Courier New" pitchFamily="49" charset="0"/>
                <a:cs typeface="Courier New" pitchFamily="49" charset="0"/>
              </a:rPr>
              <a:t> </a:t>
            </a:r>
            <a:r>
              <a:rPr kumimoji="0" lang="en-GB" altLang="en-US" sz="2800" b="1" i="0" u="none" strike="noStrike" cap="none" normalizeH="0" baseline="0" dirty="0" smtClean="0">
                <a:ln>
                  <a:noFill/>
                </a:ln>
                <a:solidFill>
                  <a:srgbClr val="0000FF"/>
                </a:solidFill>
                <a:effectLst/>
                <a:latin typeface="Tahoma" pitchFamily="34" charset="0"/>
                <a:cs typeface="Tahoma" pitchFamily="34" charset="0"/>
              </a:rPr>
              <a:t>Vibration</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ar-IQ" altLang="en-US" sz="2800" dirty="0">
                <a:solidFill>
                  <a:srgbClr val="000000"/>
                </a:solidFill>
                <a:latin typeface="Courier New" pitchFamily="49" charset="0"/>
                <a:cs typeface="Courier New" pitchFamily="49" charset="0"/>
              </a:rPr>
              <a:t> </a:t>
            </a:r>
            <a:r>
              <a:rPr kumimoji="0" lang="en-GB" altLang="en-US" sz="2800" b="1" i="0" u="none" strike="noStrike" cap="none" normalizeH="0" baseline="0" dirty="0" smtClean="0">
                <a:ln>
                  <a:noFill/>
                </a:ln>
                <a:solidFill>
                  <a:srgbClr val="0000FF"/>
                </a:solidFill>
                <a:effectLst/>
                <a:latin typeface="Tahoma" pitchFamily="34" charset="0"/>
                <a:cs typeface="Tahoma" pitchFamily="34" charset="0"/>
              </a:rPr>
              <a:t>Proprioception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GB" altLang="en-US" sz="2800" b="0" i="0" u="none" strike="noStrike" cap="none" normalizeH="0" baseline="0" dirty="0" smtClean="0">
              <a:ln>
                <a:noFill/>
              </a:ln>
              <a:solidFill>
                <a:schemeClr val="tx1"/>
              </a:solidFill>
              <a:effectLst/>
            </a:endParaRPr>
          </a:p>
        </p:txBody>
      </p:sp>
    </p:spTree>
    <p:extLst>
      <p:ext uri="{BB962C8B-B14F-4D97-AF65-F5344CB8AC3E}">
        <p14:creationId xmlns:p14="http://schemas.microsoft.com/office/powerpoint/2010/main" val="1339207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0"/>
            <a:ext cx="9144000" cy="5262979"/>
          </a:xfrm>
          <a:prstGeom prst="rect">
            <a:avLst/>
          </a:prstGeom>
        </p:spPr>
        <p:txBody>
          <a:bodyPr wrap="square">
            <a:spAutoFit/>
          </a:bodyPr>
          <a:lstStyle/>
          <a:p>
            <a:r>
              <a:rPr lang="en-US" sz="2400" b="1" dirty="0">
                <a:solidFill>
                  <a:srgbClr val="0000FF"/>
                </a:solidFill>
                <a:latin typeface="Tahoma"/>
              </a:rPr>
              <a:t>Morphological classification</a:t>
            </a:r>
            <a:endParaRPr lang="en-US" sz="2400" dirty="0">
              <a:solidFill>
                <a:srgbClr val="000000"/>
              </a:solidFill>
              <a:latin typeface="Tahoma"/>
            </a:endParaRPr>
          </a:p>
          <a:p>
            <a:r>
              <a:rPr lang="en-US" sz="2400" dirty="0">
                <a:solidFill>
                  <a:srgbClr val="000000"/>
                </a:solidFill>
                <a:latin typeface="Tahoma"/>
              </a:rPr>
              <a:t>Nerve endings are classified according to their structure. Nerve endings are always in contact with a </a:t>
            </a:r>
            <a:r>
              <a:rPr lang="en-US" sz="2400" b="1" dirty="0">
                <a:solidFill>
                  <a:srgbClr val="000000"/>
                </a:solidFill>
                <a:latin typeface="Tahoma"/>
              </a:rPr>
              <a:t>transducer cell </a:t>
            </a:r>
            <a:r>
              <a:rPr lang="en-US" sz="2400" dirty="0">
                <a:solidFill>
                  <a:srgbClr val="000000"/>
                </a:solidFill>
                <a:latin typeface="Tahoma"/>
              </a:rPr>
              <a:t>that converts a </a:t>
            </a:r>
            <a:r>
              <a:rPr lang="en-US" sz="2400" b="1" dirty="0">
                <a:solidFill>
                  <a:srgbClr val="000000"/>
                </a:solidFill>
                <a:latin typeface="Tahoma"/>
              </a:rPr>
              <a:t>mechanical,  thermal or chemical stimulus </a:t>
            </a:r>
            <a:r>
              <a:rPr lang="en-US" sz="2400" dirty="0">
                <a:solidFill>
                  <a:srgbClr val="000000"/>
                </a:solidFill>
                <a:latin typeface="Tahoma"/>
              </a:rPr>
              <a:t>to an </a:t>
            </a:r>
            <a:r>
              <a:rPr lang="en-US" sz="2400" b="1" dirty="0">
                <a:solidFill>
                  <a:srgbClr val="000000"/>
                </a:solidFill>
                <a:latin typeface="Tahoma"/>
              </a:rPr>
              <a:t>electrical potential </a:t>
            </a:r>
            <a:r>
              <a:rPr lang="en-US" sz="2400" dirty="0">
                <a:solidFill>
                  <a:srgbClr val="000000"/>
                </a:solidFill>
                <a:latin typeface="Tahoma"/>
              </a:rPr>
              <a:t>in the nerve ending.</a:t>
            </a:r>
          </a:p>
          <a:p>
            <a:pPr algn="just"/>
            <a:r>
              <a:rPr lang="en-US" sz="2400" b="1" dirty="0" smtClean="0">
                <a:solidFill>
                  <a:srgbClr val="0000FF"/>
                </a:solidFill>
                <a:latin typeface="Tahoma"/>
              </a:rPr>
              <a:t>A- Free </a:t>
            </a:r>
            <a:r>
              <a:rPr lang="en-US" sz="2400" b="1" dirty="0">
                <a:solidFill>
                  <a:srgbClr val="0000FF"/>
                </a:solidFill>
                <a:latin typeface="Tahoma"/>
              </a:rPr>
              <a:t>nerve endings</a:t>
            </a:r>
            <a:r>
              <a:rPr lang="en-US" sz="2400" dirty="0">
                <a:solidFill>
                  <a:srgbClr val="000000"/>
                </a:solidFill>
                <a:latin typeface="Tahoma"/>
              </a:rPr>
              <a:t> are the branched terminations of the axons. Myelinated nerves lose their myelin sheath, and end in a number of branches that penetrate the area </a:t>
            </a:r>
            <a:r>
              <a:rPr lang="en-US" sz="2400" dirty="0" smtClean="0">
                <a:solidFill>
                  <a:srgbClr val="000000"/>
                </a:solidFill>
                <a:latin typeface="Tahoma"/>
              </a:rPr>
              <a:t>being innervated</a:t>
            </a:r>
            <a:r>
              <a:rPr lang="en-US" sz="2400" dirty="0">
                <a:solidFill>
                  <a:srgbClr val="000000"/>
                </a:solidFill>
                <a:latin typeface="Tahoma"/>
              </a:rPr>
              <a:t>. </a:t>
            </a:r>
            <a:r>
              <a:rPr lang="en-US" sz="2400" dirty="0" smtClean="0">
                <a:solidFill>
                  <a:srgbClr val="000000"/>
                </a:solidFill>
                <a:latin typeface="Tahoma"/>
              </a:rPr>
              <a:t>The </a:t>
            </a:r>
            <a:r>
              <a:rPr lang="en-US" sz="2400" dirty="0">
                <a:solidFill>
                  <a:srgbClr val="000000"/>
                </a:solidFill>
                <a:latin typeface="Tahoma"/>
              </a:rPr>
              <a:t>axon terminals end in small expansions (</a:t>
            </a:r>
            <a:r>
              <a:rPr lang="en-US" sz="2400" b="1" dirty="0">
                <a:solidFill>
                  <a:srgbClr val="0000FF"/>
                </a:solidFill>
                <a:latin typeface="Tahoma"/>
              </a:rPr>
              <a:t>Merkel’s discs</a:t>
            </a:r>
            <a:r>
              <a:rPr lang="en-US" sz="2400" dirty="0">
                <a:solidFill>
                  <a:srgbClr val="000000"/>
                </a:solidFill>
                <a:latin typeface="Tahoma"/>
              </a:rPr>
              <a:t>) that are in contact with  </a:t>
            </a:r>
            <a:r>
              <a:rPr lang="en-US" sz="2400" dirty="0" smtClean="0">
                <a:solidFill>
                  <a:srgbClr val="000000"/>
                </a:solidFill>
                <a:latin typeface="Tahoma"/>
              </a:rPr>
              <a:t>specialized </a:t>
            </a:r>
            <a:r>
              <a:rPr lang="en-US" sz="2400" dirty="0">
                <a:solidFill>
                  <a:srgbClr val="000000"/>
                </a:solidFill>
                <a:latin typeface="Tahoma"/>
              </a:rPr>
              <a:t>epithelial cells (</a:t>
            </a:r>
            <a:r>
              <a:rPr lang="en-US" sz="2400" b="1" dirty="0">
                <a:solidFill>
                  <a:srgbClr val="0000FF"/>
                </a:solidFill>
                <a:latin typeface="Tahoma"/>
              </a:rPr>
              <a:t>Merkel’s cells</a:t>
            </a:r>
            <a:r>
              <a:rPr lang="en-US" sz="2400" dirty="0">
                <a:solidFill>
                  <a:srgbClr val="000000"/>
                </a:solidFill>
                <a:latin typeface="Tahoma"/>
              </a:rPr>
              <a:t> or </a:t>
            </a:r>
            <a:r>
              <a:rPr lang="en-US" sz="2400" b="1" dirty="0">
                <a:solidFill>
                  <a:srgbClr val="0000FF"/>
                </a:solidFill>
                <a:latin typeface="Tahoma"/>
              </a:rPr>
              <a:t>tactile domes</a:t>
            </a:r>
            <a:r>
              <a:rPr lang="en-US" sz="2400" dirty="0">
                <a:solidFill>
                  <a:srgbClr val="000000"/>
                </a:solidFill>
                <a:latin typeface="Tahoma"/>
              </a:rPr>
              <a:t>).  They are very sensitive to pain, temperature and crude touch. </a:t>
            </a:r>
            <a:r>
              <a:rPr lang="en-US" sz="2400" dirty="0" smtClean="0">
                <a:solidFill>
                  <a:srgbClr val="000000"/>
                </a:solidFill>
                <a:latin typeface="Tahoma"/>
              </a:rPr>
              <a:t>Free </a:t>
            </a:r>
            <a:r>
              <a:rPr lang="en-US" sz="2400" dirty="0">
                <a:solidFill>
                  <a:srgbClr val="000000"/>
                </a:solidFill>
                <a:latin typeface="Tahoma"/>
              </a:rPr>
              <a:t>nerve endings are also common in somatic tissues including bones, joints and muscle.</a:t>
            </a:r>
          </a:p>
          <a:p>
            <a:r>
              <a:rPr lang="en-US" sz="2400" dirty="0">
                <a:solidFill>
                  <a:srgbClr val="000000"/>
                </a:solidFill>
                <a:latin typeface="Tahoma"/>
              </a:rPr>
              <a:t> </a:t>
            </a:r>
            <a:endParaRPr lang="en-US" sz="2400" b="0" i="0" dirty="0">
              <a:solidFill>
                <a:srgbClr val="000000"/>
              </a:solidFill>
              <a:effectLst/>
              <a:latin typeface="Tahoma"/>
            </a:endParaRPr>
          </a:p>
        </p:txBody>
      </p:sp>
    </p:spTree>
    <p:extLst>
      <p:ext uri="{BB962C8B-B14F-4D97-AF65-F5344CB8AC3E}">
        <p14:creationId xmlns:p14="http://schemas.microsoft.com/office/powerpoint/2010/main" val="20662715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6632"/>
            <a:ext cx="8964488" cy="5262979"/>
          </a:xfrm>
          <a:prstGeom prst="rect">
            <a:avLst/>
          </a:prstGeom>
        </p:spPr>
        <p:txBody>
          <a:bodyPr wrap="square">
            <a:spAutoFit/>
          </a:bodyPr>
          <a:lstStyle/>
          <a:p>
            <a:r>
              <a:rPr lang="en-US" sz="2400" b="1" dirty="0" smtClean="0">
                <a:solidFill>
                  <a:srgbClr val="0000FF"/>
                </a:solidFill>
                <a:latin typeface="Tahoma"/>
              </a:rPr>
              <a:t>B- Encapsulated </a:t>
            </a:r>
            <a:r>
              <a:rPr lang="en-US" sz="2400" b="1" dirty="0">
                <a:solidFill>
                  <a:srgbClr val="0000FF"/>
                </a:solidFill>
                <a:latin typeface="Tahoma"/>
              </a:rPr>
              <a:t>nerve endings</a:t>
            </a:r>
            <a:r>
              <a:rPr lang="en-US" sz="2400" dirty="0">
                <a:solidFill>
                  <a:srgbClr val="000000"/>
                </a:solidFill>
                <a:latin typeface="Tahoma"/>
              </a:rPr>
              <a:t> consist of branched axon enclosed in a discrete </a:t>
            </a:r>
            <a:r>
              <a:rPr lang="en-US" sz="2400" b="1" dirty="0">
                <a:solidFill>
                  <a:srgbClr val="000000"/>
                </a:solidFill>
                <a:latin typeface="Tahoma"/>
              </a:rPr>
              <a:t>connective tissue capsule</a:t>
            </a:r>
            <a:r>
              <a:rPr lang="en-US" sz="2400" dirty="0">
                <a:solidFill>
                  <a:srgbClr val="000000"/>
                </a:solidFill>
                <a:latin typeface="Tahoma"/>
              </a:rPr>
              <a:t>. There are several distinct varieties that are found in specific locations and </a:t>
            </a:r>
            <a:r>
              <a:rPr lang="en-US" sz="2400" dirty="0" err="1">
                <a:solidFill>
                  <a:srgbClr val="000000"/>
                </a:solidFill>
                <a:latin typeface="Tahoma"/>
              </a:rPr>
              <a:t>subserve</a:t>
            </a:r>
            <a:r>
              <a:rPr lang="en-US" sz="2400" dirty="0">
                <a:solidFill>
                  <a:srgbClr val="000000"/>
                </a:solidFill>
                <a:latin typeface="Tahoma"/>
              </a:rPr>
              <a:t> specific functions</a:t>
            </a:r>
            <a:r>
              <a:rPr lang="en-US" sz="2400" dirty="0" smtClean="0">
                <a:solidFill>
                  <a:srgbClr val="000000"/>
                </a:solidFill>
                <a:latin typeface="Tahoma"/>
              </a:rPr>
              <a:t>.</a:t>
            </a:r>
          </a:p>
          <a:p>
            <a:r>
              <a:rPr lang="en-US" sz="2400" b="1" dirty="0" smtClean="0">
                <a:solidFill>
                  <a:srgbClr val="0000FF"/>
                </a:solidFill>
                <a:latin typeface="Tahoma"/>
              </a:rPr>
              <a:t>1-Meissner’s </a:t>
            </a:r>
            <a:r>
              <a:rPr lang="en-US" sz="2400" b="1" dirty="0">
                <a:solidFill>
                  <a:srgbClr val="0000FF"/>
                </a:solidFill>
                <a:latin typeface="Tahoma"/>
              </a:rPr>
              <a:t>corpuscles</a:t>
            </a:r>
            <a:endParaRPr lang="en-US" sz="2400" dirty="0">
              <a:solidFill>
                <a:srgbClr val="000000"/>
              </a:solidFill>
              <a:latin typeface="Tahoma"/>
            </a:endParaRPr>
          </a:p>
          <a:p>
            <a:pPr marL="228600" indent="-228600"/>
            <a:r>
              <a:rPr lang="en-US" sz="2400" dirty="0">
                <a:solidFill>
                  <a:srgbClr val="000000"/>
                </a:solidFill>
                <a:latin typeface="Courier New"/>
              </a:rPr>
              <a:t>o</a:t>
            </a:r>
            <a:r>
              <a:rPr lang="en-US" sz="800" dirty="0">
                <a:solidFill>
                  <a:srgbClr val="000000"/>
                </a:solidFill>
                <a:latin typeface="Times New Roman"/>
              </a:rPr>
              <a:t>       </a:t>
            </a:r>
            <a:r>
              <a:rPr lang="en-US" sz="2400" dirty="0">
                <a:solidFill>
                  <a:srgbClr val="000000"/>
                </a:solidFill>
                <a:latin typeface="Tahoma"/>
              </a:rPr>
              <a:t>Are found in </a:t>
            </a:r>
            <a:r>
              <a:rPr lang="en-US" sz="2400" b="1" dirty="0">
                <a:solidFill>
                  <a:srgbClr val="000000"/>
                </a:solidFill>
                <a:latin typeface="Tahoma"/>
              </a:rPr>
              <a:t>thick skin </a:t>
            </a:r>
            <a:r>
              <a:rPr lang="en-US" sz="2400" dirty="0">
                <a:solidFill>
                  <a:srgbClr val="000000"/>
                </a:solidFill>
                <a:latin typeface="Tahoma"/>
              </a:rPr>
              <a:t>of the palms and soles, and in the skin of the nipples and genitalia. </a:t>
            </a:r>
          </a:p>
          <a:p>
            <a:pPr marL="228600" indent="-228600"/>
            <a:r>
              <a:rPr lang="en-US" sz="2400" dirty="0">
                <a:solidFill>
                  <a:srgbClr val="000000"/>
                </a:solidFill>
                <a:latin typeface="Courier New"/>
              </a:rPr>
              <a:t>o</a:t>
            </a:r>
            <a:r>
              <a:rPr lang="en-US" sz="800" dirty="0">
                <a:solidFill>
                  <a:srgbClr val="000000"/>
                </a:solidFill>
                <a:latin typeface="Times New Roman"/>
              </a:rPr>
              <a:t>       </a:t>
            </a:r>
            <a:r>
              <a:rPr lang="en-US" sz="2400" dirty="0">
                <a:solidFill>
                  <a:srgbClr val="000000"/>
                </a:solidFill>
                <a:latin typeface="Tahoma"/>
              </a:rPr>
              <a:t>Are sensitive to </a:t>
            </a:r>
            <a:r>
              <a:rPr lang="en-US" sz="2400" b="1" dirty="0">
                <a:solidFill>
                  <a:srgbClr val="0000FF"/>
                </a:solidFill>
                <a:latin typeface="Tahoma"/>
              </a:rPr>
              <a:t>discriminatory touch</a:t>
            </a:r>
            <a:r>
              <a:rPr lang="en-US" sz="2400" dirty="0">
                <a:solidFill>
                  <a:srgbClr val="000000"/>
                </a:solidFill>
                <a:latin typeface="Tahoma"/>
              </a:rPr>
              <a:t>.</a:t>
            </a:r>
          </a:p>
          <a:p>
            <a:pPr marL="228600" indent="-228600"/>
            <a:r>
              <a:rPr lang="en-US" sz="2400" dirty="0">
                <a:solidFill>
                  <a:srgbClr val="000000"/>
                </a:solidFill>
                <a:latin typeface="Courier New"/>
              </a:rPr>
              <a:t>o</a:t>
            </a:r>
            <a:r>
              <a:rPr lang="en-US" sz="800" dirty="0">
                <a:solidFill>
                  <a:srgbClr val="000000"/>
                </a:solidFill>
                <a:latin typeface="Times New Roman"/>
              </a:rPr>
              <a:t>       </a:t>
            </a:r>
            <a:r>
              <a:rPr lang="en-US" sz="2400" dirty="0">
                <a:solidFill>
                  <a:srgbClr val="000000"/>
                </a:solidFill>
                <a:latin typeface="Tahoma"/>
              </a:rPr>
              <a:t>Are critically located in the dermal papillae where the overlying </a:t>
            </a:r>
            <a:r>
              <a:rPr lang="en-US" sz="2400" b="1" dirty="0">
                <a:solidFill>
                  <a:srgbClr val="000000"/>
                </a:solidFill>
                <a:latin typeface="Tahoma"/>
              </a:rPr>
              <a:t>epidermis is thinnest</a:t>
            </a:r>
          </a:p>
          <a:p>
            <a:pPr marL="228600" indent="-228600"/>
            <a:r>
              <a:rPr lang="en-US" sz="2400" dirty="0">
                <a:solidFill>
                  <a:srgbClr val="000000"/>
                </a:solidFill>
                <a:latin typeface="Courier New"/>
              </a:rPr>
              <a:t>o</a:t>
            </a:r>
            <a:r>
              <a:rPr lang="en-US" sz="800" dirty="0">
                <a:solidFill>
                  <a:srgbClr val="000000"/>
                </a:solidFill>
                <a:latin typeface="Times New Roman"/>
              </a:rPr>
              <a:t>       </a:t>
            </a:r>
            <a:r>
              <a:rPr lang="en-US" sz="2400" dirty="0">
                <a:solidFill>
                  <a:srgbClr val="000000"/>
                </a:solidFill>
                <a:latin typeface="Tahoma"/>
              </a:rPr>
              <a:t>Are oval structures</a:t>
            </a:r>
          </a:p>
          <a:p>
            <a:pPr marL="228600" indent="-228600"/>
            <a:r>
              <a:rPr lang="en-US" sz="2400" dirty="0">
                <a:solidFill>
                  <a:srgbClr val="000000"/>
                </a:solidFill>
                <a:latin typeface="Courier New"/>
              </a:rPr>
              <a:t>o</a:t>
            </a:r>
            <a:r>
              <a:rPr lang="en-US" sz="800" dirty="0">
                <a:solidFill>
                  <a:srgbClr val="000000"/>
                </a:solidFill>
                <a:latin typeface="Times New Roman"/>
              </a:rPr>
              <a:t>       </a:t>
            </a:r>
            <a:r>
              <a:rPr lang="en-US" sz="2400" dirty="0">
                <a:solidFill>
                  <a:srgbClr val="000000"/>
                </a:solidFill>
                <a:latin typeface="Tahoma"/>
              </a:rPr>
              <a:t>Have branched, unmyelinated nerve terminals within their core </a:t>
            </a:r>
          </a:p>
          <a:p>
            <a:endParaRPr lang="en-US" sz="2400" dirty="0"/>
          </a:p>
        </p:txBody>
      </p:sp>
    </p:spTree>
    <p:extLst>
      <p:ext uri="{BB962C8B-B14F-4D97-AF65-F5344CB8AC3E}">
        <p14:creationId xmlns:p14="http://schemas.microsoft.com/office/powerpoint/2010/main" val="37196768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897</TotalTime>
  <Words>498</Words>
  <Application>Microsoft Office PowerPoint</Application>
  <PresentationFormat>عرض على الشاشة (3:4)‏</PresentationFormat>
  <Paragraphs>59</Paragraphs>
  <Slides>15</Slides>
  <Notes>0</Notes>
  <HiddenSlides>0</HiddenSlides>
  <MMClips>0</MMClips>
  <ScaleCrop>false</ScaleCrop>
  <HeadingPairs>
    <vt:vector size="4" baseType="variant">
      <vt:variant>
        <vt:lpstr>نسق</vt:lpstr>
      </vt:variant>
      <vt:variant>
        <vt:i4>1</vt:i4>
      </vt:variant>
      <vt:variant>
        <vt:lpstr>عناوين الشرائح</vt:lpstr>
      </vt:variant>
      <vt:variant>
        <vt:i4>15</vt:i4>
      </vt:variant>
    </vt:vector>
  </HeadingPairs>
  <TitlesOfParts>
    <vt:vector size="16" baseType="lpstr">
      <vt:lpstr>Office Theme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DR.Ahmed Saker</dc:creator>
  <cp:lastModifiedBy>NS</cp:lastModifiedBy>
  <cp:revision>42</cp:revision>
  <cp:lastPrinted>2014-12-01T18:27:40Z</cp:lastPrinted>
  <dcterms:created xsi:type="dcterms:W3CDTF">2014-11-28T16:54:51Z</dcterms:created>
  <dcterms:modified xsi:type="dcterms:W3CDTF">2024-10-11T05:47:59Z</dcterms:modified>
</cp:coreProperties>
</file>