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handoutMasterIdLst>
    <p:handoutMasterId r:id="rId25"/>
  </p:handoutMasterIdLst>
  <p:sldIdLst>
    <p:sldId id="265" r:id="rId2"/>
    <p:sldId id="264" r:id="rId3"/>
    <p:sldId id="257" r:id="rId4"/>
    <p:sldId id="258" r:id="rId5"/>
    <p:sldId id="259" r:id="rId6"/>
    <p:sldId id="260" r:id="rId7"/>
    <p:sldId id="261" r:id="rId8"/>
    <p:sldId id="267" r:id="rId9"/>
    <p:sldId id="269" r:id="rId10"/>
    <p:sldId id="271" r:id="rId11"/>
    <p:sldId id="273" r:id="rId12"/>
    <p:sldId id="286" r:id="rId13"/>
    <p:sldId id="284" r:id="rId14"/>
    <p:sldId id="275" r:id="rId15"/>
    <p:sldId id="277" r:id="rId16"/>
    <p:sldId id="282" r:id="rId17"/>
    <p:sldId id="283" r:id="rId18"/>
    <p:sldId id="288" r:id="rId19"/>
    <p:sldId id="278" r:id="rId20"/>
    <p:sldId id="279" r:id="rId21"/>
    <p:sldId id="281" r:id="rId22"/>
    <p:sldId id="290" r:id="rId23"/>
    <p:sldId id="292" r:id="rId24"/>
  </p:sldIdLst>
  <p:sldSz cx="9144000" cy="6858000" type="screen4x3"/>
  <p:notesSz cx="6735763" cy="98694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3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812317-C2E5-4B5B-8655-0A6940652B8D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4188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4763" y="9374188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2C849A-13DB-429B-A746-98F2585EF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1754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0D989-741B-496F-A4B4-791CA674DAF2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1817E-2A81-4440-9EF1-C3EA9E67BB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0D989-741B-496F-A4B4-791CA674DAF2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1817E-2A81-4440-9EF1-C3EA9E67BB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0D989-741B-496F-A4B4-791CA674DAF2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1817E-2A81-4440-9EF1-C3EA9E67BB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0D989-741B-496F-A4B4-791CA674DAF2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1817E-2A81-4440-9EF1-C3EA9E67BB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0D989-741B-496F-A4B4-791CA674DAF2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1817E-2A81-4440-9EF1-C3EA9E67BB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0D989-741B-496F-A4B4-791CA674DAF2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1817E-2A81-4440-9EF1-C3EA9E67BB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0D989-741B-496F-A4B4-791CA674DAF2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1817E-2A81-4440-9EF1-C3EA9E67BB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0D989-741B-496F-A4B4-791CA674DAF2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1817E-2A81-4440-9EF1-C3EA9E67BB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0D989-741B-496F-A4B4-791CA674DAF2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1817E-2A81-4440-9EF1-C3EA9E67BB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0D989-741B-496F-A4B4-791CA674DAF2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1817E-2A81-4440-9EF1-C3EA9E67BB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0D989-741B-496F-A4B4-791CA674DAF2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D71817E-2A81-4440-9EF1-C3EA9E67BBF7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7A0D989-741B-496F-A4B4-791CA674DAF2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D71817E-2A81-4440-9EF1-C3EA9E67BBF7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Functional classification of the neuron: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1</a:t>
            </a:r>
            <a:r>
              <a:rPr lang="en-US" dirty="0"/>
              <a:t>. </a:t>
            </a:r>
            <a:r>
              <a:rPr lang="en-US" b="1" dirty="0">
                <a:solidFill>
                  <a:srgbClr val="FF0000"/>
                </a:solidFill>
              </a:rPr>
              <a:t>Sensory neurons</a:t>
            </a:r>
            <a:r>
              <a:rPr lang="en-US" dirty="0"/>
              <a:t>: from the </a:t>
            </a:r>
            <a:r>
              <a:rPr lang="en-US" dirty="0">
                <a:solidFill>
                  <a:srgbClr val="FFC000"/>
                </a:solidFill>
              </a:rPr>
              <a:t>afferent division </a:t>
            </a:r>
            <a:r>
              <a:rPr lang="en-US" dirty="0"/>
              <a:t>of the PNS, the cell bodies of the sensory neurons are found in </a:t>
            </a:r>
            <a:r>
              <a:rPr lang="en-US" dirty="0">
                <a:solidFill>
                  <a:srgbClr val="FFC000"/>
                </a:solidFill>
              </a:rPr>
              <a:t>peripheral sensory ganglia </a:t>
            </a:r>
            <a:r>
              <a:rPr lang="en-US" dirty="0"/>
              <a:t>(a ganglion is a collection of neuron cell bodies in the PNS</a:t>
            </a:r>
            <a:r>
              <a:rPr lang="en-US" dirty="0" smtClean="0"/>
              <a:t>).</a:t>
            </a:r>
          </a:p>
          <a:p>
            <a:pPr>
              <a:buNone/>
            </a:pPr>
            <a:r>
              <a:rPr lang="en-US" dirty="0"/>
              <a:t>-</a:t>
            </a:r>
            <a:r>
              <a:rPr lang="en-US" b="1" dirty="0">
                <a:solidFill>
                  <a:srgbClr val="FF0000"/>
                </a:solidFill>
              </a:rPr>
              <a:t>somatic</a:t>
            </a:r>
            <a:r>
              <a:rPr lang="en-US" dirty="0"/>
              <a:t> sensory neurons ( monitor the </a:t>
            </a:r>
            <a:r>
              <a:rPr lang="en-US" dirty="0">
                <a:solidFill>
                  <a:srgbClr val="FFC000"/>
                </a:solidFill>
              </a:rPr>
              <a:t>outside </a:t>
            </a:r>
            <a:r>
              <a:rPr lang="en-US" dirty="0"/>
              <a:t>world &amp; our position within it).</a:t>
            </a:r>
          </a:p>
          <a:p>
            <a:pPr>
              <a:buNone/>
            </a:pPr>
            <a:r>
              <a:rPr lang="en-US" dirty="0"/>
              <a:t>-</a:t>
            </a:r>
            <a:r>
              <a:rPr lang="en-US" b="1" dirty="0">
                <a:solidFill>
                  <a:srgbClr val="FF0000"/>
                </a:solidFill>
              </a:rPr>
              <a:t>visceral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sensory neurons ( monitor </a:t>
            </a:r>
            <a:r>
              <a:rPr lang="en-US" dirty="0">
                <a:solidFill>
                  <a:srgbClr val="FFC000"/>
                </a:solidFill>
              </a:rPr>
              <a:t>internal</a:t>
            </a:r>
            <a:r>
              <a:rPr lang="en-US" dirty="0"/>
              <a:t> conditions &amp; the status of other organ system).</a:t>
            </a:r>
          </a:p>
          <a:p>
            <a:r>
              <a:rPr lang="en-US" dirty="0"/>
              <a:t>2. </a:t>
            </a:r>
            <a:r>
              <a:rPr lang="en-US" b="1" dirty="0">
                <a:solidFill>
                  <a:srgbClr val="FF0000"/>
                </a:solidFill>
              </a:rPr>
              <a:t>Motor neurons</a:t>
            </a:r>
            <a:r>
              <a:rPr lang="en-US" dirty="0"/>
              <a:t>: or </a:t>
            </a:r>
            <a:r>
              <a:rPr lang="en-US" dirty="0">
                <a:solidFill>
                  <a:srgbClr val="FFC000"/>
                </a:solidFill>
              </a:rPr>
              <a:t>efferent neurons</a:t>
            </a:r>
            <a:r>
              <a:rPr lang="en-US" dirty="0"/>
              <a:t>, which carries instructions </a:t>
            </a:r>
            <a:r>
              <a:rPr lang="en-US" dirty="0">
                <a:solidFill>
                  <a:srgbClr val="FFC000"/>
                </a:solidFill>
              </a:rPr>
              <a:t>from the CNS</a:t>
            </a:r>
            <a:r>
              <a:rPr lang="en-US" dirty="0"/>
              <a:t> to peripheral effectors (the motor neuron stimulates a peripheral tissue or organ).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5793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Action Potential Generation: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>
                <a:solidFill>
                  <a:srgbClr val="FF0000"/>
                </a:solidFill>
              </a:rPr>
              <a:t>Depolarization to threshold</a:t>
            </a:r>
            <a:r>
              <a:rPr lang="en-US" dirty="0"/>
              <a:t>: before an AP can begin, an area of excitable membrane must be depolarized to threshold by local current.</a:t>
            </a:r>
          </a:p>
          <a:p>
            <a:r>
              <a:rPr lang="en-US" dirty="0">
                <a:solidFill>
                  <a:srgbClr val="FF0000"/>
                </a:solidFill>
              </a:rPr>
              <a:t>Activation of Na+ channels </a:t>
            </a:r>
            <a:r>
              <a:rPr lang="en-US" dirty="0"/>
              <a:t>and rapid depolarization: </a:t>
            </a:r>
            <a:r>
              <a:rPr lang="en-US" dirty="0" smtClean="0"/>
              <a:t>at </a:t>
            </a:r>
            <a:r>
              <a:rPr lang="en-US" dirty="0"/>
              <a:t>threshold the activation gates open &amp; the cell become much </a:t>
            </a:r>
            <a:r>
              <a:rPr lang="en-US" dirty="0">
                <a:solidFill>
                  <a:srgbClr val="FFC000"/>
                </a:solidFill>
              </a:rPr>
              <a:t>more permeable to Na+ </a:t>
            </a:r>
            <a:r>
              <a:rPr lang="en-US" dirty="0"/>
              <a:t>(by the effect of the electro-chemical gradients. </a:t>
            </a:r>
            <a:r>
              <a:rPr lang="en-US" dirty="0">
                <a:solidFill>
                  <a:srgbClr val="FFC000"/>
                </a:solidFill>
              </a:rPr>
              <a:t>Na+ rush into the cytoplasm and rapid </a:t>
            </a:r>
            <a:r>
              <a:rPr lang="en-US" b="1" dirty="0">
                <a:solidFill>
                  <a:srgbClr val="FFC000"/>
                </a:solidFill>
              </a:rPr>
              <a:t>depolarization</a:t>
            </a:r>
            <a:r>
              <a:rPr lang="en-US" dirty="0">
                <a:solidFill>
                  <a:srgbClr val="FFC000"/>
                </a:solidFill>
              </a:rPr>
              <a:t> occur).</a:t>
            </a:r>
          </a:p>
        </p:txBody>
      </p:sp>
    </p:spTree>
    <p:extLst>
      <p:ext uri="{BB962C8B-B14F-4D97-AF65-F5344CB8AC3E}">
        <p14:creationId xmlns:p14="http://schemas.microsoft.com/office/powerpoint/2010/main" val="950995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Na+ channel inactivation &amp; K+ channel activation: </a:t>
            </a:r>
            <a:endParaRPr lang="en-US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dirty="0" smtClean="0"/>
              <a:t>at </a:t>
            </a:r>
            <a:r>
              <a:rPr lang="en-US" dirty="0"/>
              <a:t>trans membrane potential of </a:t>
            </a:r>
            <a:r>
              <a:rPr lang="en-US" dirty="0">
                <a:solidFill>
                  <a:srgbClr val="FFC000"/>
                </a:solidFill>
              </a:rPr>
              <a:t>+30mV the inactivated gates of the voltage-regulated Na+ channels </a:t>
            </a:r>
            <a:r>
              <a:rPr lang="en-US" dirty="0"/>
              <a:t>begin closing (this step is called Na+ channel inactivation). </a:t>
            </a:r>
            <a:r>
              <a:rPr lang="en-US" dirty="0">
                <a:solidFill>
                  <a:srgbClr val="FFC000"/>
                </a:solidFill>
              </a:rPr>
              <a:t>At the same time K+ channels are opened</a:t>
            </a:r>
          </a:p>
        </p:txBody>
      </p:sp>
    </p:spTree>
    <p:extLst>
      <p:ext uri="{BB962C8B-B14F-4D97-AF65-F5344CB8AC3E}">
        <p14:creationId xmlns:p14="http://schemas.microsoft.com/office/powerpoint/2010/main" val="81108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2" y="188640"/>
            <a:ext cx="9144000" cy="655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9220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G:\action\image25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560" y="5796"/>
            <a:ext cx="917955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5261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Return to normal permeability: </a:t>
            </a:r>
            <a:endParaRPr lang="en-US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FFC000"/>
                </a:solidFill>
              </a:rPr>
              <a:t>voltage </a:t>
            </a:r>
            <a:r>
              <a:rPr lang="en-US" dirty="0">
                <a:solidFill>
                  <a:srgbClr val="FFC000"/>
                </a:solidFill>
              </a:rPr>
              <a:t>regulated Na+ channels remain inactivated </a:t>
            </a:r>
            <a:r>
              <a:rPr lang="en-US" dirty="0"/>
              <a:t>until the membrane </a:t>
            </a:r>
            <a:r>
              <a:rPr lang="en-US" b="1" dirty="0" err="1">
                <a:solidFill>
                  <a:srgbClr val="FFC000"/>
                </a:solidFill>
              </a:rPr>
              <a:t>repolarize</a:t>
            </a:r>
            <a:r>
              <a:rPr lang="en-US" dirty="0">
                <a:solidFill>
                  <a:srgbClr val="FFC000"/>
                </a:solidFill>
              </a:rPr>
              <a:t> to threshold (about -60mV) </a:t>
            </a:r>
            <a:r>
              <a:rPr lang="en-US" dirty="0"/>
              <a:t>then they remain closed but capable opening. </a:t>
            </a:r>
            <a:r>
              <a:rPr lang="en-US" dirty="0">
                <a:solidFill>
                  <a:srgbClr val="FFC000"/>
                </a:solidFill>
              </a:rPr>
              <a:t>Voltage regulated K+ channel begin closing as membrane reaches normal resting potential (about -70mV).</a:t>
            </a:r>
          </a:p>
        </p:txBody>
      </p:sp>
    </p:spTree>
    <p:extLst>
      <p:ext uri="{BB962C8B-B14F-4D97-AF65-F5344CB8AC3E}">
        <p14:creationId xmlns:p14="http://schemas.microsoft.com/office/powerpoint/2010/main" val="1447442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G:\transmemberain potential pics\action\ns02-actionpotentia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558058" cy="63367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1814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3528" y="335846"/>
            <a:ext cx="871296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Chemical transmission at the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synapse.</a:t>
            </a: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action potential in the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presynaptic cell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transmitted to the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postsynaptic cell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via a </a:t>
            </a:r>
            <a:r>
              <a:rPr lang="en-US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chemical signal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which, in turn, triggers an action potential in the postsynaptic cell. When the action potential of the presynaptic cell reaches the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terminal bulb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it triggers the </a:t>
            </a:r>
            <a:r>
              <a:rPr lang="en-US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opening of voltage-gated calcium channels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plasma membrane. Calcium ions flow into the presynaptic cell. The elevated intracellular concentration of calcium triggers </a:t>
            </a:r>
            <a:r>
              <a:rPr lang="en-US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fusion of synaptic vesicles with the plasma membrane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the terminal bulb. The synaptic vesicles reside in the terminal bulb, filled with neurotransmitters. When they fuse with the plasma membrane, </a:t>
            </a:r>
            <a:r>
              <a:rPr lang="en-US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neurotransmitters are released into the synaptic cleft.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Extracellular neurotransmitters </a:t>
            </a:r>
            <a:r>
              <a:rPr lang="en-US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bind to specific receptors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plasma membrane of the postsynaptic cell. Upon the binding of neurotransmitter to its receptor, an action potential is triggered in the postsynaptic cell.</a:t>
            </a:r>
          </a:p>
        </p:txBody>
      </p:sp>
    </p:spTree>
    <p:extLst>
      <p:ext uri="{BB962C8B-B14F-4D97-AF65-F5344CB8AC3E}">
        <p14:creationId xmlns:p14="http://schemas.microsoft.com/office/powerpoint/2010/main" val="333489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ikispaces.psu.edu/download/attachments/42338579/image-5.jpg?version=1&amp;modificationDate=1248755020000&amp;api=v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44000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1609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5390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5536" y="260648"/>
            <a:ext cx="849694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SALTATORY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CONDUCTION </a:t>
            </a:r>
            <a:r>
              <a:rPr lang="ar-IQ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التوصيل </a:t>
            </a:r>
            <a:r>
              <a:rPr lang="ar-IQ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القفزي</a:t>
            </a:r>
            <a:r>
              <a:rPr lang="ar-IQ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-US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myelin is an effective </a:t>
            </a:r>
            <a:r>
              <a:rPr lang="en-US" sz="28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insulator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ar-IQ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current flow through it is negligible.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Instead,</a:t>
            </a:r>
            <a:r>
              <a:rPr lang="ar-IQ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depolarization </a:t>
            </a:r>
            <a:r>
              <a:rPr lang="en-US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myelinated axons jumps from one node </a:t>
            </a:r>
            <a:r>
              <a:rPr lang="en-US" sz="28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ar-IQ" sz="28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Ranvier </a:t>
            </a:r>
            <a:r>
              <a:rPr lang="en-US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the </a:t>
            </a:r>
            <a:r>
              <a:rPr lang="en-US" sz="28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r>
              <a:rPr lang="ar-IQ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IQ" sz="28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jumping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ar-IQ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depolarization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node to node is called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saltatory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conduction.</a:t>
            </a:r>
            <a:r>
              <a:rPr lang="ar-IQ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lang="en-US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a rapid process that allows myelinated axons to </a:t>
            </a:r>
            <a:r>
              <a:rPr lang="en-US" sz="28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conduct</a:t>
            </a:r>
            <a:r>
              <a:rPr lang="ar-IQ" sz="28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 </a:t>
            </a:r>
            <a:r>
              <a:rPr lang="en-US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50 times faster than the fastest unmyelinated fibers.</a:t>
            </a:r>
          </a:p>
        </p:txBody>
      </p:sp>
    </p:spTree>
    <p:extLst>
      <p:ext uri="{BB962C8B-B14F-4D97-AF65-F5344CB8AC3E}">
        <p14:creationId xmlns:p14="http://schemas.microsoft.com/office/powerpoint/2010/main" val="3071422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504" y="116632"/>
            <a:ext cx="864096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i="0" u="none" strike="noStrike" baseline="0" dirty="0" smtClean="0">
                <a:solidFill>
                  <a:srgbClr val="FF0000"/>
                </a:solidFill>
                <a:latin typeface="MyriadPro-Bold"/>
                <a:cs typeface="+mj-cs"/>
              </a:rPr>
              <a:t>EXCITATION &amp; CONDUCTION</a:t>
            </a:r>
            <a:r>
              <a:rPr lang="ar-IQ" sz="2400" b="1" i="0" u="none" strike="noStrike" baseline="0" dirty="0" smtClean="0">
                <a:solidFill>
                  <a:srgbClr val="FF0000"/>
                </a:solidFill>
                <a:latin typeface="MyriadPro-Bold"/>
                <a:cs typeface="+mj-cs"/>
              </a:rPr>
              <a:t> الاثارة والتوصيل </a:t>
            </a:r>
            <a:endParaRPr lang="en-US" sz="2400" b="1" i="0" u="none" strike="noStrike" baseline="0" dirty="0" smtClean="0">
              <a:solidFill>
                <a:srgbClr val="FF0000"/>
              </a:solidFill>
              <a:latin typeface="MyriadPro-Bold"/>
              <a:cs typeface="+mj-cs"/>
            </a:endParaRPr>
          </a:p>
          <a:p>
            <a:pPr algn="just"/>
            <a:endParaRPr lang="en-US" sz="2400" b="1" i="0" u="none" strike="noStrike" baseline="0" dirty="0" smtClean="0">
              <a:solidFill>
                <a:srgbClr val="BA7B0E"/>
              </a:solidFill>
              <a:latin typeface="MyriadPro-Bold"/>
              <a:cs typeface="+mj-cs"/>
            </a:endParaRPr>
          </a:p>
          <a:p>
            <a:pPr algn="just"/>
            <a:r>
              <a:rPr lang="en-US" sz="2400" b="0" i="0" u="none" strike="noStrike" baseline="0" dirty="0" smtClean="0">
                <a:solidFill>
                  <a:srgbClr val="231F20"/>
                </a:solidFill>
                <a:latin typeface="MinionPro-Regular"/>
                <a:cs typeface="+mj-cs"/>
              </a:rPr>
              <a:t>Nerve cells have a </a:t>
            </a:r>
            <a:r>
              <a:rPr lang="en-US" sz="2400" b="0" i="0" u="none" strike="noStrike" baseline="0" dirty="0" smtClean="0">
                <a:solidFill>
                  <a:srgbClr val="FFC000"/>
                </a:solidFill>
                <a:latin typeface="MinionPro-Regular"/>
                <a:cs typeface="+mj-cs"/>
              </a:rPr>
              <a:t>low threshold</a:t>
            </a:r>
            <a:r>
              <a:rPr lang="en-US" sz="2400" b="0" i="0" u="none" strike="noStrike" baseline="0" dirty="0" smtClean="0">
                <a:solidFill>
                  <a:srgbClr val="231F20"/>
                </a:solidFill>
                <a:latin typeface="MinionPro-Regular"/>
                <a:cs typeface="+mj-cs"/>
              </a:rPr>
              <a:t> for excitation. The stimulus</a:t>
            </a:r>
            <a:r>
              <a:rPr lang="ar-IQ" sz="2400" b="0" i="0" u="none" strike="noStrike" baseline="0" dirty="0" smtClean="0">
                <a:solidFill>
                  <a:srgbClr val="231F20"/>
                </a:solidFill>
                <a:latin typeface="MinionPro-Regular"/>
                <a:cs typeface="+mj-cs"/>
              </a:rPr>
              <a:t>  </a:t>
            </a:r>
            <a:r>
              <a:rPr lang="en-US" sz="2400" b="0" i="0" u="none" strike="noStrike" baseline="0" dirty="0" smtClean="0">
                <a:solidFill>
                  <a:srgbClr val="231F20"/>
                </a:solidFill>
                <a:latin typeface="MinionPro-Regular"/>
                <a:cs typeface="+mj-cs"/>
              </a:rPr>
              <a:t>may be </a:t>
            </a:r>
            <a:r>
              <a:rPr lang="en-US" sz="2400" b="0" i="0" u="none" strike="noStrike" baseline="0" dirty="0" smtClean="0">
                <a:solidFill>
                  <a:srgbClr val="FFC000"/>
                </a:solidFill>
                <a:latin typeface="MinionPro-Regular"/>
                <a:cs typeface="+mj-cs"/>
              </a:rPr>
              <a:t>electrical, chemical, or mechanical</a:t>
            </a:r>
            <a:r>
              <a:rPr lang="en-US" sz="2400" b="0" i="0" u="none" strike="noStrike" baseline="0" dirty="0" smtClean="0">
                <a:solidFill>
                  <a:srgbClr val="231F20"/>
                </a:solidFill>
                <a:latin typeface="MinionPro-Regular"/>
                <a:cs typeface="+mj-cs"/>
              </a:rPr>
              <a:t>. Two types of physicochemical</a:t>
            </a:r>
            <a:r>
              <a:rPr lang="ar-IQ" sz="2400" b="0" i="0" u="none" strike="noStrike" baseline="0" dirty="0" smtClean="0">
                <a:solidFill>
                  <a:srgbClr val="231F20"/>
                </a:solidFill>
                <a:latin typeface="MinionPro-Regular"/>
                <a:cs typeface="+mj-cs"/>
              </a:rPr>
              <a:t> </a:t>
            </a:r>
            <a:r>
              <a:rPr lang="en-US" sz="2400" b="0" i="0" u="none" strike="noStrike" baseline="0" dirty="0" smtClean="0">
                <a:solidFill>
                  <a:srgbClr val="231F20"/>
                </a:solidFill>
                <a:latin typeface="MinionPro-Regular"/>
                <a:cs typeface="+mj-cs"/>
              </a:rPr>
              <a:t>disturbances are produced: </a:t>
            </a:r>
            <a:r>
              <a:rPr lang="en-US" sz="2400" b="0" i="0" u="none" strike="noStrike" baseline="0" dirty="0" smtClean="0">
                <a:solidFill>
                  <a:srgbClr val="FF0000"/>
                </a:solidFill>
                <a:latin typeface="MinionPro-Regular"/>
                <a:cs typeface="+mj-cs"/>
              </a:rPr>
              <a:t>local</a:t>
            </a:r>
            <a:r>
              <a:rPr lang="en-US" sz="2400" b="0" i="0" u="none" strike="noStrike" baseline="0" dirty="0" smtClean="0">
                <a:solidFill>
                  <a:srgbClr val="231F20"/>
                </a:solidFill>
                <a:latin typeface="MinionPro-Regular"/>
                <a:cs typeface="+mj-cs"/>
              </a:rPr>
              <a:t>, </a:t>
            </a:r>
            <a:r>
              <a:rPr lang="en-US" sz="2400" b="1" i="0" u="none" strike="noStrike" baseline="0" dirty="0" err="1" smtClean="0">
                <a:solidFill>
                  <a:srgbClr val="FF0000"/>
                </a:solidFill>
                <a:latin typeface="MinionPro-Regular"/>
                <a:cs typeface="+mj-cs"/>
              </a:rPr>
              <a:t>nonpropagated</a:t>
            </a:r>
            <a:r>
              <a:rPr lang="ar-IQ" sz="2400" b="1" i="0" u="none" strike="noStrike" baseline="0" dirty="0" smtClean="0">
                <a:solidFill>
                  <a:srgbClr val="FF0000"/>
                </a:solidFill>
                <a:latin typeface="MinionPro-Regular"/>
                <a:cs typeface="+mj-cs"/>
              </a:rPr>
              <a:t> </a:t>
            </a:r>
            <a:r>
              <a:rPr lang="en-US" sz="2400" b="1" i="0" u="none" strike="noStrike" baseline="0" dirty="0" smtClean="0">
                <a:solidFill>
                  <a:srgbClr val="FF0000"/>
                </a:solidFill>
                <a:latin typeface="MinionPro-Regular"/>
                <a:cs typeface="+mj-cs"/>
              </a:rPr>
              <a:t>potentials </a:t>
            </a:r>
            <a:r>
              <a:rPr lang="en-US" sz="2400" b="0" i="0" u="none" strike="noStrike" baseline="0" dirty="0" smtClean="0">
                <a:solidFill>
                  <a:srgbClr val="231F20"/>
                </a:solidFill>
                <a:latin typeface="MinionPro-Regular"/>
                <a:cs typeface="+mj-cs"/>
              </a:rPr>
              <a:t>called, and </a:t>
            </a:r>
            <a:r>
              <a:rPr lang="en-US" sz="2400" b="0" i="0" u="none" strike="noStrike" baseline="0" dirty="0" smtClean="0">
                <a:solidFill>
                  <a:srgbClr val="FF0000"/>
                </a:solidFill>
                <a:latin typeface="MinionPro-Regular"/>
                <a:cs typeface="+mj-cs"/>
              </a:rPr>
              <a:t>propagated potentials</a:t>
            </a:r>
            <a:r>
              <a:rPr lang="en-US" sz="2400" b="0" i="0" u="none" strike="noStrike" baseline="0" dirty="0" smtClean="0">
                <a:solidFill>
                  <a:srgbClr val="231F20"/>
                </a:solidFill>
                <a:latin typeface="MinionPro-Regular"/>
                <a:cs typeface="+mj-cs"/>
              </a:rPr>
              <a:t>,</a:t>
            </a:r>
            <a:r>
              <a:rPr lang="ar-IQ" sz="2400" b="0" i="0" u="none" strike="noStrike" baseline="0" dirty="0" smtClean="0">
                <a:solidFill>
                  <a:srgbClr val="231F20"/>
                </a:solidFill>
                <a:latin typeface="MinionPro-Regular"/>
                <a:cs typeface="+mj-cs"/>
              </a:rPr>
              <a:t> </a:t>
            </a:r>
            <a:r>
              <a:rPr lang="en-US" sz="2400" b="0" i="0" u="none" strike="noStrike" baseline="0" dirty="0" smtClean="0">
                <a:solidFill>
                  <a:srgbClr val="231F20"/>
                </a:solidFill>
                <a:latin typeface="MinionPro-Regular"/>
                <a:cs typeface="+mj-cs"/>
              </a:rPr>
              <a:t>the</a:t>
            </a:r>
            <a:r>
              <a:rPr lang="ar-IQ" sz="2400" b="0" i="0" u="none" strike="noStrike" baseline="0" dirty="0" smtClean="0">
                <a:solidFill>
                  <a:srgbClr val="231F20"/>
                </a:solidFill>
                <a:latin typeface="MinionPro-Regular"/>
                <a:cs typeface="+mj-cs"/>
              </a:rPr>
              <a:t> </a:t>
            </a:r>
            <a:r>
              <a:rPr lang="en-US" sz="2400" b="1" i="0" u="none" strike="noStrike" baseline="0" dirty="0" smtClean="0">
                <a:solidFill>
                  <a:srgbClr val="FF0000"/>
                </a:solidFill>
                <a:latin typeface="MinionPro-Bold"/>
                <a:cs typeface="+mj-cs"/>
              </a:rPr>
              <a:t>action potentials</a:t>
            </a:r>
            <a:r>
              <a:rPr lang="ar-IQ" sz="2400" b="1" i="0" u="none" strike="noStrike" baseline="0" dirty="0" smtClean="0">
                <a:solidFill>
                  <a:srgbClr val="231F20"/>
                </a:solidFill>
                <a:latin typeface="MinionPro-Bold"/>
                <a:cs typeface="+mj-cs"/>
              </a:rPr>
              <a:t> </a:t>
            </a:r>
            <a:r>
              <a:rPr lang="en-US" sz="2400" b="0" i="0" u="none" strike="noStrike" baseline="0" dirty="0" smtClean="0">
                <a:solidFill>
                  <a:srgbClr val="231F20"/>
                </a:solidFill>
                <a:latin typeface="MinionPro-Regular"/>
                <a:cs typeface="+mj-cs"/>
              </a:rPr>
              <a:t>(or </a:t>
            </a:r>
            <a:r>
              <a:rPr lang="en-US" sz="2400" b="1" i="0" u="none" strike="noStrike" baseline="0" dirty="0" smtClean="0">
                <a:solidFill>
                  <a:srgbClr val="FF0000"/>
                </a:solidFill>
                <a:latin typeface="MinionPro-Bold"/>
                <a:cs typeface="+mj-cs"/>
              </a:rPr>
              <a:t>nerve impulses </a:t>
            </a:r>
            <a:r>
              <a:rPr lang="en-US" sz="2400" b="0" i="0" u="none" strike="noStrike" baseline="0" dirty="0" smtClean="0">
                <a:solidFill>
                  <a:srgbClr val="231F20"/>
                </a:solidFill>
                <a:latin typeface="MinionPro-Regular"/>
                <a:cs typeface="+mj-cs"/>
              </a:rPr>
              <a:t>). These are the only </a:t>
            </a:r>
            <a:r>
              <a:rPr lang="en-US" sz="2400" b="0" i="0" u="none" strike="noStrike" baseline="0" dirty="0" smtClean="0">
                <a:solidFill>
                  <a:srgbClr val="FFC000"/>
                </a:solidFill>
                <a:latin typeface="MinionPro-Regular"/>
                <a:cs typeface="+mj-cs"/>
              </a:rPr>
              <a:t>electrical responses </a:t>
            </a:r>
            <a:r>
              <a:rPr lang="en-US" sz="2400" b="0" i="0" u="none" strike="noStrike" baseline="0" dirty="0" smtClean="0">
                <a:solidFill>
                  <a:srgbClr val="231F20"/>
                </a:solidFill>
                <a:latin typeface="MinionPro-Regular"/>
                <a:cs typeface="+mj-cs"/>
              </a:rPr>
              <a:t>of neurons and other excitable tissues, and they are </a:t>
            </a:r>
            <a:r>
              <a:rPr lang="en-US" sz="2400" b="0" i="0" u="none" strike="noStrike" baseline="0" dirty="0" smtClean="0">
                <a:solidFill>
                  <a:srgbClr val="FFC000"/>
                </a:solidFill>
                <a:latin typeface="MinionPro-Regular"/>
                <a:cs typeface="+mj-cs"/>
              </a:rPr>
              <a:t>the main language of the nervous </a:t>
            </a:r>
            <a:r>
              <a:rPr lang="en-US" sz="2400" b="0" i="0" u="none" strike="noStrike" baseline="0" dirty="0" smtClean="0">
                <a:solidFill>
                  <a:srgbClr val="231F20"/>
                </a:solidFill>
                <a:latin typeface="MinionPro-Regular"/>
                <a:cs typeface="+mj-cs"/>
              </a:rPr>
              <a:t>system. They are due to </a:t>
            </a:r>
            <a:r>
              <a:rPr lang="en-US" sz="2400" b="0" i="0" u="none" strike="noStrike" baseline="0" dirty="0" smtClean="0">
                <a:solidFill>
                  <a:srgbClr val="FFC000"/>
                </a:solidFill>
                <a:latin typeface="MinionPro-Regular"/>
                <a:cs typeface="+mj-cs"/>
              </a:rPr>
              <a:t>changes in the conduction of ions across the cell membrane that are produced by alterations in ion channels</a:t>
            </a:r>
            <a:r>
              <a:rPr lang="en-US" sz="2400" b="0" i="0" u="none" strike="noStrike" baseline="0" dirty="0" smtClean="0">
                <a:solidFill>
                  <a:srgbClr val="231F20"/>
                </a:solidFill>
                <a:latin typeface="MinionPro-Regular"/>
                <a:cs typeface="+mj-cs"/>
              </a:rPr>
              <a:t>. The electrical events in neurons are rapid, being measured in </a:t>
            </a:r>
            <a:r>
              <a:rPr lang="en-US" sz="2400" b="1" i="0" u="none" strike="noStrike" baseline="0" dirty="0" smtClean="0">
                <a:solidFill>
                  <a:srgbClr val="FFC000"/>
                </a:solidFill>
                <a:latin typeface="MinionPro-Bold"/>
                <a:cs typeface="+mj-cs"/>
              </a:rPr>
              <a:t>milliseconds (</a:t>
            </a:r>
            <a:r>
              <a:rPr lang="en-US" sz="2400" b="1" i="0" u="none" strike="noStrike" baseline="0" dirty="0" err="1" smtClean="0">
                <a:solidFill>
                  <a:srgbClr val="FFC000"/>
                </a:solidFill>
                <a:latin typeface="MinionPro-Bold"/>
                <a:cs typeface="+mj-cs"/>
              </a:rPr>
              <a:t>ms</a:t>
            </a:r>
            <a:r>
              <a:rPr lang="en-US" sz="2400" b="1" i="0" u="none" strike="noStrike" baseline="0" dirty="0" smtClean="0">
                <a:solidFill>
                  <a:srgbClr val="FFC000"/>
                </a:solidFill>
                <a:latin typeface="MinionPro-Bold"/>
                <a:cs typeface="+mj-cs"/>
              </a:rPr>
              <a:t>)</a:t>
            </a:r>
            <a:r>
              <a:rPr lang="en-US" sz="2400" b="1" i="0" u="none" strike="noStrike" baseline="0" dirty="0" smtClean="0">
                <a:solidFill>
                  <a:srgbClr val="231F20"/>
                </a:solidFill>
                <a:latin typeface="MinionPro-Bold"/>
                <a:cs typeface="+mj-cs"/>
              </a:rPr>
              <a:t>; </a:t>
            </a:r>
            <a:r>
              <a:rPr lang="en-US" sz="2400" b="0" i="0" u="none" strike="noStrike" baseline="0" dirty="0" smtClean="0">
                <a:solidFill>
                  <a:srgbClr val="231F20"/>
                </a:solidFill>
                <a:latin typeface="MinionPro-Regular"/>
                <a:cs typeface="+mj-cs"/>
              </a:rPr>
              <a:t>and the potential changes are small, being measured in </a:t>
            </a:r>
            <a:r>
              <a:rPr lang="en-US" sz="2400" b="1" i="0" u="none" strike="noStrike" baseline="0" dirty="0" smtClean="0">
                <a:solidFill>
                  <a:srgbClr val="FFC000"/>
                </a:solidFill>
                <a:latin typeface="MinionPro-Bold"/>
                <a:cs typeface="+mj-cs"/>
              </a:rPr>
              <a:t>millivolts (mV).</a:t>
            </a:r>
            <a:endParaRPr lang="en-US" sz="2400" dirty="0">
              <a:solidFill>
                <a:srgbClr val="FFC000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351179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3528" y="197346"/>
            <a:ext cx="8496944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ORTHODROMIC &amp; ANTIDROMIC</a:t>
            </a:r>
          </a:p>
          <a:p>
            <a:pPr algn="just"/>
            <a:r>
              <a:rPr lang="ar-IQ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CONDUCTION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axon can conduct in either direction. When an action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potential</a:t>
            </a:r>
            <a:r>
              <a:rPr lang="ar-IQ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initiated in the middle of it, two impulses traveling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ar-IQ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opposite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directions are set up by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electrotonic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depolarization</a:t>
            </a:r>
            <a:r>
              <a:rPr lang="ar-IQ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either side of the initial current sink. In the natural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situation,</a:t>
            </a:r>
            <a:r>
              <a:rPr lang="ar-IQ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impulses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pass in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 direction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only,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synaptic</a:t>
            </a:r>
            <a:r>
              <a:rPr lang="ar-IQ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junctions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receptors along axons to their termination.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Such</a:t>
            </a:r>
            <a:r>
              <a:rPr lang="ar-IQ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conduction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called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orthodromic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Conduction in the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opposite</a:t>
            </a:r>
            <a:r>
              <a:rPr lang="ar-IQ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direction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called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antidromic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Because synapses, </a:t>
            </a:r>
            <a:r>
              <a:rPr lang="en-US" sz="28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unlike</a:t>
            </a:r>
            <a:r>
              <a:rPr lang="ar-IQ" sz="28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axons</a:t>
            </a:r>
            <a:r>
              <a:rPr lang="en-US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permit conduction in one direction only, an </a:t>
            </a:r>
            <a:r>
              <a:rPr lang="en-US" sz="28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antidromic</a:t>
            </a:r>
            <a:r>
              <a:rPr lang="ar-IQ" sz="28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impulse </a:t>
            </a:r>
            <a:r>
              <a:rPr lang="en-US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will fail to pass the first synapse they encounter </a:t>
            </a:r>
            <a:r>
              <a:rPr lang="en-US" sz="28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ar-IQ" sz="28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die </a:t>
            </a:r>
            <a:r>
              <a:rPr lang="en-US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 at that point.</a:t>
            </a:r>
          </a:p>
        </p:txBody>
      </p:sp>
    </p:spTree>
    <p:extLst>
      <p:ext uri="{BB962C8B-B14F-4D97-AF65-F5344CB8AC3E}">
        <p14:creationId xmlns:p14="http://schemas.microsoft.com/office/powerpoint/2010/main" val="196676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04664"/>
            <a:ext cx="91440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NERVE FIBER TYPES &amp; FUNCTION</a:t>
            </a:r>
            <a:endParaRPr lang="ar-IQ" sz="2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mammalian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nerve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fibers can be classify into </a:t>
            </a:r>
            <a:r>
              <a:rPr lang="en-US" sz="28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B, and C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groups, further subdividing the A group into </a:t>
            </a:r>
            <a:r>
              <a:rPr lang="en-US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α, </a:t>
            </a:r>
            <a:r>
              <a:rPr lang="en-US" sz="28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β, </a:t>
            </a:r>
            <a:r>
              <a:rPr lang="el-GR" sz="28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l-GR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l-GR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fibers. their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classification depends on their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diameters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electrical characteristics, and functions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general, </a:t>
            </a:r>
            <a:r>
              <a:rPr lang="en-US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greater the diameter of </a:t>
            </a:r>
            <a:r>
              <a:rPr lang="en-US" sz="28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given </a:t>
            </a:r>
            <a:r>
              <a:rPr lang="en-US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nerve fiber, the greater its speed of conduction.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large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axons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concerned primarily with </a:t>
            </a:r>
            <a:r>
              <a:rPr lang="en-US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proprioceptive </a:t>
            </a:r>
            <a:r>
              <a:rPr lang="en-US" sz="28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sensation, somatic </a:t>
            </a:r>
            <a:r>
              <a:rPr lang="en-US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motor function, conscious touch, and </a:t>
            </a:r>
            <a:r>
              <a:rPr lang="en-US" sz="28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pressure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while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smaller axons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subserve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pain and </a:t>
            </a:r>
            <a:r>
              <a:rPr lang="en-US" sz="28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temperature sensations </a:t>
            </a:r>
            <a:r>
              <a:rPr lang="en-US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autonomic function.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addition to variations in speed of conduction and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fiber diameter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the various classes of fibers in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peripheral nerves </a:t>
            </a:r>
            <a:r>
              <a:rPr lang="en-US" sz="28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differ in </a:t>
            </a:r>
            <a:r>
              <a:rPr lang="en-US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their sensitivity to hypoxia and anesthetics</a:t>
            </a:r>
          </a:p>
        </p:txBody>
      </p:sp>
    </p:spTree>
    <p:extLst>
      <p:ext uri="{BB962C8B-B14F-4D97-AF65-F5344CB8AC3E}">
        <p14:creationId xmlns:p14="http://schemas.microsoft.com/office/powerpoint/2010/main" val="2573342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302359"/>
            <a:ext cx="860679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Regeneration of a Cut Axon</a:t>
            </a:r>
          </a:p>
          <a:p>
            <a:pPr algn="just" rtl="0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an axon in a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peripheral nerve</a:t>
            </a:r>
            <a:r>
              <a:rPr lang="en-US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cut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the distal portion of the axon that was severed from the cell body </a:t>
            </a:r>
            <a:r>
              <a:rPr lang="en-US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degenerates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is </a:t>
            </a:r>
            <a:r>
              <a:rPr lang="en-US" sz="28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phagocytosed</a:t>
            </a:r>
            <a:r>
              <a:rPr lang="en-US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by Schwann cells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The Schwann cells, surrounded by the basement membrane, then </a:t>
            </a:r>
            <a:r>
              <a:rPr lang="en-US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 a regeneration tube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the part of the axon that is connected to the cell body begins to grow and exhibit </a:t>
            </a:r>
            <a:r>
              <a:rPr lang="en-US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amoeboid movement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The Schwann cells of the regeneration tube are believed to </a:t>
            </a:r>
            <a:r>
              <a:rPr lang="en-US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secrete chemicals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attract the growing axon tip, and the regeneration tube helps to guide the regenerating axon to its proper destination. Even a severed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major nerve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may be surgically reconnected—and the function of the nerve largely reestablished—if the surgery is performed </a:t>
            </a:r>
            <a:r>
              <a:rPr lang="en-US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before tissue death occurs.</a:t>
            </a:r>
            <a:endParaRPr lang="ar-IQ" sz="28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780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7821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404664"/>
            <a:ext cx="856895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Conduction is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 active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self-propagating process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the impulse moves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along the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nerve at a </a:t>
            </a:r>
            <a:r>
              <a:rPr lang="en-US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constant amplitude and velocity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The process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often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compared to what happens when a match is applied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one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end of a trail of gunpowder; by igniting the powder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particles immediately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front of it, the flame moves steadily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down the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trail to its end as it is extinguished in its progression.</a:t>
            </a:r>
          </a:p>
        </p:txBody>
      </p:sp>
    </p:spTree>
    <p:extLst>
      <p:ext uri="{BB962C8B-B14F-4D97-AF65-F5344CB8AC3E}">
        <p14:creationId xmlns:p14="http://schemas.microsoft.com/office/powerpoint/2010/main" val="3204683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1560" y="332656"/>
            <a:ext cx="8208912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RESTING MEMBRANE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POTENTIAL</a:t>
            </a:r>
            <a:r>
              <a:rPr lang="ar-IQ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جهد الغشاء الساكن </a:t>
            </a:r>
            <a:endParaRPr lang="en-US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membrane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potential results from separation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positive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negative charges across the cell membrane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neurons,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resting </a:t>
            </a: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membrane </a:t>
            </a:r>
            <a:r>
              <a:rPr lang="en-US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potential </a:t>
            </a:r>
            <a:r>
              <a:rPr lang="en-US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usually about </a:t>
            </a:r>
            <a:r>
              <a:rPr lang="en-US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–70 mV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which is close to the equilibrium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potential for 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+.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resting membrane potential represents an </a:t>
            </a:r>
            <a:r>
              <a:rPr lang="en-US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equilibrium situation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which the driving force for the membrane-permeant ions down their concentration gradients across the membrane is equal and opposite to the driving force for these ions down their electrical gradients.</a:t>
            </a:r>
          </a:p>
          <a:p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3" name="AutoShape 2" descr="https://encrypted-tbn0.gstatic.com/images?q=tbn:ANd9GcQtoAzIw5h5vxOG2FeOB_9ksy6kxs8WxGTyol1YohWE2J_sbXBA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5" descr="https://encrypted-tbn1.gstatic.com/images?q=tbn:ANd9GcReZtH5oCsYd6Fk3k4QUm6-O68ZY91rykZhoVzj3GBnDLeETbV4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993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88640"/>
            <a:ext cx="7864425" cy="237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utoShape 4" descr="https://encrypted-tbn1.gstatic.com/images?q=tbn:ANd9GcReZtH5oCsYd6Fk3k4QUm6-O68ZY91rykZhoVzj3GBnDLeETbV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7" name="Picture 5" descr="C:\Users\فرات للحاسبات\Desktop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924944"/>
            <a:ext cx="5688632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050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9512" y="116632"/>
            <a:ext cx="878497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neurons, the concentration of </a:t>
            </a:r>
            <a:r>
              <a:rPr lang="en-US" sz="28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K+ is </a:t>
            </a:r>
            <a:r>
              <a:rPr lang="en-US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much higher </a:t>
            </a:r>
            <a:r>
              <a:rPr lang="en-US" sz="28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inside than </a:t>
            </a:r>
            <a:r>
              <a:rPr lang="en-US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outside the cell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sz="2800" dirty="0" smtClean="0"/>
              <a:t> </a:t>
            </a:r>
            <a:r>
              <a:rPr lang="en-US" sz="2800" dirty="0"/>
              <a:t>contains high concentrations of </a:t>
            </a:r>
            <a:r>
              <a:rPr lang="en-US" sz="2800" dirty="0" smtClean="0"/>
              <a:t> </a:t>
            </a:r>
            <a:r>
              <a:rPr lang="en-US" sz="2800" dirty="0"/>
              <a:t>negatively charged proteins (</a:t>
            </a:r>
            <a:r>
              <a:rPr lang="en-US" sz="2800" dirty="0" err="1"/>
              <a:t>Pr</a:t>
            </a:r>
            <a:r>
              <a:rPr lang="en-US" sz="2800" dirty="0"/>
              <a:t>-</a:t>
            </a:r>
            <a:r>
              <a:rPr lang="en-US" sz="2800" dirty="0" smtClean="0"/>
              <a:t>).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while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reverse is the case for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 +. This concentration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difference is established by the </a:t>
            </a:r>
            <a:r>
              <a:rPr lang="en-US" sz="28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Na+ -K +ATPase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The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outward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K+  concentration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gradient results in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passive movement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K+ out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cell when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K+ -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selective channels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 open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Similarly, the inward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Na+ concentration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gradient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results in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passive movement of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Na+ into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cell when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Na+ -selective channels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open. </a:t>
            </a:r>
            <a:r>
              <a:rPr lang="en-US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Because there are more open </a:t>
            </a:r>
            <a:r>
              <a:rPr lang="en-US" sz="28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K+ channels than Na+ channels </a:t>
            </a:r>
            <a:r>
              <a:rPr lang="en-US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rest, the membrane permeability to </a:t>
            </a:r>
            <a:r>
              <a:rPr lang="en-US" sz="28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K+ is greater</a:t>
            </a:r>
            <a:r>
              <a:rPr lang="en-US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033466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544" y="335846"/>
            <a:ext cx="835292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Consequently, the intracellular and extracellular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K+ concentrations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the prime determinants of the resting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membrane potential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which is therefore close to the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equilibrium potential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K+.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Steady ion leaks cannot continue forever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without eventually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dissipating the ion gradients. This is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prevented by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8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Na+ -K+ ATPase</a:t>
            </a:r>
            <a:r>
              <a:rPr lang="en-US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which actively moves </a:t>
            </a:r>
            <a:r>
              <a:rPr lang="en-US" sz="28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Na+ and K+ against </a:t>
            </a:r>
            <a:r>
              <a:rPr lang="en-US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their electrochemical gradient.</a:t>
            </a:r>
          </a:p>
        </p:txBody>
      </p:sp>
    </p:spTree>
    <p:extLst>
      <p:ext uri="{BB962C8B-B14F-4D97-AF65-F5344CB8AC3E}">
        <p14:creationId xmlns:p14="http://schemas.microsoft.com/office/powerpoint/2010/main" val="2133195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i="1" dirty="0"/>
              <a:t>Action Potentials (AP</a:t>
            </a:r>
            <a:r>
              <a:rPr lang="en-US" b="1" i="1" dirty="0" smtClean="0"/>
              <a:t>):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APs are </a:t>
            </a:r>
            <a:r>
              <a:rPr lang="en-US" dirty="0">
                <a:solidFill>
                  <a:srgbClr val="FFC000"/>
                </a:solidFill>
              </a:rPr>
              <a:t>propagated changes in the </a:t>
            </a:r>
            <a:r>
              <a:rPr lang="en-US" dirty="0" err="1">
                <a:solidFill>
                  <a:srgbClr val="FFC000"/>
                </a:solidFill>
              </a:rPr>
              <a:t>transmembrane</a:t>
            </a:r>
            <a:r>
              <a:rPr lang="en-US" dirty="0">
                <a:solidFill>
                  <a:srgbClr val="FFC000"/>
                </a:solidFill>
              </a:rPr>
              <a:t> potential </a:t>
            </a:r>
            <a:r>
              <a:rPr lang="en-US" dirty="0"/>
              <a:t>that once initiated, spread across the entire excitable membrane. An AP generally begins at the </a:t>
            </a:r>
            <a:r>
              <a:rPr lang="en-US" dirty="0">
                <a:solidFill>
                  <a:srgbClr val="FFC000"/>
                </a:solidFill>
              </a:rPr>
              <a:t>initial segment of the axon</a:t>
            </a:r>
            <a:r>
              <a:rPr lang="en-US" dirty="0"/>
              <a:t>, the AP is then propagated along the length of the axon reaching the </a:t>
            </a:r>
            <a:r>
              <a:rPr lang="en-US" dirty="0">
                <a:solidFill>
                  <a:srgbClr val="FFC000"/>
                </a:solidFill>
              </a:rPr>
              <a:t>synaptic knobs</a:t>
            </a:r>
          </a:p>
        </p:txBody>
      </p:sp>
    </p:spTree>
    <p:extLst>
      <p:ext uri="{BB962C8B-B14F-4D97-AF65-F5344CB8AC3E}">
        <p14:creationId xmlns:p14="http://schemas.microsoft.com/office/powerpoint/2010/main" val="1023240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908720"/>
            <a:ext cx="8784976" cy="4525963"/>
          </a:xfrm>
        </p:spPr>
        <p:txBody>
          <a:bodyPr>
            <a:normAutofit fontScale="92500"/>
          </a:bodyPr>
          <a:lstStyle/>
          <a:p>
            <a:r>
              <a:rPr lang="en-US" sz="2800" dirty="0"/>
              <a:t>(the stimulus that initiate an AP is a </a:t>
            </a:r>
            <a:r>
              <a:rPr lang="en-US" sz="2800" dirty="0">
                <a:solidFill>
                  <a:srgbClr val="FFC000"/>
                </a:solidFill>
              </a:rPr>
              <a:t>depolarization</a:t>
            </a:r>
            <a:r>
              <a:rPr lang="en-US" sz="2800" dirty="0"/>
              <a:t> large enough to </a:t>
            </a:r>
            <a:r>
              <a:rPr lang="en-US" sz="2800" dirty="0">
                <a:solidFill>
                  <a:srgbClr val="FFC000"/>
                </a:solidFill>
              </a:rPr>
              <a:t>open voltage-regulated Na+ channels</a:t>
            </a:r>
            <a:r>
              <a:rPr lang="en-US" sz="2800" dirty="0"/>
              <a:t>), and the opening occur at the transmembrane potential called the </a:t>
            </a:r>
            <a:r>
              <a:rPr lang="en-US" sz="2800" dirty="0">
                <a:solidFill>
                  <a:srgbClr val="FFC000"/>
                </a:solidFill>
              </a:rPr>
              <a:t>Threshold (-60mV or -55mV</a:t>
            </a:r>
            <a:r>
              <a:rPr lang="en-US" sz="2800" dirty="0" smtClean="0">
                <a:solidFill>
                  <a:srgbClr val="FFC000"/>
                </a:solidFill>
              </a:rPr>
              <a:t>).</a:t>
            </a:r>
            <a:endParaRPr lang="ar-IQ" sz="2800" dirty="0" smtClean="0">
              <a:solidFill>
                <a:srgbClr val="FFC000"/>
              </a:solidFill>
            </a:endParaRPr>
          </a:p>
          <a:p>
            <a:r>
              <a:rPr lang="en-US" sz="2800" dirty="0"/>
              <a:t>**all stimuli that bring the membrane to threshold will generate an AP, so the properties of </a:t>
            </a:r>
            <a:r>
              <a:rPr lang="en-US" sz="2800" dirty="0">
                <a:solidFill>
                  <a:srgbClr val="FFC000"/>
                </a:solidFill>
              </a:rPr>
              <a:t>the AP dose not depend on the strength of depolarizing stimulus </a:t>
            </a:r>
            <a:r>
              <a:rPr lang="en-US" sz="2800" dirty="0"/>
              <a:t>(graded-depolarization) as long as the stimulus exceeds threshold.</a:t>
            </a:r>
          </a:p>
          <a:p>
            <a:r>
              <a:rPr lang="en-US" sz="2800" dirty="0"/>
              <a:t>--this is called the all or non principle (because a </a:t>
            </a:r>
            <a:r>
              <a:rPr lang="en-US" sz="2800" dirty="0">
                <a:solidFill>
                  <a:srgbClr val="FFC000"/>
                </a:solidFill>
              </a:rPr>
              <a:t>stimulus either triggers a typical AP or dose not at all</a:t>
            </a:r>
            <a:r>
              <a:rPr lang="en-US" sz="2800" dirty="0"/>
              <a:t>).</a:t>
            </a:r>
          </a:p>
          <a:p>
            <a:endParaRPr lang="en-US" sz="2800" dirty="0"/>
          </a:p>
          <a:p>
            <a:endParaRPr lang="ar-IQ" sz="2800" dirty="0" smtClean="0"/>
          </a:p>
          <a:p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59702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1121</TotalTime>
  <Words>1511</Words>
  <Application>Microsoft Office PowerPoint</Application>
  <PresentationFormat>عرض على الشاشة (3:4)‏</PresentationFormat>
  <Paragraphs>42</Paragraphs>
  <Slides>23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23</vt:i4>
      </vt:variant>
    </vt:vector>
  </HeadingPairs>
  <TitlesOfParts>
    <vt:vector size="24" baseType="lpstr">
      <vt:lpstr>Flow</vt:lpstr>
      <vt:lpstr>Functional classification of the neuron: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Action Potentials (AP):</vt:lpstr>
      <vt:lpstr>عرض تقديمي في PowerPoint</vt:lpstr>
      <vt:lpstr>Action Potential Generation: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DR.Ahmed Saker</dc:creator>
  <cp:lastModifiedBy>NS</cp:lastModifiedBy>
  <cp:revision>43</cp:revision>
  <cp:lastPrinted>2015-11-03T18:17:42Z</cp:lastPrinted>
  <dcterms:created xsi:type="dcterms:W3CDTF">2014-11-23T16:53:09Z</dcterms:created>
  <dcterms:modified xsi:type="dcterms:W3CDTF">2024-12-01T08:20:50Z</dcterms:modified>
</cp:coreProperties>
</file>