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4" r:id="rId17"/>
    <p:sldId id="276" r:id="rId18"/>
    <p:sldId id="277" r:id="rId19"/>
  </p:sldIdLst>
  <p:sldSz cx="9144000" cy="6858000" type="screen4x3"/>
  <p:notesSz cx="6735763" cy="9869488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3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45F0-C195-4AF0-A011-12B627202EF0}" type="datetimeFigureOut">
              <a:rPr lang="ar-IQ" smtClean="0"/>
              <a:pPr/>
              <a:t>11/05/1446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90ED-76B9-4503-83CB-130BF3C8DBF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45F0-C195-4AF0-A011-12B627202EF0}" type="datetimeFigureOut">
              <a:rPr lang="ar-IQ" smtClean="0"/>
              <a:pPr/>
              <a:t>11/05/1446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90ED-76B9-4503-83CB-130BF3C8DBF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45F0-C195-4AF0-A011-12B627202EF0}" type="datetimeFigureOut">
              <a:rPr lang="ar-IQ" smtClean="0"/>
              <a:pPr/>
              <a:t>11/05/1446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90ED-76B9-4503-83CB-130BF3C8DBF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45F0-C195-4AF0-A011-12B627202EF0}" type="datetimeFigureOut">
              <a:rPr lang="ar-IQ" smtClean="0"/>
              <a:pPr/>
              <a:t>11/05/1446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90ED-76B9-4503-83CB-130BF3C8DBF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45F0-C195-4AF0-A011-12B627202EF0}" type="datetimeFigureOut">
              <a:rPr lang="ar-IQ" smtClean="0"/>
              <a:pPr/>
              <a:t>11/05/1446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90ED-76B9-4503-83CB-130BF3C8DBF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45F0-C195-4AF0-A011-12B627202EF0}" type="datetimeFigureOut">
              <a:rPr lang="ar-IQ" smtClean="0"/>
              <a:pPr/>
              <a:t>11/05/1446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90ED-76B9-4503-83CB-130BF3C8DBF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45F0-C195-4AF0-A011-12B627202EF0}" type="datetimeFigureOut">
              <a:rPr lang="ar-IQ" smtClean="0"/>
              <a:pPr/>
              <a:t>11/05/1446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90ED-76B9-4503-83CB-130BF3C8DBF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45F0-C195-4AF0-A011-12B627202EF0}" type="datetimeFigureOut">
              <a:rPr lang="ar-IQ" smtClean="0"/>
              <a:pPr/>
              <a:t>11/05/1446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90ED-76B9-4503-83CB-130BF3C8DBF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45F0-C195-4AF0-A011-12B627202EF0}" type="datetimeFigureOut">
              <a:rPr lang="ar-IQ" smtClean="0"/>
              <a:pPr/>
              <a:t>11/05/1446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90ED-76B9-4503-83CB-130BF3C8DBF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45F0-C195-4AF0-A011-12B627202EF0}" type="datetimeFigureOut">
              <a:rPr lang="ar-IQ" smtClean="0"/>
              <a:pPr/>
              <a:t>11/05/1446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90ED-76B9-4503-83CB-130BF3C8DBF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45F0-C195-4AF0-A011-12B627202EF0}" type="datetimeFigureOut">
              <a:rPr lang="ar-IQ" smtClean="0"/>
              <a:pPr/>
              <a:t>11/05/1446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90ED-76B9-4503-83CB-130BF3C8DBF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745F0-C195-4AF0-A011-12B627202EF0}" type="datetimeFigureOut">
              <a:rPr lang="ar-IQ" smtClean="0"/>
              <a:pPr/>
              <a:t>11/05/1446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290ED-76B9-4503-83CB-130BF3C8DBF4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23528" y="302359"/>
            <a:ext cx="813690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dirty="0" smtClean="0">
                <a:solidFill>
                  <a:srgbClr val="FF0000"/>
                </a:solidFill>
              </a:rPr>
              <a:t>Partial Pressure &amp; Dalton’s law:- </a:t>
            </a:r>
          </a:p>
          <a:p>
            <a:pPr algn="l" rtl="0"/>
            <a:endParaRPr lang="en-US" sz="2800" dirty="0" smtClean="0"/>
          </a:p>
          <a:p>
            <a:pPr algn="l" rtl="0"/>
            <a:r>
              <a:rPr lang="en-US" sz="2800" dirty="0" smtClean="0"/>
              <a:t>   The air we breath is not a single gas but a mixture of gases. </a:t>
            </a:r>
            <a:r>
              <a:rPr lang="en-US" sz="2800" b="1" dirty="0" smtClean="0"/>
              <a:t>N2 molecules </a:t>
            </a:r>
            <a:r>
              <a:rPr lang="en-US" sz="2800" dirty="0" smtClean="0"/>
              <a:t>are the most abundant about </a:t>
            </a:r>
            <a:r>
              <a:rPr lang="en-US" sz="2800" b="1" dirty="0" smtClean="0"/>
              <a:t>78.6%</a:t>
            </a:r>
            <a:r>
              <a:rPr lang="en-US" sz="2800" dirty="0" smtClean="0"/>
              <a:t> of atmospheric gas molecules. </a:t>
            </a:r>
            <a:r>
              <a:rPr lang="en-US" sz="2800" b="1" dirty="0" smtClean="0"/>
              <a:t>O2 molecules </a:t>
            </a:r>
            <a:r>
              <a:rPr lang="en-US" sz="2800" dirty="0" smtClean="0"/>
              <a:t>are the second most abundant about </a:t>
            </a:r>
            <a:r>
              <a:rPr lang="en-US" sz="2800" b="1" dirty="0" smtClean="0"/>
              <a:t>20.9% </a:t>
            </a:r>
            <a:r>
              <a:rPr lang="en-US" sz="2800" dirty="0" smtClean="0"/>
              <a:t>of atmospheric content.</a:t>
            </a:r>
          </a:p>
          <a:p>
            <a:pPr algn="l" rtl="0"/>
            <a:r>
              <a:rPr lang="en-US" sz="2800" dirty="0" smtClean="0"/>
              <a:t>    Most of </a:t>
            </a:r>
            <a:r>
              <a:rPr lang="en-US" sz="2800" b="1" dirty="0" smtClean="0"/>
              <a:t>the remaining 0.5% consists of H2O molecules</a:t>
            </a:r>
            <a:r>
              <a:rPr lang="en-US" sz="2800" dirty="0" smtClean="0"/>
              <a:t>, with </a:t>
            </a:r>
            <a:r>
              <a:rPr lang="en-US" sz="2800" b="1" dirty="0" smtClean="0"/>
              <a:t>Co2</a:t>
            </a:r>
            <a:r>
              <a:rPr lang="en-US" sz="2800" dirty="0" smtClean="0"/>
              <a:t> about </a:t>
            </a:r>
            <a:r>
              <a:rPr lang="en-US" sz="2800" b="1" dirty="0" smtClean="0"/>
              <a:t>0.04% </a:t>
            </a:r>
            <a:r>
              <a:rPr lang="en-US" sz="2800" dirty="0" smtClean="0"/>
              <a:t>of total atmosphere.</a:t>
            </a:r>
          </a:p>
          <a:p>
            <a:pPr algn="l" rtl="0"/>
            <a:endParaRPr lang="en-US" sz="2800" dirty="0" smtClean="0"/>
          </a:p>
          <a:p>
            <a:pPr algn="l" rtl="0"/>
            <a:r>
              <a:rPr lang="en-US" sz="2800" dirty="0" smtClean="0"/>
              <a:t>  </a:t>
            </a:r>
            <a:r>
              <a:rPr lang="en-US" sz="2800" b="1" dirty="0" smtClean="0"/>
              <a:t>Atmospheric pressure is 760mm Hg</a:t>
            </a:r>
            <a:r>
              <a:rPr lang="en-US" sz="2800" dirty="0" smtClean="0"/>
              <a:t>, each of the gases contributes to the total pressure in proportion to its percentage, this relationship is known as (</a:t>
            </a:r>
            <a:r>
              <a:rPr lang="en-US" sz="2800" b="1" dirty="0" smtClean="0"/>
              <a:t>Dalton’s law).</a:t>
            </a:r>
          </a:p>
          <a:p>
            <a:pPr algn="l" rtl="0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620688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400" b="1" dirty="0" err="1" smtClean="0">
                <a:solidFill>
                  <a:srgbClr val="FF0000"/>
                </a:solidFill>
              </a:rPr>
              <a:t>Hb</a:t>
            </a:r>
            <a:r>
              <a:rPr lang="en-US" sz="2400" b="1" dirty="0" smtClean="0">
                <a:solidFill>
                  <a:srgbClr val="FF0000"/>
                </a:solidFill>
              </a:rPr>
              <a:t> &amp; pH </a:t>
            </a:r>
            <a:r>
              <a:rPr lang="en-US" sz="2400" dirty="0" smtClean="0"/>
              <a:t>:- </a:t>
            </a:r>
            <a:r>
              <a:rPr lang="en-US" sz="2400" b="1" dirty="0" smtClean="0"/>
              <a:t>active tissue generate acids that lower pH of interstitial fluid .</a:t>
            </a:r>
          </a:p>
          <a:p>
            <a:pPr algn="just" rtl="0"/>
            <a:r>
              <a:rPr lang="en-US" sz="2400" dirty="0" smtClean="0"/>
              <a:t>  ( at a tissue PO2 of 40 mmHg, when Co2 diffuse into the blood, it rapidly diffuse into RBCs.</a:t>
            </a:r>
          </a:p>
          <a:p>
            <a:pPr algn="just" rtl="0"/>
            <a:r>
              <a:rPr lang="en-US" sz="2400" dirty="0" smtClean="0"/>
              <a:t>  </a:t>
            </a:r>
          </a:p>
          <a:p>
            <a:pPr algn="just" rtl="0"/>
            <a:endParaRPr lang="en-US" sz="2400" dirty="0" smtClean="0"/>
          </a:p>
          <a:p>
            <a:pPr algn="just" rtl="0"/>
            <a:r>
              <a:rPr lang="en-US" sz="2400" dirty="0" smtClean="0"/>
              <a:t>Co2 + H2O              H2CO3              H ˉ + HCO3ˉ</a:t>
            </a:r>
          </a:p>
          <a:p>
            <a:pPr algn="just" rtl="0"/>
            <a:r>
              <a:rPr lang="en-US" sz="2400" dirty="0" smtClean="0"/>
              <a:t>-</a:t>
            </a:r>
            <a:r>
              <a:rPr lang="en-US" sz="2400" b="1" dirty="0" smtClean="0"/>
              <a:t>when PCO2 ↑</a:t>
            </a:r>
            <a:r>
              <a:rPr lang="en-US" sz="2400" b="1" dirty="0" err="1" smtClean="0"/>
              <a:t>es</a:t>
            </a:r>
            <a:r>
              <a:rPr lang="en-US" sz="2400" dirty="0" smtClean="0"/>
              <a:t>, the reaction proceeds from left to right &amp; </a:t>
            </a:r>
            <a:r>
              <a:rPr lang="en-US" sz="2400" b="1" dirty="0" smtClean="0"/>
              <a:t>rate of H2CO3 formation ↑</a:t>
            </a:r>
            <a:r>
              <a:rPr lang="en-US" sz="2400" b="1" dirty="0" err="1" smtClean="0"/>
              <a:t>es</a:t>
            </a:r>
            <a:r>
              <a:rPr lang="en-US" sz="2400" b="1" dirty="0" smtClean="0"/>
              <a:t> </a:t>
            </a:r>
            <a:r>
              <a:rPr lang="en-US" sz="2400" dirty="0" smtClean="0"/>
              <a:t>&amp; </a:t>
            </a:r>
            <a:r>
              <a:rPr lang="en-US" sz="2400" b="1" dirty="0" smtClean="0"/>
              <a:t>H ˉ generated diffuse out of the RBCs </a:t>
            </a:r>
            <a:r>
              <a:rPr lang="en-US" sz="2400" dirty="0" smtClean="0"/>
              <a:t>&amp; </a:t>
            </a:r>
            <a:r>
              <a:rPr lang="en-US" sz="2400" b="1" dirty="0" smtClean="0"/>
              <a:t>pH of plasma drops</a:t>
            </a:r>
            <a:r>
              <a:rPr lang="en-US" sz="2400" dirty="0" smtClean="0"/>
              <a:t>.</a:t>
            </a:r>
          </a:p>
          <a:p>
            <a:pPr algn="just" rtl="0"/>
            <a:r>
              <a:rPr lang="en-US" sz="2400" dirty="0" smtClean="0"/>
              <a:t>-</a:t>
            </a:r>
            <a:r>
              <a:rPr lang="en-US" sz="2400" b="1" dirty="0" smtClean="0"/>
              <a:t>When PCO2 ↓</a:t>
            </a:r>
            <a:r>
              <a:rPr lang="en-US" sz="2400" b="1" dirty="0" err="1" smtClean="0"/>
              <a:t>es</a:t>
            </a:r>
            <a:r>
              <a:rPr lang="en-US" sz="2400" b="1" dirty="0" smtClean="0"/>
              <a:t> </a:t>
            </a:r>
            <a:r>
              <a:rPr lang="en-US" sz="2400" dirty="0" smtClean="0"/>
              <a:t>the reaction proceeds from right to left &amp; </a:t>
            </a:r>
            <a:r>
              <a:rPr lang="en-US" sz="2400" b="1" dirty="0" smtClean="0"/>
              <a:t>H ˉ diffuses into RBCs </a:t>
            </a:r>
            <a:r>
              <a:rPr lang="en-US" sz="2400" dirty="0" smtClean="0"/>
              <a:t>&amp; </a:t>
            </a:r>
            <a:r>
              <a:rPr lang="en-US" sz="2400" b="1" dirty="0" smtClean="0"/>
              <a:t>pH of plasma rises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cxnSp>
        <p:nvCxnSpPr>
          <p:cNvPr id="8" name="رابط كسهم مستقيم 7"/>
          <p:cNvCxnSpPr/>
          <p:nvPr/>
        </p:nvCxnSpPr>
        <p:spPr>
          <a:xfrm>
            <a:off x="1835696" y="3068960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flipH="1">
            <a:off x="1835696" y="3140968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>
            <a:off x="3635896" y="3140968"/>
            <a:ext cx="93610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 flipH="1">
            <a:off x="3635896" y="3068960"/>
            <a:ext cx="93610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908720"/>
            <a:ext cx="84969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b="1" dirty="0" err="1" smtClean="0">
                <a:solidFill>
                  <a:srgbClr val="FF0000"/>
                </a:solidFill>
              </a:rPr>
              <a:t>Hb</a:t>
            </a:r>
            <a:r>
              <a:rPr lang="en-US" sz="2800" b="1" dirty="0" smtClean="0">
                <a:solidFill>
                  <a:srgbClr val="FF0000"/>
                </a:solidFill>
              </a:rPr>
              <a:t> &amp; temperature</a:t>
            </a:r>
            <a:r>
              <a:rPr lang="en-US" sz="2800" dirty="0" smtClean="0">
                <a:solidFill>
                  <a:srgbClr val="FF0000"/>
                </a:solidFill>
              </a:rPr>
              <a:t>:-</a:t>
            </a:r>
          </a:p>
          <a:p>
            <a:pPr algn="just" rtl="0"/>
            <a:r>
              <a:rPr lang="en-US" sz="2800" dirty="0" smtClean="0"/>
              <a:t> </a:t>
            </a:r>
            <a:r>
              <a:rPr lang="en-US" sz="2800" dirty="0" smtClean="0"/>
              <a:t>temperature changes also affect the slop of the </a:t>
            </a:r>
            <a:r>
              <a:rPr lang="en-US" sz="2800" dirty="0" err="1" smtClean="0"/>
              <a:t>Hb</a:t>
            </a:r>
            <a:r>
              <a:rPr lang="en-US" sz="2800" dirty="0" smtClean="0"/>
              <a:t> saturation curve.</a:t>
            </a:r>
          </a:p>
          <a:p>
            <a:pPr algn="just" rtl="0"/>
            <a:r>
              <a:rPr lang="en-US" sz="2800" b="1" dirty="0" smtClean="0"/>
              <a:t>-as temperature ↑</a:t>
            </a:r>
            <a:r>
              <a:rPr lang="en-US" sz="2800" b="1" dirty="0" err="1" smtClean="0"/>
              <a:t>es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Hb</a:t>
            </a:r>
            <a:r>
              <a:rPr lang="en-US" sz="2800" b="1" dirty="0" smtClean="0"/>
              <a:t> releases more O2.</a:t>
            </a:r>
          </a:p>
          <a:p>
            <a:pPr algn="just" rtl="0"/>
            <a:r>
              <a:rPr lang="en-US" sz="2800" b="1" dirty="0" smtClean="0"/>
              <a:t>-as temperature ↓</a:t>
            </a:r>
            <a:r>
              <a:rPr lang="en-US" sz="2800" b="1" dirty="0" err="1" smtClean="0"/>
              <a:t>es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Hb</a:t>
            </a:r>
            <a:r>
              <a:rPr lang="en-US" sz="2800" b="1" dirty="0" smtClean="0"/>
              <a:t> holds O2 more tightly. </a:t>
            </a:r>
          </a:p>
          <a:p>
            <a:pPr algn="just" rtl="0"/>
            <a:r>
              <a:rPr lang="en-US" sz="2800" dirty="0" smtClean="0"/>
              <a:t> An active skeletal muscle generate heat, the heat warms the blood that flows through the muscle &amp; as blood warms the </a:t>
            </a:r>
            <a:r>
              <a:rPr lang="en-US" sz="2800" dirty="0" err="1" smtClean="0"/>
              <a:t>Hb</a:t>
            </a:r>
            <a:r>
              <a:rPr lang="en-US" sz="2800" dirty="0" smtClean="0"/>
              <a:t> molecules release more O2 that can  be used by the active muscle fibers.</a:t>
            </a:r>
          </a:p>
          <a:p>
            <a:pPr algn="just" rtl="0"/>
            <a:endParaRPr lang="en-US" sz="2800" dirty="0" smtClean="0"/>
          </a:p>
          <a:p>
            <a:pPr algn="just" rtl="0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620688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dirty="0" smtClean="0"/>
              <a:t># </a:t>
            </a:r>
            <a:r>
              <a:rPr lang="en-US" sz="2800" b="1" dirty="0" smtClean="0">
                <a:solidFill>
                  <a:srgbClr val="FF0000"/>
                </a:solidFill>
              </a:rPr>
              <a:t>Carbon Dioxide Transport:-</a:t>
            </a:r>
          </a:p>
          <a:p>
            <a:pPr algn="just" rtl="0"/>
            <a:r>
              <a:rPr lang="en-US" sz="2800" dirty="0" smtClean="0"/>
              <a:t> The CO2 is generated by aerobic metabolism in peripheral tissue after entering the blood stream.</a:t>
            </a:r>
          </a:p>
          <a:p>
            <a:pPr algn="just" rtl="0"/>
            <a:r>
              <a:rPr lang="en-US" sz="2800" dirty="0" smtClean="0"/>
              <a:t>*CO2 molecules may be:</a:t>
            </a:r>
          </a:p>
          <a:p>
            <a:pPr algn="just" rtl="0"/>
            <a:r>
              <a:rPr lang="en-US" sz="2800" b="1" dirty="0" smtClean="0"/>
              <a:t>1.converted to H2CO3 (carbonic acid).</a:t>
            </a:r>
          </a:p>
          <a:p>
            <a:pPr algn="just" rtl="0"/>
            <a:r>
              <a:rPr lang="en-US" sz="2800" b="1" dirty="0" smtClean="0"/>
              <a:t>2.bound to the protein of </a:t>
            </a:r>
            <a:r>
              <a:rPr lang="en-US" sz="2800" b="1" dirty="0" err="1" smtClean="0"/>
              <a:t>Hb</a:t>
            </a:r>
            <a:r>
              <a:rPr lang="en-US" sz="2800" b="1" dirty="0" smtClean="0"/>
              <a:t> molecule in RBCs.</a:t>
            </a:r>
          </a:p>
          <a:p>
            <a:pPr algn="just" rtl="0"/>
            <a:r>
              <a:rPr lang="en-US" sz="2800" b="1" dirty="0" smtClean="0"/>
              <a:t>3.dissolve in the plasma.</a:t>
            </a:r>
          </a:p>
          <a:p>
            <a:pPr algn="just" rtl="0"/>
            <a:endParaRPr lang="en-US" sz="2800" dirty="0" smtClean="0"/>
          </a:p>
          <a:p>
            <a:pPr algn="just" rtl="0"/>
            <a:r>
              <a:rPr lang="en-US" sz="2800" dirty="0" smtClean="0"/>
              <a:t>All three are completely reversible reactions = </a:t>
            </a:r>
          </a:p>
          <a:p>
            <a:pPr algn="just" rtl="0"/>
            <a:r>
              <a:rPr lang="en-US" sz="2800" dirty="0" smtClean="0"/>
              <a:t>                     </a:t>
            </a:r>
            <a:r>
              <a:rPr lang="en-US" sz="2800" b="1" dirty="0" smtClean="0"/>
              <a:t>Carbonic </a:t>
            </a:r>
            <a:r>
              <a:rPr lang="en-US" sz="2800" b="1" dirty="0" err="1" smtClean="0"/>
              <a:t>Anhydrase</a:t>
            </a:r>
            <a:r>
              <a:rPr lang="en-US" sz="2800" b="1" dirty="0" smtClean="0"/>
              <a:t>  </a:t>
            </a:r>
          </a:p>
          <a:p>
            <a:pPr algn="just" rtl="0"/>
            <a:endParaRPr lang="en-US" sz="2800" dirty="0" smtClean="0"/>
          </a:p>
          <a:p>
            <a:pPr algn="just" rtl="0"/>
            <a:r>
              <a:rPr lang="en-US" sz="2800" dirty="0" smtClean="0"/>
              <a:t>  </a:t>
            </a:r>
            <a:r>
              <a:rPr lang="en-US" sz="2800" b="1" dirty="0" smtClean="0"/>
              <a:t>CO2 + H2O           H2CO3             H ˉ + HCO3ˉ</a:t>
            </a:r>
            <a:endParaRPr lang="en-US" sz="2800" b="1" dirty="0"/>
          </a:p>
        </p:txBody>
      </p:sp>
      <p:cxnSp>
        <p:nvCxnSpPr>
          <p:cNvPr id="4" name="رابط كسهم مستقيم 3"/>
          <p:cNvCxnSpPr/>
          <p:nvPr/>
        </p:nvCxnSpPr>
        <p:spPr>
          <a:xfrm>
            <a:off x="2195736" y="5517232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رابط كسهم مستقيم 5"/>
          <p:cNvCxnSpPr/>
          <p:nvPr/>
        </p:nvCxnSpPr>
        <p:spPr>
          <a:xfrm flipH="1">
            <a:off x="2123728" y="5589240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رابط كسهم مستقيم 7"/>
          <p:cNvCxnSpPr/>
          <p:nvPr/>
        </p:nvCxnSpPr>
        <p:spPr>
          <a:xfrm>
            <a:off x="4067944" y="551723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flipH="1">
            <a:off x="3995936" y="5589240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764704"/>
            <a:ext cx="87129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dirty="0" smtClean="0">
                <a:solidFill>
                  <a:srgbClr val="FF0000"/>
                </a:solidFill>
              </a:rPr>
              <a:t>Control of Respiration: </a:t>
            </a:r>
          </a:p>
          <a:p>
            <a:pPr algn="l" rtl="0"/>
            <a:r>
              <a:rPr lang="en-US" sz="2800" b="1" dirty="0" smtClean="0">
                <a:solidFill>
                  <a:srgbClr val="00B050"/>
                </a:solidFill>
              </a:rPr>
              <a:t>1- local regulation</a:t>
            </a:r>
            <a:r>
              <a:rPr lang="en-US" sz="2400" dirty="0" smtClean="0"/>
              <a:t>: this </a:t>
            </a:r>
            <a:r>
              <a:rPr lang="en-US" sz="2400" dirty="0" err="1" smtClean="0"/>
              <a:t>inclued</a:t>
            </a:r>
            <a:r>
              <a:rPr lang="en-US" sz="2400" dirty="0" smtClean="0"/>
              <a:t>:</a:t>
            </a:r>
          </a:p>
          <a:p>
            <a:pPr algn="l" rtl="0"/>
            <a:r>
              <a:rPr lang="en-US" sz="2400" dirty="0" smtClean="0"/>
              <a:t>  </a:t>
            </a:r>
            <a:r>
              <a:rPr lang="en-US" sz="2400" b="1" dirty="0" smtClean="0"/>
              <a:t>*a</a:t>
            </a:r>
            <a:r>
              <a:rPr lang="en-US" sz="2400" dirty="0" smtClean="0"/>
              <a:t>. </a:t>
            </a:r>
            <a:r>
              <a:rPr lang="en-US" sz="2400" b="1" dirty="0" smtClean="0">
                <a:solidFill>
                  <a:srgbClr val="FF0000"/>
                </a:solidFill>
              </a:rPr>
              <a:t>Changes in lung Perfusion </a:t>
            </a:r>
            <a:r>
              <a:rPr lang="en-US" sz="2400" dirty="0" smtClean="0"/>
              <a:t>= as </a:t>
            </a:r>
            <a:r>
              <a:rPr lang="en-US" sz="2400" b="1" dirty="0" smtClean="0"/>
              <a:t>blood flows </a:t>
            </a:r>
            <a:r>
              <a:rPr lang="en-US" sz="2400" dirty="0" smtClean="0"/>
              <a:t>towards the alveolar capillaries, its </a:t>
            </a:r>
            <a:r>
              <a:rPr lang="en-US" sz="2400" b="1" dirty="0" smtClean="0"/>
              <a:t>directed towards lobules</a:t>
            </a:r>
            <a:r>
              <a:rPr lang="en-US" sz="2400" dirty="0" smtClean="0"/>
              <a:t> in which the </a:t>
            </a:r>
            <a:r>
              <a:rPr lang="en-US" sz="2400" b="1" dirty="0" smtClean="0"/>
              <a:t>PO2 is high</a:t>
            </a:r>
            <a:r>
              <a:rPr lang="en-US" sz="2400" dirty="0" smtClean="0"/>
              <a:t>.   This shift in circulation tends to eliminate temporary differences in O2 &amp; CO2 content of alveoli.</a:t>
            </a:r>
          </a:p>
          <a:p>
            <a:pPr algn="l" rtl="0"/>
            <a:r>
              <a:rPr lang="en-US" sz="2400" dirty="0" smtClean="0"/>
              <a:t>  </a:t>
            </a:r>
            <a:r>
              <a:rPr lang="en-US" sz="2400" b="1" dirty="0" smtClean="0"/>
              <a:t>*b</a:t>
            </a:r>
            <a:r>
              <a:rPr lang="en-US" sz="2400" dirty="0" smtClean="0">
                <a:solidFill>
                  <a:srgbClr val="FF0000"/>
                </a:solidFill>
              </a:rPr>
              <a:t>. </a:t>
            </a:r>
            <a:r>
              <a:rPr lang="en-US" sz="2400" b="1" dirty="0" smtClean="0">
                <a:solidFill>
                  <a:srgbClr val="FF0000"/>
                </a:solidFill>
              </a:rPr>
              <a:t>Changes in alveolar ventilation = smooth muscles in walls of bronchioles are sensitive to the PCO2 of air they contain</a:t>
            </a:r>
            <a:r>
              <a:rPr lang="en-US" sz="2400" b="1" dirty="0" smtClean="0">
                <a:solidFill>
                  <a:srgbClr val="FF0000"/>
                </a:solidFill>
              </a:rPr>
              <a:t>.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algn="l" rtl="0"/>
            <a:r>
              <a:rPr lang="en-US" sz="2400" dirty="0" smtClean="0"/>
              <a:t>- </a:t>
            </a:r>
            <a:r>
              <a:rPr lang="en-US" sz="2400" b="1" dirty="0" smtClean="0"/>
              <a:t>when the PCO2 ↑</a:t>
            </a:r>
            <a:r>
              <a:rPr lang="en-US" sz="2400" b="1" dirty="0" err="1" smtClean="0"/>
              <a:t>es</a:t>
            </a:r>
            <a:r>
              <a:rPr lang="en-US" sz="2400" b="1" dirty="0" smtClean="0"/>
              <a:t> the bronchioles increase in diameter (</a:t>
            </a:r>
            <a:r>
              <a:rPr lang="en-US" sz="2400" b="1" dirty="0" err="1" smtClean="0"/>
              <a:t>bronchodilation</a:t>
            </a:r>
            <a:r>
              <a:rPr lang="en-US" sz="2400" b="1" dirty="0" smtClean="0"/>
              <a:t>).</a:t>
            </a:r>
          </a:p>
          <a:p>
            <a:pPr algn="l" rtl="0"/>
            <a:r>
              <a:rPr lang="en-US" sz="2400" b="1" dirty="0" smtClean="0"/>
              <a:t>- when the PCO2↓es the </a:t>
            </a:r>
            <a:r>
              <a:rPr lang="en-US" sz="2400" b="1" dirty="0" smtClean="0"/>
              <a:t>bronchioles constrict (bronchoconstriction</a:t>
            </a:r>
            <a:r>
              <a:rPr lang="en-US" sz="2400" b="1" dirty="0" smtClean="0"/>
              <a:t>).</a:t>
            </a:r>
          </a:p>
          <a:p>
            <a:pPr algn="l" rtl="0"/>
            <a:r>
              <a:rPr lang="en-US" sz="2400" b="1" dirty="0" smtClean="0"/>
              <a:t>Air flow </a:t>
            </a:r>
            <a:r>
              <a:rPr lang="en-US" sz="2400" dirty="0" smtClean="0"/>
              <a:t>is therefore </a:t>
            </a:r>
            <a:r>
              <a:rPr lang="en-US" sz="2400" b="1" dirty="0" smtClean="0"/>
              <a:t>directed to lobules </a:t>
            </a:r>
            <a:r>
              <a:rPr lang="en-US" sz="2400" dirty="0" smtClean="0"/>
              <a:t>in which the </a:t>
            </a:r>
            <a:r>
              <a:rPr lang="en-US" sz="2400" b="1" dirty="0" smtClean="0"/>
              <a:t>PCO2 is High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474345"/>
            <a:ext cx="864096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400" b="1" dirty="0" smtClean="0">
                <a:solidFill>
                  <a:srgbClr val="00B050"/>
                </a:solidFill>
              </a:rPr>
              <a:t>2</a:t>
            </a:r>
            <a:r>
              <a:rPr lang="en-US" sz="2800" b="1" dirty="0" smtClean="0">
                <a:solidFill>
                  <a:srgbClr val="00B050"/>
                </a:solidFill>
              </a:rPr>
              <a:t>- the respiratory centers of the brain:</a:t>
            </a:r>
          </a:p>
          <a:p>
            <a:pPr algn="just" rtl="0"/>
            <a:r>
              <a:rPr lang="en-US" sz="2400" dirty="0" smtClean="0"/>
              <a:t>    Respiratory control has both </a:t>
            </a:r>
            <a:r>
              <a:rPr lang="en-US" sz="2400" b="1" dirty="0" smtClean="0"/>
              <a:t>involuntary &amp; voluntary </a:t>
            </a:r>
            <a:r>
              <a:rPr lang="en-US" sz="2400" dirty="0" smtClean="0"/>
              <a:t>components.</a:t>
            </a:r>
          </a:p>
          <a:p>
            <a:pPr algn="just" rtl="0"/>
            <a:r>
              <a:rPr lang="en-US" sz="2400" dirty="0" smtClean="0"/>
              <a:t>*</a:t>
            </a:r>
            <a:r>
              <a:rPr lang="en-US" sz="2400" b="1" dirty="0" smtClean="0"/>
              <a:t>the brain’s involuntary centers </a:t>
            </a:r>
            <a:r>
              <a:rPr lang="en-US" sz="2400" dirty="0" smtClean="0"/>
              <a:t>regulate the activity of respiratory muscles &amp; controls the respiratory minute volume by adjusting the frequency &amp; depth of pulmonary ventilation.</a:t>
            </a:r>
          </a:p>
          <a:p>
            <a:pPr algn="just" rtl="0"/>
            <a:r>
              <a:rPr lang="en-US" sz="2400" dirty="0" smtClean="0"/>
              <a:t>**</a:t>
            </a:r>
            <a:r>
              <a:rPr lang="en-US" sz="2400" b="1" dirty="0" smtClean="0"/>
              <a:t>the voluntary </a:t>
            </a:r>
            <a:r>
              <a:rPr lang="en-US" sz="2400" dirty="0" smtClean="0"/>
              <a:t>control of respiration reflects activity in the cerebral cortex that affects either → output of respiratory centers in the </a:t>
            </a:r>
            <a:r>
              <a:rPr lang="en-US" sz="2400" b="1" dirty="0" smtClean="0"/>
              <a:t>medulla oblongata &amp; </a:t>
            </a:r>
            <a:r>
              <a:rPr lang="en-US" sz="2400" b="1" dirty="0" err="1" smtClean="0"/>
              <a:t>pons</a:t>
            </a:r>
            <a:r>
              <a:rPr lang="en-US" sz="2400" b="1" dirty="0" smtClean="0"/>
              <a:t>.</a:t>
            </a:r>
          </a:p>
          <a:p>
            <a:pPr algn="just" rtl="0"/>
            <a:r>
              <a:rPr lang="en-US" sz="2400" dirty="0" smtClean="0"/>
              <a:t>     or → </a:t>
            </a:r>
            <a:r>
              <a:rPr lang="en-US" sz="2400" b="1" dirty="0" smtClean="0"/>
              <a:t>motor neurons in the spinal cord that control respiratory muscles.</a:t>
            </a:r>
          </a:p>
          <a:p>
            <a:pPr algn="just" rtl="0"/>
            <a:r>
              <a:rPr lang="en-US" sz="2400" dirty="0" smtClean="0"/>
              <a:t>--the respiratory centers are </a:t>
            </a:r>
            <a:r>
              <a:rPr lang="en-US" sz="2400" b="1" dirty="0" smtClean="0"/>
              <a:t>three pairs of nuclei, </a:t>
            </a:r>
            <a:r>
              <a:rPr lang="en-US" sz="2400" dirty="0" smtClean="0"/>
              <a:t>in the </a:t>
            </a:r>
            <a:r>
              <a:rPr lang="en-US" sz="2400" b="1" dirty="0" smtClean="0"/>
              <a:t>medulla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</a:rPr>
              <a:t>the respiratory </a:t>
            </a:r>
            <a:r>
              <a:rPr lang="en-US" sz="2400" b="1" dirty="0" err="1" smtClean="0">
                <a:solidFill>
                  <a:srgbClr val="FF0000"/>
                </a:solidFill>
              </a:rPr>
              <a:t>rhythmicity</a:t>
            </a:r>
            <a:r>
              <a:rPr lang="en-US" sz="2400" b="1" dirty="0" smtClean="0">
                <a:solidFill>
                  <a:srgbClr val="FF0000"/>
                </a:solidFill>
              </a:rPr>
              <a:t> centers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/>
              <a:t> &amp; </a:t>
            </a:r>
            <a:r>
              <a:rPr lang="en-US" sz="2400" b="1" dirty="0" err="1" smtClean="0"/>
              <a:t>pons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</a:rPr>
              <a:t>the </a:t>
            </a:r>
            <a:r>
              <a:rPr lang="en-US" sz="2400" b="1" dirty="0" err="1" smtClean="0">
                <a:solidFill>
                  <a:srgbClr val="FF0000"/>
                </a:solidFill>
              </a:rPr>
              <a:t>apneustic</a:t>
            </a:r>
            <a:r>
              <a:rPr lang="en-US" sz="2400" b="1" dirty="0" smtClean="0">
                <a:solidFill>
                  <a:srgbClr val="FF0000"/>
                </a:solidFill>
              </a:rPr>
              <a:t> &amp; </a:t>
            </a:r>
            <a:r>
              <a:rPr lang="en-US" sz="2400" b="1" dirty="0" err="1" smtClean="0">
                <a:solidFill>
                  <a:srgbClr val="FF0000"/>
                </a:solidFill>
              </a:rPr>
              <a:t>pneumotaxic</a:t>
            </a:r>
            <a:r>
              <a:rPr lang="en-US" sz="2400" b="1" dirty="0" smtClean="0">
                <a:solidFill>
                  <a:srgbClr val="FF0000"/>
                </a:solidFill>
              </a:rPr>
              <a:t> centers).    </a:t>
            </a:r>
          </a:p>
          <a:p>
            <a:pPr algn="just" rtl="0"/>
            <a:r>
              <a:rPr lang="en-US" sz="2400" dirty="0" smtClean="0"/>
              <a:t>--the motor neurons in spinal cord are generally controlled by (</a:t>
            </a:r>
            <a:r>
              <a:rPr lang="en-US" sz="2400" b="1" dirty="0" smtClean="0"/>
              <a:t>respiratory reflexes</a:t>
            </a:r>
            <a:r>
              <a:rPr lang="en-US" sz="2400" dirty="0" smtClean="0"/>
              <a:t>).</a:t>
            </a:r>
          </a:p>
          <a:p>
            <a:pPr algn="just" rtl="0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1028343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400" b="1" dirty="0" smtClean="0"/>
              <a:t># </a:t>
            </a:r>
            <a:r>
              <a:rPr lang="en-US" sz="2400" b="1" dirty="0" smtClean="0">
                <a:solidFill>
                  <a:srgbClr val="FF0000"/>
                </a:solidFill>
              </a:rPr>
              <a:t>Respiratory Centers in Medulla Oblongata (Respiratory </a:t>
            </a:r>
            <a:r>
              <a:rPr lang="en-US" sz="2400" b="1" dirty="0" err="1" smtClean="0">
                <a:solidFill>
                  <a:srgbClr val="FF0000"/>
                </a:solidFill>
              </a:rPr>
              <a:t>Rhythmicity</a:t>
            </a:r>
            <a:r>
              <a:rPr lang="en-US" sz="2400" b="1" dirty="0" smtClean="0">
                <a:solidFill>
                  <a:srgbClr val="FF0000"/>
                </a:solidFill>
              </a:rPr>
              <a:t> center):</a:t>
            </a:r>
          </a:p>
          <a:p>
            <a:pPr algn="just" rtl="0"/>
            <a:r>
              <a:rPr lang="en-US" sz="2400" dirty="0" smtClean="0"/>
              <a:t>    These are paired centers, each center can be subdivided into a </a:t>
            </a:r>
            <a:r>
              <a:rPr lang="en-US" sz="2400" b="1" dirty="0" smtClean="0">
                <a:solidFill>
                  <a:srgbClr val="00B050"/>
                </a:solidFill>
              </a:rPr>
              <a:t>(dorsal respiratory group) DRG &amp; a (ventral respiratory group) VRG.</a:t>
            </a:r>
          </a:p>
          <a:p>
            <a:pPr algn="just" rtl="0"/>
            <a:r>
              <a:rPr lang="en-US" sz="2400" dirty="0" smtClean="0"/>
              <a:t>  The </a:t>
            </a:r>
            <a:r>
              <a:rPr lang="en-US" sz="2400" b="1" dirty="0" smtClean="0"/>
              <a:t>DRG</a:t>
            </a:r>
            <a:r>
              <a:rPr lang="en-US" sz="2400" dirty="0" smtClean="0"/>
              <a:t>’s inspiratory center.. contain neurons that control lower </a:t>
            </a:r>
            <a:r>
              <a:rPr lang="en-US" sz="2400" b="1" dirty="0" smtClean="0"/>
              <a:t>motor neurons innervating the external intercostals muscles &amp; diaphragm</a:t>
            </a:r>
            <a:r>
              <a:rPr lang="en-US" sz="2400" dirty="0" smtClean="0"/>
              <a:t>. (this group function in every respiratory cycle “whether</a:t>
            </a:r>
            <a:r>
              <a:rPr lang="en-US" sz="2400" b="1" dirty="0" smtClean="0"/>
              <a:t> quiet or forced</a:t>
            </a:r>
            <a:r>
              <a:rPr lang="en-US" sz="2400" dirty="0" smtClean="0"/>
              <a:t>”).</a:t>
            </a:r>
          </a:p>
          <a:p>
            <a:pPr algn="just" rtl="0"/>
            <a:r>
              <a:rPr lang="en-US" sz="2400" dirty="0" smtClean="0"/>
              <a:t>  The </a:t>
            </a:r>
            <a:r>
              <a:rPr lang="en-US" sz="2400" b="1" dirty="0" smtClean="0"/>
              <a:t>VRG</a:t>
            </a:r>
            <a:r>
              <a:rPr lang="en-US" sz="2400" dirty="0" smtClean="0"/>
              <a:t> functions </a:t>
            </a:r>
            <a:r>
              <a:rPr lang="en-US" sz="2400" b="1" dirty="0" smtClean="0"/>
              <a:t>only in forced respiration </a:t>
            </a:r>
            <a:r>
              <a:rPr lang="en-US" sz="2400" dirty="0" smtClean="0"/>
              <a:t>&amp; it includes neurons that innervate lower motor neurons controlling </a:t>
            </a:r>
            <a:r>
              <a:rPr lang="en-US" sz="2400" b="1" dirty="0" smtClean="0"/>
              <a:t>accessory  respiratory muscles </a:t>
            </a:r>
            <a:r>
              <a:rPr lang="en-US" sz="2400" dirty="0" smtClean="0"/>
              <a:t>involved in </a:t>
            </a:r>
            <a:r>
              <a:rPr lang="en-US" sz="2400" b="1" dirty="0" smtClean="0"/>
              <a:t>active exhalation </a:t>
            </a:r>
            <a:r>
              <a:rPr lang="en-US" sz="2400" dirty="0" smtClean="0"/>
              <a:t>(an expiratory center) &amp; </a:t>
            </a:r>
            <a:r>
              <a:rPr lang="en-US" sz="2400" b="1" dirty="0" smtClean="0"/>
              <a:t>maximal inhalation </a:t>
            </a:r>
            <a:r>
              <a:rPr lang="en-US" sz="2400" dirty="0" smtClean="0"/>
              <a:t>(an </a:t>
            </a:r>
            <a:r>
              <a:rPr lang="en-US" sz="2400" dirty="0" err="1" smtClean="0"/>
              <a:t>inspiratory</a:t>
            </a:r>
            <a:r>
              <a:rPr lang="en-US" sz="2400" dirty="0" smtClean="0"/>
              <a:t> center).</a:t>
            </a:r>
          </a:p>
          <a:p>
            <a:pPr algn="just" rtl="0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548680"/>
            <a:ext cx="820891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400" dirty="0" smtClean="0"/>
              <a:t># </a:t>
            </a:r>
            <a:r>
              <a:rPr lang="en-US" sz="2400" b="1" dirty="0" smtClean="0">
                <a:solidFill>
                  <a:srgbClr val="FF0000"/>
                </a:solidFill>
              </a:rPr>
              <a:t>Respiratory Centers of Pons (the </a:t>
            </a:r>
            <a:r>
              <a:rPr lang="en-US" sz="2400" b="1" dirty="0" err="1" smtClean="0">
                <a:solidFill>
                  <a:srgbClr val="FF0000"/>
                </a:solidFill>
              </a:rPr>
              <a:t>Apneustic</a:t>
            </a:r>
            <a:r>
              <a:rPr lang="en-US" sz="2400" b="1" dirty="0" smtClean="0">
                <a:solidFill>
                  <a:srgbClr val="FF0000"/>
                </a:solidFill>
              </a:rPr>
              <a:t> &amp; </a:t>
            </a:r>
            <a:r>
              <a:rPr lang="en-US" sz="2400" b="1" dirty="0" err="1" smtClean="0">
                <a:solidFill>
                  <a:srgbClr val="FF0000"/>
                </a:solidFill>
              </a:rPr>
              <a:t>Pneumotaxic</a:t>
            </a:r>
            <a:r>
              <a:rPr lang="en-US" sz="2400" b="1" dirty="0" smtClean="0">
                <a:solidFill>
                  <a:srgbClr val="FF0000"/>
                </a:solidFill>
              </a:rPr>
              <a:t> centers):</a:t>
            </a:r>
          </a:p>
          <a:p>
            <a:pPr algn="just" rtl="0"/>
            <a:r>
              <a:rPr lang="en-US" sz="2800" dirty="0" smtClean="0"/>
              <a:t>   The </a:t>
            </a:r>
            <a:r>
              <a:rPr lang="en-US" sz="2800" b="1" dirty="0" err="1" smtClean="0"/>
              <a:t>apneustic</a:t>
            </a:r>
            <a:r>
              <a:rPr lang="en-US" sz="2800" b="1" dirty="0" smtClean="0"/>
              <a:t> centers &amp; </a:t>
            </a:r>
            <a:r>
              <a:rPr lang="en-US" sz="2800" b="1" dirty="0" err="1" smtClean="0"/>
              <a:t>pnemotaxic</a:t>
            </a:r>
            <a:r>
              <a:rPr lang="en-US" sz="2800" b="1" dirty="0" smtClean="0"/>
              <a:t> centers </a:t>
            </a:r>
            <a:r>
              <a:rPr lang="en-US" sz="2800" dirty="0" smtClean="0"/>
              <a:t>of the </a:t>
            </a:r>
            <a:r>
              <a:rPr lang="en-US" sz="2800" dirty="0" err="1" smtClean="0"/>
              <a:t>pons</a:t>
            </a:r>
            <a:r>
              <a:rPr lang="en-US" sz="2800" dirty="0" smtClean="0"/>
              <a:t> are </a:t>
            </a:r>
            <a:r>
              <a:rPr lang="en-US" sz="2800" b="1" dirty="0" smtClean="0"/>
              <a:t>paired nuclei </a:t>
            </a:r>
            <a:r>
              <a:rPr lang="en-US" sz="2800" dirty="0" smtClean="0"/>
              <a:t>that adjust the output of the </a:t>
            </a:r>
            <a:r>
              <a:rPr lang="en-US" sz="2800" b="1" dirty="0" smtClean="0"/>
              <a:t>respiratory </a:t>
            </a:r>
            <a:r>
              <a:rPr lang="en-US" sz="2800" b="1" dirty="0" err="1" smtClean="0"/>
              <a:t>rhythmicity</a:t>
            </a:r>
            <a:r>
              <a:rPr lang="en-US" sz="2800" b="1" dirty="0" smtClean="0"/>
              <a:t> centers</a:t>
            </a:r>
            <a:r>
              <a:rPr lang="en-US" sz="2800" dirty="0" smtClean="0"/>
              <a:t>. ( their activities adjust the respiratory rate &amp; depth of respiration in response to sensory stimuli or input from other centers in the brain). </a:t>
            </a:r>
          </a:p>
          <a:p>
            <a:pPr algn="just" rtl="0"/>
            <a:r>
              <a:rPr lang="en-US" sz="2800" dirty="0" smtClean="0"/>
              <a:t>= Each </a:t>
            </a:r>
            <a:r>
              <a:rPr lang="en-US" sz="2800" b="1" dirty="0" err="1" smtClean="0"/>
              <a:t>apneustic</a:t>
            </a:r>
            <a:r>
              <a:rPr lang="en-US" sz="2800" b="1" dirty="0" smtClean="0"/>
              <a:t> center </a:t>
            </a:r>
            <a:r>
              <a:rPr lang="en-US" sz="2800" dirty="0" smtClean="0"/>
              <a:t>provides continuous stimulation to the </a:t>
            </a:r>
            <a:r>
              <a:rPr lang="en-US" sz="2800" b="1" dirty="0" smtClean="0"/>
              <a:t>DRG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620688"/>
            <a:ext cx="806489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b="1" dirty="0" smtClean="0"/>
              <a:t># </a:t>
            </a:r>
            <a:r>
              <a:rPr lang="en-US" sz="2800" b="1" dirty="0" smtClean="0">
                <a:solidFill>
                  <a:srgbClr val="FF0000"/>
                </a:solidFill>
              </a:rPr>
              <a:t>Respiratory Reflexes:</a:t>
            </a:r>
          </a:p>
          <a:p>
            <a:pPr algn="just" rtl="0"/>
            <a:r>
              <a:rPr lang="en-US" sz="2800" dirty="0" smtClean="0"/>
              <a:t>    </a:t>
            </a:r>
            <a:r>
              <a:rPr lang="en-US" sz="2800" b="1" dirty="0" smtClean="0"/>
              <a:t>Activities of the respiratory centers </a:t>
            </a:r>
            <a:r>
              <a:rPr lang="en-US" sz="2800" dirty="0" smtClean="0"/>
              <a:t>are modified by sensory information from the fallowing:-</a:t>
            </a:r>
          </a:p>
          <a:p>
            <a:pPr algn="just" rtl="0"/>
            <a:r>
              <a:rPr lang="en-US" sz="2800" b="1" dirty="0" smtClean="0"/>
              <a:t>1.</a:t>
            </a:r>
            <a:r>
              <a:rPr lang="en-US" sz="2800" dirty="0" smtClean="0"/>
              <a:t>chemo receptors sensitive to the PCO2, pH &amp;/or PO2 of the blood or central spinal fluid (CSF).</a:t>
            </a:r>
          </a:p>
          <a:p>
            <a:pPr algn="just" rtl="0"/>
            <a:r>
              <a:rPr lang="en-US" sz="2800" b="1" dirty="0" smtClean="0"/>
              <a:t>2.</a:t>
            </a:r>
            <a:r>
              <a:rPr lang="en-US" sz="2800" dirty="0" smtClean="0"/>
              <a:t>changes in blood pressure in the aorta or carotid sinuses.</a:t>
            </a:r>
          </a:p>
          <a:p>
            <a:pPr algn="just" rtl="0"/>
            <a:r>
              <a:rPr lang="en-US" sz="2800" b="1" dirty="0" smtClean="0"/>
              <a:t>3.</a:t>
            </a:r>
            <a:r>
              <a:rPr lang="en-US" sz="2800" dirty="0" smtClean="0"/>
              <a:t>stretch receptors that respond to changes in the volume of the lung.</a:t>
            </a:r>
          </a:p>
          <a:p>
            <a:pPr algn="just" rtl="0"/>
            <a:r>
              <a:rPr lang="en-US" sz="2800" b="1" dirty="0" smtClean="0"/>
              <a:t>4.</a:t>
            </a:r>
            <a:r>
              <a:rPr lang="en-US" sz="2800" dirty="0" smtClean="0"/>
              <a:t>irritating physical or chemical stimuli in the nasal cavity, larynx or bronchial tree.</a:t>
            </a:r>
          </a:p>
          <a:p>
            <a:pPr algn="just" rtl="0"/>
            <a:r>
              <a:rPr lang="en-US" sz="2800" b="1" dirty="0" smtClean="0"/>
              <a:t>5</a:t>
            </a:r>
            <a:r>
              <a:rPr lang="en-US" sz="2800" dirty="0" smtClean="0"/>
              <a:t>.other sensations: pain, changes in body temperature.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0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-26787"/>
            <a:ext cx="7776864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95536" y="404664"/>
            <a:ext cx="828092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Partial Pressure </a:t>
            </a:r>
            <a:r>
              <a:rPr lang="en-US" sz="2400" dirty="0" smtClean="0"/>
              <a:t>of a gas is the pressure contributed by a single gas within a mixture of gases. All the partial pressures added together equal the </a:t>
            </a:r>
            <a:r>
              <a:rPr lang="en-US" sz="2400" b="1" dirty="0" smtClean="0">
                <a:solidFill>
                  <a:srgbClr val="FF0000"/>
                </a:solidFill>
              </a:rPr>
              <a:t>total pressure </a:t>
            </a:r>
            <a:r>
              <a:rPr lang="en-US" sz="2400" dirty="0" smtClean="0"/>
              <a:t>of a gas mixture.</a:t>
            </a:r>
          </a:p>
          <a:p>
            <a:pPr algn="just" rtl="0"/>
            <a:endParaRPr lang="en-US" sz="2400" dirty="0" smtClean="0"/>
          </a:p>
          <a:p>
            <a:pPr algn="just" rtl="0"/>
            <a:r>
              <a:rPr lang="en-US" sz="2400" dirty="0" smtClean="0"/>
              <a:t>***PN2 + PO2 + PH2O + PCO2 = 760mm Hg  atmospheric pressure.</a:t>
            </a:r>
          </a:p>
          <a:p>
            <a:pPr algn="just" rtl="0"/>
            <a:r>
              <a:rPr lang="en-US" sz="2400" dirty="0" smtClean="0"/>
              <a:t> So the partial pressure of oxygen (PO2) = 20.9 percent of the 760mm Hg or </a:t>
            </a:r>
            <a:r>
              <a:rPr lang="en-US" sz="2400" b="1" dirty="0" smtClean="0"/>
              <a:t>159mm Hg</a:t>
            </a:r>
            <a:r>
              <a:rPr lang="en-US" sz="2400" dirty="0" smtClean="0"/>
              <a:t>. </a:t>
            </a:r>
          </a:p>
          <a:p>
            <a:pPr algn="just" rtl="0"/>
            <a:r>
              <a:rPr lang="en-US" sz="2400" b="1" dirty="0" smtClean="0">
                <a:solidFill>
                  <a:srgbClr val="FF0000"/>
                </a:solidFill>
              </a:rPr>
              <a:t>Diffusion between liquids &amp; gases &amp; Henry’s law:-</a:t>
            </a:r>
            <a:endParaRPr lang="en-US" sz="2400" dirty="0" smtClean="0">
              <a:solidFill>
                <a:srgbClr val="FF0000"/>
              </a:solidFill>
            </a:endParaRPr>
          </a:p>
          <a:p>
            <a:pPr algn="just" rtl="0"/>
            <a:r>
              <a:rPr lang="en-US" sz="2400" dirty="0" smtClean="0"/>
              <a:t>-differences in pressure move gas molecules from one place to another.</a:t>
            </a:r>
          </a:p>
          <a:p>
            <a:pPr algn="just" rtl="0"/>
            <a:r>
              <a:rPr lang="en-US" sz="2400" dirty="0" smtClean="0"/>
              <a:t>-Pressure differences also affect the movement of gas molecules into and out of solutions. </a:t>
            </a:r>
          </a:p>
          <a:p>
            <a:pPr algn="just" rtl="0"/>
            <a:r>
              <a:rPr lang="en-US" sz="2400" dirty="0" smtClean="0"/>
              <a:t>The amount of a particular gas in solution is directly proportional to the partial pressure of that gas. This is known as </a:t>
            </a:r>
            <a:r>
              <a:rPr lang="en-US" sz="2400" b="1" dirty="0" smtClean="0"/>
              <a:t>(Henry’s law).</a:t>
            </a:r>
          </a:p>
          <a:p>
            <a:pPr algn="just" rtl="0"/>
            <a:r>
              <a:rPr lang="en-US" sz="2400" b="1" dirty="0" smtClean="0"/>
              <a:t>* when a gas under pressure contacts a liquid, the pressure tends to force gas molecules into solution.</a:t>
            </a:r>
            <a:endParaRPr lang="ar-IQ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404664"/>
            <a:ext cx="85689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400" dirty="0" smtClean="0"/>
              <a:t>- if partial pressure goes </a:t>
            </a:r>
            <a:r>
              <a:rPr lang="en-US" sz="2400" b="1" dirty="0" smtClean="0"/>
              <a:t>up</a:t>
            </a:r>
            <a:r>
              <a:rPr lang="en-US" sz="2400" dirty="0" smtClean="0"/>
              <a:t>, more gas molecules will </a:t>
            </a:r>
            <a:r>
              <a:rPr lang="en-US" sz="2400" b="1" dirty="0" smtClean="0"/>
              <a:t>go into </a:t>
            </a:r>
            <a:r>
              <a:rPr lang="en-US" sz="2400" dirty="0" smtClean="0"/>
              <a:t>solution.</a:t>
            </a:r>
          </a:p>
          <a:p>
            <a:pPr algn="just" rtl="0"/>
            <a:r>
              <a:rPr lang="en-US" sz="2400" dirty="0" smtClean="0"/>
              <a:t>- if partial pressure goes </a:t>
            </a:r>
            <a:r>
              <a:rPr lang="en-US" sz="2400" b="1" dirty="0" smtClean="0"/>
              <a:t>down</a:t>
            </a:r>
            <a:r>
              <a:rPr lang="en-US" sz="2400" dirty="0" smtClean="0"/>
              <a:t>, gas molecules will </a:t>
            </a:r>
            <a:r>
              <a:rPr lang="en-US" sz="2400" b="1" dirty="0" smtClean="0"/>
              <a:t>come out of </a:t>
            </a:r>
            <a:r>
              <a:rPr lang="en-US" sz="2400" dirty="0" smtClean="0"/>
              <a:t>solution.</a:t>
            </a:r>
          </a:p>
          <a:p>
            <a:pPr algn="just" rtl="0"/>
            <a:r>
              <a:rPr lang="en-US" sz="2400" dirty="0" smtClean="0"/>
              <a:t>(</a:t>
            </a:r>
            <a:r>
              <a:rPr lang="en-US" sz="2400" b="1" dirty="0" smtClean="0"/>
              <a:t>e.g. for </a:t>
            </a:r>
            <a:r>
              <a:rPr lang="en-US" sz="2400" b="1" dirty="0" err="1" smtClean="0"/>
              <a:t>Hanry’s</a:t>
            </a:r>
            <a:r>
              <a:rPr lang="en-US" sz="2400" b="1" dirty="0" smtClean="0"/>
              <a:t> law is the soda can, when opened pressure falls &amp; gas molecules begin coming out of solution).</a:t>
            </a:r>
          </a:p>
          <a:p>
            <a:pPr algn="just" rtl="0"/>
            <a:r>
              <a:rPr lang="en-US" sz="2400" dirty="0" smtClean="0"/>
              <a:t>- at </a:t>
            </a:r>
            <a:r>
              <a:rPr lang="en-US" sz="2400" b="1" dirty="0" smtClean="0"/>
              <a:t>equilibrium</a:t>
            </a:r>
            <a:r>
              <a:rPr lang="en-US" sz="2400" dirty="0" smtClean="0"/>
              <a:t>, gas molecules are diffusing out of the liquid as quickly as they are entering,(&amp; the total number of gas molecules remains constant).</a:t>
            </a:r>
          </a:p>
          <a:p>
            <a:pPr algn="just" rtl="0"/>
            <a:endParaRPr lang="en-US" sz="2400" dirty="0" smtClean="0"/>
          </a:p>
          <a:p>
            <a:pPr algn="just" rtl="0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117693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dirty="0" smtClean="0">
                <a:solidFill>
                  <a:srgbClr val="FF0000"/>
                </a:solidFill>
              </a:rPr>
              <a:t>Diffusion at the respiratory membrane:-  </a:t>
            </a:r>
          </a:p>
          <a:p>
            <a:pPr algn="l" rtl="0"/>
            <a:r>
              <a:rPr lang="en-US" sz="2400" dirty="0" smtClean="0"/>
              <a:t>    Gas exchange at the respiratory membrane is efficient for the fallowing five reasons:-</a:t>
            </a:r>
          </a:p>
          <a:p>
            <a:pPr algn="l" rtl="0"/>
            <a:r>
              <a:rPr lang="en-US" sz="2400" b="1" dirty="0" smtClean="0"/>
              <a:t>1</a:t>
            </a:r>
            <a:r>
              <a:rPr lang="en-US" sz="2400" dirty="0" smtClean="0"/>
              <a:t>.</a:t>
            </a:r>
            <a:r>
              <a:rPr lang="en-US" sz="2400" b="1" dirty="0" smtClean="0"/>
              <a:t>The differences in partial pressure </a:t>
            </a:r>
            <a:r>
              <a:rPr lang="en-US" sz="2400" dirty="0" smtClean="0"/>
              <a:t>across the respiratory membrane is  great and </a:t>
            </a:r>
            <a:r>
              <a:rPr lang="en-US" sz="2400" b="1" dirty="0" smtClean="0"/>
              <a:t>the rate of gas diffusion is fast</a:t>
            </a:r>
            <a:r>
              <a:rPr lang="en-US" sz="2400" dirty="0" smtClean="0"/>
              <a:t>.</a:t>
            </a:r>
          </a:p>
          <a:p>
            <a:pPr algn="l" rtl="0"/>
            <a:r>
              <a:rPr lang="en-US" sz="2400" b="1" dirty="0" smtClean="0"/>
              <a:t>2</a:t>
            </a:r>
            <a:r>
              <a:rPr lang="en-US" sz="2400" dirty="0" smtClean="0"/>
              <a:t>.</a:t>
            </a:r>
            <a:r>
              <a:rPr lang="en-US" sz="2400" b="1" dirty="0" smtClean="0"/>
              <a:t>The  distances involved in gas exchange are small</a:t>
            </a:r>
            <a:r>
              <a:rPr lang="en-US" sz="2400" dirty="0" smtClean="0"/>
              <a:t>: the capillary &amp; alveolar basement membranes reduces the distance to </a:t>
            </a:r>
            <a:r>
              <a:rPr lang="en-US" sz="2400" b="1" dirty="0" smtClean="0"/>
              <a:t>an average of 0.5µm.</a:t>
            </a:r>
          </a:p>
          <a:p>
            <a:pPr algn="l" rtl="0"/>
            <a:r>
              <a:rPr lang="en-US" sz="2400" b="1" dirty="0" smtClean="0"/>
              <a:t>3.The  gases are lipid soluble</a:t>
            </a:r>
            <a:r>
              <a:rPr lang="en-US" sz="2400" dirty="0" smtClean="0"/>
              <a:t>: both O2 &amp; Co2 diffuse readily through the </a:t>
            </a:r>
            <a:r>
              <a:rPr lang="en-US" sz="2400" b="1" dirty="0" smtClean="0"/>
              <a:t>surfactant layer</a:t>
            </a:r>
            <a:r>
              <a:rPr lang="en-US" sz="2400" dirty="0" smtClean="0"/>
              <a:t>, the alveolar &amp; endothelial cell membranes.</a:t>
            </a:r>
          </a:p>
          <a:p>
            <a:pPr algn="l" rtl="0"/>
            <a:r>
              <a:rPr lang="en-US" sz="2400" b="1" dirty="0" smtClean="0"/>
              <a:t>4.The  total surface area is large</a:t>
            </a:r>
            <a:r>
              <a:rPr lang="en-US" sz="2400" dirty="0" smtClean="0"/>
              <a:t>: the alveolar surface area  at inspiration is </a:t>
            </a:r>
            <a:r>
              <a:rPr lang="en-US" sz="2400" b="1" dirty="0" smtClean="0"/>
              <a:t>about 140m²</a:t>
            </a:r>
            <a:r>
              <a:rPr lang="en-US" sz="2400" dirty="0" smtClean="0"/>
              <a:t>.</a:t>
            </a:r>
          </a:p>
          <a:p>
            <a:pPr algn="l" rtl="0"/>
            <a:r>
              <a:rPr lang="en-US" sz="2400" b="1" dirty="0" smtClean="0"/>
              <a:t>5.Blood  flow &amp; air flow coordinated: </a:t>
            </a:r>
            <a:r>
              <a:rPr lang="en-US" sz="2400" dirty="0" smtClean="0"/>
              <a:t>the arrangement improves the efficiency of both pulmonary ventilation &amp; pulmonary circulation.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9552" y="692696"/>
            <a:ext cx="8064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b="1" dirty="0" smtClean="0">
                <a:solidFill>
                  <a:srgbClr val="FF0000"/>
                </a:solidFill>
              </a:rPr>
              <a:t>Partial Pressure in the Alveolar Air &amp; Alveolar Capillaries:</a:t>
            </a:r>
          </a:p>
          <a:p>
            <a:pPr algn="just" rtl="0"/>
            <a:endParaRPr lang="en-US" sz="2800" dirty="0" smtClean="0"/>
          </a:p>
          <a:p>
            <a:pPr algn="just" rtl="0"/>
            <a:r>
              <a:rPr lang="en-US" sz="2800" dirty="0" smtClean="0"/>
              <a:t>    Blood arriving in the </a:t>
            </a:r>
            <a:r>
              <a:rPr lang="en-US" sz="2800" b="1" dirty="0" smtClean="0"/>
              <a:t>pulmonary arteries has a lower PO2 &amp; a higher PCO2</a:t>
            </a:r>
            <a:r>
              <a:rPr lang="en-US" sz="2800" dirty="0" smtClean="0"/>
              <a:t> than alveolar air. </a:t>
            </a:r>
            <a:r>
              <a:rPr lang="en-US" sz="2800" b="1" dirty="0" smtClean="0"/>
              <a:t>Diffusion</a:t>
            </a:r>
            <a:r>
              <a:rPr lang="en-US" sz="2800" dirty="0" smtClean="0"/>
              <a:t> between the alveolar air &amp; pulmonary capillaries thus </a:t>
            </a:r>
            <a:r>
              <a:rPr lang="en-US" sz="2800" b="1" dirty="0" smtClean="0"/>
              <a:t>elevates the PO2 of the blood &amp; lowering its PCO2.</a:t>
            </a:r>
            <a:r>
              <a:rPr lang="en-US" sz="2800" dirty="0" smtClean="0"/>
              <a:t> ( by the time the blood enters the </a:t>
            </a:r>
            <a:r>
              <a:rPr lang="en-US" sz="2800" b="1" dirty="0" smtClean="0"/>
              <a:t>pulmonary </a:t>
            </a:r>
            <a:r>
              <a:rPr lang="en-US" sz="2800" b="1" dirty="0" err="1" smtClean="0"/>
              <a:t>venules</a:t>
            </a:r>
            <a:r>
              <a:rPr lang="en-US" sz="2800" dirty="0" smtClean="0"/>
              <a:t>, it has reached </a:t>
            </a:r>
            <a:r>
              <a:rPr lang="en-US" sz="2800" b="1" dirty="0" smtClean="0"/>
              <a:t>equilibrium</a:t>
            </a:r>
            <a:r>
              <a:rPr lang="en-US" sz="2800" dirty="0" smtClean="0"/>
              <a:t> with the alveolar air. </a:t>
            </a:r>
            <a:r>
              <a:rPr lang="en-US" sz="2800" b="1" dirty="0" smtClean="0"/>
              <a:t>PO2 = 100mm Hg &amp; PCO2=40mm Hg).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476672"/>
            <a:ext cx="828092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b="1" dirty="0" smtClean="0">
                <a:solidFill>
                  <a:srgbClr val="FF0000"/>
                </a:solidFill>
              </a:rPr>
              <a:t>Partial Pressure in the Systemic Circuit:</a:t>
            </a:r>
          </a:p>
          <a:p>
            <a:pPr algn="just" rtl="0"/>
            <a:endParaRPr lang="en-US" sz="2400" dirty="0" smtClean="0"/>
          </a:p>
          <a:p>
            <a:pPr algn="just" rtl="0"/>
            <a:r>
              <a:rPr lang="en-US" sz="2400" dirty="0" smtClean="0"/>
              <a:t>    The oxygenated blood leaves the alveolar capillaries &amp; returns to the heart, to be discharged </a:t>
            </a:r>
            <a:r>
              <a:rPr lang="en-US" sz="2400" dirty="0" smtClean="0"/>
              <a:t>into </a:t>
            </a:r>
            <a:r>
              <a:rPr lang="en-US" sz="2400" dirty="0" smtClean="0"/>
              <a:t>the systemic circuit</a:t>
            </a:r>
            <a:r>
              <a:rPr lang="en-US" sz="2400" dirty="0" smtClean="0"/>
              <a:t>. (the </a:t>
            </a:r>
            <a:r>
              <a:rPr lang="en-US" sz="2400" dirty="0" smtClean="0"/>
              <a:t>oxygenated blood from the alveolar capillaries mix with blood that flowed the conducting passageways capillaries, &amp; blood leaving the conducting passageways carries relatively little oxygen. So </a:t>
            </a:r>
            <a:r>
              <a:rPr lang="en-US" sz="2400" b="1" dirty="0" smtClean="0"/>
              <a:t>PO2 in pulmonary veins therefore drops to about 95mmHg</a:t>
            </a:r>
            <a:r>
              <a:rPr lang="en-US" sz="2400" dirty="0" smtClean="0"/>
              <a:t>, &amp; this is the PO2 in blood that enters the systemic </a:t>
            </a:r>
            <a:r>
              <a:rPr lang="en-US" sz="2400" dirty="0" smtClean="0"/>
              <a:t>circuit).</a:t>
            </a:r>
            <a:endParaRPr lang="en-US" sz="2400" dirty="0" smtClean="0"/>
          </a:p>
          <a:p>
            <a:pPr algn="just" rtl="0"/>
            <a:r>
              <a:rPr lang="en-US" sz="2400" dirty="0" smtClean="0"/>
              <a:t>  </a:t>
            </a:r>
            <a:r>
              <a:rPr lang="en-US" sz="2400" b="1" dirty="0" smtClean="0"/>
              <a:t>Intestinal fluid has a PO2 of 40mm Hg &amp; PCO2 of 45mm Hg </a:t>
            </a:r>
            <a:r>
              <a:rPr lang="en-US" sz="2400" dirty="0" smtClean="0"/>
              <a:t>so O2 diffuses out of the capillaries &amp; Co2 diffuses in. until capillaries partial pressures are the same as the adjacent tissue.</a:t>
            </a:r>
          </a:p>
          <a:p>
            <a:pPr algn="just" rtl="0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0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68759"/>
            <a:ext cx="7200800" cy="5522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مستطيل 3"/>
          <p:cNvSpPr/>
          <p:nvPr/>
        </p:nvSpPr>
        <p:spPr>
          <a:xfrm>
            <a:off x="251520" y="332656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dirty="0" smtClean="0"/>
              <a:t>**This Figure shows the Partial Pressure in the Alveolar Air &amp; Alveolar Capillaries (a), &amp; Partial Pressure in the Systemic Circuit (b):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476672"/>
            <a:ext cx="828092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dirty="0" smtClean="0"/>
              <a:t>#</a:t>
            </a:r>
            <a:r>
              <a:rPr lang="en-US" sz="2800" b="1" dirty="0" smtClean="0">
                <a:solidFill>
                  <a:srgbClr val="FF0000"/>
                </a:solidFill>
              </a:rPr>
              <a:t>Oxygen Transport:-</a:t>
            </a:r>
          </a:p>
          <a:p>
            <a:pPr algn="just" rtl="0"/>
            <a:r>
              <a:rPr lang="en-US" sz="2800" dirty="0" smtClean="0"/>
              <a:t>   The blood leaving the alveolar capillaries carries about </a:t>
            </a:r>
            <a:r>
              <a:rPr lang="en-US" sz="2800" b="1" dirty="0" smtClean="0"/>
              <a:t>20ml of O2 per 100ml</a:t>
            </a:r>
            <a:r>
              <a:rPr lang="en-US" sz="2800" dirty="0" smtClean="0"/>
              <a:t>. and </a:t>
            </a:r>
            <a:r>
              <a:rPr lang="en-US" sz="2800" b="1" dirty="0" smtClean="0"/>
              <a:t>only 0.3ml (1.5%) of O2 molecules consist in solution, the rest are bound to Hemoglobin (</a:t>
            </a:r>
            <a:r>
              <a:rPr lang="en-US" sz="2800" b="1" dirty="0" err="1" smtClean="0"/>
              <a:t>Hb</a:t>
            </a:r>
            <a:r>
              <a:rPr lang="en-US" sz="2800" b="1" dirty="0" smtClean="0"/>
              <a:t>) molecules</a:t>
            </a:r>
            <a:r>
              <a:rPr lang="en-US" sz="2800" dirty="0" smtClean="0"/>
              <a:t>. (</a:t>
            </a:r>
            <a:r>
              <a:rPr lang="en-US" sz="2800" dirty="0" smtClean="0"/>
              <a:t>a </a:t>
            </a:r>
            <a:r>
              <a:rPr lang="en-US" sz="2800" dirty="0" err="1" smtClean="0"/>
              <a:t>Hb</a:t>
            </a:r>
            <a:r>
              <a:rPr lang="en-US" sz="2800" dirty="0" smtClean="0"/>
              <a:t> molecule consists of four globular proteins each contain a </a:t>
            </a:r>
            <a:r>
              <a:rPr lang="en-US" sz="2800" dirty="0" err="1" smtClean="0"/>
              <a:t>heme</a:t>
            </a:r>
            <a:r>
              <a:rPr lang="en-US" sz="2800" dirty="0" smtClean="0"/>
              <a:t> unit so </a:t>
            </a:r>
            <a:r>
              <a:rPr lang="en-US" sz="2800" b="1" dirty="0" smtClean="0"/>
              <a:t>a </a:t>
            </a:r>
            <a:r>
              <a:rPr lang="en-US" sz="2800" b="1" dirty="0" err="1" smtClean="0"/>
              <a:t>Hb</a:t>
            </a:r>
            <a:r>
              <a:rPr lang="en-US" sz="2800" b="1" dirty="0" smtClean="0"/>
              <a:t> molecule can bind to four molecules of O2 </a:t>
            </a:r>
            <a:r>
              <a:rPr lang="en-US" sz="2800" dirty="0" smtClean="0"/>
              <a:t>forming (</a:t>
            </a:r>
            <a:r>
              <a:rPr lang="en-US" sz="2800" b="1" dirty="0" smtClean="0"/>
              <a:t>Oxyhemoglobin</a:t>
            </a:r>
            <a:r>
              <a:rPr lang="en-US" sz="2800" dirty="0" smtClean="0"/>
              <a:t>).</a:t>
            </a:r>
            <a:endParaRPr lang="en-US" sz="2800" dirty="0" smtClean="0"/>
          </a:p>
          <a:p>
            <a:pPr algn="just" rtl="0"/>
            <a:r>
              <a:rPr lang="en-US" sz="2800" dirty="0" smtClean="0"/>
              <a:t>    This is a reversible reaction   </a:t>
            </a:r>
            <a:r>
              <a:rPr lang="en-US" sz="2800" dirty="0" err="1" smtClean="0"/>
              <a:t>Hb</a:t>
            </a:r>
            <a:r>
              <a:rPr lang="en-US" sz="2800" dirty="0" smtClean="0"/>
              <a:t> + O2 = HbO2</a:t>
            </a:r>
          </a:p>
          <a:p>
            <a:pPr algn="just" rtl="0"/>
            <a:r>
              <a:rPr lang="en-US" sz="2800" dirty="0" smtClean="0"/>
              <a:t>(</a:t>
            </a:r>
            <a:r>
              <a:rPr lang="en-US" sz="2800" b="1" dirty="0" smtClean="0"/>
              <a:t>There </a:t>
            </a:r>
            <a:r>
              <a:rPr lang="en-US" sz="2800" b="1" dirty="0" smtClean="0"/>
              <a:t>are approximately 280 million molecules of </a:t>
            </a:r>
            <a:r>
              <a:rPr lang="en-US" sz="2800" b="1" dirty="0" err="1" smtClean="0"/>
              <a:t>Hb</a:t>
            </a:r>
            <a:r>
              <a:rPr lang="en-US" sz="2800" b="1" dirty="0" smtClean="0"/>
              <a:t> in each RBC &amp; because a </a:t>
            </a:r>
            <a:r>
              <a:rPr lang="en-US" sz="2800" b="1" dirty="0" err="1" smtClean="0"/>
              <a:t>Hb</a:t>
            </a:r>
            <a:r>
              <a:rPr lang="en-US" sz="2800" b="1" dirty="0" smtClean="0"/>
              <a:t> molecule contain 4 </a:t>
            </a:r>
            <a:r>
              <a:rPr lang="en-US" sz="2800" b="1" dirty="0" err="1" smtClean="0"/>
              <a:t>heme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units,each</a:t>
            </a:r>
            <a:r>
              <a:rPr lang="en-US" sz="2800" b="1" dirty="0" smtClean="0"/>
              <a:t> RBC can carry more than a billion molecule of </a:t>
            </a:r>
            <a:r>
              <a:rPr lang="en-US" sz="2800" b="1" dirty="0" smtClean="0"/>
              <a:t>O2).</a:t>
            </a:r>
            <a:endParaRPr lang="en-US" sz="2800" b="1" dirty="0" smtClean="0"/>
          </a:p>
          <a:p>
            <a:pPr algn="just" rtl="0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67544" y="260648"/>
            <a:ext cx="84249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400" dirty="0" smtClean="0"/>
              <a:t>*</a:t>
            </a:r>
            <a:r>
              <a:rPr lang="en-US" sz="2400" b="1" dirty="0" err="1" smtClean="0">
                <a:solidFill>
                  <a:srgbClr val="FF0000"/>
                </a:solidFill>
              </a:rPr>
              <a:t>Hb</a:t>
            </a:r>
            <a:r>
              <a:rPr lang="en-US" sz="2400" b="1" dirty="0" smtClean="0">
                <a:solidFill>
                  <a:srgbClr val="FF0000"/>
                </a:solidFill>
              </a:rPr>
              <a:t> Saturation</a:t>
            </a:r>
            <a:r>
              <a:rPr lang="en-US" sz="2400" dirty="0" smtClean="0">
                <a:solidFill>
                  <a:srgbClr val="FF0000"/>
                </a:solidFill>
              </a:rPr>
              <a:t>:-</a:t>
            </a:r>
          </a:p>
          <a:p>
            <a:pPr algn="just" rtl="0"/>
            <a:r>
              <a:rPr lang="en-US" sz="2400" dirty="0" smtClean="0"/>
              <a:t>  </a:t>
            </a:r>
            <a:r>
              <a:rPr lang="en-US" sz="2400" dirty="0" err="1" smtClean="0"/>
              <a:t>Hb</a:t>
            </a:r>
            <a:r>
              <a:rPr lang="en-US" sz="2400" dirty="0" smtClean="0"/>
              <a:t> saturation is the percentage of </a:t>
            </a:r>
            <a:r>
              <a:rPr lang="en-US" sz="2400" dirty="0" err="1" smtClean="0"/>
              <a:t>heme</a:t>
            </a:r>
            <a:r>
              <a:rPr lang="en-US" sz="2400" dirty="0" smtClean="0"/>
              <a:t> units containing bound O2. (</a:t>
            </a:r>
            <a:r>
              <a:rPr lang="en-US" sz="2400" dirty="0" err="1" smtClean="0"/>
              <a:t>Hb</a:t>
            </a:r>
            <a:r>
              <a:rPr lang="en-US" sz="2400" dirty="0" smtClean="0"/>
              <a:t> is a protein, so </a:t>
            </a:r>
            <a:r>
              <a:rPr lang="en-US" sz="2400" b="1" dirty="0" smtClean="0"/>
              <a:t>any changes in shape can affect O2 binding) .</a:t>
            </a:r>
          </a:p>
          <a:p>
            <a:pPr algn="just" rtl="0"/>
            <a:r>
              <a:rPr lang="en-US" sz="2400" dirty="0" smtClean="0"/>
              <a:t>-if all the </a:t>
            </a:r>
            <a:r>
              <a:rPr lang="en-US" sz="2400" dirty="0" err="1" smtClean="0"/>
              <a:t>Hb</a:t>
            </a:r>
            <a:r>
              <a:rPr lang="en-US" sz="2400" dirty="0" smtClean="0"/>
              <a:t> molecule in blood are fully loaded there is 100% saturation .</a:t>
            </a:r>
          </a:p>
          <a:p>
            <a:pPr algn="just" rtl="0"/>
            <a:r>
              <a:rPr lang="en-US" sz="2400" dirty="0" smtClean="0"/>
              <a:t>-if each </a:t>
            </a:r>
            <a:r>
              <a:rPr lang="en-US" sz="2400" dirty="0" err="1" smtClean="0"/>
              <a:t>Hb</a:t>
            </a:r>
            <a:r>
              <a:rPr lang="en-US" sz="2400" dirty="0" smtClean="0"/>
              <a:t> molecule carries two O2 molecules there is 50% saturation .</a:t>
            </a:r>
          </a:p>
          <a:p>
            <a:pPr algn="just" rtl="0"/>
            <a:r>
              <a:rPr lang="en-US" sz="2400" dirty="0" err="1" smtClean="0"/>
              <a:t>Hb</a:t>
            </a:r>
            <a:r>
              <a:rPr lang="en-US" sz="2400" dirty="0" smtClean="0"/>
              <a:t> &amp; PO2 :- (O2-Hb saturation )</a:t>
            </a:r>
          </a:p>
          <a:p>
            <a:pPr algn="just" rtl="0"/>
            <a:r>
              <a:rPr lang="en-US" sz="2400" dirty="0" smtClean="0"/>
              <a:t>•</a:t>
            </a:r>
            <a:r>
              <a:rPr lang="en-US" sz="2400" b="1" dirty="0" smtClean="0"/>
              <a:t>Binding of O2 to </a:t>
            </a:r>
            <a:r>
              <a:rPr lang="en-US" sz="2400" b="1" dirty="0" err="1" smtClean="0"/>
              <a:t>Hb</a:t>
            </a:r>
            <a:r>
              <a:rPr lang="en-US" sz="2400" b="1" dirty="0" smtClean="0"/>
              <a:t> is a reversible reaction </a:t>
            </a:r>
          </a:p>
          <a:p>
            <a:pPr algn="just" rtl="0"/>
            <a:r>
              <a:rPr lang="en-US" sz="2400" dirty="0" smtClean="0"/>
              <a:t>•It’s the relation between saturation of </a:t>
            </a:r>
            <a:r>
              <a:rPr lang="en-US" sz="2400" dirty="0" err="1" smtClean="0"/>
              <a:t>Hb</a:t>
            </a:r>
            <a:r>
              <a:rPr lang="en-US" sz="2400" dirty="0" smtClean="0"/>
              <a:t> &amp; Partial Pressure of O2 (PO2) .</a:t>
            </a:r>
          </a:p>
          <a:p>
            <a:pPr algn="just" rtl="0"/>
            <a:r>
              <a:rPr lang="en-US" sz="2400" dirty="0" smtClean="0"/>
              <a:t>-</a:t>
            </a:r>
            <a:r>
              <a:rPr lang="en-US" sz="2400" b="1" dirty="0" smtClean="0"/>
              <a:t>if PO2 increase </a:t>
            </a:r>
            <a:r>
              <a:rPr lang="en-US" sz="2400" dirty="0" smtClean="0"/>
              <a:t>(↑</a:t>
            </a:r>
            <a:r>
              <a:rPr lang="en-US" sz="2400" dirty="0" err="1" smtClean="0"/>
              <a:t>es</a:t>
            </a:r>
            <a:r>
              <a:rPr lang="en-US" sz="2400" dirty="0" smtClean="0"/>
              <a:t>) the reaction shift to the right, </a:t>
            </a:r>
            <a:r>
              <a:rPr lang="en-US" sz="2400" b="1" dirty="0" smtClean="0"/>
              <a:t>more O2 bound to </a:t>
            </a:r>
            <a:r>
              <a:rPr lang="en-US" sz="2400" b="1" dirty="0" err="1" smtClean="0"/>
              <a:t>Hb</a:t>
            </a:r>
            <a:r>
              <a:rPr lang="en-US" sz="2400" b="1" dirty="0" smtClean="0"/>
              <a:t> .</a:t>
            </a:r>
          </a:p>
          <a:p>
            <a:pPr algn="just" rtl="0"/>
            <a:r>
              <a:rPr lang="en-US" sz="2400" dirty="0" smtClean="0"/>
              <a:t>-</a:t>
            </a:r>
            <a:r>
              <a:rPr lang="en-US" sz="2400" b="1" dirty="0" smtClean="0"/>
              <a:t>if PO2 decrease</a:t>
            </a:r>
            <a:r>
              <a:rPr lang="en-US" sz="2400" dirty="0" smtClean="0"/>
              <a:t>(↓</a:t>
            </a:r>
            <a:r>
              <a:rPr lang="en-US" sz="2400" dirty="0" err="1" smtClean="0"/>
              <a:t>es</a:t>
            </a:r>
            <a:r>
              <a:rPr lang="en-US" sz="2400" dirty="0" smtClean="0"/>
              <a:t>) the reaction shift to the left, </a:t>
            </a:r>
            <a:r>
              <a:rPr lang="en-US" sz="2400" b="1" dirty="0" smtClean="0"/>
              <a:t>more O2 is released by </a:t>
            </a:r>
            <a:r>
              <a:rPr lang="en-US" sz="2400" b="1" dirty="0" err="1" smtClean="0"/>
              <a:t>Hb</a:t>
            </a:r>
            <a:r>
              <a:rPr lang="en-US" sz="2400" b="1" dirty="0" smtClean="0"/>
              <a:t> .</a:t>
            </a:r>
          </a:p>
          <a:p>
            <a:pPr algn="just" rtl="0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1356</TotalTime>
  <Words>1723</Words>
  <Application>Microsoft Office PowerPoint</Application>
  <PresentationFormat>عرض على الشاشة (3:4)‏</PresentationFormat>
  <Paragraphs>98</Paragraphs>
  <Slides>18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19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SAMSUNG RV511</dc:creator>
  <cp:lastModifiedBy>NS</cp:lastModifiedBy>
  <cp:revision>85</cp:revision>
  <dcterms:created xsi:type="dcterms:W3CDTF">2012-10-19T12:35:13Z</dcterms:created>
  <dcterms:modified xsi:type="dcterms:W3CDTF">2024-11-12T21:16:16Z</dcterms:modified>
</cp:coreProperties>
</file>