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71" r:id="rId2"/>
    <p:sldId id="272" r:id="rId3"/>
    <p:sldId id="273" r:id="rId4"/>
    <p:sldId id="288" r:id="rId5"/>
    <p:sldId id="274" r:id="rId6"/>
    <p:sldId id="275" r:id="rId7"/>
    <p:sldId id="286" r:id="rId8"/>
    <p:sldId id="277" r:id="rId9"/>
    <p:sldId id="278" r:id="rId10"/>
    <p:sldId id="279" r:id="rId11"/>
    <p:sldId id="287" r:id="rId12"/>
    <p:sldId id="280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8E4C0-2893-496C-8D5E-C37CBFA59EBD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BE26-3D7A-40A4-9B7A-1099874A8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3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8D82-C381-4CD6-9C49-F297817209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2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BE774-BBFB-4E15-9545-63B69E9DE5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1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EBAF-1409-4E3D-96B2-74AA698715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2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4C2F-EC14-4A4F-B932-68B7D6C458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9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4169-06CA-4C6E-89F4-9ACB1AD582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6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163C-44D0-4D38-A60E-283872D977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5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33EC-1610-4AD8-93A5-63E2E08A7A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4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07E4-499D-4591-AAF3-5D28C44B15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0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7732-DE03-4DAB-8657-E150A850D3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8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0838-F062-44B7-9260-41B0D53F06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8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3ED9-AAA2-435C-8DA7-8F15949D4C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4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7277-C172-4A4A-830A-71DA33FA2E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6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AA7C6-DB86-41C9-9733-DB559134227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85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utrients" TargetMode="External"/><Relationship Id="rId2" Type="http://schemas.openxmlformats.org/officeDocument/2006/relationships/hyperlink" Target="http://en.wikipedia.org/wiki/Neurosci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Pathogens" TargetMode="External"/><Relationship Id="rId4" Type="http://schemas.openxmlformats.org/officeDocument/2006/relationships/hyperlink" Target="http://en.wikipedia.org/wiki/Oxyge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CELLULAR ELEMENTS IN THE CNS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1- GLIAL CELLS</a:t>
            </a:r>
            <a:endParaRPr lang="ar-IQ" sz="2800" b="1" dirty="0" smtClean="0">
              <a:solidFill>
                <a:srgbClr val="FF0000"/>
              </a:solidFill>
            </a:endParaRPr>
          </a:p>
          <a:p>
            <a:r>
              <a:rPr lang="en-US" sz="2800" dirty="0"/>
              <a:t>The major distinction is that glia do not participate directly in synaptic interactions and electrical </a:t>
            </a:r>
            <a:r>
              <a:rPr lang="en-US" sz="2800" dirty="0" smtClean="0"/>
              <a:t>signaling.</a:t>
            </a:r>
            <a:r>
              <a:rPr lang="en-US" sz="2800" dirty="0">
                <a:hlinkClick r:id="rId2" tooltip="Neuroscience"/>
              </a:rPr>
              <a:t> Neuroscience</a:t>
            </a:r>
            <a:r>
              <a:rPr lang="en-US" sz="2800" dirty="0"/>
              <a:t> currently identifies four main functions of glial cells: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To surround neurons and hold them in place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To supply </a:t>
            </a:r>
            <a:r>
              <a:rPr lang="en-US" sz="2800" dirty="0">
                <a:solidFill>
                  <a:srgbClr val="FFFF00"/>
                </a:solidFill>
                <a:hlinkClick r:id="rId3" tooltip="Nutrients"/>
              </a:rPr>
              <a:t>nutrients</a:t>
            </a:r>
            <a:r>
              <a:rPr lang="en-US" sz="2800" dirty="0">
                <a:solidFill>
                  <a:srgbClr val="FFFF00"/>
                </a:solidFill>
              </a:rPr>
              <a:t> and </a:t>
            </a:r>
            <a:r>
              <a:rPr lang="en-US" sz="2800" dirty="0">
                <a:solidFill>
                  <a:srgbClr val="FFFF00"/>
                </a:solidFill>
                <a:hlinkClick r:id="rId4" tooltip="Oxygen"/>
              </a:rPr>
              <a:t>oxygen</a:t>
            </a:r>
            <a:r>
              <a:rPr lang="en-US" sz="2800" dirty="0">
                <a:solidFill>
                  <a:srgbClr val="FFFF00"/>
                </a:solidFill>
              </a:rPr>
              <a:t> to neurons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To insulate one neuron from another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To destroy </a:t>
            </a:r>
            <a:r>
              <a:rPr lang="en-US" sz="2800" dirty="0">
                <a:solidFill>
                  <a:srgbClr val="FFFF00"/>
                </a:solidFill>
                <a:hlinkClick r:id="rId5" tooltip="Pathogens"/>
              </a:rPr>
              <a:t>pathogens</a:t>
            </a:r>
            <a:r>
              <a:rPr lang="en-US" sz="2800" dirty="0">
                <a:solidFill>
                  <a:srgbClr val="FFFF00"/>
                </a:solidFill>
              </a:rPr>
              <a:t> and remove dead neurons.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1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axons of many neurons are </a:t>
            </a:r>
            <a:r>
              <a:rPr lang="en-US" sz="2800" dirty="0">
                <a:solidFill>
                  <a:srgbClr val="FFC000"/>
                </a:solidFill>
              </a:rPr>
              <a:t>myelinated</a:t>
            </a:r>
            <a:r>
              <a:rPr lang="en-US" sz="2800" dirty="0"/>
              <a:t>, that is, </a:t>
            </a:r>
            <a:r>
              <a:rPr lang="en-US" sz="2800" dirty="0" smtClean="0"/>
              <a:t>they acquire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C000"/>
                </a:solidFill>
              </a:rPr>
              <a:t>sheath </a:t>
            </a:r>
            <a:r>
              <a:rPr lang="en-US" sz="2800" dirty="0" smtClean="0">
                <a:solidFill>
                  <a:srgbClr val="FFC000"/>
                </a:solidFill>
              </a:rPr>
              <a:t>of </a:t>
            </a:r>
            <a:r>
              <a:rPr lang="en-US" sz="2800" b="1" dirty="0" smtClean="0">
                <a:solidFill>
                  <a:srgbClr val="FFC000"/>
                </a:solidFill>
              </a:rPr>
              <a:t>myelin</a:t>
            </a:r>
            <a:r>
              <a:rPr lang="en-US" sz="2800" b="1" dirty="0"/>
              <a:t>,</a:t>
            </a:r>
          </a:p>
          <a:p>
            <a:r>
              <a:rPr lang="en-US" sz="2800" dirty="0"/>
              <a:t>a </a:t>
            </a:r>
            <a:r>
              <a:rPr lang="en-US" sz="2800" dirty="0">
                <a:solidFill>
                  <a:srgbClr val="FFC000"/>
                </a:solidFill>
              </a:rPr>
              <a:t>protein–lipid complex </a:t>
            </a:r>
            <a:r>
              <a:rPr lang="en-US" sz="2800" dirty="0"/>
              <a:t>that </a:t>
            </a:r>
            <a:r>
              <a:rPr lang="en-US" sz="2800" dirty="0" smtClean="0"/>
              <a:t>is wrapped </a:t>
            </a:r>
            <a:r>
              <a:rPr lang="en-US" sz="2800" dirty="0"/>
              <a:t>around the axon </a:t>
            </a:r>
            <a:r>
              <a:rPr lang="en-US" sz="2800" dirty="0" smtClean="0"/>
              <a:t>. </a:t>
            </a:r>
            <a:r>
              <a:rPr lang="en-US" sz="2800" dirty="0"/>
              <a:t>In the peripheral </a:t>
            </a:r>
            <a:r>
              <a:rPr lang="en-US" sz="2800" dirty="0" smtClean="0"/>
              <a:t>nervous system</a:t>
            </a:r>
            <a:r>
              <a:rPr lang="en-US" sz="2800" dirty="0"/>
              <a:t>, myelin forms when a </a:t>
            </a:r>
            <a:r>
              <a:rPr lang="en-US" sz="2800" dirty="0">
                <a:solidFill>
                  <a:srgbClr val="FFC000"/>
                </a:solidFill>
              </a:rPr>
              <a:t>Schwann cell wraps </a:t>
            </a:r>
            <a:r>
              <a:rPr lang="en-US" sz="2800" dirty="0" smtClean="0">
                <a:solidFill>
                  <a:srgbClr val="FFC000"/>
                </a:solidFill>
              </a:rPr>
              <a:t>its membrane </a:t>
            </a:r>
            <a:r>
              <a:rPr lang="en-US" sz="2800" dirty="0">
                <a:solidFill>
                  <a:srgbClr val="FFC000"/>
                </a:solidFill>
              </a:rPr>
              <a:t>around an axon up to 100 </a:t>
            </a:r>
            <a:r>
              <a:rPr lang="en-US" sz="2800" dirty="0" smtClean="0">
                <a:solidFill>
                  <a:srgbClr val="FFC000"/>
                </a:solidFill>
              </a:rPr>
              <a:t>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myelin sheath envelops </a:t>
            </a:r>
            <a:r>
              <a:rPr lang="en-US" sz="2800" dirty="0" smtClean="0"/>
              <a:t>the axon </a:t>
            </a:r>
            <a:r>
              <a:rPr lang="en-US" sz="2800" dirty="0"/>
              <a:t>except at its </a:t>
            </a:r>
            <a:r>
              <a:rPr lang="en-US" sz="2800" dirty="0">
                <a:solidFill>
                  <a:srgbClr val="FFC000"/>
                </a:solidFill>
              </a:rPr>
              <a:t>ending </a:t>
            </a:r>
            <a:r>
              <a:rPr lang="en-US" sz="2800" dirty="0"/>
              <a:t>and at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C000"/>
                </a:solidFill>
              </a:rPr>
              <a:t>nodes </a:t>
            </a:r>
            <a:r>
              <a:rPr lang="en-US" sz="2800" dirty="0">
                <a:solidFill>
                  <a:srgbClr val="FFC000"/>
                </a:solidFill>
              </a:rPr>
              <a:t>of </a:t>
            </a:r>
            <a:r>
              <a:rPr lang="en-US" sz="2800" dirty="0" smtClean="0">
                <a:solidFill>
                  <a:srgbClr val="FFC000"/>
                </a:solidFill>
              </a:rPr>
              <a:t>Ranvier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428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vhs.nbed.nb.ca/gallant/biology/schwann_mye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404664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AXONAL TRANSPORT</a:t>
            </a:r>
          </a:p>
          <a:p>
            <a:pPr lvl="0" algn="just"/>
            <a:r>
              <a:rPr lang="en-US" sz="2800" dirty="0"/>
              <a:t>Neurons are </a:t>
            </a:r>
            <a:r>
              <a:rPr lang="en-US" sz="2800" dirty="0">
                <a:solidFill>
                  <a:srgbClr val="FFC000"/>
                </a:solidFill>
              </a:rPr>
              <a:t>secretory cells</a:t>
            </a:r>
            <a:r>
              <a:rPr lang="en-US" sz="2800" dirty="0"/>
              <a:t>, but they differ from other secretory cells in that the </a:t>
            </a:r>
            <a:r>
              <a:rPr lang="en-US" sz="2800" dirty="0">
                <a:solidFill>
                  <a:srgbClr val="FFC000"/>
                </a:solidFill>
              </a:rPr>
              <a:t>secretory zone is generally at the end of the axon</a:t>
            </a:r>
            <a:r>
              <a:rPr lang="en-US" sz="2800" dirty="0"/>
              <a:t>, far removed from the cell body. The apparatus for </a:t>
            </a:r>
            <a:r>
              <a:rPr lang="en-US" sz="2800" dirty="0">
                <a:solidFill>
                  <a:srgbClr val="FFC000"/>
                </a:solidFill>
              </a:rPr>
              <a:t>protein synthesis</a:t>
            </a:r>
            <a:r>
              <a:rPr lang="en-US" sz="2800" dirty="0"/>
              <a:t> is located for the most part </a:t>
            </a:r>
            <a:r>
              <a:rPr lang="en-US" sz="2800" dirty="0">
                <a:solidFill>
                  <a:srgbClr val="FFC000"/>
                </a:solidFill>
              </a:rPr>
              <a:t>in the cell body</a:t>
            </a:r>
            <a:r>
              <a:rPr lang="en-US" sz="2800" dirty="0"/>
              <a:t>, with </a:t>
            </a:r>
            <a:r>
              <a:rPr lang="en-US" sz="2800" dirty="0">
                <a:solidFill>
                  <a:srgbClr val="FFC000"/>
                </a:solidFill>
              </a:rPr>
              <a:t>transport</a:t>
            </a:r>
            <a:r>
              <a:rPr lang="en-US" sz="2800" dirty="0"/>
              <a:t> of proteins and </a:t>
            </a:r>
            <a:r>
              <a:rPr lang="en-US" sz="2800" dirty="0" smtClean="0"/>
              <a:t>polypeptides </a:t>
            </a:r>
            <a:r>
              <a:rPr lang="en-US" sz="2800" dirty="0"/>
              <a:t>to the axonal ending </a:t>
            </a:r>
            <a:r>
              <a:rPr lang="en-US" sz="2800" dirty="0">
                <a:solidFill>
                  <a:srgbClr val="FFC000"/>
                </a:solidFill>
              </a:rPr>
              <a:t>by</a:t>
            </a:r>
            <a:r>
              <a:rPr lang="en-US" sz="2800" dirty="0"/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axoplasmic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flow and axonal </a:t>
            </a:r>
            <a:r>
              <a:rPr lang="en-US" sz="2800" b="1" dirty="0" smtClean="0">
                <a:solidFill>
                  <a:srgbClr val="FFC000"/>
                </a:solidFill>
              </a:rPr>
              <a:t>transport.</a:t>
            </a:r>
            <a:endParaRPr lang="en-US" sz="2800" b="1" dirty="0">
              <a:solidFill>
                <a:srgbClr val="FFC000"/>
              </a:solidFill>
            </a:endParaRPr>
          </a:p>
          <a:p>
            <a:pPr algn="just"/>
            <a:r>
              <a:rPr lang="en-US" sz="2800" b="1" dirty="0" smtClean="0"/>
              <a:t> </a:t>
            </a:r>
            <a:r>
              <a:rPr lang="en-US" sz="2800" dirty="0"/>
              <a:t>Thus, the cell body maintains the functional and anatomic integrity of the axon; </a:t>
            </a:r>
            <a:r>
              <a:rPr lang="en-US" sz="2800" dirty="0">
                <a:solidFill>
                  <a:srgbClr val="FFC000"/>
                </a:solidFill>
              </a:rPr>
              <a:t>if the axon is cut, the part distal to the cut </a:t>
            </a:r>
            <a:r>
              <a:rPr lang="en-US" sz="2800" dirty="0" smtClean="0">
                <a:solidFill>
                  <a:srgbClr val="FFC000"/>
                </a:solidFill>
              </a:rPr>
              <a:t>degenerates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9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6417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err="1" smtClean="0">
                <a:solidFill>
                  <a:srgbClr val="FF0000"/>
                </a:solidFill>
                <a:latin typeface="Century Gothic" panose="020B0502020202020204"/>
              </a:rPr>
              <a:t>Axoplasmic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/>
              </a:rPr>
              <a:t>Flow </a:t>
            </a:r>
          </a:p>
          <a:p>
            <a:pPr lvl="0" algn="just"/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-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Transport rate 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comparatively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slow (1–2 mm/day)</a:t>
            </a:r>
          </a:p>
          <a:p>
            <a:pPr lvl="0" algn="just"/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-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Molecules transported only from cell body</a:t>
            </a:r>
          </a:p>
          <a:p>
            <a:pPr lvl="0" algn="just"/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-Bulk movement of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proteins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 in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/>
              </a:rPr>
              <a:t>axoplasm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, including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microfilaments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 and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tubules</a:t>
            </a:r>
          </a:p>
          <a:p>
            <a:pPr marL="285750" lvl="0" indent="-285750" algn="just">
              <a:buFontTx/>
              <a:buChar char="-"/>
            </a:pP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Transport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 accompanied by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peristaltic waves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 of axon </a:t>
            </a:r>
            <a:r>
              <a:rPr lang="en-US" sz="2400" dirty="0" smtClean="0">
                <a:solidFill>
                  <a:prstClr val="white"/>
                </a:solidFill>
                <a:latin typeface="Century Gothic" panose="020B0502020202020204"/>
              </a:rPr>
              <a:t>membrane</a:t>
            </a:r>
          </a:p>
          <a:p>
            <a:pPr marL="285750" lvl="0" indent="-285750" algn="just">
              <a:buFontTx/>
              <a:buChar char="-"/>
            </a:pPr>
            <a:endParaRPr lang="en-US" sz="2400" dirty="0" smtClean="0">
              <a:solidFill>
                <a:prstClr val="white"/>
              </a:solidFill>
              <a:latin typeface="Century Gothic" panose="020B0502020202020204"/>
            </a:endParaRPr>
          </a:p>
          <a:p>
            <a:pPr lvl="0" algn="just"/>
            <a:r>
              <a:rPr lang="en-US" sz="2400" b="1" dirty="0">
                <a:solidFill>
                  <a:srgbClr val="FF0000"/>
                </a:solidFill>
                <a:latin typeface="Century Gothic" panose="020B0502020202020204"/>
              </a:rPr>
              <a:t>Axonal Transport</a:t>
            </a:r>
          </a:p>
          <a:p>
            <a:pPr lvl="0" algn="just"/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-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Transport rate 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comparatively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fast (200–400 mm/day)</a:t>
            </a:r>
          </a:p>
          <a:p>
            <a:pPr lvl="0" algn="just"/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-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Molecules transported from cell body 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to axon endings and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in reverse direction</a:t>
            </a:r>
          </a:p>
          <a:p>
            <a:pPr lvl="0" algn="just"/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-Transport of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specific proteins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, mainly of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membrane proteins 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and </a:t>
            </a:r>
            <a:r>
              <a:rPr lang="en-US" sz="2400" dirty="0" err="1">
                <a:solidFill>
                  <a:srgbClr val="FFC000"/>
                </a:solidFill>
                <a:latin typeface="Century Gothic" panose="020B0502020202020204"/>
              </a:rPr>
              <a:t>acetylcholinesterase</a:t>
            </a:r>
            <a:endParaRPr lang="en-US" sz="2400" dirty="0">
              <a:solidFill>
                <a:srgbClr val="FFC000"/>
              </a:solidFill>
              <a:latin typeface="Century Gothic" panose="020B0502020202020204"/>
            </a:endParaRPr>
          </a:p>
          <a:p>
            <a:pPr lvl="0" algn="just"/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-Transport 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dependent on </a:t>
            </a:r>
            <a:r>
              <a:rPr lang="en-US" sz="2400" dirty="0" smtClean="0">
                <a:solidFill>
                  <a:prstClr val="white"/>
                </a:solidFill>
                <a:latin typeface="Century Gothic" panose="020B0502020202020204"/>
              </a:rPr>
              <a:t>cage-like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microtubule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 structure within axon and on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actin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/>
              </a:rPr>
              <a:t> and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/>
              </a:rPr>
              <a:t>Ca2+</a:t>
            </a:r>
          </a:p>
          <a:p>
            <a:pPr marL="285750" lvl="0" indent="-285750" algn="just">
              <a:buFontTx/>
              <a:buChar char="-"/>
            </a:pPr>
            <a:endParaRPr lang="en-US" sz="2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285750" lvl="0" indent="-285750" algn="just">
              <a:buFontTx/>
              <a:buChar char="-"/>
            </a:pPr>
            <a:endParaRPr lang="en-US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3968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There are two major types of glial cells: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1-Microglia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/>
            <a:r>
              <a:rPr lang="en-US" sz="3200" dirty="0"/>
              <a:t>are scavenger cells that resemble tissue macrophages and remove debris resulting from injury, infection, and disease.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2-Macroglia</a:t>
            </a:r>
            <a:r>
              <a:rPr lang="en-US" sz="3200" dirty="0" smtClean="0"/>
              <a:t> </a:t>
            </a:r>
            <a:r>
              <a:rPr lang="en-US" sz="3200" dirty="0"/>
              <a:t>:There are three types of </a:t>
            </a:r>
            <a:r>
              <a:rPr lang="en-US" sz="3200" dirty="0" err="1"/>
              <a:t>macroglia</a:t>
            </a:r>
            <a:r>
              <a:rPr lang="en-US" sz="3200" dirty="0"/>
              <a:t>: </a:t>
            </a:r>
            <a:r>
              <a:rPr lang="en-US" sz="3200" b="1" dirty="0">
                <a:solidFill>
                  <a:srgbClr val="FFC000"/>
                </a:solidFill>
              </a:rPr>
              <a:t>oligodendrocytes, Schwann cells, and astrocytes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2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5846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Oligodendrocytes </a:t>
            </a:r>
            <a:r>
              <a:rPr lang="en-US" sz="2800" dirty="0" smtClean="0">
                <a:solidFill>
                  <a:srgbClr val="FF0000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Schwann cells </a:t>
            </a:r>
            <a:r>
              <a:rPr lang="en-US" sz="2800" dirty="0" smtClean="0"/>
              <a:t>are </a:t>
            </a:r>
            <a:r>
              <a:rPr lang="en-US" sz="2800" dirty="0"/>
              <a:t>involved in </a:t>
            </a:r>
            <a:r>
              <a:rPr lang="en-US" sz="2800" dirty="0">
                <a:solidFill>
                  <a:srgbClr val="FFFF00"/>
                </a:solidFill>
              </a:rPr>
              <a:t>myelin formation </a:t>
            </a:r>
            <a:r>
              <a:rPr lang="en-US" sz="2800" dirty="0" smtClean="0"/>
              <a:t>around axons </a:t>
            </a:r>
            <a:r>
              <a:rPr lang="en-US" sz="2800" dirty="0"/>
              <a:t>in the </a:t>
            </a:r>
            <a:r>
              <a:rPr lang="en-US" sz="2800" dirty="0">
                <a:solidFill>
                  <a:srgbClr val="FFC000"/>
                </a:solidFill>
              </a:rPr>
              <a:t>CNS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C000"/>
                </a:solidFill>
              </a:rPr>
              <a:t>peripheral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nervous system</a:t>
            </a:r>
            <a:r>
              <a:rPr lang="en-US" sz="2800" dirty="0"/>
              <a:t>, </a:t>
            </a:r>
            <a:r>
              <a:rPr lang="en-US" sz="2800" dirty="0" smtClean="0"/>
              <a:t>respectively. </a:t>
            </a:r>
            <a:r>
              <a:rPr lang="en-US" sz="2800" b="1" dirty="0" smtClean="0">
                <a:solidFill>
                  <a:srgbClr val="FF0000"/>
                </a:solidFill>
              </a:rPr>
              <a:t>Astrocytes</a:t>
            </a:r>
            <a:r>
              <a:rPr lang="en-US" sz="2800" b="1" dirty="0" smtClean="0"/>
              <a:t>, </a:t>
            </a:r>
            <a:r>
              <a:rPr lang="en-US" sz="2800" dirty="0" smtClean="0"/>
              <a:t>which </a:t>
            </a:r>
            <a:r>
              <a:rPr lang="en-US" sz="2800" dirty="0"/>
              <a:t>are found throughout the </a:t>
            </a:r>
            <a:r>
              <a:rPr lang="en-US" sz="2800" dirty="0">
                <a:solidFill>
                  <a:srgbClr val="FFC000"/>
                </a:solidFill>
              </a:rPr>
              <a:t>brain</a:t>
            </a:r>
            <a:r>
              <a:rPr lang="en-US" sz="2800" dirty="0"/>
              <a:t>, are of </a:t>
            </a:r>
            <a:r>
              <a:rPr lang="en-US" sz="2800" dirty="0" smtClean="0"/>
              <a:t>two subtypes. </a:t>
            </a:r>
            <a:r>
              <a:rPr lang="en-US" sz="2800" b="1" dirty="0" smtClean="0">
                <a:solidFill>
                  <a:srgbClr val="FFFF00"/>
                </a:solidFill>
              </a:rPr>
              <a:t>Fibrous astrocytes,</a:t>
            </a:r>
            <a:r>
              <a:rPr lang="en-US" sz="2800" b="1" dirty="0" smtClean="0"/>
              <a:t> </a:t>
            </a:r>
            <a:r>
              <a:rPr lang="en-US" sz="2800" dirty="0" smtClean="0"/>
              <a:t>which </a:t>
            </a:r>
            <a:r>
              <a:rPr lang="en-US" sz="2800" dirty="0"/>
              <a:t>contain many </a:t>
            </a:r>
            <a:r>
              <a:rPr lang="en-US" sz="2800" dirty="0" smtClean="0">
                <a:solidFill>
                  <a:srgbClr val="FFC000"/>
                </a:solidFill>
              </a:rPr>
              <a:t>intermediate filaments</a:t>
            </a:r>
            <a:r>
              <a:rPr lang="en-US" sz="2800" dirty="0"/>
              <a:t>, are found primarily in </a:t>
            </a:r>
            <a:r>
              <a:rPr lang="en-US" sz="2800" dirty="0">
                <a:solidFill>
                  <a:srgbClr val="FFC000"/>
                </a:solidFill>
              </a:rPr>
              <a:t>white </a:t>
            </a:r>
            <a:r>
              <a:rPr lang="en-US" sz="2800" dirty="0" smtClean="0">
                <a:solidFill>
                  <a:srgbClr val="FFC000"/>
                </a:solidFill>
              </a:rPr>
              <a:t>matter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Protoplasmic astrocytes</a:t>
            </a:r>
            <a:r>
              <a:rPr lang="en-US" sz="2800" b="1" dirty="0" smtClean="0"/>
              <a:t> </a:t>
            </a:r>
            <a:r>
              <a:rPr lang="en-US" sz="2800" dirty="0" smtClean="0"/>
              <a:t>are </a:t>
            </a:r>
            <a:r>
              <a:rPr lang="en-US" sz="2800" dirty="0"/>
              <a:t>found in </a:t>
            </a:r>
            <a:r>
              <a:rPr lang="en-US" sz="2800" dirty="0">
                <a:solidFill>
                  <a:srgbClr val="FFC000"/>
                </a:solidFill>
              </a:rPr>
              <a:t>gray matter</a:t>
            </a:r>
            <a:r>
              <a:rPr lang="en-US" sz="2800" dirty="0"/>
              <a:t> and have a </a:t>
            </a:r>
            <a:r>
              <a:rPr lang="en-US" sz="2800" dirty="0" smtClean="0">
                <a:solidFill>
                  <a:srgbClr val="FFC000"/>
                </a:solidFill>
              </a:rPr>
              <a:t>granular cytoplasm</a:t>
            </a:r>
            <a:r>
              <a:rPr lang="en-US" sz="2800" dirty="0">
                <a:solidFill>
                  <a:srgbClr val="FFC000"/>
                </a:solidFill>
              </a:rPr>
              <a:t>. </a:t>
            </a:r>
            <a:r>
              <a:rPr lang="en-US" sz="2800" dirty="0"/>
              <a:t>Both types send processes to blood vessels, </a:t>
            </a:r>
            <a:r>
              <a:rPr lang="en-US" sz="2800" dirty="0" smtClean="0"/>
              <a:t>where they </a:t>
            </a:r>
            <a:r>
              <a:rPr lang="en-US" sz="2800" dirty="0"/>
              <a:t>induce </a:t>
            </a:r>
            <a:r>
              <a:rPr lang="en-US" sz="2800" dirty="0">
                <a:solidFill>
                  <a:srgbClr val="FFC000"/>
                </a:solidFill>
              </a:rPr>
              <a:t>capillaries</a:t>
            </a:r>
            <a:r>
              <a:rPr lang="en-US" sz="2800" dirty="0"/>
              <a:t> to form the </a:t>
            </a:r>
            <a:r>
              <a:rPr lang="en-US" sz="2800" dirty="0">
                <a:solidFill>
                  <a:srgbClr val="FFC000"/>
                </a:solidFill>
              </a:rPr>
              <a:t>tight junctions </a:t>
            </a:r>
            <a:r>
              <a:rPr lang="en-US" sz="2800" dirty="0"/>
              <a:t>making </a:t>
            </a:r>
            <a:r>
              <a:rPr lang="en-US" sz="2800" dirty="0" smtClean="0"/>
              <a:t>up the </a:t>
            </a:r>
            <a:r>
              <a:rPr lang="en-US" sz="2800" b="1" dirty="0" smtClean="0">
                <a:solidFill>
                  <a:srgbClr val="FFFF00"/>
                </a:solidFill>
              </a:rPr>
              <a:t>blood–brain </a:t>
            </a:r>
            <a:r>
              <a:rPr lang="en-US" sz="2800" b="1" dirty="0">
                <a:solidFill>
                  <a:srgbClr val="FFFF00"/>
                </a:solidFill>
              </a:rPr>
              <a:t>barrier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  <a:r>
              <a:rPr lang="en-US" sz="2800" dirty="0"/>
              <a:t> They also send processes </a:t>
            </a:r>
            <a:r>
              <a:rPr lang="en-US" sz="2800" dirty="0" smtClean="0"/>
              <a:t>that </a:t>
            </a:r>
            <a:r>
              <a:rPr lang="en-US" sz="2800" dirty="0" smtClean="0">
                <a:solidFill>
                  <a:srgbClr val="FFC000"/>
                </a:solidFill>
              </a:rPr>
              <a:t>envelop </a:t>
            </a:r>
            <a:r>
              <a:rPr lang="en-US" sz="2800" dirty="0">
                <a:solidFill>
                  <a:srgbClr val="FFC000"/>
                </a:solidFill>
              </a:rPr>
              <a:t>synapses and the surface of nerve </a:t>
            </a:r>
            <a:r>
              <a:rPr lang="en-US" sz="2800" dirty="0" smtClean="0">
                <a:solidFill>
                  <a:srgbClr val="FFC000"/>
                </a:solidFill>
              </a:rPr>
              <a:t>cells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40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535" y="3573016"/>
            <a:ext cx="4128492" cy="3284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22027" cy="3573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3015"/>
            <a:ext cx="4993535" cy="34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0" y="260648"/>
            <a:ext cx="894982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2-NEURONS  (nerve cells) :</a:t>
            </a:r>
          </a:p>
          <a:p>
            <a:r>
              <a:rPr lang="en-US" sz="2800" dirty="0" smtClean="0"/>
              <a:t>  Neurons </a:t>
            </a:r>
            <a:r>
              <a:rPr lang="en-US" sz="2800" dirty="0"/>
              <a:t>in the mammalian central nervous system come in</a:t>
            </a:r>
          </a:p>
          <a:p>
            <a:r>
              <a:rPr lang="en-US" sz="2800" dirty="0"/>
              <a:t>many different shapes and sizes. Most have the same parts as</a:t>
            </a:r>
          </a:p>
          <a:p>
            <a:r>
              <a:rPr lang="en-US" sz="2800" dirty="0"/>
              <a:t>the typical spinal motor neuron 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3" descr="29_neurones_add_oc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2780928"/>
            <a:ext cx="7350968" cy="3467472"/>
          </a:xfrm>
        </p:spPr>
      </p:pic>
    </p:spTree>
    <p:extLst>
      <p:ext uri="{BB962C8B-B14F-4D97-AF65-F5344CB8AC3E}">
        <p14:creationId xmlns:p14="http://schemas.microsoft.com/office/powerpoint/2010/main" val="37241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4114800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rgbClr val="FF0000"/>
                </a:solidFill>
              </a:rPr>
              <a:t>The cell </a:t>
            </a:r>
            <a:r>
              <a:rPr lang="en-US" sz="2800" kern="1200" dirty="0" smtClean="0">
                <a:solidFill>
                  <a:srgbClr val="FF0000"/>
                </a:solidFill>
              </a:rPr>
              <a:t>body </a:t>
            </a:r>
            <a:r>
              <a:rPr lang="en-US" sz="2800" b="1" kern="1200" dirty="0" smtClean="0">
                <a:solidFill>
                  <a:srgbClr val="FF0000"/>
                </a:solidFill>
              </a:rPr>
              <a:t>(soma</a:t>
            </a:r>
            <a:r>
              <a:rPr lang="en-US" sz="2800" b="1" kern="1200" dirty="0">
                <a:solidFill>
                  <a:srgbClr val="FF0000"/>
                </a:solidFill>
              </a:rPr>
              <a:t>) </a:t>
            </a:r>
            <a:r>
              <a:rPr lang="en-US" sz="2800" kern="1200" dirty="0">
                <a:solidFill>
                  <a:srgbClr val="FFFFFF"/>
                </a:solidFill>
              </a:rPr>
              <a:t>contains the nucleus and is the </a:t>
            </a:r>
            <a:r>
              <a:rPr lang="en-US" sz="2800" kern="1200" dirty="0" smtClean="0">
                <a:solidFill>
                  <a:srgbClr val="FFFFFF"/>
                </a:solidFill>
              </a:rPr>
              <a:t>metabolic center </a:t>
            </a:r>
            <a:r>
              <a:rPr lang="en-US" sz="2800" kern="1200" dirty="0">
                <a:solidFill>
                  <a:srgbClr val="FFFFFF"/>
                </a:solidFill>
              </a:rPr>
              <a:t>of the neuron. Neurons have several processes </a:t>
            </a:r>
            <a:r>
              <a:rPr lang="en-US" sz="2800" kern="1200" dirty="0" smtClean="0">
                <a:solidFill>
                  <a:srgbClr val="FFFFFF"/>
                </a:solidFill>
              </a:rPr>
              <a:t>called </a:t>
            </a:r>
            <a:r>
              <a:rPr lang="en-US" sz="2800" b="1" kern="1200" dirty="0" smtClean="0">
                <a:solidFill>
                  <a:srgbClr val="FF0000"/>
                </a:solidFill>
              </a:rPr>
              <a:t>Dendrites</a:t>
            </a:r>
            <a:r>
              <a:rPr lang="en-US" sz="2800" b="1" kern="1200" dirty="0" smtClean="0">
                <a:solidFill>
                  <a:srgbClr val="FFFFFF"/>
                </a:solidFill>
              </a:rPr>
              <a:t> </a:t>
            </a:r>
            <a:r>
              <a:rPr lang="en-US" sz="2800" kern="1200" dirty="0">
                <a:solidFill>
                  <a:srgbClr val="FFFFFF"/>
                </a:solidFill>
              </a:rPr>
              <a:t>that extend outward from the cell body and </a:t>
            </a:r>
            <a:r>
              <a:rPr lang="en-US" sz="2800" kern="1200" dirty="0" smtClean="0">
                <a:solidFill>
                  <a:srgbClr val="FFFFFF"/>
                </a:solidFill>
              </a:rPr>
              <a:t>arborize extensively</a:t>
            </a:r>
            <a:r>
              <a:rPr lang="en-US" sz="2800" kern="1200" dirty="0">
                <a:solidFill>
                  <a:srgbClr val="FFFFFF"/>
                </a:solidFill>
              </a:rPr>
              <a:t>. Particularly in the cerebral and cerebellar </a:t>
            </a:r>
            <a:r>
              <a:rPr lang="en-US" sz="2800" kern="1200" dirty="0" smtClean="0">
                <a:solidFill>
                  <a:srgbClr val="FFFFFF"/>
                </a:solidFill>
              </a:rPr>
              <a:t>cortex, the </a:t>
            </a:r>
            <a:r>
              <a:rPr lang="en-US" sz="2800" kern="1200" dirty="0">
                <a:solidFill>
                  <a:srgbClr val="FFFFFF"/>
                </a:solidFill>
              </a:rPr>
              <a:t>dendrites have small knobby projections called </a:t>
            </a:r>
            <a:r>
              <a:rPr lang="en-US" sz="2800" b="1" kern="1200" dirty="0" smtClean="0">
                <a:solidFill>
                  <a:srgbClr val="FFC000"/>
                </a:solidFill>
              </a:rPr>
              <a:t>dendritic spines</a:t>
            </a:r>
            <a:r>
              <a:rPr lang="en-US" sz="2800" b="1" kern="1200" dirty="0" smtClean="0">
                <a:solidFill>
                  <a:srgbClr val="FFFFFF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2800" dirty="0"/>
              <a:t>A typical neuron also has a long </a:t>
            </a:r>
            <a:r>
              <a:rPr lang="en-US" sz="2800" dirty="0" smtClean="0"/>
              <a:t>fibrous </a:t>
            </a:r>
            <a:r>
              <a:rPr lang="en-US" sz="2800" b="1" dirty="0" smtClean="0">
                <a:solidFill>
                  <a:srgbClr val="FF0000"/>
                </a:solidFill>
              </a:rPr>
              <a:t>axon</a:t>
            </a:r>
            <a:r>
              <a:rPr lang="en-US" sz="2800" b="1" dirty="0" smtClean="0"/>
              <a:t> </a:t>
            </a:r>
            <a:r>
              <a:rPr lang="en-US" sz="2800" dirty="0" smtClean="0"/>
              <a:t>that originates from a somewhat thickened area of the cell body, the </a:t>
            </a:r>
            <a:r>
              <a:rPr lang="en-US" sz="2800" b="1" dirty="0" smtClean="0">
                <a:solidFill>
                  <a:srgbClr val="FFC000"/>
                </a:solidFill>
              </a:rPr>
              <a:t>axon hillock</a:t>
            </a:r>
            <a:r>
              <a:rPr lang="en-US" sz="2800" b="1" dirty="0" smtClean="0"/>
              <a:t>. </a:t>
            </a:r>
            <a:r>
              <a:rPr lang="en-US" sz="2800" dirty="0" smtClean="0"/>
              <a:t>The first portion of the axon is called the </a:t>
            </a:r>
            <a:r>
              <a:rPr lang="en-US" sz="2800" b="1" dirty="0" smtClean="0">
                <a:solidFill>
                  <a:srgbClr val="FFC000"/>
                </a:solidFill>
              </a:rPr>
              <a:t>initial segment</a:t>
            </a:r>
            <a:r>
              <a:rPr lang="en-US" sz="2800" b="1" dirty="0" smtClean="0"/>
              <a:t>. </a:t>
            </a:r>
            <a:r>
              <a:rPr lang="en-US" sz="2800" dirty="0" smtClean="0"/>
              <a:t>The axon branches into </a:t>
            </a:r>
            <a:r>
              <a:rPr lang="en-US" sz="2800" b="1" dirty="0" smtClean="0">
                <a:solidFill>
                  <a:srgbClr val="FFC000"/>
                </a:solidFill>
              </a:rPr>
              <a:t>presynaptic terminals</a:t>
            </a:r>
            <a:r>
              <a:rPr lang="en-US" sz="2800" b="1" dirty="0" smtClean="0"/>
              <a:t>, </a:t>
            </a:r>
            <a:r>
              <a:rPr lang="en-US" sz="2800" dirty="0" smtClean="0"/>
              <a:t>each ending in a number of </a:t>
            </a:r>
            <a:r>
              <a:rPr lang="en-US" sz="2800" b="1" dirty="0" smtClean="0">
                <a:solidFill>
                  <a:srgbClr val="FFC000"/>
                </a:solidFill>
              </a:rPr>
              <a:t>synaptic knobs </a:t>
            </a:r>
            <a:r>
              <a:rPr lang="en-US" sz="2800" dirty="0" smtClean="0"/>
              <a:t>which are also called </a:t>
            </a:r>
            <a:r>
              <a:rPr lang="en-US" sz="2800" b="1" dirty="0" smtClean="0">
                <a:solidFill>
                  <a:srgbClr val="FFC000"/>
                </a:solidFill>
              </a:rPr>
              <a:t>terminal buttons </a:t>
            </a:r>
            <a:r>
              <a:rPr lang="en-US" sz="2800" dirty="0" smtClean="0">
                <a:solidFill>
                  <a:srgbClr val="FFC000"/>
                </a:solidFill>
              </a:rPr>
              <a:t>or </a:t>
            </a:r>
            <a:r>
              <a:rPr lang="en-US" sz="2800" b="1" dirty="0" err="1" smtClean="0">
                <a:solidFill>
                  <a:srgbClr val="FFC000"/>
                </a:solidFill>
              </a:rPr>
              <a:t>boutons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  <a:endParaRPr lang="en-US" sz="2800" b="1" kern="1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mrise.com/s3_proxy/?f=uploads/mems/48920130001311102017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522"/>
            <a:ext cx="4896544" cy="33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edtrng.com/anatomy%20lesson/Image23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72" y="-20247"/>
            <a:ext cx="6691682" cy="373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C000"/>
                </a:solidFill>
              </a:rPr>
              <a:t>Presynaptic terminals </a:t>
            </a:r>
            <a:r>
              <a:rPr lang="en-US" sz="2800" dirty="0" smtClean="0"/>
              <a:t>contain </a:t>
            </a:r>
            <a:r>
              <a:rPr lang="en-US" sz="2800" dirty="0" smtClean="0">
                <a:solidFill>
                  <a:srgbClr val="FFC000"/>
                </a:solidFill>
              </a:rPr>
              <a:t>granules or vesicles </a:t>
            </a:r>
            <a:r>
              <a:rPr lang="en-US" sz="2800" dirty="0" smtClean="0"/>
              <a:t>in which the synaptic </a:t>
            </a:r>
            <a:r>
              <a:rPr lang="en-US" sz="2800" dirty="0" smtClean="0">
                <a:solidFill>
                  <a:srgbClr val="FFC000"/>
                </a:solidFill>
              </a:rPr>
              <a:t>transmitters secreted </a:t>
            </a:r>
            <a:r>
              <a:rPr lang="en-US" sz="2800" dirty="0" smtClean="0"/>
              <a:t>by the nerves are </a:t>
            </a:r>
            <a:r>
              <a:rPr lang="en-US" sz="2800" dirty="0" smtClean="0">
                <a:solidFill>
                  <a:srgbClr val="FFC000"/>
                </a:solidFill>
              </a:rPr>
              <a:t>stored</a:t>
            </a:r>
            <a:r>
              <a:rPr lang="en-US" sz="2800" dirty="0" smtClean="0"/>
              <a:t>.  Based on the number of processes that emanate from the cell body, neurons can be classified as </a:t>
            </a:r>
            <a:r>
              <a:rPr lang="en-US" sz="2800" dirty="0" smtClean="0">
                <a:solidFill>
                  <a:srgbClr val="FF0000"/>
                </a:solidFill>
              </a:rPr>
              <a:t>unipolar, bipolar, and multipolar 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Martini6e12-04a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7416"/>
            <a:ext cx="9144000" cy="435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76" y="836712"/>
            <a:ext cx="9132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neurons </a:t>
            </a:r>
            <a:r>
              <a:rPr lang="en-US" sz="2800" dirty="0" smtClean="0"/>
              <a:t>generally have </a:t>
            </a:r>
            <a:r>
              <a:rPr lang="en-US" sz="2800" dirty="0"/>
              <a:t>four important zones: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1) </a:t>
            </a:r>
            <a:r>
              <a:rPr lang="en-US" sz="2800" dirty="0">
                <a:solidFill>
                  <a:srgbClr val="FFC000"/>
                </a:solidFill>
              </a:rPr>
              <a:t>a receptor, or dendritic </a:t>
            </a:r>
            <a:r>
              <a:rPr lang="en-US" sz="2800" dirty="0" smtClean="0">
                <a:solidFill>
                  <a:srgbClr val="FFC000"/>
                </a:solidFill>
              </a:rPr>
              <a:t>zone</a:t>
            </a:r>
            <a:r>
              <a:rPr lang="en-US" sz="2800" dirty="0" smtClean="0"/>
              <a:t>, where </a:t>
            </a:r>
            <a:r>
              <a:rPr lang="en-US" sz="2800" dirty="0"/>
              <a:t>multiple local potential changes generated by </a:t>
            </a:r>
            <a:r>
              <a:rPr lang="en-US" sz="2800" dirty="0" smtClean="0"/>
              <a:t>synaptic connections </a:t>
            </a:r>
            <a:r>
              <a:rPr lang="en-US" sz="2800" dirty="0"/>
              <a:t>are integrated;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2) a site where propagated </a:t>
            </a:r>
            <a:r>
              <a:rPr lang="en-US" sz="2800" dirty="0" smtClean="0"/>
              <a:t>action potentials </a:t>
            </a:r>
            <a:r>
              <a:rPr lang="en-US" sz="2800" dirty="0"/>
              <a:t>are generated (</a:t>
            </a:r>
            <a:r>
              <a:rPr lang="en-US" sz="2800" dirty="0">
                <a:solidFill>
                  <a:srgbClr val="FFC000"/>
                </a:solidFill>
              </a:rPr>
              <a:t>the initial segment</a:t>
            </a:r>
            <a:r>
              <a:rPr lang="en-US" sz="2800" dirty="0"/>
              <a:t> </a:t>
            </a:r>
            <a:r>
              <a:rPr lang="en-US" sz="2800" dirty="0" smtClean="0"/>
              <a:t>and the </a:t>
            </a:r>
            <a:r>
              <a:rPr lang="en-US" sz="2800" dirty="0">
                <a:solidFill>
                  <a:srgbClr val="FFC000"/>
                </a:solidFill>
              </a:rPr>
              <a:t>initial node of </a:t>
            </a:r>
            <a:r>
              <a:rPr lang="en-US" sz="2800" dirty="0" smtClean="0">
                <a:solidFill>
                  <a:srgbClr val="FFC000"/>
                </a:solidFill>
              </a:rPr>
              <a:t>Ranvier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(3) an </a:t>
            </a:r>
            <a:r>
              <a:rPr lang="en-US" sz="2800" dirty="0">
                <a:solidFill>
                  <a:srgbClr val="FFC000"/>
                </a:solidFill>
              </a:rPr>
              <a:t>axonal process </a:t>
            </a:r>
            <a:r>
              <a:rPr lang="en-US" sz="2800" dirty="0"/>
              <a:t>that transmits propagated </a:t>
            </a:r>
            <a:r>
              <a:rPr lang="en-US" sz="2800" dirty="0" smtClean="0"/>
              <a:t>impulses to </a:t>
            </a:r>
            <a:r>
              <a:rPr lang="en-US" sz="2800" dirty="0"/>
              <a:t>the nerve endings; </a:t>
            </a:r>
            <a:r>
              <a:rPr lang="en-US" sz="2800" dirty="0" smtClean="0"/>
              <a:t>and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(4) the </a:t>
            </a:r>
            <a:r>
              <a:rPr lang="en-US" sz="2800" dirty="0">
                <a:solidFill>
                  <a:srgbClr val="FFC000"/>
                </a:solidFill>
              </a:rPr>
              <a:t>nerve endings</a:t>
            </a:r>
            <a:r>
              <a:rPr lang="en-US" sz="2800" dirty="0"/>
              <a:t>, where </a:t>
            </a:r>
            <a:r>
              <a:rPr lang="en-US" sz="2800" dirty="0" smtClean="0"/>
              <a:t>action potentials </a:t>
            </a:r>
            <a:r>
              <a:rPr lang="en-US" sz="2800" dirty="0"/>
              <a:t>cause the </a:t>
            </a:r>
            <a:r>
              <a:rPr lang="en-US" sz="2800" dirty="0">
                <a:solidFill>
                  <a:srgbClr val="FFC000"/>
                </a:solidFill>
              </a:rPr>
              <a:t>release of synaptic transmitters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6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333399"/>
      </a:dk2>
      <a:lt2>
        <a:srgbClr val="FFCC00"/>
      </a:lt2>
      <a:accent1>
        <a:srgbClr val="00CC99"/>
      </a:accent1>
      <a:accent2>
        <a:srgbClr val="3333CC"/>
      </a:accent2>
      <a:accent3>
        <a:srgbClr val="ADAD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8240</TotalTime>
  <Words>705</Words>
  <Application>Microsoft Office PowerPoint</Application>
  <PresentationFormat>عرض على الشاشة (3:4)‏</PresentationFormat>
  <Paragraphs>42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1_Default Design</vt:lpstr>
      <vt:lpstr>CELLULAR ELEMENTS IN THE CNS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NS</cp:lastModifiedBy>
  <cp:revision>51</cp:revision>
  <dcterms:created xsi:type="dcterms:W3CDTF">2014-11-16T19:50:54Z</dcterms:created>
  <dcterms:modified xsi:type="dcterms:W3CDTF">2024-10-04T07:55:56Z</dcterms:modified>
</cp:coreProperties>
</file>