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9" r:id="rId2"/>
    <p:sldId id="261" r:id="rId3"/>
    <p:sldId id="262" r:id="rId4"/>
    <p:sldId id="288" r:id="rId5"/>
    <p:sldId id="264" r:id="rId6"/>
    <p:sldId id="289" r:id="rId7"/>
    <p:sldId id="290" r:id="rId8"/>
    <p:sldId id="291" r:id="rId9"/>
    <p:sldId id="308" r:id="rId10"/>
    <p:sldId id="265" r:id="rId11"/>
    <p:sldId id="292" r:id="rId12"/>
    <p:sldId id="266" r:id="rId13"/>
    <p:sldId id="296" r:id="rId14"/>
    <p:sldId id="294" r:id="rId15"/>
    <p:sldId id="268" r:id="rId16"/>
    <p:sldId id="270" r:id="rId17"/>
    <p:sldId id="297" r:id="rId18"/>
    <p:sldId id="298" r:id="rId19"/>
    <p:sldId id="301" r:id="rId20"/>
    <p:sldId id="303" r:id="rId21"/>
    <p:sldId id="305" r:id="rId22"/>
    <p:sldId id="307" r:id="rId23"/>
    <p:sldId id="31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8E4C0-2893-496C-8D5E-C37CBFA59EBD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BE26-3D7A-40A4-9B7A-1099874A8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39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81E7F1E4-1E9C-49F8-98E2-FD4CFA53E5C3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31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58547622-FACC-4114-9716-2F3C46E67D9D}" type="slidenum">
              <a:rPr lang="en-US" altLang="en-US" sz="1200">
                <a:solidFill>
                  <a:prstClr val="black"/>
                </a:solidFill>
              </a:rPr>
              <a:pPr eaLnBrk="1" hangingPunct="1"/>
              <a:t>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99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F130898C-2CAC-43E7-944E-56025B773C84}" type="slidenum">
              <a:rPr lang="en-US" alt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8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BE26-3D7A-40A4-9B7A-1099874A85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9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428635A8-3635-49A8-B5D7-3D9E1D73739F}" type="slidenum">
              <a:rPr lang="en-US" alt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00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0C6EBB95-702B-43B7-80A9-3FCE6C964F1E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3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48" charset="0"/>
              </a:defRPr>
            </a:lvl9pPr>
          </a:lstStyle>
          <a:p>
            <a:pPr eaLnBrk="1" hangingPunct="1"/>
            <a:fld id="{218F5C02-0928-4323-BE76-C31DD6B28E5B}" type="slidenum">
              <a:rPr lang="en-US" alt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8D82-C381-4CD6-9C49-F297817209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2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BE774-BBFB-4E15-9545-63B69E9DE55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1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EBAF-1409-4E3D-96B2-74AA698715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20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C4C2F-EC14-4A4F-B932-68B7D6C45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9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B4169-06CA-4C6E-89F4-9ACB1AD582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6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163C-44D0-4D38-A60E-283872D977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5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033EC-1610-4AD8-93A5-63E2E08A7AC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4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07E4-499D-4591-AAF3-5D28C44B15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87732-DE03-4DAB-8657-E150A850D3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8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0838-F062-44B7-9260-41B0D53F06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3ED9-AAA2-435C-8DA7-8F15949D4C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4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07277-C172-4A4A-830A-71DA33FA2E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62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1AA7C6-DB86-41C9-9733-DB559134227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85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the Nervous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Function of the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nervous system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Control center for all body activities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Responds and adapts to changes that occur both inside and outside the body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  (Ex:  pain, temperature, pregnancy)</a:t>
            </a:r>
          </a:p>
        </p:txBody>
      </p:sp>
    </p:spTree>
    <p:extLst>
      <p:ext uri="{BB962C8B-B14F-4D97-AF65-F5344CB8AC3E}">
        <p14:creationId xmlns:p14="http://schemas.microsoft.com/office/powerpoint/2010/main" val="35464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Anatomy of the Brain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43000"/>
            <a:ext cx="3810000" cy="4953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 Stem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: connects brain to spinal cord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-Responsible for: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-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Swallowing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Heartbeat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- Blood pressure</a:t>
            </a:r>
            <a:endParaRPr lang="en-US" sz="2800" u="sng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5364" name="Picture 7" descr="Brainstem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524000"/>
            <a:ext cx="4240212" cy="4498975"/>
          </a:xfrm>
          <a:noFill/>
        </p:spPr>
      </p:pic>
    </p:spTree>
    <p:extLst>
      <p:ext uri="{BB962C8B-B14F-4D97-AF65-F5344CB8AC3E}">
        <p14:creationId xmlns:p14="http://schemas.microsoft.com/office/powerpoint/2010/main" val="254563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83671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Brain stem </a:t>
            </a:r>
            <a:r>
              <a:rPr lang="en-US" sz="2800" b="1" dirty="0" smtClean="0">
                <a:latin typeface="Times New Roman" panose="02020603050405020304" pitchFamily="18" charset="0"/>
              </a:rPr>
              <a:t>contains </a:t>
            </a:r>
            <a:r>
              <a:rPr lang="en-US" sz="2800" b="1" dirty="0">
                <a:latin typeface="Times New Roman" panose="02020603050405020304" pitchFamily="18" charset="0"/>
              </a:rPr>
              <a:t>all the fibers passing between the spinal cord, forebrain, and cerebellum </a:t>
            </a:r>
            <a:r>
              <a:rPr lang="en-US" sz="2800" b="1" dirty="0" smtClean="0">
                <a:latin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</a:rPr>
              <a:t> - Contains </a:t>
            </a:r>
            <a:r>
              <a:rPr lang="en-US" sz="2800" b="1" dirty="0">
                <a:latin typeface="Times New Roman" panose="02020603050405020304" pitchFamily="18" charset="0"/>
              </a:rPr>
              <a:t>the reticular formation and its various integrating centers, including those for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cardiovascular </a:t>
            </a:r>
            <a:r>
              <a:rPr lang="en-US" sz="2800" b="1" dirty="0" smtClean="0">
                <a:solidFill>
                  <a:srgbClr val="FFC000"/>
                </a:solidFill>
                <a:latin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respiratory activity </a:t>
            </a:r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4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Central Nervous System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90600"/>
            <a:ext cx="3810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Spinal Cord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Column of nerves from brain to tailbone – protected by vertebrae of spine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for: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Conducting impulses between the brain and the rest of the body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*Impulses may travel as fast at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268 miles/</a:t>
            </a:r>
            <a:r>
              <a:rPr lang="en-US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hr</a:t>
            </a:r>
            <a:endParaRPr lang="en-US" sz="2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388" name="Picture 10" descr="C:\Documents and Settings\Sandy\My Documents\My Pictures\CNS.bmp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371600"/>
            <a:ext cx="3446463" cy="5105400"/>
          </a:xfrm>
          <a:noFill/>
        </p:spPr>
      </p:pic>
    </p:spTree>
    <p:extLst>
      <p:ext uri="{BB962C8B-B14F-4D97-AF65-F5344CB8AC3E}">
        <p14:creationId xmlns:p14="http://schemas.microsoft.com/office/powerpoint/2010/main" val="70710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848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404664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dirty="0">
                <a:solidFill>
                  <a:srgbClr val="FFC000"/>
                </a:solidFill>
              </a:rPr>
              <a:t>central butterfly-shaped area </a:t>
            </a:r>
            <a:r>
              <a:rPr lang="en-US" sz="2800" dirty="0"/>
              <a:t>(in cross section) of </a:t>
            </a:r>
            <a:r>
              <a:rPr lang="en-US" sz="2800" dirty="0">
                <a:solidFill>
                  <a:srgbClr val="FF0000"/>
                </a:solidFill>
              </a:rPr>
              <a:t>gray matter </a:t>
            </a:r>
            <a:r>
              <a:rPr lang="en-US" sz="2800" dirty="0"/>
              <a:t>is composed of interneurons, </a:t>
            </a:r>
            <a:r>
              <a:rPr lang="en-US" sz="2800" dirty="0">
                <a:solidFill>
                  <a:srgbClr val="FFC000"/>
                </a:solidFill>
              </a:rPr>
              <a:t>the cell bodies and dendrites of efferent neurons, the entering axons of afferent neurons, and glial </a:t>
            </a:r>
            <a:r>
              <a:rPr lang="en-US" sz="2800" dirty="0" smtClean="0">
                <a:solidFill>
                  <a:srgbClr val="FFC000"/>
                </a:solidFill>
              </a:rPr>
              <a:t>cell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The gray matter is surrounded by </a:t>
            </a:r>
            <a:r>
              <a:rPr lang="en-US" sz="2800" dirty="0">
                <a:solidFill>
                  <a:srgbClr val="FF0000"/>
                </a:solidFill>
              </a:rPr>
              <a:t>white matter</a:t>
            </a:r>
            <a:r>
              <a:rPr lang="en-US" sz="2800" dirty="0"/>
              <a:t>, which consists of groups of </a:t>
            </a:r>
            <a:r>
              <a:rPr lang="en-US" sz="2800" dirty="0" err="1">
                <a:solidFill>
                  <a:srgbClr val="FFC000"/>
                </a:solidFill>
              </a:rPr>
              <a:t>myelinated</a:t>
            </a:r>
            <a:r>
              <a:rPr lang="en-US" sz="2800" dirty="0">
                <a:solidFill>
                  <a:srgbClr val="FFC000"/>
                </a:solidFill>
              </a:rPr>
              <a:t> axons</a:t>
            </a:r>
            <a:r>
              <a:rPr lang="en-US" sz="2800" dirty="0"/>
              <a:t>. These groups of fiber tracts run longitudinally through the cord, some </a:t>
            </a:r>
            <a:r>
              <a:rPr lang="en-US" sz="2800" dirty="0">
                <a:solidFill>
                  <a:srgbClr val="FFC000"/>
                </a:solidFill>
              </a:rPr>
              <a:t>descending</a:t>
            </a:r>
            <a:r>
              <a:rPr lang="en-US" sz="2800" dirty="0"/>
              <a:t> to relay information from the brain to the spinal cord, others </a:t>
            </a:r>
            <a:r>
              <a:rPr lang="en-US" sz="2800" dirty="0">
                <a:solidFill>
                  <a:srgbClr val="FFC000"/>
                </a:solidFill>
              </a:rPr>
              <a:t>ascending</a:t>
            </a:r>
            <a:r>
              <a:rPr lang="en-US" sz="2800" dirty="0"/>
              <a:t> to transmit information to the brain.</a:t>
            </a:r>
          </a:p>
        </p:txBody>
      </p:sp>
    </p:spTree>
    <p:extLst>
      <p:ext uri="{BB962C8B-B14F-4D97-AF65-F5344CB8AC3E}">
        <p14:creationId xmlns:p14="http://schemas.microsoft.com/office/powerpoint/2010/main" val="13265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Peripheral nervous system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C000"/>
                </a:solidFill>
              </a:rPr>
              <a:t>include all the neural tissue outside the CNS</a:t>
            </a:r>
            <a:r>
              <a:rPr lang="en-US" dirty="0" smtClean="0"/>
              <a:t>. The PNS delivers </a:t>
            </a:r>
            <a:r>
              <a:rPr lang="en-US" dirty="0" smtClean="0">
                <a:solidFill>
                  <a:srgbClr val="FFC000"/>
                </a:solidFill>
              </a:rPr>
              <a:t>sensory</a:t>
            </a:r>
            <a:r>
              <a:rPr lang="en-US" dirty="0" smtClean="0"/>
              <a:t> information to the CNS &amp; carries </a:t>
            </a:r>
            <a:r>
              <a:rPr lang="en-US" dirty="0" smtClean="0">
                <a:solidFill>
                  <a:srgbClr val="FFC000"/>
                </a:solidFill>
              </a:rPr>
              <a:t>motor</a:t>
            </a:r>
            <a:r>
              <a:rPr lang="en-US" dirty="0" smtClean="0"/>
              <a:t> commands to the peripheral tissue &amp; systems. </a:t>
            </a:r>
          </a:p>
          <a:p>
            <a:pPr lvl="0"/>
            <a:r>
              <a:rPr lang="en-US" b="1" dirty="0" smtClean="0">
                <a:solidFill>
                  <a:srgbClr val="FFFF00"/>
                </a:solidFill>
              </a:rPr>
              <a:t>Afferent </a:t>
            </a:r>
            <a:r>
              <a:rPr lang="en-US" b="1" dirty="0">
                <a:solidFill>
                  <a:srgbClr val="FFFF00"/>
                </a:solidFill>
              </a:rPr>
              <a:t>division</a:t>
            </a:r>
            <a:r>
              <a:rPr lang="en-US" dirty="0"/>
              <a:t> of PNS brings </a:t>
            </a:r>
            <a:r>
              <a:rPr lang="en-US" dirty="0">
                <a:solidFill>
                  <a:srgbClr val="FFC000"/>
                </a:solidFill>
              </a:rPr>
              <a:t>sensory</a:t>
            </a:r>
            <a:r>
              <a:rPr lang="en-US" dirty="0"/>
              <a:t> information to CNS from </a:t>
            </a:r>
            <a:r>
              <a:rPr lang="en-US" dirty="0">
                <a:solidFill>
                  <a:srgbClr val="FFC000"/>
                </a:solidFill>
              </a:rPr>
              <a:t>receptors in peripheral tissue &amp; organs.</a:t>
            </a:r>
          </a:p>
          <a:p>
            <a:pPr lvl="0"/>
            <a:r>
              <a:rPr lang="en-US" b="1" dirty="0">
                <a:solidFill>
                  <a:srgbClr val="FFFF00"/>
                </a:solidFill>
              </a:rPr>
              <a:t>Efferent division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of PNS carries </a:t>
            </a:r>
            <a:r>
              <a:rPr lang="en-US" dirty="0">
                <a:solidFill>
                  <a:srgbClr val="FFC000"/>
                </a:solidFill>
              </a:rPr>
              <a:t>motor</a:t>
            </a:r>
            <a:r>
              <a:rPr lang="en-US" dirty="0"/>
              <a:t> commands from the CNS to </a:t>
            </a:r>
            <a:r>
              <a:rPr lang="en-US" dirty="0">
                <a:solidFill>
                  <a:srgbClr val="FFC000"/>
                </a:solidFill>
              </a:rPr>
              <a:t>muscles &amp; glands (effectors).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Efferent division </a:t>
            </a:r>
            <a:r>
              <a:rPr lang="en-US" dirty="0"/>
              <a:t>has </a:t>
            </a:r>
            <a:r>
              <a:rPr lang="en-US" dirty="0">
                <a:solidFill>
                  <a:srgbClr val="FF0000"/>
                </a:solidFill>
              </a:rPr>
              <a:t>Somatic &amp; autonomic </a:t>
            </a:r>
            <a:r>
              <a:rPr lang="en-US" dirty="0"/>
              <a:t>components: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* The </a:t>
            </a:r>
            <a:r>
              <a:rPr lang="en-US" dirty="0">
                <a:solidFill>
                  <a:srgbClr val="FFFF00"/>
                </a:solidFill>
              </a:rPr>
              <a:t>somatic</a:t>
            </a:r>
            <a:r>
              <a:rPr lang="en-US" dirty="0"/>
              <a:t> nervous system </a:t>
            </a:r>
            <a:r>
              <a:rPr lang="en-US" b="1" dirty="0"/>
              <a:t>(SNS)</a:t>
            </a:r>
            <a:r>
              <a:rPr lang="en-US" dirty="0"/>
              <a:t> controls </a:t>
            </a:r>
            <a:r>
              <a:rPr lang="en-US" dirty="0">
                <a:solidFill>
                  <a:srgbClr val="FFC000"/>
                </a:solidFill>
              </a:rPr>
              <a:t>skeletal muscles contractions </a:t>
            </a:r>
            <a:r>
              <a:rPr lang="en-US" dirty="0"/>
              <a:t>(the contractions may be </a:t>
            </a:r>
            <a:r>
              <a:rPr lang="en-US" dirty="0">
                <a:solidFill>
                  <a:srgbClr val="FFC000"/>
                </a:solidFill>
              </a:rPr>
              <a:t>voluntary or involuntary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* The </a:t>
            </a:r>
            <a:r>
              <a:rPr lang="en-US" dirty="0">
                <a:solidFill>
                  <a:srgbClr val="FFFF00"/>
                </a:solidFill>
              </a:rPr>
              <a:t>autonomic</a:t>
            </a:r>
            <a:r>
              <a:rPr lang="en-US" dirty="0"/>
              <a:t> nervous system </a:t>
            </a:r>
            <a:r>
              <a:rPr lang="en-US" b="1" dirty="0"/>
              <a:t>(ANS)</a:t>
            </a:r>
            <a:r>
              <a:rPr lang="en-US" dirty="0"/>
              <a:t> or </a:t>
            </a:r>
            <a:r>
              <a:rPr lang="en-US" dirty="0">
                <a:solidFill>
                  <a:srgbClr val="FFFF00"/>
                </a:solidFill>
              </a:rPr>
              <a:t>visceral</a:t>
            </a:r>
            <a:r>
              <a:rPr lang="en-US" dirty="0"/>
              <a:t> motor system, provides automatic </a:t>
            </a:r>
            <a:r>
              <a:rPr lang="en-US" dirty="0">
                <a:solidFill>
                  <a:srgbClr val="FFC000"/>
                </a:solidFill>
              </a:rPr>
              <a:t>involuntary</a:t>
            </a:r>
            <a:r>
              <a:rPr lang="en-US" dirty="0"/>
              <a:t> regulation of </a:t>
            </a:r>
            <a:r>
              <a:rPr lang="en-US" dirty="0">
                <a:solidFill>
                  <a:srgbClr val="FFC000"/>
                </a:solidFill>
              </a:rPr>
              <a:t>smooth muscle, cardiac muscle, glandular activity or secretion</a:t>
            </a:r>
            <a:r>
              <a:rPr lang="en-US" dirty="0"/>
              <a:t>, include:</a:t>
            </a:r>
          </a:p>
          <a:p>
            <a:r>
              <a:rPr lang="en-US" dirty="0"/>
              <a:t>-</a:t>
            </a:r>
            <a:r>
              <a:rPr lang="en-US" dirty="0">
                <a:solidFill>
                  <a:srgbClr val="FFFF00"/>
                </a:solidFill>
              </a:rPr>
              <a:t>sympathetic division.</a:t>
            </a:r>
          </a:p>
          <a:p>
            <a:r>
              <a:rPr lang="en-US" dirty="0">
                <a:solidFill>
                  <a:srgbClr val="FFFF00"/>
                </a:solidFill>
              </a:rPr>
              <a:t>-parasympathetic division.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54868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PNS has </a:t>
            </a:r>
            <a:r>
              <a:rPr lang="en-US" sz="2800" dirty="0">
                <a:solidFill>
                  <a:srgbClr val="FFC000"/>
                </a:solidFill>
              </a:rPr>
              <a:t>43</a:t>
            </a:r>
            <a:r>
              <a:rPr lang="en-US" sz="2800" dirty="0"/>
              <a:t> pairs of nerves: </a:t>
            </a:r>
            <a:r>
              <a:rPr lang="en-US" sz="2800" dirty="0">
                <a:solidFill>
                  <a:srgbClr val="FFC000"/>
                </a:solidFill>
              </a:rPr>
              <a:t>12 pairs of cranial nerves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C000"/>
                </a:solidFill>
              </a:rPr>
              <a:t>31 pairs of spinal nerves </a:t>
            </a:r>
            <a:r>
              <a:rPr lang="en-US" sz="2800" dirty="0"/>
              <a:t>that connect with the spinal cord</a:t>
            </a:r>
            <a:r>
              <a:rPr lang="en-US" sz="2800" dirty="0" smtClean="0"/>
              <a:t>.</a:t>
            </a:r>
          </a:p>
          <a:p>
            <a:pPr algn="just"/>
            <a:r>
              <a:rPr lang="en-US" sz="2800" dirty="0"/>
              <a:t>The 31 pairs of spinal nerves are designated by the vertebral levels from which they </a:t>
            </a:r>
            <a:r>
              <a:rPr lang="en-US" sz="2800" dirty="0" smtClean="0"/>
              <a:t>exit.</a:t>
            </a:r>
          </a:p>
          <a:p>
            <a:pPr algn="just"/>
            <a:r>
              <a:rPr lang="en-US" sz="2800" dirty="0"/>
              <a:t>Neurons in the spinal nerves at each level generally communicate with nearby structures, controlling muscles and glands as well as receiving sensory input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29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7667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These </a:t>
            </a:r>
            <a:r>
              <a:rPr lang="en-US" sz="2800" dirty="0">
                <a:solidFill>
                  <a:srgbClr val="FF0000"/>
                </a:solidFill>
              </a:rPr>
              <a:t>peripheral nerves </a:t>
            </a:r>
            <a:r>
              <a:rPr lang="en-US" sz="2800" dirty="0"/>
              <a:t>can contain nerve fibers that are the axons of </a:t>
            </a:r>
            <a:r>
              <a:rPr lang="en-US" sz="2800" dirty="0">
                <a:solidFill>
                  <a:srgbClr val="FFC000"/>
                </a:solidFill>
              </a:rPr>
              <a:t>efferent neurons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afferent neurons</a:t>
            </a:r>
            <a:r>
              <a:rPr lang="en-US" sz="2800" dirty="0"/>
              <a:t>, or </a:t>
            </a:r>
            <a:r>
              <a:rPr lang="en-US" sz="2800" dirty="0">
                <a:solidFill>
                  <a:srgbClr val="FFC000"/>
                </a:solidFill>
              </a:rPr>
              <a:t>both</a:t>
            </a:r>
            <a:r>
              <a:rPr lang="en-US" sz="2800" dirty="0"/>
              <a:t>. Therefore, fibers in a nerve may be classified as belonging to the efferent or the afferent division of the PNS. </a:t>
            </a:r>
            <a:r>
              <a:rPr lang="en-US" sz="2800" dirty="0">
                <a:solidFill>
                  <a:srgbClr val="FF0000"/>
                </a:solidFill>
              </a:rPr>
              <a:t>All the spinal nerves </a:t>
            </a:r>
            <a:r>
              <a:rPr lang="en-US" sz="2800" dirty="0"/>
              <a:t>contain </a:t>
            </a:r>
            <a:r>
              <a:rPr lang="en-US" sz="2800" dirty="0">
                <a:solidFill>
                  <a:srgbClr val="FFC000"/>
                </a:solidFill>
              </a:rPr>
              <a:t>both afferent</a:t>
            </a:r>
          </a:p>
          <a:p>
            <a:pPr algn="just"/>
            <a:r>
              <a:rPr lang="en-US" sz="2800" dirty="0">
                <a:solidFill>
                  <a:srgbClr val="FFC000"/>
                </a:solidFill>
              </a:rPr>
              <a:t>and efferent fibers</a:t>
            </a:r>
            <a:r>
              <a:rPr lang="en-US" sz="2800" dirty="0"/>
              <a:t>, whereas </a:t>
            </a:r>
            <a:r>
              <a:rPr lang="en-US" sz="2800" dirty="0">
                <a:solidFill>
                  <a:srgbClr val="FF0000"/>
                </a:solidFill>
              </a:rPr>
              <a:t>some of the cranial nerves </a:t>
            </a:r>
            <a:r>
              <a:rPr lang="en-US" sz="2800" dirty="0"/>
              <a:t>contain </a:t>
            </a:r>
            <a:r>
              <a:rPr lang="en-US" sz="2800" dirty="0">
                <a:solidFill>
                  <a:srgbClr val="FFC000"/>
                </a:solidFill>
              </a:rPr>
              <a:t>only afferent fibers </a:t>
            </a:r>
            <a:r>
              <a:rPr lang="en-US" sz="2800" dirty="0"/>
              <a:t>(the </a:t>
            </a:r>
            <a:r>
              <a:rPr lang="en-US" sz="2800" dirty="0">
                <a:solidFill>
                  <a:srgbClr val="FFC000"/>
                </a:solidFill>
              </a:rPr>
              <a:t>optic nerves </a:t>
            </a:r>
            <a:r>
              <a:rPr lang="en-US" sz="2800" dirty="0"/>
              <a:t>from the eyes, for example) or </a:t>
            </a:r>
            <a:r>
              <a:rPr lang="en-US" sz="2800" dirty="0">
                <a:solidFill>
                  <a:srgbClr val="FFC000"/>
                </a:solidFill>
              </a:rPr>
              <a:t>only efferent fibers </a:t>
            </a:r>
            <a:r>
              <a:rPr lang="en-US" sz="2800" dirty="0"/>
              <a:t>(the </a:t>
            </a:r>
            <a:r>
              <a:rPr lang="en-US" sz="2800" dirty="0">
                <a:solidFill>
                  <a:srgbClr val="FFC000"/>
                </a:solidFill>
              </a:rPr>
              <a:t>hypoglossal nerve to muscles of the tongue</a:t>
            </a:r>
            <a:r>
              <a:rPr lang="en-US" sz="2800" dirty="0"/>
              <a:t>, for example).</a:t>
            </a:r>
          </a:p>
        </p:txBody>
      </p:sp>
    </p:spTree>
    <p:extLst>
      <p:ext uri="{BB962C8B-B14F-4D97-AF65-F5344CB8AC3E}">
        <p14:creationId xmlns:p14="http://schemas.microsoft.com/office/powerpoint/2010/main" val="333301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8569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The autonomic nervous system:</a:t>
            </a:r>
          </a:p>
          <a:p>
            <a:r>
              <a:rPr lang="en-US" sz="2800" b="1" i="1" dirty="0" smtClean="0"/>
              <a:t>Function</a:t>
            </a:r>
            <a:r>
              <a:rPr lang="en-US" sz="2800" b="1" i="1" dirty="0"/>
              <a:t>:</a:t>
            </a:r>
          </a:p>
          <a:p>
            <a:r>
              <a:rPr lang="en-US" sz="2800" dirty="0"/>
              <a:t>The autonomic nervous system controls </a:t>
            </a:r>
            <a:r>
              <a:rPr lang="en-US" sz="2800" dirty="0">
                <a:solidFill>
                  <a:srgbClr val="FFC000"/>
                </a:solidFill>
              </a:rPr>
              <a:t>blood pressure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heart and breathing rates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body temperature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digestion, metabolism</a:t>
            </a:r>
            <a:r>
              <a:rPr lang="en-US" sz="2800" dirty="0"/>
              <a:t> (thus affecting body weight), the </a:t>
            </a:r>
            <a:r>
              <a:rPr lang="en-US" sz="2800" dirty="0">
                <a:solidFill>
                  <a:srgbClr val="FFC000"/>
                </a:solidFill>
              </a:rPr>
              <a:t>balance of water and electrolytes </a:t>
            </a:r>
            <a:r>
              <a:rPr lang="en-US" sz="2800" dirty="0"/>
              <a:t>(such as sodium and calcium), the </a:t>
            </a:r>
            <a:r>
              <a:rPr lang="en-US" sz="2800" dirty="0">
                <a:solidFill>
                  <a:srgbClr val="FFC000"/>
                </a:solidFill>
              </a:rPr>
              <a:t>production of body fluids </a:t>
            </a:r>
            <a:r>
              <a:rPr lang="en-US" sz="2800" dirty="0"/>
              <a:t>(saliva, sweat, and tears), </a:t>
            </a:r>
            <a:r>
              <a:rPr lang="en-US" sz="2800" dirty="0">
                <a:solidFill>
                  <a:srgbClr val="FFC000"/>
                </a:solidFill>
              </a:rPr>
              <a:t>urination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defecation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FFC000"/>
                </a:solidFill>
              </a:rPr>
              <a:t>sexual response</a:t>
            </a:r>
            <a:r>
              <a:rPr lang="en-US" sz="2800" dirty="0"/>
              <a:t>, and other processes.</a:t>
            </a:r>
          </a:p>
          <a:p>
            <a:r>
              <a:rPr lang="en-US" sz="2800" dirty="0"/>
              <a:t>Many organs are controlled primarily by either the </a:t>
            </a:r>
            <a:r>
              <a:rPr lang="en-US" sz="2800" dirty="0">
                <a:solidFill>
                  <a:srgbClr val="FFFF00"/>
                </a:solidFill>
              </a:rPr>
              <a:t>sympathetic</a:t>
            </a:r>
            <a:r>
              <a:rPr lang="en-US" sz="2800" dirty="0"/>
              <a:t> or the </a:t>
            </a:r>
            <a:r>
              <a:rPr lang="en-US" sz="2800" dirty="0">
                <a:solidFill>
                  <a:srgbClr val="FFFF00"/>
                </a:solidFill>
              </a:rPr>
              <a:t>parasympathetic</a:t>
            </a:r>
            <a:r>
              <a:rPr lang="en-US" sz="2800" dirty="0"/>
              <a:t> division. Sometimes the two divisions have </a:t>
            </a:r>
            <a:r>
              <a:rPr lang="en-US" sz="2800" dirty="0">
                <a:solidFill>
                  <a:srgbClr val="FFC000"/>
                </a:solidFill>
              </a:rPr>
              <a:t>opposite effects </a:t>
            </a:r>
            <a:r>
              <a:rPr lang="en-US" sz="2800" dirty="0"/>
              <a:t>on the same organ. </a:t>
            </a:r>
            <a:r>
              <a:rPr lang="en-US" sz="2800" dirty="0">
                <a:solidFill>
                  <a:srgbClr val="FFC000"/>
                </a:solidFill>
              </a:rPr>
              <a:t>For example, the sympathetic division increases blood pressure, and the parasympathetic division decreases it</a:t>
            </a:r>
            <a:r>
              <a:rPr lang="en-US" sz="2800" dirty="0"/>
              <a:t>. Overall, the two divisions work together to ensure that the body responds appropriately to different situations.</a:t>
            </a:r>
          </a:p>
        </p:txBody>
      </p:sp>
    </p:spTree>
    <p:extLst>
      <p:ext uri="{BB962C8B-B14F-4D97-AF65-F5344CB8AC3E}">
        <p14:creationId xmlns:p14="http://schemas.microsoft.com/office/powerpoint/2010/main" val="30031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Nervous System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28600"/>
            <a:ext cx="4856163" cy="6096000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914400"/>
            <a:ext cx="3810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Major Divisions of the 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3546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041" y="26443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</a:t>
            </a:r>
            <a:r>
              <a:rPr lang="en-US" sz="2800" dirty="0"/>
              <a:t> </a:t>
            </a:r>
            <a:r>
              <a:rPr lang="en-US" sz="2800" b="1" dirty="0">
                <a:solidFill>
                  <a:srgbClr val="FF0000"/>
                </a:solidFill>
              </a:rPr>
              <a:t>sympathetic division</a:t>
            </a:r>
            <a:r>
              <a:rPr lang="en-US" sz="2800" dirty="0"/>
              <a:t> prepares the body for stressful or emergency situations—</a:t>
            </a:r>
            <a:r>
              <a:rPr lang="en-US" sz="2800" dirty="0">
                <a:solidFill>
                  <a:srgbClr val="FFFF00"/>
                </a:solidFill>
              </a:rPr>
              <a:t>fight or flight. </a:t>
            </a:r>
            <a:r>
              <a:rPr lang="en-US" sz="2800" dirty="0"/>
              <a:t>Thus, it </a:t>
            </a:r>
            <a:r>
              <a:rPr lang="en-US" sz="2800" dirty="0">
                <a:solidFill>
                  <a:srgbClr val="FFC000"/>
                </a:solidFill>
              </a:rPr>
              <a:t>increases heart rate </a:t>
            </a:r>
            <a:r>
              <a:rPr lang="en-US" sz="2800" dirty="0"/>
              <a:t>and the </a:t>
            </a:r>
            <a:r>
              <a:rPr lang="en-US" sz="2800" dirty="0">
                <a:solidFill>
                  <a:srgbClr val="FFC000"/>
                </a:solidFill>
              </a:rPr>
              <a:t>force of heart contractions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C000"/>
                </a:solidFill>
              </a:rPr>
              <a:t>widens (dilates) the airways</a:t>
            </a:r>
            <a:r>
              <a:rPr lang="en-US" sz="2800" dirty="0"/>
              <a:t> to make breathing easier. It causes the body to </a:t>
            </a:r>
            <a:r>
              <a:rPr lang="en-US" sz="2800" dirty="0">
                <a:solidFill>
                  <a:srgbClr val="FFC000"/>
                </a:solidFill>
              </a:rPr>
              <a:t>release stored energy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FFC000"/>
                </a:solidFill>
              </a:rPr>
              <a:t>Muscular strength is increased.</a:t>
            </a:r>
            <a:r>
              <a:rPr lang="en-US" sz="2800" dirty="0"/>
              <a:t> This division also causes </a:t>
            </a:r>
            <a:r>
              <a:rPr lang="en-US" sz="2800" dirty="0">
                <a:solidFill>
                  <a:srgbClr val="FFC000"/>
                </a:solidFill>
              </a:rPr>
              <a:t>palms to sweat</a:t>
            </a:r>
            <a:r>
              <a:rPr lang="en-US" sz="2800" dirty="0" smtClean="0"/>
              <a:t>,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C000"/>
                </a:solidFill>
              </a:rPr>
              <a:t>hair to stand </a:t>
            </a:r>
            <a:r>
              <a:rPr lang="en-US" sz="2800" dirty="0"/>
              <a:t>on end. It </a:t>
            </a:r>
            <a:r>
              <a:rPr lang="en-US" sz="2800" dirty="0">
                <a:solidFill>
                  <a:srgbClr val="FFC000"/>
                </a:solidFill>
              </a:rPr>
              <a:t>slows body processes that are less important </a:t>
            </a:r>
            <a:r>
              <a:rPr lang="en-US" sz="2800" dirty="0"/>
              <a:t>in emergencies, such as </a:t>
            </a:r>
            <a:r>
              <a:rPr lang="en-US" sz="2800" dirty="0">
                <a:solidFill>
                  <a:srgbClr val="FFC000"/>
                </a:solidFill>
              </a:rPr>
              <a:t>digestion and urination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/>
              <a:t>The </a:t>
            </a:r>
            <a:r>
              <a:rPr lang="en-US" sz="2800" b="1" dirty="0">
                <a:solidFill>
                  <a:srgbClr val="FF0000"/>
                </a:solidFill>
              </a:rPr>
              <a:t>parasympathetic division</a:t>
            </a:r>
            <a:r>
              <a:rPr lang="en-US" sz="2800" dirty="0"/>
              <a:t> controls body process during </a:t>
            </a:r>
            <a:r>
              <a:rPr lang="en-US" sz="2800" dirty="0">
                <a:solidFill>
                  <a:srgbClr val="FFFF00"/>
                </a:solidFill>
              </a:rPr>
              <a:t>ordinary situations</a:t>
            </a:r>
            <a:r>
              <a:rPr lang="en-US" sz="2800" dirty="0"/>
              <a:t>. Generally, it conserves and restores. It </a:t>
            </a:r>
            <a:r>
              <a:rPr lang="en-US" sz="2800" dirty="0">
                <a:solidFill>
                  <a:srgbClr val="FFC000"/>
                </a:solidFill>
              </a:rPr>
              <a:t>slows the heart rate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FFC000"/>
                </a:solidFill>
              </a:rPr>
              <a:t>decreases blood pressure</a:t>
            </a:r>
            <a:r>
              <a:rPr lang="en-US" sz="2800" dirty="0"/>
              <a:t>. It </a:t>
            </a:r>
            <a:r>
              <a:rPr lang="en-US" sz="2800" dirty="0">
                <a:solidFill>
                  <a:srgbClr val="FFC000"/>
                </a:solidFill>
              </a:rPr>
              <a:t>stimulates the digestive tract to process food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C000"/>
                </a:solidFill>
              </a:rPr>
              <a:t>eliminate wastes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196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Two chemical messengers (neurotransmitters), </a:t>
            </a:r>
            <a:r>
              <a:rPr lang="en-US" sz="2800" dirty="0">
                <a:solidFill>
                  <a:srgbClr val="FF0000"/>
                </a:solidFill>
              </a:rPr>
              <a:t>acetylcholine and norepinephrine</a:t>
            </a:r>
            <a:r>
              <a:rPr lang="en-US" sz="2800" dirty="0"/>
              <a:t>, are used to communicate within the autonomic nervous system. Nerve fibers that secrete acetylcholine are called </a:t>
            </a:r>
            <a:r>
              <a:rPr lang="en-US" sz="2800" b="1" dirty="0">
                <a:solidFill>
                  <a:srgbClr val="FFC000"/>
                </a:solidFill>
              </a:rPr>
              <a:t>cholinergic fibers</a:t>
            </a:r>
            <a:r>
              <a:rPr lang="en-US" sz="2800" b="1" dirty="0"/>
              <a:t>. </a:t>
            </a:r>
            <a:r>
              <a:rPr lang="en-US" sz="2800" dirty="0"/>
              <a:t>Fibers that secrete norepinephrine are called </a:t>
            </a:r>
            <a:r>
              <a:rPr lang="en-US" sz="2800" b="1" dirty="0">
                <a:solidFill>
                  <a:srgbClr val="FFC000"/>
                </a:solidFill>
              </a:rPr>
              <a:t>adrenergic fibers</a:t>
            </a:r>
            <a:r>
              <a:rPr lang="en-US" sz="2800" dirty="0"/>
              <a:t>. Generally, </a:t>
            </a:r>
            <a:r>
              <a:rPr lang="en-US" sz="2800" dirty="0">
                <a:solidFill>
                  <a:srgbClr val="FF0000"/>
                </a:solidFill>
              </a:rPr>
              <a:t>acetylcholine</a:t>
            </a:r>
            <a:r>
              <a:rPr lang="en-US" sz="2800" dirty="0"/>
              <a:t> has </a:t>
            </a:r>
            <a:r>
              <a:rPr lang="en-US" sz="2800" dirty="0">
                <a:solidFill>
                  <a:srgbClr val="FFC000"/>
                </a:solidFill>
              </a:rPr>
              <a:t>parasympathetic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FFC000"/>
                </a:solidFill>
              </a:rPr>
              <a:t>inhibiting</a:t>
            </a:r>
            <a:r>
              <a:rPr lang="en-US" sz="2800" b="1" dirty="0"/>
              <a:t>)</a:t>
            </a:r>
            <a:r>
              <a:rPr lang="en-US" sz="2800" dirty="0"/>
              <a:t> effects and </a:t>
            </a:r>
            <a:r>
              <a:rPr lang="en-US" sz="2800" dirty="0">
                <a:solidFill>
                  <a:srgbClr val="FF0000"/>
                </a:solidFill>
              </a:rPr>
              <a:t>norepinephrine</a:t>
            </a:r>
            <a:r>
              <a:rPr lang="en-US" sz="2800" dirty="0"/>
              <a:t> has </a:t>
            </a:r>
            <a:r>
              <a:rPr lang="en-US" sz="2800" dirty="0">
                <a:solidFill>
                  <a:srgbClr val="FFC000"/>
                </a:solidFill>
              </a:rPr>
              <a:t>sympathetic</a:t>
            </a:r>
            <a:r>
              <a:rPr lang="en-US" sz="2800" dirty="0"/>
              <a:t> (</a:t>
            </a:r>
            <a:r>
              <a:rPr lang="en-US" sz="2800" b="1" dirty="0">
                <a:solidFill>
                  <a:srgbClr val="FFC000"/>
                </a:solidFill>
              </a:rPr>
              <a:t>stimulating</a:t>
            </a:r>
            <a:r>
              <a:rPr lang="en-US" sz="2800" dirty="0"/>
              <a:t>) effects. However, </a:t>
            </a:r>
            <a:r>
              <a:rPr lang="en-US" sz="2800" dirty="0">
                <a:solidFill>
                  <a:srgbClr val="FF0000"/>
                </a:solidFill>
              </a:rPr>
              <a:t>acetylcholine</a:t>
            </a:r>
            <a:r>
              <a:rPr lang="en-US" sz="2800" dirty="0">
                <a:solidFill>
                  <a:srgbClr val="FFC000"/>
                </a:solidFill>
              </a:rPr>
              <a:t> has some sympathetic effects</a:t>
            </a:r>
            <a:r>
              <a:rPr lang="en-US" sz="2800" dirty="0"/>
              <a:t>. For example, it sometimes </a:t>
            </a:r>
            <a:r>
              <a:rPr lang="en-US" sz="2800" dirty="0">
                <a:solidFill>
                  <a:srgbClr val="FFC000"/>
                </a:solidFill>
              </a:rPr>
              <a:t>stimulates sweating </a:t>
            </a:r>
            <a:r>
              <a:rPr lang="en-US" sz="2800" dirty="0"/>
              <a:t>or </a:t>
            </a:r>
            <a:r>
              <a:rPr lang="en-US" sz="2800" dirty="0">
                <a:solidFill>
                  <a:srgbClr val="FFC000"/>
                </a:solidFill>
              </a:rPr>
              <a:t>makes the hair stand </a:t>
            </a:r>
            <a:r>
              <a:rPr lang="en-US" sz="2800" dirty="0"/>
              <a:t>on end.</a:t>
            </a:r>
          </a:p>
        </p:txBody>
      </p:sp>
    </p:spTree>
    <p:extLst>
      <p:ext uri="{BB962C8B-B14F-4D97-AF65-F5344CB8AC3E}">
        <p14:creationId xmlns:p14="http://schemas.microsoft.com/office/powerpoint/2010/main" val="20725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The ANS pathway from the CNS </a:t>
            </a:r>
            <a:r>
              <a:rPr lang="en-US" altLang="en-US" sz="2800" dirty="0"/>
              <a:t>to the effector always involves </a:t>
            </a:r>
            <a:r>
              <a:rPr lang="en-US" altLang="en-US" sz="2800" dirty="0">
                <a:solidFill>
                  <a:srgbClr val="FFC000"/>
                </a:solidFill>
              </a:rPr>
              <a:t>2 neurons synapsing </a:t>
            </a:r>
            <a:r>
              <a:rPr lang="en-US" altLang="en-US" sz="2800" dirty="0"/>
              <a:t>in an </a:t>
            </a:r>
            <a:r>
              <a:rPr lang="en-US" altLang="en-US" sz="2800" dirty="0">
                <a:solidFill>
                  <a:srgbClr val="FFC000"/>
                </a:solidFill>
              </a:rPr>
              <a:t>autonomic ganglion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Preganglionic</a:t>
            </a:r>
            <a:r>
              <a:rPr lang="en-US" altLang="en-US" sz="2400" dirty="0"/>
              <a:t>  (</a:t>
            </a:r>
            <a:r>
              <a:rPr lang="en-US" altLang="en-US" sz="2400" dirty="0" smtClean="0"/>
              <a:t>neuron </a:t>
            </a:r>
            <a:r>
              <a:rPr lang="en-US" altLang="en-US" sz="2400" b="1" dirty="0" smtClean="0"/>
              <a:t>1</a:t>
            </a:r>
            <a:r>
              <a:rPr lang="en-US" altLang="en-US" sz="2400" dirty="0"/>
              <a:t>) – </a:t>
            </a:r>
            <a:r>
              <a:rPr lang="en-US" altLang="en-US" sz="2400" dirty="0">
                <a:solidFill>
                  <a:srgbClr val="FFC000"/>
                </a:solidFill>
              </a:rPr>
              <a:t>cell body is in the CNS</a:t>
            </a:r>
            <a:r>
              <a:rPr lang="en-US" altLang="en-US" sz="2400" dirty="0"/>
              <a:t>, axon extends to the ganglion outside the CNS</a:t>
            </a: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Postganglionic</a:t>
            </a:r>
            <a:r>
              <a:rPr lang="en-US" altLang="en-US" sz="2400" dirty="0"/>
              <a:t> (neuron 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2</a:t>
            </a:r>
            <a:r>
              <a:rPr lang="en-US" altLang="en-US" sz="2400" dirty="0"/>
              <a:t>) – </a:t>
            </a:r>
            <a:r>
              <a:rPr lang="en-US" altLang="en-US" sz="2400" dirty="0">
                <a:solidFill>
                  <a:srgbClr val="FFC000"/>
                </a:solidFill>
              </a:rPr>
              <a:t>cell body is in the ganglion</a:t>
            </a:r>
            <a:r>
              <a:rPr lang="en-US" altLang="en-US" sz="2400" dirty="0"/>
              <a:t>, axon extends to the visceral </a:t>
            </a:r>
            <a:r>
              <a:rPr lang="en-US" altLang="en-US" sz="2400" dirty="0" smtClean="0"/>
              <a:t>effector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 lvl="1">
              <a:lnSpc>
                <a:spcPct val="90000"/>
              </a:lnSpc>
            </a:pPr>
            <a:endParaRPr lang="en-US" altLang="en-US" sz="2400" dirty="0"/>
          </a:p>
        </p:txBody>
      </p:sp>
      <p:pic>
        <p:nvPicPr>
          <p:cNvPr id="3" name="Picture 2" descr="1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914400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09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04664"/>
            <a:ext cx="8496944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FF0000"/>
                </a:solidFill>
                <a:latin typeface="Times New Roman"/>
              </a:rPr>
              <a:t>Preganglionic </a:t>
            </a:r>
            <a:r>
              <a:rPr lang="en-US" altLang="en-US" sz="2800" kern="0" dirty="0">
                <a:latin typeface="Times New Roman"/>
              </a:rPr>
              <a:t> (neuron #1) 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kern="0" dirty="0">
                <a:latin typeface="Times New Roman"/>
              </a:rPr>
              <a:t>Always </a:t>
            </a:r>
            <a:r>
              <a:rPr lang="en-US" altLang="en-US" sz="2800" kern="0" dirty="0">
                <a:solidFill>
                  <a:srgbClr val="FFC000"/>
                </a:solidFill>
                <a:latin typeface="Times New Roman"/>
              </a:rPr>
              <a:t>myelinated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kern="0" dirty="0">
                <a:latin typeface="Times New Roman"/>
              </a:rPr>
              <a:t>Neurotransmitter is always </a:t>
            </a:r>
            <a:r>
              <a:rPr lang="en-US" altLang="en-US" sz="2800" kern="0" dirty="0" err="1">
                <a:solidFill>
                  <a:srgbClr val="FFC000"/>
                </a:solidFill>
                <a:latin typeface="Times New Roman"/>
              </a:rPr>
              <a:t>ACh</a:t>
            </a:r>
            <a:endParaRPr lang="en-US" altLang="en-US" sz="2800" kern="0" dirty="0">
              <a:solidFill>
                <a:srgbClr val="FFC000"/>
              </a:solidFill>
              <a:latin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kern="0" dirty="0">
                <a:solidFill>
                  <a:srgbClr val="FF0000"/>
                </a:solidFill>
                <a:latin typeface="Times New Roman"/>
              </a:rPr>
              <a:t>Postganglionic</a:t>
            </a:r>
            <a:r>
              <a:rPr lang="en-US" altLang="en-US" sz="2800" kern="0" dirty="0">
                <a:latin typeface="Times New Roman"/>
              </a:rPr>
              <a:t> (neuron #2)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kern="0" dirty="0">
                <a:latin typeface="Times New Roman"/>
              </a:rPr>
              <a:t>Always </a:t>
            </a:r>
            <a:r>
              <a:rPr lang="en-US" altLang="en-US" sz="2800" kern="0" dirty="0" smtClean="0">
                <a:solidFill>
                  <a:srgbClr val="FFC000"/>
                </a:solidFill>
                <a:latin typeface="Times New Roman"/>
              </a:rPr>
              <a:t>non myelinated</a:t>
            </a:r>
            <a:endParaRPr lang="en-US" altLang="en-US" sz="2800" kern="0" dirty="0">
              <a:solidFill>
                <a:srgbClr val="FFC000"/>
              </a:solidFill>
              <a:latin typeface="Times New Roman"/>
            </a:endParaRP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800" kern="0" dirty="0">
                <a:latin typeface="Times New Roman"/>
              </a:rPr>
              <a:t>Neurotransmitter is </a:t>
            </a:r>
            <a:r>
              <a:rPr lang="en-US" altLang="en-US" sz="2800" kern="0" dirty="0">
                <a:solidFill>
                  <a:srgbClr val="FFC000"/>
                </a:solidFill>
                <a:latin typeface="Times New Roman"/>
              </a:rPr>
              <a:t>Ach</a:t>
            </a:r>
            <a:r>
              <a:rPr lang="en-US" altLang="en-US" sz="2800" kern="0" dirty="0">
                <a:latin typeface="Times New Roman"/>
              </a:rPr>
              <a:t> or </a:t>
            </a:r>
            <a:r>
              <a:rPr lang="en-US" altLang="en-US" sz="2800" kern="0" dirty="0" smtClean="0">
                <a:solidFill>
                  <a:srgbClr val="FFC000"/>
                </a:solidFill>
                <a:latin typeface="Times New Roman"/>
              </a:rPr>
              <a:t>norepinephrine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latin typeface="Times New Roman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</a:pPr>
            <a:endParaRPr lang="en-US" altLang="en-US" sz="2800" kern="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18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Central Nervous System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9036496" cy="5522168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en-US" sz="2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Brain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:  a mass of 100 billion neurons located inside the skull, </a:t>
            </a:r>
            <a:r>
              <a:rPr lang="en-US" sz="2800" dirty="0" smtClean="0"/>
              <a:t>The </a:t>
            </a:r>
            <a:r>
              <a:rPr lang="en-US" sz="2800" dirty="0"/>
              <a:t>brain has four different regions: the </a:t>
            </a:r>
            <a:r>
              <a:rPr lang="en-US" sz="2800" b="1" dirty="0" smtClean="0">
                <a:solidFill>
                  <a:srgbClr val="FF0000"/>
                </a:solidFill>
              </a:rPr>
              <a:t>cerebrum, diencephalon</a:t>
            </a:r>
            <a:r>
              <a:rPr lang="en-US" sz="2800" b="1" dirty="0">
                <a:solidFill>
                  <a:srgbClr val="FF0000"/>
                </a:solidFill>
              </a:rPr>
              <a:t>, brainstem, </a:t>
            </a:r>
            <a:r>
              <a:rPr lang="en-US" sz="2800" dirty="0">
                <a:solidFill>
                  <a:srgbClr val="FF0000"/>
                </a:solidFill>
              </a:rPr>
              <a:t>and </a:t>
            </a:r>
            <a:r>
              <a:rPr lang="en-US" sz="2800" b="1" dirty="0">
                <a:solidFill>
                  <a:srgbClr val="FF0000"/>
                </a:solidFill>
              </a:rPr>
              <a:t>cerebellum</a:t>
            </a:r>
            <a:r>
              <a:rPr lang="en-US" sz="2800" dirty="0"/>
              <a:t>. The </a:t>
            </a:r>
            <a:r>
              <a:rPr lang="en-US" sz="2800" dirty="0">
                <a:solidFill>
                  <a:srgbClr val="FFC000"/>
                </a:solidFill>
              </a:rPr>
              <a:t>cerebrum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C000"/>
                </a:solidFill>
              </a:rPr>
              <a:t>diencephalon</a:t>
            </a:r>
            <a:r>
              <a:rPr lang="en-US" sz="2800" dirty="0"/>
              <a:t> together constitute the </a:t>
            </a:r>
            <a:r>
              <a:rPr lang="en-US" sz="2800" b="1" dirty="0">
                <a:solidFill>
                  <a:srgbClr val="FFC000"/>
                </a:solidFill>
              </a:rPr>
              <a:t>forebrain</a:t>
            </a:r>
            <a:r>
              <a:rPr lang="en-US" sz="2800" b="1" dirty="0"/>
              <a:t>. </a:t>
            </a:r>
            <a:r>
              <a:rPr lang="en-US" sz="2800" dirty="0"/>
              <a:t>The </a:t>
            </a:r>
            <a:r>
              <a:rPr lang="en-US" sz="2800" dirty="0">
                <a:solidFill>
                  <a:srgbClr val="FFC000"/>
                </a:solidFill>
              </a:rPr>
              <a:t>brainstem</a:t>
            </a:r>
            <a:r>
              <a:rPr lang="en-US" sz="2800" dirty="0"/>
              <a:t> consists of the </a:t>
            </a:r>
            <a:r>
              <a:rPr lang="en-US" sz="2800" b="1" dirty="0">
                <a:solidFill>
                  <a:srgbClr val="FFC000"/>
                </a:solidFill>
              </a:rPr>
              <a:t>midbrain, pons, </a:t>
            </a:r>
            <a:r>
              <a:rPr lang="en-US" sz="2800" dirty="0">
                <a:solidFill>
                  <a:srgbClr val="FFC000"/>
                </a:solidFill>
              </a:rPr>
              <a:t>and </a:t>
            </a:r>
            <a:r>
              <a:rPr lang="en-US" sz="2800" b="1" dirty="0">
                <a:solidFill>
                  <a:srgbClr val="FFC000"/>
                </a:solidFill>
              </a:rPr>
              <a:t>medulla oblongata</a:t>
            </a:r>
            <a:r>
              <a:rPr lang="en-US" sz="2800" b="1" dirty="0"/>
              <a:t>. </a:t>
            </a:r>
            <a:r>
              <a:rPr lang="en-US" sz="2800" dirty="0"/>
              <a:t>The brain also contains </a:t>
            </a:r>
            <a:r>
              <a:rPr lang="en-US" sz="2800" dirty="0" smtClean="0"/>
              <a:t>interconnected </a:t>
            </a:r>
            <a:r>
              <a:rPr lang="en-US" sz="2800" dirty="0"/>
              <a:t>cavities, the </a:t>
            </a:r>
            <a:r>
              <a:rPr lang="en-US" sz="2800" b="1" dirty="0">
                <a:solidFill>
                  <a:srgbClr val="FFC000"/>
                </a:solidFill>
              </a:rPr>
              <a:t>cerebral ventricles</a:t>
            </a:r>
            <a:r>
              <a:rPr lang="en-US" sz="2800" b="1" dirty="0"/>
              <a:t>, </a:t>
            </a:r>
            <a:r>
              <a:rPr lang="en-US" sz="2800" dirty="0"/>
              <a:t>which are filled with fluid. 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endParaRPr lang="en-US" sz="20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5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849694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14800" cy="4800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Cerebrum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: largest part of human brain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Responsible for: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Thought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Language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Senses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Memory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- Voluntary movement</a:t>
            </a:r>
            <a:endParaRPr lang="en-US" sz="2800" u="sng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Picture 10" descr="http://www.morphonix.com/software/education/science/brain/game/specimens/cerebral_cortex.gif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4252913" cy="4416425"/>
          </a:xfrm>
          <a:noFill/>
        </p:spPr>
      </p:pic>
    </p:spTree>
    <p:extLst>
      <p:ext uri="{BB962C8B-B14F-4D97-AF65-F5344CB8AC3E}">
        <p14:creationId xmlns:p14="http://schemas.microsoft.com/office/powerpoint/2010/main" val="21053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83671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The larger component of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forebrain</a:t>
            </a:r>
            <a:r>
              <a:rPr lang="en-US" sz="2800" dirty="0">
                <a:latin typeface="Times New Roman" panose="02020603050405020304" pitchFamily="18" charset="0"/>
              </a:rPr>
              <a:t>, 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cerebrum</a:t>
            </a:r>
            <a:r>
              <a:rPr lang="en-US" sz="2800" dirty="0">
                <a:latin typeface="Times New Roman" panose="02020603050405020304" pitchFamily="18" charset="0"/>
              </a:rPr>
              <a:t>, consists of the right and left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cerebral hemispheres </a:t>
            </a:r>
            <a:r>
              <a:rPr lang="en-US" sz="2800" dirty="0">
                <a:latin typeface="Times New Roman" panose="02020603050405020304" pitchFamily="18" charset="0"/>
              </a:rPr>
              <a:t>as well as some associated structures on the underside of the brain. 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central core </a:t>
            </a:r>
            <a:r>
              <a:rPr lang="en-US" sz="2800" dirty="0">
                <a:latin typeface="Times New Roman" panose="02020603050405020304" pitchFamily="18" charset="0"/>
              </a:rPr>
              <a:t>of the forebrain is formed by the 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diencephalon</a:t>
            </a:r>
            <a:r>
              <a:rPr lang="en-US" sz="2800" dirty="0">
                <a:latin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</a:rPr>
              <a:t>The cerebral hemispheres consist of the 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cerebral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cortex </a:t>
            </a:r>
            <a:r>
              <a:rPr lang="en-US" sz="2800" dirty="0">
                <a:latin typeface="Times New Roman" panose="02020603050405020304" pitchFamily="18" charset="0"/>
              </a:rPr>
              <a:t>—an outer shell of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gray matter </a:t>
            </a:r>
            <a:r>
              <a:rPr lang="en-US" sz="2800" dirty="0">
                <a:latin typeface="Times New Roman" panose="02020603050405020304" pitchFamily="18" charset="0"/>
              </a:rPr>
              <a:t>composed of cell bodies that give the area a gray appearance—and an inner layer of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white matter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</a:rPr>
              <a:t>composed primarily of </a:t>
            </a:r>
            <a:r>
              <a:rPr lang="en-US" sz="2800" dirty="0" err="1">
                <a:latin typeface="Times New Roman" panose="02020603050405020304" pitchFamily="18" charset="0"/>
              </a:rPr>
              <a:t>myelinated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</a:rPr>
              <a:t>fibers.</a:t>
            </a:r>
          </a:p>
          <a:p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78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692696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The </a:t>
            </a:r>
            <a:r>
              <a:rPr lang="en-US" sz="2800" dirty="0" smtClean="0"/>
              <a:t>diencephalon </a:t>
            </a:r>
            <a:r>
              <a:rPr lang="en-US" sz="2800" dirty="0"/>
              <a:t>is the second component of the forebrain. It contains the </a:t>
            </a:r>
            <a:r>
              <a:rPr lang="en-US" sz="2800" dirty="0">
                <a:solidFill>
                  <a:srgbClr val="FFFF00"/>
                </a:solidFill>
              </a:rPr>
              <a:t>thalamus, hypothalamus, and </a:t>
            </a:r>
            <a:r>
              <a:rPr lang="en-US" sz="2800" dirty="0" err="1">
                <a:solidFill>
                  <a:srgbClr val="FFFF00"/>
                </a:solidFill>
              </a:rPr>
              <a:t>epithalamus</a:t>
            </a:r>
            <a:r>
              <a:rPr lang="en-US" sz="2800" dirty="0">
                <a:solidFill>
                  <a:srgbClr val="FFFF00"/>
                </a:solidFill>
              </a:rPr>
              <a:t>. </a:t>
            </a:r>
            <a:endParaRPr lang="en-US" sz="2800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thalamus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is a collection of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several large nuclei </a:t>
            </a:r>
            <a:r>
              <a:rPr lang="en-US" sz="2800" dirty="0">
                <a:latin typeface="Times New Roman" panose="02020603050405020304" pitchFamily="18" charset="0"/>
              </a:rPr>
              <a:t>that serve as synaptic relay stations and important integrating centers for most inputs to 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cortex</a:t>
            </a:r>
            <a:r>
              <a:rPr lang="en-US" sz="2800" dirty="0">
                <a:latin typeface="Times New Roman" panose="02020603050405020304" pitchFamily="18" charset="0"/>
              </a:rPr>
              <a:t>, and it plays a key role in general </a:t>
            </a:r>
            <a:r>
              <a:rPr lang="en-US" sz="2800" dirty="0" smtClean="0">
                <a:latin typeface="Times New Roman" panose="02020603050405020304" pitchFamily="18" charset="0"/>
              </a:rPr>
              <a:t>arousal.</a:t>
            </a:r>
          </a:p>
          <a:p>
            <a:pPr algn="just"/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hypothalamus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/>
              <a:t>is the single most important control area for </a:t>
            </a:r>
            <a:r>
              <a:rPr lang="en-US" sz="2800" dirty="0">
                <a:solidFill>
                  <a:srgbClr val="FFC000"/>
                </a:solidFill>
              </a:rPr>
              <a:t>homeostatic regulation of the internal environment</a:t>
            </a:r>
            <a:r>
              <a:rPr lang="en-US" sz="2800" dirty="0"/>
              <a:t>. Behaviors having to do with preservation of the individual (for </a:t>
            </a:r>
            <a:r>
              <a:rPr lang="en-US" sz="2800" dirty="0">
                <a:solidFill>
                  <a:srgbClr val="FFC000"/>
                </a:solidFill>
              </a:rPr>
              <a:t>example, eating and drinking</a:t>
            </a:r>
            <a:r>
              <a:rPr lang="en-US" sz="2800" dirty="0"/>
              <a:t>) and preservation of the species (</a:t>
            </a:r>
            <a:r>
              <a:rPr lang="en-US" sz="2800" dirty="0">
                <a:solidFill>
                  <a:srgbClr val="FFC000"/>
                </a:solidFill>
              </a:rPr>
              <a:t>reproduction</a:t>
            </a:r>
            <a:r>
              <a:rPr lang="en-US" sz="2800" dirty="0"/>
              <a:t>) are among the many functions of the hypothalamus.</a:t>
            </a:r>
          </a:p>
        </p:txBody>
      </p:sp>
    </p:spTree>
    <p:extLst>
      <p:ext uri="{BB962C8B-B14F-4D97-AF65-F5344CB8AC3E}">
        <p14:creationId xmlns:p14="http://schemas.microsoft.com/office/powerpoint/2010/main" val="19844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476672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hypothalamus</a:t>
            </a:r>
            <a:r>
              <a:rPr lang="en-US" sz="2800" dirty="0">
                <a:latin typeface="Times New Roman" panose="02020603050405020304" pitchFamily="18" charset="0"/>
              </a:rPr>
              <a:t> lies directly above and is connected by a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stalk</a:t>
            </a:r>
            <a:r>
              <a:rPr lang="en-US" sz="2800" dirty="0">
                <a:latin typeface="Times New Roman" panose="02020603050405020304" pitchFamily="18" charset="0"/>
              </a:rPr>
              <a:t> to 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pituitary gland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</a:rPr>
              <a:t>an important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endocrine structure </a:t>
            </a:r>
            <a:r>
              <a:rPr lang="en-US" sz="2800" dirty="0">
                <a:latin typeface="Times New Roman" panose="02020603050405020304" pitchFamily="18" charset="0"/>
              </a:rPr>
              <a:t>that the hypothalamus regulates.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</a:rPr>
              <a:t>The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epithalamus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</a:rPr>
              <a:t>is a small mass of tissue that includes the 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</a:rPr>
              <a:t>pineal gland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</a:rPr>
              <a:t>which has a role in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regulating circadian rhythms</a:t>
            </a:r>
            <a:r>
              <a:rPr lang="en-US" sz="2800" dirty="0">
                <a:latin typeface="Times New Roman" panose="02020603050405020304" pitchFamily="18" charset="0"/>
              </a:rPr>
              <a:t> through release of the 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</a:rPr>
              <a:t>hormone melatonin </a:t>
            </a:r>
            <a:r>
              <a:rPr lang="en-US" sz="2800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/>
              <a:t>The </a:t>
            </a:r>
            <a:r>
              <a:rPr lang="en-US" sz="2800" b="1" dirty="0">
                <a:solidFill>
                  <a:srgbClr val="FFFF00"/>
                </a:solidFill>
              </a:rPr>
              <a:t>cerebellum</a:t>
            </a:r>
            <a:r>
              <a:rPr lang="en-US" sz="2800" dirty="0"/>
              <a:t> (which is Latin for “</a:t>
            </a:r>
            <a:r>
              <a:rPr lang="en-US" sz="2800" dirty="0">
                <a:solidFill>
                  <a:srgbClr val="FFC000"/>
                </a:solidFill>
              </a:rPr>
              <a:t>little brain</a:t>
            </a:r>
            <a:r>
              <a:rPr lang="en-US" sz="2800" dirty="0"/>
              <a:t>”) is a major structure of the </a:t>
            </a:r>
            <a:r>
              <a:rPr lang="en-US" sz="2800" dirty="0">
                <a:solidFill>
                  <a:srgbClr val="FFC000"/>
                </a:solidFill>
              </a:rPr>
              <a:t>hindbrain</a:t>
            </a:r>
            <a:r>
              <a:rPr lang="en-US" sz="2800" dirty="0"/>
              <a:t> that is located near the brainstem. This part of the brain is responsible for </a:t>
            </a:r>
            <a:r>
              <a:rPr lang="en-US" sz="2800" dirty="0">
                <a:solidFill>
                  <a:srgbClr val="FFC000"/>
                </a:solidFill>
              </a:rPr>
              <a:t>coordinating voluntary movements</a:t>
            </a:r>
            <a:r>
              <a:rPr lang="en-US" sz="2800" dirty="0"/>
              <a:t>. It is also responsible for a number of functions including </a:t>
            </a:r>
            <a:r>
              <a:rPr lang="en-US" sz="2800" dirty="0">
                <a:solidFill>
                  <a:srgbClr val="FFC000"/>
                </a:solidFill>
              </a:rPr>
              <a:t>motor skills</a:t>
            </a:r>
            <a:r>
              <a:rPr lang="en-US" sz="2800" dirty="0"/>
              <a:t> such as </a:t>
            </a:r>
            <a:r>
              <a:rPr lang="en-US" sz="2800" dirty="0">
                <a:solidFill>
                  <a:srgbClr val="FFC000"/>
                </a:solidFill>
              </a:rPr>
              <a:t>balance, coordination, and posture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770485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333399"/>
      </a:dk2>
      <a:lt2>
        <a:srgbClr val="FFCC00"/>
      </a:lt2>
      <a:accent1>
        <a:srgbClr val="00CC99"/>
      </a:accent1>
      <a:accent2>
        <a:srgbClr val="3333CC"/>
      </a:accent2>
      <a:accent3>
        <a:srgbClr val="ADAD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1177</Words>
  <Application>Microsoft Office PowerPoint</Application>
  <PresentationFormat>عرض على الشاشة (3:4)‏</PresentationFormat>
  <Paragraphs>84</Paragraphs>
  <Slides>23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1_Default Design</vt:lpstr>
      <vt:lpstr> the Nervous System</vt:lpstr>
      <vt:lpstr>عرض تقديمي في PowerPoint</vt:lpstr>
      <vt:lpstr>Central Nervous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Anatomy of the Brain</vt:lpstr>
      <vt:lpstr>عرض تقديمي في PowerPoint</vt:lpstr>
      <vt:lpstr>Central Nervous System</vt:lpstr>
      <vt:lpstr>عرض تقديمي في PowerPoint</vt:lpstr>
      <vt:lpstr>عرض تقديمي في PowerPoint</vt:lpstr>
      <vt:lpstr>  </vt:lpstr>
      <vt:lpstr>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NS</cp:lastModifiedBy>
  <cp:revision>53</cp:revision>
  <dcterms:created xsi:type="dcterms:W3CDTF">2014-11-16T19:50:54Z</dcterms:created>
  <dcterms:modified xsi:type="dcterms:W3CDTF">2024-10-22T18:06:45Z</dcterms:modified>
</cp:coreProperties>
</file>