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sldIdLst>
    <p:sldId id="256" r:id="rId15"/>
    <p:sldId id="257" r:id="rId16"/>
    <p:sldId id="258" r:id="rId17"/>
    <p:sldId id="286" r:id="rId18"/>
    <p:sldId id="259" r:id="rId19"/>
    <p:sldId id="287" r:id="rId20"/>
    <p:sldId id="261" r:id="rId21"/>
    <p:sldId id="263" r:id="rId22"/>
    <p:sldId id="265" r:id="rId23"/>
    <p:sldId id="267" r:id="rId24"/>
    <p:sldId id="288" r:id="rId25"/>
    <p:sldId id="269" r:id="rId26"/>
    <p:sldId id="271" r:id="rId27"/>
    <p:sldId id="289" r:id="rId28"/>
    <p:sldId id="273" r:id="rId29"/>
    <p:sldId id="290" r:id="rId30"/>
    <p:sldId id="275" r:id="rId31"/>
    <p:sldId id="277" r:id="rId32"/>
    <p:sldId id="279" r:id="rId33"/>
    <p:sldId id="281" r:id="rId34"/>
    <p:sldId id="283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0F76-B8D3-419D-9B2C-D1C1BAEC108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8FBE-CC80-4CC3-92D0-A8698DB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5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0F76-B8D3-419D-9B2C-D1C1BAEC108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8FBE-CC80-4CC3-92D0-A8698DB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732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557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762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40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367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149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359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093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7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4722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8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0F76-B8D3-419D-9B2C-D1C1BAEC108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8FBE-CC80-4CC3-92D0-A8698DB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166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9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160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389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627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048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867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591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957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225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77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135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07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406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80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801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111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193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319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72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13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6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954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4329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108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312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396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184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778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263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425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28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5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887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650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7329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597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727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137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168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1905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448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580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1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1538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28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955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7815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601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2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93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9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61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0F76-B8D3-419D-9B2C-D1C1BAEC108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8FBE-CC80-4CC3-92D0-A8698DB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00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881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04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64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26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96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64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22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61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48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0F76-B8D3-419D-9B2C-D1C1BAEC108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8FBE-CC80-4CC3-92D0-A8698DB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19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76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300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14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45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86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65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72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72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20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0F76-B8D3-419D-9B2C-D1C1BAEC108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8FBE-CC80-4CC3-92D0-A8698DB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76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96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34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842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22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020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1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272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22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33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8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0F76-B8D3-419D-9B2C-D1C1BAEC108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8FBE-CC80-4CC3-92D0-A8698DB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9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01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262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922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081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89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97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86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390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587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0F76-B8D3-419D-9B2C-D1C1BAEC108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8FBE-CC80-4CC3-92D0-A8698DB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664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8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075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89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4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139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85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437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33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270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9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0F76-B8D3-419D-9B2C-D1C1BAEC108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8FBE-CC80-4CC3-92D0-A8698DB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904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068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85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87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080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645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4759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541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201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0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9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0F76-B8D3-419D-9B2C-D1C1BAEC108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8FBE-CC80-4CC3-92D0-A8698DB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71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535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70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567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21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933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544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4070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784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55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0F76-B8D3-419D-9B2C-D1C1BAEC108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8FBE-CC80-4CC3-92D0-A8698DB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438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685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142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654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260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806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583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68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3419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400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3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A0F76-B8D3-419D-9B2C-D1C1BAEC108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58FBE-CC80-4CC3-92D0-A8698DB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1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1"/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rtl="1"/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1"/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1"/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rtl="1"/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1"/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3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1"/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rtl="1"/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1"/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9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1"/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rtl="1"/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1"/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7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1"/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rtl="1"/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1"/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1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1"/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rtl="1"/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1"/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9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1"/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rtl="1"/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1"/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7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1"/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rtl="1"/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1"/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1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1"/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rtl="1"/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1"/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1"/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rtl="1"/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1"/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8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1"/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rtl="1"/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1"/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6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1"/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rtl="1"/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1"/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3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1"/>
            <a:fld id="{33D33FE4-1116-45A9-97DF-59DE29799870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21/03/1446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rtl="1"/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1"/>
            <a:fld id="{40B72CBC-7A08-421F-82BF-A0E4A912D23D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8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692696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Nucleus: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 is a membrane-enclosed organelle found in 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eukaryotic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cells. It contains most of the cell's genetic material, organized as multiple long linear DNA molecules in complex with a large variety of proteins, such as 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histones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to form chromosomes. The genes within these chromosomes are the cell's 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genome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function of the nucleus is to maintain the integrity of these genes and to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the activities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cell by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regulating gene expression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r-IQ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knows that the genes, 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heredity from parents to children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most people do not realize that these same genes also control day-today</a:t>
            </a:r>
            <a:r>
              <a:rPr lang="ar-IQ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all the body’s cells. The genes</a:t>
            </a:r>
            <a:r>
              <a:rPr lang="ar-IQ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cell function by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 which substances are synthesized within the cell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—which structures, which enzymes, which chemicals.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3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6572272"/>
          </a:xfrm>
        </p:spPr>
        <p:txBody>
          <a:bodyPr>
            <a:normAutofit fontScale="92500"/>
          </a:bodyPr>
          <a:lstStyle/>
          <a:p>
            <a:pPr algn="just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Regulation</a:t>
            </a:r>
          </a:p>
          <a:p>
            <a:pPr algn="just" rtl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all the enzymes needed for the synthetic process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is controlled by a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of genes located one after the other on the same chromosomal DNA strand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This area of the DNA strand is called an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genes responsible for forming the respective enzymes are called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genes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DNA </a:t>
            </a:r>
            <a:r>
              <a:rPr lang="ar-IQ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strand there is segment  called the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This is a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of nucleotides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has specific affinity for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 polymerase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polymerase must bind with this promoter before it can begin traveling along the DNA strand to synthesize RNA. Therefore, the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promoter is an essential element for activating the operon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ar-IQ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Regulation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981164" cy="448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07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52"/>
            <a:ext cx="8429684" cy="650085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 of Intracellular Function by Enzyme Regulation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addition to control of cell function by genetic regulation, some cell activities are controlled by intracellular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inhibitors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activators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that act directly on specific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intracellular enzymes. Thus, enzyme regulation represents a second category of mechanisms by which cellular biochemical functions can be controlled.</a:t>
            </a:r>
            <a:endParaRPr lang="ar-IQ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14290"/>
            <a:ext cx="8143900" cy="64294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Enzyme Inhibition. 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Some chemical substances formed in the cell have direct feedback effects in inhibiting the specific enzyme systems that synthesize them causing an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allosteric conformational change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that inactivates it.</a:t>
            </a:r>
          </a:p>
          <a:p>
            <a:pPr algn="l">
              <a:buNone/>
            </a:pP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Enzyme Activation. 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Enzymes that are normally inactive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often can be activated when needed. An example of this occurs when most of the ATP has been depleted in a cell</a:t>
            </a:r>
            <a:r>
              <a:rPr lang="en-US" dirty="0" smtClean="0"/>
              <a:t>.</a:t>
            </a:r>
            <a:endParaRPr lang="ar-IQ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Inhibition </a:t>
            </a:r>
            <a:r>
              <a:rPr lang="en-US" dirty="0"/>
              <a:t>and Activation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581856"/>
            <a:ext cx="7499350" cy="45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635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14290"/>
            <a:ext cx="8143900" cy="6286544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this case, a considerable amount of cyclic adenosine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monophosphate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cAMP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begins to be formed as a breakdown product of the ATP; the presence of this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cAMP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in turn, immediately activates the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glycogen-splitting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enzyme </a:t>
            </a:r>
            <a:r>
              <a:rPr lang="en-US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phosphorylase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liberating glucose molecules that are rapidly metabolized and their energy used for replenishment of the ATP stores.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Thus, </a:t>
            </a:r>
            <a:r>
              <a:rPr lang="en-US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cAMP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acts as an enzyme activator for the enzyme </a:t>
            </a:r>
            <a:r>
              <a:rPr lang="en-US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phosphorylase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thereby helps control intracellular ATP conce</a:t>
            </a:r>
            <a:r>
              <a:rPr lang="en-US" dirty="0" smtClean="0"/>
              <a:t>ntration.</a:t>
            </a:r>
            <a:endParaRPr lang="ar-IQ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848872" cy="632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65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0"/>
            <a:ext cx="7862150" cy="6643710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Cell Mitosis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actual process by which the cell splits into two new cells is called mitosis. Once each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chromosome has been replicated to form the two </a:t>
            </a:r>
            <a:r>
              <a:rPr lang="en-US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chromatids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in many cells, mitosis follows automatically within 1 or 2 hours.</a:t>
            </a:r>
          </a:p>
          <a:p>
            <a:pPr algn="l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Cell Differentiation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special characteristic of cell growth and cell division is cell differentiation, which refers to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changes in physical and functional properties of cells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as they proliferate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 the embryo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form the different bodily structures and organs.</a:t>
            </a:r>
            <a:endParaRPr lang="ar-IQ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0"/>
            <a:ext cx="8286808" cy="664371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Apoptosis—Programmed Cell Death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When cells are no longer needed or become a threat to the organism, they undergo a suicidal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programmed cell death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or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apoptosis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This process involves a specific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proteolytic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cascade that causes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cell to shrink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condense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to disassemble its cytoskeleton, and to alter its cell surface so that a neighboring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phagocytic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cell, such as a macrophage, can attach to the cell membrane and digest the cell</a:t>
            </a:r>
            <a:r>
              <a:rPr lang="en-US" dirty="0" smtClean="0"/>
              <a:t>.</a:t>
            </a:r>
            <a:endParaRPr lang="ar-IQ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14290"/>
            <a:ext cx="7933588" cy="64294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contrast to programmed death, cells that die as a result of an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acute injury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usually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swell and burst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due to loss of cell membrane integrity, a process called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cell necrosis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Necrotic cells may spill their contents,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causing inflammation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injury to neighboring cells.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Apoptosis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however, is an orderly cell death that results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disassembly and </a:t>
            </a:r>
            <a:r>
              <a:rPr lang="en-US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phagocytosis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of the cell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before any leakage of its contents occurs, and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neighboring cells usually remain healthy.</a:t>
            </a:r>
            <a:endParaRPr lang="ar-IQ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82575"/>
            <a:ext cx="743108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542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214290"/>
            <a:ext cx="7862150" cy="664371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Cancer is caused in all or almost all instances by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mutation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by some other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abnormal activation of cellular genes that control cell growth and cell mitosis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the abnormal genes are called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oncogenes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Also present in all cells are </a:t>
            </a:r>
            <a:r>
              <a:rPr lang="en-US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antioncogenes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which suppress the activation of specific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oncogenes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Therefore,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loss of or inactivation of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antioncogenes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can allow activation of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oncogenes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that lead to cancer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ar-IQ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0"/>
            <a:ext cx="8072462" cy="657227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Invasive Characteristic of the Cancer Cell. 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major differences between the cancer cell and the normal cell are the following: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The cancer cell does not respect usual cellular growth limits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the reason for this is that these cells presumably do not require all the same growth factors that are necessary to cause growth of normal cells.</a:t>
            </a:r>
            <a:endParaRPr lang="ar-IQ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14290"/>
            <a:ext cx="7933588" cy="6286544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Cancer cells often are far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less adhesive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to one another than are normal cells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Therefore, they have a tendency to wander through the tissues, to enter the blood stream, and to be transported all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through the body, where they form numerous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new cancerous growths. 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Some cancers also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produce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angiogenic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factors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that cause many new blood vessels to grow into the cancer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thus supplying the nutrients required for cancer growth.</a:t>
            </a:r>
            <a:endParaRPr lang="ar-IQ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16632"/>
            <a:ext cx="89644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GillSans"/>
              </a:rPr>
              <a:t>Protein Synthesis and Secretion</a:t>
            </a:r>
          </a:p>
          <a:p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In order for a gene to be expressed, it first must be used as a guide,</a:t>
            </a:r>
          </a:p>
          <a:p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template, in the production of a complementary strand of</a:t>
            </a:r>
          </a:p>
          <a:p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messenger RNA. This </a:t>
            </a:r>
            <a:r>
              <a:rPr lang="en-US" sz="2400" b="0" i="0" u="none" strike="noStrike" baseline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then itself used as a guide to </a:t>
            </a:r>
            <a:r>
              <a:rPr lang="en-US" sz="2400" b="0" i="0" u="none" strike="noStrike" baseline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</a:p>
          <a:p>
            <a:r>
              <a:rPr lang="en-US" sz="2400" b="0" i="0" u="none" strike="noStrike" baseline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particular type of protein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whose sequence of amino acids is</a:t>
            </a:r>
          </a:p>
          <a:p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by the sequence of base triplets (</a:t>
            </a:r>
            <a:r>
              <a:rPr lang="en-US" sz="2400" b="0" i="0" u="none" strike="noStrike" baseline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codons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 the mRNA.</a:t>
            </a:r>
          </a:p>
          <a:p>
            <a:r>
              <a:rPr lang="en-US" sz="2400" b="0" i="0" u="none" strike="noStrike" baseline="0" dirty="0" smtClean="0">
                <a:latin typeface="Times-Roman"/>
              </a:rPr>
              <a:t>When </a:t>
            </a:r>
            <a:r>
              <a:rPr lang="en-US" sz="2400" b="0" i="0" u="none" strike="noStrike" baseline="0" dirty="0" smtClean="0">
                <a:solidFill>
                  <a:srgbClr val="00B050"/>
                </a:solidFill>
                <a:latin typeface="Times-Roman"/>
              </a:rPr>
              <a:t>mRNA</a:t>
            </a:r>
            <a:r>
              <a:rPr lang="en-US" sz="2400" b="0" i="0" u="none" strike="noStrike" baseline="0" dirty="0" smtClean="0">
                <a:latin typeface="Times-Roman"/>
              </a:rPr>
              <a:t> enters the cytoplasm, it </a:t>
            </a:r>
            <a:r>
              <a:rPr lang="en-US" sz="2400" b="0" i="0" u="none" strike="noStrike" baseline="0" dirty="0" smtClean="0">
                <a:solidFill>
                  <a:srgbClr val="00B050"/>
                </a:solidFill>
                <a:latin typeface="Times-Roman"/>
              </a:rPr>
              <a:t>attaches to </a:t>
            </a:r>
            <a:r>
              <a:rPr lang="en-US" sz="2400" b="1" i="0" u="none" strike="noStrike" baseline="0" dirty="0" smtClean="0">
                <a:solidFill>
                  <a:srgbClr val="00B050"/>
                </a:solidFill>
                <a:latin typeface="Times-Bold"/>
              </a:rPr>
              <a:t>ribosomes</a:t>
            </a:r>
            <a:r>
              <a:rPr lang="en-US" sz="2400" b="1" i="0" u="none" strike="noStrike" baseline="0" dirty="0" smtClean="0">
                <a:latin typeface="Times-Bold"/>
              </a:rPr>
              <a:t>,</a:t>
            </a:r>
          </a:p>
          <a:p>
            <a:r>
              <a:rPr lang="en-US" sz="2400" b="0" i="0" u="none" strike="noStrike" baseline="0" dirty="0" smtClean="0">
                <a:latin typeface="Times-Roman"/>
              </a:rPr>
              <a:t>which appear in the electron microscope as numerous</a:t>
            </a:r>
          </a:p>
          <a:p>
            <a:r>
              <a:rPr lang="en-US" sz="2400" b="0" i="0" u="none" strike="noStrike" baseline="0" dirty="0" smtClean="0">
                <a:latin typeface="Times-Roman"/>
              </a:rPr>
              <a:t>small particles. A ribosome is composed of </a:t>
            </a:r>
            <a:r>
              <a:rPr lang="en-US" sz="2400" b="0" i="0" u="none" strike="noStrike" baseline="0" dirty="0" smtClean="0">
                <a:solidFill>
                  <a:srgbClr val="00B050"/>
                </a:solidFill>
                <a:latin typeface="Times-Roman"/>
              </a:rPr>
              <a:t>four molecules of ribosomal RNA </a:t>
            </a:r>
            <a:r>
              <a:rPr lang="en-US" sz="2400" b="0" i="0" u="none" strike="noStrike" baseline="0" dirty="0" smtClean="0">
                <a:latin typeface="Times-Roman"/>
              </a:rPr>
              <a:t>and eighty-two proteins, </a:t>
            </a:r>
            <a:r>
              <a:rPr lang="en-US" sz="2400" b="0" i="0" u="none" strike="noStrike" baseline="0" dirty="0" smtClean="0">
                <a:solidFill>
                  <a:srgbClr val="00B050"/>
                </a:solidFill>
                <a:latin typeface="Times-Roman"/>
              </a:rPr>
              <a:t>arranged to form two</a:t>
            </a:r>
          </a:p>
          <a:p>
            <a:r>
              <a:rPr lang="en-US" sz="2400" b="0" i="0" u="none" strike="noStrike" baseline="0" dirty="0" smtClean="0">
                <a:solidFill>
                  <a:srgbClr val="00B050"/>
                </a:solidFill>
                <a:latin typeface="Times-Roman"/>
              </a:rPr>
              <a:t>subunits of unequal size</a:t>
            </a:r>
            <a:r>
              <a:rPr lang="en-US" sz="2400" b="0" i="0" u="none" strike="noStrike" baseline="0" dirty="0" smtClean="0">
                <a:latin typeface="Times-Roman"/>
              </a:rPr>
              <a:t>. The mRNA passes through a number of ribosomes to form a “string-of-pearls” structure called a </a:t>
            </a:r>
            <a:r>
              <a:rPr lang="en-US" sz="2400" b="0" i="1" u="none" strike="noStrike" baseline="0" dirty="0" smtClean="0">
                <a:latin typeface="Times-Italic"/>
              </a:rPr>
              <a:t>polyribosome </a:t>
            </a:r>
            <a:r>
              <a:rPr lang="en-US" sz="2400" b="0" i="0" u="none" strike="noStrike" baseline="0" dirty="0" smtClean="0">
                <a:latin typeface="Times-Roman"/>
              </a:rPr>
              <a:t>(or </a:t>
            </a:r>
            <a:r>
              <a:rPr lang="en-US" sz="2400" b="0" i="1" u="none" strike="noStrike" baseline="0" dirty="0" err="1" smtClean="0">
                <a:solidFill>
                  <a:srgbClr val="00B050"/>
                </a:solidFill>
                <a:latin typeface="Times-Italic"/>
              </a:rPr>
              <a:t>polysome</a:t>
            </a:r>
            <a:r>
              <a:rPr lang="en-US" sz="2400" b="0" i="1" u="none" strike="noStrike" baseline="0" dirty="0" smtClean="0">
                <a:latin typeface="Times-Italic"/>
              </a:rPr>
              <a:t>, </a:t>
            </a:r>
            <a:r>
              <a:rPr lang="en-US" sz="2400" b="0" i="0" u="none" strike="noStrike" baseline="0" dirty="0" smtClean="0">
                <a:latin typeface="Times-Roman"/>
              </a:rPr>
              <a:t>for short), as shown in figure </a:t>
            </a:r>
            <a:endParaRPr lang="en-US" sz="800" b="0" i="0" u="none" strike="noStrike" baseline="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3783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8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04664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association of mRNA with ribosomes is needed for the process of </a:t>
            </a:r>
            <a:r>
              <a:rPr lang="en-US" sz="2400" b="1" i="0" u="none" strike="noStrike" baseline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translation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—the</a:t>
            </a:r>
            <a:r>
              <a:rPr lang="en-US" sz="2400" b="0" i="0" u="none" strike="noStrike" baseline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production of specific proteins 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code contained in the mRNA base sequence.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mRNA molecule contains several hundred or more nucleotides, arranged in the sequence determined by complementary base pairing with DNA during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 (RNA synthesis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Every three bases, or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triplet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is a code word—called a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—for a specific amino acid. Sample 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codons and their amino acid “translations” </a:t>
            </a:r>
          </a:p>
          <a:p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mRNA moves through the ribosome,</a:t>
            </a:r>
            <a:r>
              <a:rPr lang="ar-IQ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sequence of codons is translated into a sequence of</a:t>
            </a:r>
            <a:r>
              <a:rPr lang="ar-IQ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amino acids within a growing </a:t>
            </a:r>
            <a:r>
              <a:rPr lang="en-US" sz="2400" b="0" i="0" u="none" strike="noStrike" baseline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polypeptide chain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2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نتيجة بحث الصور عن ‪ribosome and mrna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9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0"/>
            <a:ext cx="7862150" cy="685800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Different Types of RNA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There are three different types of RNA, each of which plays an independent and entirely different role in protein formation</a:t>
            </a:r>
          </a:p>
          <a:p>
            <a:pPr algn="l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Messenger RNA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which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carries the genetic code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cytoplasm for controlling the type of protein formed.</a:t>
            </a:r>
          </a:p>
          <a:p>
            <a:pPr algn="l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Transfer RNA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which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transports activated amino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acids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ribosomes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be used in assembling the protein molecule</a:t>
            </a:r>
          </a:p>
          <a:p>
            <a:pPr algn="l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Ribosomal RNA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which, along with about 75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different proteins,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forms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ribosomes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the physical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chemical structures on which protein molecules are actually assembled.</a:t>
            </a:r>
            <a:endParaRPr lang="ar-IQ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0"/>
            <a:ext cx="8643998" cy="6858000"/>
          </a:xfrm>
        </p:spPr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 of Gene Function and Biochemical Activity in Cells: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Genes control both the physical and the chemical functions of the cells.</a:t>
            </a:r>
          </a:p>
          <a:p>
            <a:pPr algn="l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Each cell has powerful internal feedback control mechanisms that keep the various functional operations of the cell in step with one another.</a:t>
            </a:r>
            <a:endParaRPr lang="ar-IQ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42852"/>
            <a:ext cx="8358214" cy="6715148"/>
          </a:xfrm>
        </p:spPr>
        <p:txBody>
          <a:bodyPr/>
          <a:lstStyle/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There are basically two methods by which the biochemical activities in the cell are controlled. One of these is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genetic regulation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in which the degree of activation of the genes themselves is controlled, and the other is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enzyme regulation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in which the activity levels</a:t>
            </a:r>
          </a:p>
          <a:p>
            <a:pPr algn="l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 already formed enzymes in the cell are controlled.</a:t>
            </a:r>
            <a:endParaRPr lang="ar-IQ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1246</Words>
  <Application>Microsoft Office PowerPoint</Application>
  <PresentationFormat>عرض على الشاشة (3:4)‏</PresentationFormat>
  <Paragraphs>56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14</vt:i4>
      </vt:variant>
      <vt:variant>
        <vt:lpstr>عناوين الشرائح</vt:lpstr>
      </vt:variant>
      <vt:variant>
        <vt:i4>22</vt:i4>
      </vt:variant>
    </vt:vector>
  </HeadingPairs>
  <TitlesOfParts>
    <vt:vector size="36" baseType="lpstr">
      <vt:lpstr>Office Theme</vt:lpstr>
      <vt:lpstr>Solstice</vt:lpstr>
      <vt:lpstr>1_Solstice</vt:lpstr>
      <vt:lpstr>2_Solstice</vt:lpstr>
      <vt:lpstr>3_Solstice</vt:lpstr>
      <vt:lpstr>4_Solstice</vt:lpstr>
      <vt:lpstr>5_Solstice</vt:lpstr>
      <vt:lpstr>6_Solstice</vt:lpstr>
      <vt:lpstr>7_Solstice</vt:lpstr>
      <vt:lpstr>8_Solstice</vt:lpstr>
      <vt:lpstr>9_Solstice</vt:lpstr>
      <vt:lpstr>10_Solstice</vt:lpstr>
      <vt:lpstr>11_Solstice</vt:lpstr>
      <vt:lpstr>12_Solstice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Genetic Regulation </vt:lpstr>
      <vt:lpstr>عرض تقديمي في PowerPoint</vt:lpstr>
      <vt:lpstr>عرض تقديمي في PowerPoint</vt:lpstr>
      <vt:lpstr>Enzyme Inhibition and Activation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NS</cp:lastModifiedBy>
  <cp:revision>38</cp:revision>
  <dcterms:created xsi:type="dcterms:W3CDTF">2017-09-24T08:12:31Z</dcterms:created>
  <dcterms:modified xsi:type="dcterms:W3CDTF">2024-09-24T20:31:04Z</dcterms:modified>
</cp:coreProperties>
</file>