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28.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9.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30.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theme/theme31.xml" ContentType="application/vnd.openxmlformats-officedocument.theme+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theme/theme32.xml" ContentType="application/vnd.openxmlformats-officedocument.theme+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3.xml" ContentType="application/vnd.openxmlformats-officedocument.them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4.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35.xml" ContentType="application/vnd.openxmlformats-officedocument.theme+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theme/theme36.xml" ContentType="application/vnd.openxmlformats-officedocument.theme+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theme/theme37.xml" ContentType="application/vnd.openxmlformats-officedocument.theme+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theme/theme38.xml" ContentType="application/vnd.openxmlformats-officedocument.theme+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theme/theme39.xml" ContentType="application/vnd.openxmlformats-officedocument.theme+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theme/theme40.xml" ContentType="application/vnd.openxmlformats-officedocument.theme+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theme/theme41.xml" ContentType="application/vnd.openxmlformats-officedocument.theme+xml"/>
  <Override PartName="/ppt/theme/theme4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52" r:id="rId16"/>
    <p:sldMasterId id="2147483888" r:id="rId17"/>
    <p:sldMasterId id="2147483900" r:id="rId18"/>
    <p:sldMasterId id="2147483912" r:id="rId19"/>
    <p:sldMasterId id="2147483924" r:id="rId20"/>
    <p:sldMasterId id="2147483948" r:id="rId21"/>
    <p:sldMasterId id="2147483960" r:id="rId22"/>
    <p:sldMasterId id="2147483972" r:id="rId23"/>
    <p:sldMasterId id="2147483984" r:id="rId24"/>
    <p:sldMasterId id="2147483996" r:id="rId25"/>
    <p:sldMasterId id="2147484008" r:id="rId26"/>
    <p:sldMasterId id="2147484032" r:id="rId27"/>
    <p:sldMasterId id="2147484044" r:id="rId28"/>
    <p:sldMasterId id="2147484058" r:id="rId29"/>
    <p:sldMasterId id="2147484072" r:id="rId30"/>
    <p:sldMasterId id="2147484086" r:id="rId31"/>
    <p:sldMasterId id="2147484100" r:id="rId32"/>
    <p:sldMasterId id="2147484114" r:id="rId33"/>
    <p:sldMasterId id="2147484128" r:id="rId34"/>
    <p:sldMasterId id="2147484142" r:id="rId35"/>
    <p:sldMasterId id="2147484156" r:id="rId36"/>
    <p:sldMasterId id="2147484170" r:id="rId37"/>
    <p:sldMasterId id="2147484184" r:id="rId38"/>
    <p:sldMasterId id="2147484196" r:id="rId39"/>
    <p:sldMasterId id="2147484208" r:id="rId40"/>
    <p:sldMasterId id="2147484220" r:id="rId41"/>
  </p:sldMasterIdLst>
  <p:notesMasterIdLst>
    <p:notesMasterId r:id="rId93"/>
  </p:notesMasterIdLst>
  <p:sldIdLst>
    <p:sldId id="256" r:id="rId42"/>
    <p:sldId id="258" r:id="rId43"/>
    <p:sldId id="259" r:id="rId44"/>
    <p:sldId id="315" r:id="rId45"/>
    <p:sldId id="317" r:id="rId46"/>
    <p:sldId id="263" r:id="rId47"/>
    <p:sldId id="264" r:id="rId48"/>
    <p:sldId id="265" r:id="rId49"/>
    <p:sldId id="266" r:id="rId50"/>
    <p:sldId id="335" r:id="rId51"/>
    <p:sldId id="336" r:id="rId52"/>
    <p:sldId id="337" r:id="rId53"/>
    <p:sldId id="338" r:id="rId54"/>
    <p:sldId id="339" r:id="rId55"/>
    <p:sldId id="340" r:id="rId56"/>
    <p:sldId id="341" r:id="rId57"/>
    <p:sldId id="342" r:id="rId58"/>
    <p:sldId id="343" r:id="rId59"/>
    <p:sldId id="344" r:id="rId60"/>
    <p:sldId id="345" r:id="rId61"/>
    <p:sldId id="268" r:id="rId62"/>
    <p:sldId id="270" r:id="rId63"/>
    <p:sldId id="274" r:id="rId64"/>
    <p:sldId id="276" r:id="rId65"/>
    <p:sldId id="278" r:id="rId66"/>
    <p:sldId id="280" r:id="rId67"/>
    <p:sldId id="282" r:id="rId68"/>
    <p:sldId id="284" r:id="rId69"/>
    <p:sldId id="346" r:id="rId70"/>
    <p:sldId id="347" r:id="rId71"/>
    <p:sldId id="348" r:id="rId72"/>
    <p:sldId id="349" r:id="rId73"/>
    <p:sldId id="286" r:id="rId74"/>
    <p:sldId id="288" r:id="rId75"/>
    <p:sldId id="290" r:id="rId76"/>
    <p:sldId id="292" r:id="rId77"/>
    <p:sldId id="293" r:id="rId78"/>
    <p:sldId id="294" r:id="rId79"/>
    <p:sldId id="296" r:id="rId80"/>
    <p:sldId id="320" r:id="rId81"/>
    <p:sldId id="322" r:id="rId82"/>
    <p:sldId id="324" r:id="rId83"/>
    <p:sldId id="300" r:id="rId84"/>
    <p:sldId id="302" r:id="rId85"/>
    <p:sldId id="304" r:id="rId86"/>
    <p:sldId id="306" r:id="rId87"/>
    <p:sldId id="310" r:id="rId88"/>
    <p:sldId id="326" r:id="rId89"/>
    <p:sldId id="328" r:id="rId90"/>
    <p:sldId id="330" r:id="rId91"/>
    <p:sldId id="334"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1.xml"/><Relationship Id="rId47" Type="http://schemas.openxmlformats.org/officeDocument/2006/relationships/slide" Target="slides/slide6.xml"/><Relationship Id="rId50" Type="http://schemas.openxmlformats.org/officeDocument/2006/relationships/slide" Target="slides/slide9.xml"/><Relationship Id="rId55" Type="http://schemas.openxmlformats.org/officeDocument/2006/relationships/slide" Target="slides/slide14.xml"/><Relationship Id="rId63" Type="http://schemas.openxmlformats.org/officeDocument/2006/relationships/slide" Target="slides/slide22.xml"/><Relationship Id="rId68" Type="http://schemas.openxmlformats.org/officeDocument/2006/relationships/slide" Target="slides/slide27.xml"/><Relationship Id="rId76" Type="http://schemas.openxmlformats.org/officeDocument/2006/relationships/slide" Target="slides/slide35.xml"/><Relationship Id="rId84" Type="http://schemas.openxmlformats.org/officeDocument/2006/relationships/slide" Target="slides/slide43.xml"/><Relationship Id="rId89" Type="http://schemas.openxmlformats.org/officeDocument/2006/relationships/slide" Target="slides/slide48.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30.xml"/><Relationship Id="rId92" Type="http://schemas.openxmlformats.org/officeDocument/2006/relationships/slide" Target="slides/slide5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4.xml"/><Relationship Id="rId53" Type="http://schemas.openxmlformats.org/officeDocument/2006/relationships/slide" Target="slides/slide12.xml"/><Relationship Id="rId58" Type="http://schemas.openxmlformats.org/officeDocument/2006/relationships/slide" Target="slides/slide17.xml"/><Relationship Id="rId66" Type="http://schemas.openxmlformats.org/officeDocument/2006/relationships/slide" Target="slides/slide25.xml"/><Relationship Id="rId74" Type="http://schemas.openxmlformats.org/officeDocument/2006/relationships/slide" Target="slides/slide33.xml"/><Relationship Id="rId79" Type="http://schemas.openxmlformats.org/officeDocument/2006/relationships/slide" Target="slides/slide38.xml"/><Relationship Id="rId87" Type="http://schemas.openxmlformats.org/officeDocument/2006/relationships/slide" Target="slides/slide46.xml"/><Relationship Id="rId5" Type="http://schemas.openxmlformats.org/officeDocument/2006/relationships/slideMaster" Target="slideMasters/slideMaster5.xml"/><Relationship Id="rId61" Type="http://schemas.openxmlformats.org/officeDocument/2006/relationships/slide" Target="slides/slide20.xml"/><Relationship Id="rId82" Type="http://schemas.openxmlformats.org/officeDocument/2006/relationships/slide" Target="slides/slide41.xml"/><Relationship Id="rId90" Type="http://schemas.openxmlformats.org/officeDocument/2006/relationships/slide" Target="slides/slide49.xml"/><Relationship Id="rId95"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2.xml"/><Relationship Id="rId48" Type="http://schemas.openxmlformats.org/officeDocument/2006/relationships/slide" Target="slides/slide7.xml"/><Relationship Id="rId56" Type="http://schemas.openxmlformats.org/officeDocument/2006/relationships/slide" Target="slides/slide15.xml"/><Relationship Id="rId64" Type="http://schemas.openxmlformats.org/officeDocument/2006/relationships/slide" Target="slides/slide23.xml"/><Relationship Id="rId69" Type="http://schemas.openxmlformats.org/officeDocument/2006/relationships/slide" Target="slides/slide28.xml"/><Relationship Id="rId77" Type="http://schemas.openxmlformats.org/officeDocument/2006/relationships/slide" Target="slides/slide36.xml"/><Relationship Id="rId8" Type="http://schemas.openxmlformats.org/officeDocument/2006/relationships/slideMaster" Target="slideMasters/slideMaster8.xml"/><Relationship Id="rId51" Type="http://schemas.openxmlformats.org/officeDocument/2006/relationships/slide" Target="slides/slide10.xml"/><Relationship Id="rId72" Type="http://schemas.openxmlformats.org/officeDocument/2006/relationships/slide" Target="slides/slide31.xml"/><Relationship Id="rId80" Type="http://schemas.openxmlformats.org/officeDocument/2006/relationships/slide" Target="slides/slide39.xml"/><Relationship Id="rId85" Type="http://schemas.openxmlformats.org/officeDocument/2006/relationships/slide" Target="slides/slide44.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5.xml"/><Relationship Id="rId59" Type="http://schemas.openxmlformats.org/officeDocument/2006/relationships/slide" Target="slides/slide18.xml"/><Relationship Id="rId67" Type="http://schemas.openxmlformats.org/officeDocument/2006/relationships/slide" Target="slides/slide26.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3.xml"/><Relationship Id="rId62" Type="http://schemas.openxmlformats.org/officeDocument/2006/relationships/slide" Target="slides/slide21.xml"/><Relationship Id="rId70" Type="http://schemas.openxmlformats.org/officeDocument/2006/relationships/slide" Target="slides/slide29.xml"/><Relationship Id="rId75" Type="http://schemas.openxmlformats.org/officeDocument/2006/relationships/slide" Target="slides/slide34.xml"/><Relationship Id="rId83" Type="http://schemas.openxmlformats.org/officeDocument/2006/relationships/slide" Target="slides/slide42.xml"/><Relationship Id="rId88" Type="http://schemas.openxmlformats.org/officeDocument/2006/relationships/slide" Target="slides/slide47.xml"/><Relationship Id="rId91" Type="http://schemas.openxmlformats.org/officeDocument/2006/relationships/slide" Target="slides/slide5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8.xml"/><Relationship Id="rId57" Type="http://schemas.openxmlformats.org/officeDocument/2006/relationships/slide" Target="slides/slide1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3.xml"/><Relationship Id="rId52" Type="http://schemas.openxmlformats.org/officeDocument/2006/relationships/slide" Target="slides/slide11.xml"/><Relationship Id="rId60" Type="http://schemas.openxmlformats.org/officeDocument/2006/relationships/slide" Target="slides/slide19.xml"/><Relationship Id="rId65" Type="http://schemas.openxmlformats.org/officeDocument/2006/relationships/slide" Target="slides/slide24.xml"/><Relationship Id="rId73" Type="http://schemas.openxmlformats.org/officeDocument/2006/relationships/slide" Target="slides/slide32.xml"/><Relationship Id="rId78" Type="http://schemas.openxmlformats.org/officeDocument/2006/relationships/slide" Target="slides/slide37.xml"/><Relationship Id="rId81" Type="http://schemas.openxmlformats.org/officeDocument/2006/relationships/slide" Target="slides/slide40.xml"/><Relationship Id="rId86" Type="http://schemas.openxmlformats.org/officeDocument/2006/relationships/slide" Target="slides/slide45.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3C7EE8-1DF6-47EA-8AC1-E0FC031EAC07}" type="datetimeFigureOut">
              <a:rPr lang="en-US" smtClean="0"/>
              <a:t>10/19/2024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583AFF-FDDD-4D6D-B605-BB55BDA9561E}" type="slidenum">
              <a:rPr lang="en-US" smtClean="0"/>
              <a:t>‹#›</a:t>
            </a:fld>
            <a:endParaRPr lang="en-US"/>
          </a:p>
        </p:txBody>
      </p:sp>
    </p:spTree>
    <p:extLst>
      <p:ext uri="{BB962C8B-B14F-4D97-AF65-F5344CB8AC3E}">
        <p14:creationId xmlns:p14="http://schemas.microsoft.com/office/powerpoint/2010/main" val="1126359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9B2623-3C09-47C2-94BB-D9B02F025EF8}" type="datetimeFigureOut">
              <a:rPr lang="en-US" smtClean="0"/>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41804-1977-478B-9291-A404B4E9EB3F}" type="slidenum">
              <a:rPr lang="en-US" smtClean="0"/>
              <a:t>‹#›</a:t>
            </a:fld>
            <a:endParaRPr lang="en-US"/>
          </a:p>
        </p:txBody>
      </p:sp>
    </p:spTree>
    <p:extLst>
      <p:ext uri="{BB962C8B-B14F-4D97-AF65-F5344CB8AC3E}">
        <p14:creationId xmlns:p14="http://schemas.microsoft.com/office/powerpoint/2010/main" val="266099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B2623-3C09-47C2-94BB-D9B02F025EF8}" type="datetimeFigureOut">
              <a:rPr lang="en-US" smtClean="0"/>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41804-1977-478B-9291-A404B4E9EB3F}" type="slidenum">
              <a:rPr lang="en-US" smtClean="0"/>
              <a:t>‹#›</a:t>
            </a:fld>
            <a:endParaRPr lang="en-US"/>
          </a:p>
        </p:txBody>
      </p:sp>
    </p:spTree>
    <p:extLst>
      <p:ext uri="{BB962C8B-B14F-4D97-AF65-F5344CB8AC3E}">
        <p14:creationId xmlns:p14="http://schemas.microsoft.com/office/powerpoint/2010/main" val="32545808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42136522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3914134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21534886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7479125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42437255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9612313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Date Placeholder 1"/>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20008431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7994972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9747314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627426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B2623-3C09-47C2-94BB-D9B02F025EF8}" type="datetimeFigureOut">
              <a:rPr lang="en-US" smtClean="0"/>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41804-1977-478B-9291-A404B4E9EB3F}" type="slidenum">
              <a:rPr lang="en-US" smtClean="0"/>
              <a:t>‹#›</a:t>
            </a:fld>
            <a:endParaRPr lang="en-US"/>
          </a:p>
        </p:txBody>
      </p:sp>
    </p:spTree>
    <p:extLst>
      <p:ext uri="{BB962C8B-B14F-4D97-AF65-F5344CB8AC3E}">
        <p14:creationId xmlns:p14="http://schemas.microsoft.com/office/powerpoint/2010/main" val="21985087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6410846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20936162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8897316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3752483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9359390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2262864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426648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Date Placeholder 1"/>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34616382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5734381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815446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31987968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7799155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4856560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25939429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741892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24102670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69894510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71493874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6656731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Date Placeholder 1"/>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20501140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4193661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82987891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6966225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5977111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1920843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18671978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6663748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16143287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98942813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99896514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5466576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Date Placeholder 1"/>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3270066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3405126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2277547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57435122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9582254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2886557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414075762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413962856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13803364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58327025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21258939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588490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26715989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Date Placeholder 1"/>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114246448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5058358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56053941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89985959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35176530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97974196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424169721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18181936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8275398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274624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91608233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97831038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Date Placeholder 1"/>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21534547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39312664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8614646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08697709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50680507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167207724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2446194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401553662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820246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89928594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78284423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59336593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Date Placeholder 1"/>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335424379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66172846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93117334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31240425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56360696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385595790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36895927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1146864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Date Placeholder 1"/>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34757667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62658366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84737432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13927737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Date Placeholder 1"/>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127039457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10069043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82284588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78400688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94116140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182383065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478701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20373693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258170893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53091856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55035886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77251052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Date Placeholder 1"/>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296047917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31083939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42100384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56987728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39003934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124187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B2623-3C09-47C2-94BB-D9B02F025EF8}" type="datetimeFigureOut">
              <a:rPr lang="en-US" smtClean="0"/>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41804-1977-478B-9291-A404B4E9EB3F}" type="slidenum">
              <a:rPr lang="en-US" smtClean="0"/>
              <a:t>‹#›</a:t>
            </a:fld>
            <a:endParaRPr lang="en-US"/>
          </a:p>
        </p:txBody>
      </p:sp>
    </p:spTree>
    <p:extLst>
      <p:ext uri="{BB962C8B-B14F-4D97-AF65-F5344CB8AC3E}">
        <p14:creationId xmlns:p14="http://schemas.microsoft.com/office/powerpoint/2010/main" val="908752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95710943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4673386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336068725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419534509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97246489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70816900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Date Placeholder 1"/>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227672690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91520680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70290633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71883697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644597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51284822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416424132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54494281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424516275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15091751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09999040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65243083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Date Placeholder 1"/>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380507830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74723962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24238604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202330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37952097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16586186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60333718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77037268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392095244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92679785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42024401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74330160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Date Placeholder 1"/>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59957464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62538191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448123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318214068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84345853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54248411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14859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13463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48071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09258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97993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83778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5127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855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43826751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35761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9552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309107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73089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7916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03287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44433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23317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79598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201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429081179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24666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66024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15215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09618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349458779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57418537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70710880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45592531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426819416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40605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90278699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Date Placeholder 1"/>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314732945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79114120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23468326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414762917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13979313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422744786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00326097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268443702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61183353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002003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8538852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43077085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Date Placeholder 1"/>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194261834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411981426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27873967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87027696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92667529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270310590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43389948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233622224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954959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77269586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34137584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86927777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Date Placeholder 1"/>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290628880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3820126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8727371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58783657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418297117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350820901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20697042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3808888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Date Placeholder 1"/>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155906836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494124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20445156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19716538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Date Placeholder 1"/>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72672863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86784998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17764334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0242345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34635696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3076"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ftr" sz="quarter" idx="11"/>
          </p:nvPr>
        </p:nvSpPr>
        <p:spPr/>
        <p:txBody>
          <a:bodyPr/>
          <a:lstStyle>
            <a:lvl1pPr>
              <a:defRPr/>
            </a:lvl1pPr>
          </a:lstStyle>
          <a:p>
            <a:pPr>
              <a:defRPr/>
            </a:pPr>
            <a:endParaRPr lang="en-US">
              <a:solidFill>
                <a:srgbClr val="FF9966"/>
              </a:solidFill>
            </a:endParaRPr>
          </a:p>
        </p:txBody>
      </p:sp>
      <p:sp>
        <p:nvSpPr>
          <p:cNvPr id="8" name="Rectangle 8"/>
          <p:cNvSpPr>
            <a:spLocks noGrp="1" noChangeArrowheads="1"/>
          </p:cNvSpPr>
          <p:nvPr>
            <p:ph type="sldNum" sz="quarter" idx="12"/>
          </p:nvPr>
        </p:nvSpPr>
        <p:spPr/>
        <p:txBody>
          <a:bodyPr/>
          <a:lstStyle>
            <a:lvl1pPr>
              <a:defRPr/>
            </a:lvl1pPr>
          </a:lstStyle>
          <a:p>
            <a:pPr>
              <a:defRPr/>
            </a:pPr>
            <a:fld id="{553BB939-C8F9-4A93-B448-65BCFAF985EC}"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46415188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62D1CCE-8A67-49CE-91D2-48ED4A9A9F78}"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74483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9B2623-3C09-47C2-94BB-D9B02F025EF8}" type="datetimeFigureOut">
              <a:rPr lang="en-US" smtClean="0"/>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41804-1977-478B-9291-A404B4E9EB3F}" type="slidenum">
              <a:rPr lang="en-US" smtClean="0"/>
              <a:t>‹#›</a:t>
            </a:fld>
            <a:endParaRPr lang="en-US"/>
          </a:p>
        </p:txBody>
      </p:sp>
    </p:spTree>
    <p:extLst>
      <p:ext uri="{BB962C8B-B14F-4D97-AF65-F5344CB8AC3E}">
        <p14:creationId xmlns:p14="http://schemas.microsoft.com/office/powerpoint/2010/main" val="1433073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60186791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22BC71E-B368-4C7F-8A17-16A8353F37DE}"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64137583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15D7473-57CB-4A1D-BB26-9E87FA00C3DE}"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68754182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7B79CBC-F899-4843-8E11-7E9E5FD23281}"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7320313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81A4F31-41F7-4FDB-A4F6-EEFE319EC649}"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19135452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76E95BEC-254B-4821-9DAC-9605B6201B8D}"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74979980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9EAE097-45E1-4E72-8E1F-A6CFA0961180}"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90542304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56E496A-A2DD-4CB6-974A-B8319EE955B3}"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60889546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4323F39-4628-4D76-890B-68EB51DEDF89}"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99296181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5C8044D-694B-49A0-BC2A-1640546D6E86}"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95988947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lipArt Placeholder 3"/>
          <p:cNvSpPr>
            <a:spLocks noGrp="1"/>
          </p:cNvSpPr>
          <p:nvPr>
            <p:ph type="clipArt" sz="half" idx="2"/>
          </p:nvPr>
        </p:nvSpPr>
        <p:spPr>
          <a:xfrm>
            <a:off x="5943600" y="1981200"/>
            <a:ext cx="2971800" cy="4114800"/>
          </a:xfrm>
        </p:spPr>
        <p:txBody>
          <a:bodyPr/>
          <a:lstStyle/>
          <a:p>
            <a:pPr lvl="0"/>
            <a:endParaRPr lang="ar-IQ"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2D034E4-7B31-424F-A0C1-3BE8E800C524}"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682309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84477818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hart Placeholder 3"/>
          <p:cNvSpPr>
            <a:spLocks noGrp="1"/>
          </p:cNvSpPr>
          <p:nvPr>
            <p:ph type="chart" sz="half" idx="2"/>
          </p:nvPr>
        </p:nvSpPr>
        <p:spPr>
          <a:xfrm>
            <a:off x="5943600" y="1981200"/>
            <a:ext cx="2971800" cy="4114800"/>
          </a:xfrm>
        </p:spPr>
        <p:txBody>
          <a:bodyPr/>
          <a:lstStyle/>
          <a:p>
            <a:pPr lvl="0"/>
            <a:endParaRPr lang="ar-IQ"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D7F248C-41A4-4E64-8D8E-D1A244914DA0}"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65967117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3076"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ftr" sz="quarter" idx="11"/>
          </p:nvPr>
        </p:nvSpPr>
        <p:spPr/>
        <p:txBody>
          <a:bodyPr/>
          <a:lstStyle>
            <a:lvl1pPr>
              <a:defRPr/>
            </a:lvl1pPr>
          </a:lstStyle>
          <a:p>
            <a:pPr>
              <a:defRPr/>
            </a:pPr>
            <a:endParaRPr lang="en-US">
              <a:solidFill>
                <a:srgbClr val="FF9966"/>
              </a:solidFill>
            </a:endParaRPr>
          </a:p>
        </p:txBody>
      </p:sp>
      <p:sp>
        <p:nvSpPr>
          <p:cNvPr id="8" name="Rectangle 8"/>
          <p:cNvSpPr>
            <a:spLocks noGrp="1" noChangeArrowheads="1"/>
          </p:cNvSpPr>
          <p:nvPr>
            <p:ph type="sldNum" sz="quarter" idx="12"/>
          </p:nvPr>
        </p:nvSpPr>
        <p:spPr/>
        <p:txBody>
          <a:bodyPr/>
          <a:lstStyle>
            <a:lvl1pPr>
              <a:defRPr/>
            </a:lvl1pPr>
          </a:lstStyle>
          <a:p>
            <a:pPr>
              <a:defRPr/>
            </a:pPr>
            <a:fld id="{553BB939-C8F9-4A93-B448-65BCFAF985EC}"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22141445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62D1CCE-8A67-49CE-91D2-48ED4A9A9F78}"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58550127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22BC71E-B368-4C7F-8A17-16A8353F37DE}"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402358826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15D7473-57CB-4A1D-BB26-9E87FA00C3DE}"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17854253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7B79CBC-F899-4843-8E11-7E9E5FD23281}"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54764444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81A4F31-41F7-4FDB-A4F6-EEFE319EC649}"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84555715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76E95BEC-254B-4821-9DAC-9605B6201B8D}"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46028708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9EAE097-45E1-4E72-8E1F-A6CFA0961180}"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27779190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56E496A-A2DD-4CB6-974A-B8319EE955B3}"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681817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00679806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4323F39-4628-4D76-890B-68EB51DEDF89}"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73584888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5C8044D-694B-49A0-BC2A-1640546D6E86}"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77017135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lipArt Placeholder 3"/>
          <p:cNvSpPr>
            <a:spLocks noGrp="1"/>
          </p:cNvSpPr>
          <p:nvPr>
            <p:ph type="clipArt" sz="half" idx="2"/>
          </p:nvPr>
        </p:nvSpPr>
        <p:spPr>
          <a:xfrm>
            <a:off x="5943600" y="1981200"/>
            <a:ext cx="2971800" cy="4114800"/>
          </a:xfrm>
        </p:spPr>
        <p:txBody>
          <a:bodyPr/>
          <a:lstStyle/>
          <a:p>
            <a:pPr lvl="0"/>
            <a:endParaRPr lang="ar-IQ"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2D034E4-7B31-424F-A0C1-3BE8E800C524}"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92203007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hart Placeholder 3"/>
          <p:cNvSpPr>
            <a:spLocks noGrp="1"/>
          </p:cNvSpPr>
          <p:nvPr>
            <p:ph type="chart" sz="half" idx="2"/>
          </p:nvPr>
        </p:nvSpPr>
        <p:spPr>
          <a:xfrm>
            <a:off x="5943600" y="1981200"/>
            <a:ext cx="2971800" cy="4114800"/>
          </a:xfrm>
        </p:spPr>
        <p:txBody>
          <a:bodyPr/>
          <a:lstStyle/>
          <a:p>
            <a:pPr lvl="0"/>
            <a:endParaRPr lang="ar-IQ"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D7F248C-41A4-4E64-8D8E-D1A244914DA0}"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91407756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3076"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ftr" sz="quarter" idx="11"/>
          </p:nvPr>
        </p:nvSpPr>
        <p:spPr/>
        <p:txBody>
          <a:bodyPr/>
          <a:lstStyle>
            <a:lvl1pPr>
              <a:defRPr/>
            </a:lvl1pPr>
          </a:lstStyle>
          <a:p>
            <a:pPr>
              <a:defRPr/>
            </a:pPr>
            <a:endParaRPr lang="en-US">
              <a:solidFill>
                <a:srgbClr val="FF9966"/>
              </a:solidFill>
            </a:endParaRPr>
          </a:p>
        </p:txBody>
      </p:sp>
      <p:sp>
        <p:nvSpPr>
          <p:cNvPr id="8" name="Rectangle 8"/>
          <p:cNvSpPr>
            <a:spLocks noGrp="1" noChangeArrowheads="1"/>
          </p:cNvSpPr>
          <p:nvPr>
            <p:ph type="sldNum" sz="quarter" idx="12"/>
          </p:nvPr>
        </p:nvSpPr>
        <p:spPr/>
        <p:txBody>
          <a:bodyPr/>
          <a:lstStyle>
            <a:lvl1pPr>
              <a:defRPr/>
            </a:lvl1pPr>
          </a:lstStyle>
          <a:p>
            <a:pPr>
              <a:defRPr/>
            </a:pPr>
            <a:fld id="{553BB939-C8F9-4A93-B448-65BCFAF985EC}"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845376979"/>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62D1CCE-8A67-49CE-91D2-48ED4A9A9F78}"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402421435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22BC71E-B368-4C7F-8A17-16A8353F37DE}"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12984918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15D7473-57CB-4A1D-BB26-9E87FA00C3DE}"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83218615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7B79CBC-F899-4843-8E11-7E9E5FD23281}"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50419977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81A4F31-41F7-4FDB-A4F6-EEFE319EC649}"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671369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64040092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76E95BEC-254B-4821-9DAC-9605B6201B8D}"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26720243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9EAE097-45E1-4E72-8E1F-A6CFA0961180}"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73025408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56E496A-A2DD-4CB6-974A-B8319EE955B3}"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3709173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4323F39-4628-4D76-890B-68EB51DEDF89}"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511047254"/>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5C8044D-694B-49A0-BC2A-1640546D6E86}"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56297454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lipArt Placeholder 3"/>
          <p:cNvSpPr>
            <a:spLocks noGrp="1"/>
          </p:cNvSpPr>
          <p:nvPr>
            <p:ph type="clipArt" sz="half" idx="2"/>
          </p:nvPr>
        </p:nvSpPr>
        <p:spPr>
          <a:xfrm>
            <a:off x="5943600" y="1981200"/>
            <a:ext cx="2971800" cy="4114800"/>
          </a:xfrm>
        </p:spPr>
        <p:txBody>
          <a:bodyPr/>
          <a:lstStyle/>
          <a:p>
            <a:pPr lvl="0"/>
            <a:endParaRPr lang="ar-IQ"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2D034E4-7B31-424F-A0C1-3BE8E800C524}"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31831624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hart Placeholder 3"/>
          <p:cNvSpPr>
            <a:spLocks noGrp="1"/>
          </p:cNvSpPr>
          <p:nvPr>
            <p:ph type="chart" sz="half" idx="2"/>
          </p:nvPr>
        </p:nvSpPr>
        <p:spPr>
          <a:xfrm>
            <a:off x="5943600" y="1981200"/>
            <a:ext cx="2971800" cy="4114800"/>
          </a:xfrm>
        </p:spPr>
        <p:txBody>
          <a:bodyPr/>
          <a:lstStyle/>
          <a:p>
            <a:pPr lvl="0"/>
            <a:endParaRPr lang="ar-IQ"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D7F248C-41A4-4E64-8D8E-D1A244914DA0}"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14884209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3076"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ftr" sz="quarter" idx="11"/>
          </p:nvPr>
        </p:nvSpPr>
        <p:spPr/>
        <p:txBody>
          <a:bodyPr/>
          <a:lstStyle>
            <a:lvl1pPr>
              <a:defRPr/>
            </a:lvl1pPr>
          </a:lstStyle>
          <a:p>
            <a:pPr>
              <a:defRPr/>
            </a:pPr>
            <a:endParaRPr lang="en-US">
              <a:solidFill>
                <a:srgbClr val="FF9966"/>
              </a:solidFill>
            </a:endParaRPr>
          </a:p>
        </p:txBody>
      </p:sp>
      <p:sp>
        <p:nvSpPr>
          <p:cNvPr id="8" name="Rectangle 8"/>
          <p:cNvSpPr>
            <a:spLocks noGrp="1" noChangeArrowheads="1"/>
          </p:cNvSpPr>
          <p:nvPr>
            <p:ph type="sldNum" sz="quarter" idx="12"/>
          </p:nvPr>
        </p:nvSpPr>
        <p:spPr/>
        <p:txBody>
          <a:bodyPr/>
          <a:lstStyle>
            <a:lvl1pPr>
              <a:defRPr/>
            </a:lvl1pPr>
          </a:lstStyle>
          <a:p>
            <a:pPr>
              <a:defRPr/>
            </a:pPr>
            <a:fld id="{553BB939-C8F9-4A93-B448-65BCFAF985EC}"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90889978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62D1CCE-8A67-49CE-91D2-48ED4A9A9F78}"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08433125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22BC71E-B368-4C7F-8A17-16A8353F37DE}"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148568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354010992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15D7473-57CB-4A1D-BB26-9E87FA00C3DE}"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203836198"/>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7B79CBC-F899-4843-8E11-7E9E5FD23281}"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56145581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81A4F31-41F7-4FDB-A4F6-EEFE319EC649}"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25245711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76E95BEC-254B-4821-9DAC-9605B6201B8D}"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96531130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9EAE097-45E1-4E72-8E1F-A6CFA0961180}"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16965397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56E496A-A2DD-4CB6-974A-B8319EE955B3}"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91996207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4323F39-4628-4D76-890B-68EB51DEDF89}"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91868419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5C8044D-694B-49A0-BC2A-1640546D6E86}"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53613978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lipArt Placeholder 3"/>
          <p:cNvSpPr>
            <a:spLocks noGrp="1"/>
          </p:cNvSpPr>
          <p:nvPr>
            <p:ph type="clipArt" sz="half" idx="2"/>
          </p:nvPr>
        </p:nvSpPr>
        <p:spPr>
          <a:xfrm>
            <a:off x="5943600" y="1981200"/>
            <a:ext cx="2971800" cy="4114800"/>
          </a:xfrm>
        </p:spPr>
        <p:txBody>
          <a:bodyPr/>
          <a:lstStyle/>
          <a:p>
            <a:pPr lvl="0"/>
            <a:endParaRPr lang="ar-IQ"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2D034E4-7B31-424F-A0C1-3BE8E800C524}"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408834076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hart Placeholder 3"/>
          <p:cNvSpPr>
            <a:spLocks noGrp="1"/>
          </p:cNvSpPr>
          <p:nvPr>
            <p:ph type="chart" sz="half" idx="2"/>
          </p:nvPr>
        </p:nvSpPr>
        <p:spPr>
          <a:xfrm>
            <a:off x="5943600" y="1981200"/>
            <a:ext cx="2971800" cy="4114800"/>
          </a:xfrm>
        </p:spPr>
        <p:txBody>
          <a:bodyPr/>
          <a:lstStyle/>
          <a:p>
            <a:pPr lvl="0"/>
            <a:endParaRPr lang="ar-IQ"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D7F248C-41A4-4E64-8D8E-D1A244914DA0}"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517423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86064917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3076"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ftr" sz="quarter" idx="11"/>
          </p:nvPr>
        </p:nvSpPr>
        <p:spPr/>
        <p:txBody>
          <a:bodyPr/>
          <a:lstStyle>
            <a:lvl1pPr>
              <a:defRPr/>
            </a:lvl1pPr>
          </a:lstStyle>
          <a:p>
            <a:pPr>
              <a:defRPr/>
            </a:pPr>
            <a:endParaRPr lang="en-US">
              <a:solidFill>
                <a:srgbClr val="FF9966"/>
              </a:solidFill>
            </a:endParaRPr>
          </a:p>
        </p:txBody>
      </p:sp>
      <p:sp>
        <p:nvSpPr>
          <p:cNvPr id="8" name="Rectangle 8"/>
          <p:cNvSpPr>
            <a:spLocks noGrp="1" noChangeArrowheads="1"/>
          </p:cNvSpPr>
          <p:nvPr>
            <p:ph type="sldNum" sz="quarter" idx="12"/>
          </p:nvPr>
        </p:nvSpPr>
        <p:spPr/>
        <p:txBody>
          <a:bodyPr/>
          <a:lstStyle>
            <a:lvl1pPr>
              <a:defRPr/>
            </a:lvl1pPr>
          </a:lstStyle>
          <a:p>
            <a:pPr>
              <a:defRPr/>
            </a:pPr>
            <a:fld id="{553BB939-C8F9-4A93-B448-65BCFAF985EC}"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75452399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62D1CCE-8A67-49CE-91D2-48ED4A9A9F78}"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26924766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22BC71E-B368-4C7F-8A17-16A8353F37DE}"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40872500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15D7473-57CB-4A1D-BB26-9E87FA00C3DE}"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138628442"/>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7B79CBC-F899-4843-8E11-7E9E5FD23281}"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14346754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81A4F31-41F7-4FDB-A4F6-EEFE319EC649}"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620496992"/>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76E95BEC-254B-4821-9DAC-9605B6201B8D}"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238163364"/>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9EAE097-45E1-4E72-8E1F-A6CFA0961180}"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59016690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56E496A-A2DD-4CB6-974A-B8319EE955B3}"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78677377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4323F39-4628-4D76-890B-68EB51DEDF89}"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780800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rtl="1"/>
            <a:endParaRPr lang="en-US">
              <a:solidFill>
                <a:prstClr val="black"/>
              </a:solidFill>
            </a:endParaRPr>
          </a:p>
        </p:txBody>
      </p:sp>
    </p:spTree>
    <p:extLst>
      <p:ext uri="{BB962C8B-B14F-4D97-AF65-F5344CB8AC3E}">
        <p14:creationId xmlns:p14="http://schemas.microsoft.com/office/powerpoint/2010/main" val="350055027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5C8044D-694B-49A0-BC2A-1640546D6E86}"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87580244"/>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lipArt Placeholder 3"/>
          <p:cNvSpPr>
            <a:spLocks noGrp="1"/>
          </p:cNvSpPr>
          <p:nvPr>
            <p:ph type="clipArt" sz="half" idx="2"/>
          </p:nvPr>
        </p:nvSpPr>
        <p:spPr>
          <a:xfrm>
            <a:off x="5943600" y="1981200"/>
            <a:ext cx="2971800" cy="4114800"/>
          </a:xfrm>
        </p:spPr>
        <p:txBody>
          <a:bodyPr/>
          <a:lstStyle/>
          <a:p>
            <a:pPr lvl="0"/>
            <a:endParaRPr lang="ar-IQ"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2D034E4-7B31-424F-A0C1-3BE8E800C524}"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406161413"/>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hart Placeholder 3"/>
          <p:cNvSpPr>
            <a:spLocks noGrp="1"/>
          </p:cNvSpPr>
          <p:nvPr>
            <p:ph type="chart" sz="half" idx="2"/>
          </p:nvPr>
        </p:nvSpPr>
        <p:spPr>
          <a:xfrm>
            <a:off x="5943600" y="1981200"/>
            <a:ext cx="2971800" cy="4114800"/>
          </a:xfrm>
        </p:spPr>
        <p:txBody>
          <a:bodyPr/>
          <a:lstStyle/>
          <a:p>
            <a:pPr lvl="0"/>
            <a:endParaRPr lang="ar-IQ"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D7F248C-41A4-4E64-8D8E-D1A244914DA0}"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146428348"/>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3076"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ftr" sz="quarter" idx="11"/>
          </p:nvPr>
        </p:nvSpPr>
        <p:spPr/>
        <p:txBody>
          <a:bodyPr/>
          <a:lstStyle>
            <a:lvl1pPr>
              <a:defRPr/>
            </a:lvl1pPr>
          </a:lstStyle>
          <a:p>
            <a:pPr>
              <a:defRPr/>
            </a:pPr>
            <a:endParaRPr lang="en-US">
              <a:solidFill>
                <a:srgbClr val="FF9966"/>
              </a:solidFill>
            </a:endParaRPr>
          </a:p>
        </p:txBody>
      </p:sp>
      <p:sp>
        <p:nvSpPr>
          <p:cNvPr id="8" name="Rectangle 8"/>
          <p:cNvSpPr>
            <a:spLocks noGrp="1" noChangeArrowheads="1"/>
          </p:cNvSpPr>
          <p:nvPr>
            <p:ph type="sldNum" sz="quarter" idx="12"/>
          </p:nvPr>
        </p:nvSpPr>
        <p:spPr/>
        <p:txBody>
          <a:bodyPr/>
          <a:lstStyle>
            <a:lvl1pPr>
              <a:defRPr/>
            </a:lvl1pPr>
          </a:lstStyle>
          <a:p>
            <a:pPr>
              <a:defRPr/>
            </a:pPr>
            <a:fld id="{553BB939-C8F9-4A93-B448-65BCFAF985EC}"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88883730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62D1CCE-8A67-49CE-91D2-48ED4A9A9F78}"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80843248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22BC71E-B368-4C7F-8A17-16A8353F37DE}"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203146444"/>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15D7473-57CB-4A1D-BB26-9E87FA00C3DE}"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56082189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7B79CBC-F899-4843-8E11-7E9E5FD23281}"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120420154"/>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81A4F31-41F7-4FDB-A4F6-EEFE319EC649}"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692592149"/>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76E95BEC-254B-4821-9DAC-9605B6201B8D}"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0263315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17151330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9EAE097-45E1-4E72-8E1F-A6CFA0961180}"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274751015"/>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56E496A-A2DD-4CB6-974A-B8319EE955B3}"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538392563"/>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4323F39-4628-4D76-890B-68EB51DEDF89}"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781494303"/>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5C8044D-694B-49A0-BC2A-1640546D6E86}"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10081549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lipArt Placeholder 3"/>
          <p:cNvSpPr>
            <a:spLocks noGrp="1"/>
          </p:cNvSpPr>
          <p:nvPr>
            <p:ph type="clipArt" sz="half" idx="2"/>
          </p:nvPr>
        </p:nvSpPr>
        <p:spPr>
          <a:xfrm>
            <a:off x="5943600" y="1981200"/>
            <a:ext cx="2971800" cy="4114800"/>
          </a:xfrm>
        </p:spPr>
        <p:txBody>
          <a:bodyPr/>
          <a:lstStyle/>
          <a:p>
            <a:pPr lvl="0"/>
            <a:endParaRPr lang="ar-IQ"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2D034E4-7B31-424F-A0C1-3BE8E800C524}"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383490864"/>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hart Placeholder 3"/>
          <p:cNvSpPr>
            <a:spLocks noGrp="1"/>
          </p:cNvSpPr>
          <p:nvPr>
            <p:ph type="chart" sz="half" idx="2"/>
          </p:nvPr>
        </p:nvSpPr>
        <p:spPr>
          <a:xfrm>
            <a:off x="5943600" y="1981200"/>
            <a:ext cx="2971800" cy="4114800"/>
          </a:xfrm>
        </p:spPr>
        <p:txBody>
          <a:bodyPr/>
          <a:lstStyle/>
          <a:p>
            <a:pPr lvl="0"/>
            <a:endParaRPr lang="ar-IQ"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D7F248C-41A4-4E64-8D8E-D1A244914DA0}"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47739229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3076"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ftr" sz="quarter" idx="11"/>
          </p:nvPr>
        </p:nvSpPr>
        <p:spPr/>
        <p:txBody>
          <a:bodyPr/>
          <a:lstStyle>
            <a:lvl1pPr>
              <a:defRPr/>
            </a:lvl1pPr>
          </a:lstStyle>
          <a:p>
            <a:pPr>
              <a:defRPr/>
            </a:pPr>
            <a:endParaRPr lang="en-US">
              <a:solidFill>
                <a:srgbClr val="FF9966"/>
              </a:solidFill>
            </a:endParaRPr>
          </a:p>
        </p:txBody>
      </p:sp>
      <p:sp>
        <p:nvSpPr>
          <p:cNvPr id="8" name="Rectangle 8"/>
          <p:cNvSpPr>
            <a:spLocks noGrp="1" noChangeArrowheads="1"/>
          </p:cNvSpPr>
          <p:nvPr>
            <p:ph type="sldNum" sz="quarter" idx="12"/>
          </p:nvPr>
        </p:nvSpPr>
        <p:spPr/>
        <p:txBody>
          <a:bodyPr/>
          <a:lstStyle>
            <a:lvl1pPr>
              <a:defRPr/>
            </a:lvl1pPr>
          </a:lstStyle>
          <a:p>
            <a:pPr>
              <a:defRPr/>
            </a:pPr>
            <a:fld id="{553BB939-C8F9-4A93-B448-65BCFAF985EC}"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98255676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62D1CCE-8A67-49CE-91D2-48ED4A9A9F78}"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30980595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22BC71E-B368-4C7F-8A17-16A8353F37DE}"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405962184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15D7473-57CB-4A1D-BB26-9E87FA00C3DE}"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1423986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137595028"/>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7B79CBC-F899-4843-8E11-7E9E5FD23281}"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399024803"/>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81A4F31-41F7-4FDB-A4F6-EEFE319EC649}"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54606953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76E95BEC-254B-4821-9DAC-9605B6201B8D}"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456771571"/>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9EAE097-45E1-4E72-8E1F-A6CFA0961180}"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721642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56E496A-A2DD-4CB6-974A-B8319EE955B3}"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131355287"/>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4323F39-4628-4D76-890B-68EB51DEDF89}"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745070225"/>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5C8044D-694B-49A0-BC2A-1640546D6E86}"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942909740"/>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lipArt Placeholder 3"/>
          <p:cNvSpPr>
            <a:spLocks noGrp="1"/>
          </p:cNvSpPr>
          <p:nvPr>
            <p:ph type="clipArt" sz="half" idx="2"/>
          </p:nvPr>
        </p:nvSpPr>
        <p:spPr>
          <a:xfrm>
            <a:off x="5943600" y="1981200"/>
            <a:ext cx="2971800" cy="4114800"/>
          </a:xfrm>
        </p:spPr>
        <p:txBody>
          <a:bodyPr/>
          <a:lstStyle/>
          <a:p>
            <a:pPr lvl="0"/>
            <a:endParaRPr lang="ar-IQ"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2D034E4-7B31-424F-A0C1-3BE8E800C524}"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85110363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hart Placeholder 3"/>
          <p:cNvSpPr>
            <a:spLocks noGrp="1"/>
          </p:cNvSpPr>
          <p:nvPr>
            <p:ph type="chart" sz="half" idx="2"/>
          </p:nvPr>
        </p:nvSpPr>
        <p:spPr>
          <a:xfrm>
            <a:off x="5943600" y="1981200"/>
            <a:ext cx="2971800" cy="4114800"/>
          </a:xfrm>
        </p:spPr>
        <p:txBody>
          <a:bodyPr/>
          <a:lstStyle/>
          <a:p>
            <a:pPr lvl="0"/>
            <a:endParaRPr lang="ar-IQ"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D7F248C-41A4-4E64-8D8E-D1A244914DA0}"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77602812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3076"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ftr" sz="quarter" idx="11"/>
          </p:nvPr>
        </p:nvSpPr>
        <p:spPr/>
        <p:txBody>
          <a:bodyPr/>
          <a:lstStyle>
            <a:lvl1pPr>
              <a:defRPr/>
            </a:lvl1pPr>
          </a:lstStyle>
          <a:p>
            <a:pPr>
              <a:defRPr/>
            </a:pPr>
            <a:endParaRPr lang="en-US">
              <a:solidFill>
                <a:srgbClr val="FF9966"/>
              </a:solidFill>
            </a:endParaRPr>
          </a:p>
        </p:txBody>
      </p:sp>
      <p:sp>
        <p:nvSpPr>
          <p:cNvPr id="8" name="Rectangle 8"/>
          <p:cNvSpPr>
            <a:spLocks noGrp="1" noChangeArrowheads="1"/>
          </p:cNvSpPr>
          <p:nvPr>
            <p:ph type="sldNum" sz="quarter" idx="12"/>
          </p:nvPr>
        </p:nvSpPr>
        <p:spPr/>
        <p:txBody>
          <a:bodyPr/>
          <a:lstStyle>
            <a:lvl1pPr>
              <a:defRPr/>
            </a:lvl1pPr>
          </a:lstStyle>
          <a:p>
            <a:pPr>
              <a:defRPr/>
            </a:pPr>
            <a:fld id="{553BB939-C8F9-4A93-B448-65BCFAF985EC}"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4272430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909325004"/>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62D1CCE-8A67-49CE-91D2-48ED4A9A9F78}"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66660989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22BC71E-B368-4C7F-8A17-16A8353F37DE}"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707792274"/>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15D7473-57CB-4A1D-BB26-9E87FA00C3DE}"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031984340"/>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7B79CBC-F899-4843-8E11-7E9E5FD23281}"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698709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81A4F31-41F7-4FDB-A4F6-EEFE319EC649}"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260527553"/>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76E95BEC-254B-4821-9DAC-9605B6201B8D}"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351366971"/>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9EAE097-45E1-4E72-8E1F-A6CFA0961180}"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68419665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56E496A-A2DD-4CB6-974A-B8319EE955B3}"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86493405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4323F39-4628-4D76-890B-68EB51DEDF89}"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4000003314"/>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5C8044D-694B-49A0-BC2A-1640546D6E86}"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975957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9B2623-3C09-47C2-94BB-D9B02F025EF8}" type="datetimeFigureOut">
              <a:rPr lang="en-US" smtClean="0"/>
              <a:t>10/19/2024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41804-1977-478B-9291-A404B4E9EB3F}" type="slidenum">
              <a:rPr lang="en-US" smtClean="0"/>
              <a:t>‹#›</a:t>
            </a:fld>
            <a:endParaRPr lang="en-US"/>
          </a:p>
        </p:txBody>
      </p:sp>
    </p:spTree>
    <p:extLst>
      <p:ext uri="{BB962C8B-B14F-4D97-AF65-F5344CB8AC3E}">
        <p14:creationId xmlns:p14="http://schemas.microsoft.com/office/powerpoint/2010/main" val="4783768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Date Placeholder 1"/>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2421141074"/>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lipArt Placeholder 3"/>
          <p:cNvSpPr>
            <a:spLocks noGrp="1"/>
          </p:cNvSpPr>
          <p:nvPr>
            <p:ph type="clipArt" sz="half" idx="2"/>
          </p:nvPr>
        </p:nvSpPr>
        <p:spPr>
          <a:xfrm>
            <a:off x="5943600" y="1981200"/>
            <a:ext cx="2971800" cy="4114800"/>
          </a:xfrm>
        </p:spPr>
        <p:txBody>
          <a:bodyPr/>
          <a:lstStyle/>
          <a:p>
            <a:pPr lvl="0"/>
            <a:endParaRPr lang="ar-IQ"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2D034E4-7B31-424F-A0C1-3BE8E800C524}"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558091664"/>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hart Placeholder 3"/>
          <p:cNvSpPr>
            <a:spLocks noGrp="1"/>
          </p:cNvSpPr>
          <p:nvPr>
            <p:ph type="chart" sz="half" idx="2"/>
          </p:nvPr>
        </p:nvSpPr>
        <p:spPr>
          <a:xfrm>
            <a:off x="5943600" y="1981200"/>
            <a:ext cx="2971800" cy="4114800"/>
          </a:xfrm>
        </p:spPr>
        <p:txBody>
          <a:bodyPr/>
          <a:lstStyle/>
          <a:p>
            <a:pPr lvl="0"/>
            <a:endParaRPr lang="ar-IQ"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D7F248C-41A4-4E64-8D8E-D1A244914DA0}"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72609785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3076"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ftr" sz="quarter" idx="11"/>
          </p:nvPr>
        </p:nvSpPr>
        <p:spPr/>
        <p:txBody>
          <a:bodyPr/>
          <a:lstStyle>
            <a:lvl1pPr>
              <a:defRPr/>
            </a:lvl1pPr>
          </a:lstStyle>
          <a:p>
            <a:pPr>
              <a:defRPr/>
            </a:pPr>
            <a:endParaRPr lang="en-US">
              <a:solidFill>
                <a:srgbClr val="FF9966"/>
              </a:solidFill>
            </a:endParaRPr>
          </a:p>
        </p:txBody>
      </p:sp>
      <p:sp>
        <p:nvSpPr>
          <p:cNvPr id="8" name="Rectangle 8"/>
          <p:cNvSpPr>
            <a:spLocks noGrp="1" noChangeArrowheads="1"/>
          </p:cNvSpPr>
          <p:nvPr>
            <p:ph type="sldNum" sz="quarter" idx="12"/>
          </p:nvPr>
        </p:nvSpPr>
        <p:spPr/>
        <p:txBody>
          <a:bodyPr/>
          <a:lstStyle>
            <a:lvl1pPr>
              <a:defRPr/>
            </a:lvl1pPr>
          </a:lstStyle>
          <a:p>
            <a:pPr>
              <a:defRPr/>
            </a:pPr>
            <a:fld id="{553BB939-C8F9-4A93-B448-65BCFAF985EC}"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089038527"/>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62D1CCE-8A67-49CE-91D2-48ED4A9A9F78}"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871425540"/>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22BC71E-B368-4C7F-8A17-16A8353F37DE}"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563797565"/>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15D7473-57CB-4A1D-BB26-9E87FA00C3DE}"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744241390"/>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7B79CBC-F899-4843-8E11-7E9E5FD23281}"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588804864"/>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81A4F31-41F7-4FDB-A4F6-EEFE319EC649}"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026766801"/>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76E95BEC-254B-4821-9DAC-9605B6201B8D}"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925377900"/>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9EAE097-45E1-4E72-8E1F-A6CFA0961180}"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3884163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21343472"/>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56E496A-A2DD-4CB6-974A-B8319EE955B3}"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4132705455"/>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4323F39-4628-4D76-890B-68EB51DEDF89}"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272488509"/>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5C8044D-694B-49A0-BC2A-1640546D6E86}"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411038292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lipArt Placeholder 3"/>
          <p:cNvSpPr>
            <a:spLocks noGrp="1"/>
          </p:cNvSpPr>
          <p:nvPr>
            <p:ph type="clipArt" sz="half" idx="2"/>
          </p:nvPr>
        </p:nvSpPr>
        <p:spPr>
          <a:xfrm>
            <a:off x="5943600" y="1981200"/>
            <a:ext cx="2971800" cy="4114800"/>
          </a:xfrm>
        </p:spPr>
        <p:txBody>
          <a:bodyPr/>
          <a:lstStyle/>
          <a:p>
            <a:pPr lvl="0"/>
            <a:endParaRPr lang="ar-IQ"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2D034E4-7B31-424F-A0C1-3BE8E800C524}"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850644026"/>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hart Placeholder 3"/>
          <p:cNvSpPr>
            <a:spLocks noGrp="1"/>
          </p:cNvSpPr>
          <p:nvPr>
            <p:ph type="chart" sz="half" idx="2"/>
          </p:nvPr>
        </p:nvSpPr>
        <p:spPr>
          <a:xfrm>
            <a:off x="5943600" y="1981200"/>
            <a:ext cx="2971800" cy="4114800"/>
          </a:xfrm>
        </p:spPr>
        <p:txBody>
          <a:bodyPr/>
          <a:lstStyle/>
          <a:p>
            <a:pPr lvl="0"/>
            <a:endParaRPr lang="ar-IQ"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D7F248C-41A4-4E64-8D8E-D1A244914DA0}"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203331077"/>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3076"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ftr" sz="quarter" idx="11"/>
          </p:nvPr>
        </p:nvSpPr>
        <p:spPr/>
        <p:txBody>
          <a:bodyPr/>
          <a:lstStyle>
            <a:lvl1pPr>
              <a:defRPr/>
            </a:lvl1pPr>
          </a:lstStyle>
          <a:p>
            <a:pPr>
              <a:defRPr/>
            </a:pPr>
            <a:endParaRPr lang="en-US">
              <a:solidFill>
                <a:srgbClr val="FF9966"/>
              </a:solidFill>
            </a:endParaRPr>
          </a:p>
        </p:txBody>
      </p:sp>
      <p:sp>
        <p:nvSpPr>
          <p:cNvPr id="8" name="Rectangle 8"/>
          <p:cNvSpPr>
            <a:spLocks noGrp="1" noChangeArrowheads="1"/>
          </p:cNvSpPr>
          <p:nvPr>
            <p:ph type="sldNum" sz="quarter" idx="12"/>
          </p:nvPr>
        </p:nvSpPr>
        <p:spPr/>
        <p:txBody>
          <a:bodyPr/>
          <a:lstStyle>
            <a:lvl1pPr>
              <a:defRPr/>
            </a:lvl1pPr>
          </a:lstStyle>
          <a:p>
            <a:pPr>
              <a:defRPr/>
            </a:pPr>
            <a:fld id="{553BB939-C8F9-4A93-B448-65BCFAF985EC}"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4740118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62D1CCE-8A67-49CE-91D2-48ED4A9A9F78}"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4027997241"/>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22BC71E-B368-4C7F-8A17-16A8353F37DE}"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518818838"/>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15D7473-57CB-4A1D-BB26-9E87FA00C3DE}"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90296118"/>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7B79CBC-F899-4843-8E11-7E9E5FD23281}"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1652020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158479805"/>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81A4F31-41F7-4FDB-A4F6-EEFE319EC649}"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2543244097"/>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76E95BEC-254B-4821-9DAC-9605B6201B8D}"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859806200"/>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9EAE097-45E1-4E72-8E1F-A6CFA0961180}"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787515348"/>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56E496A-A2DD-4CB6-974A-B8319EE955B3}"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624678513"/>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4323F39-4628-4D76-890B-68EB51DEDF89}"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065349308"/>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5C8044D-694B-49A0-BC2A-1640546D6E86}"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3914097218"/>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lipArt Placeholder 3"/>
          <p:cNvSpPr>
            <a:spLocks noGrp="1"/>
          </p:cNvSpPr>
          <p:nvPr>
            <p:ph type="clipArt" sz="half" idx="2"/>
          </p:nvPr>
        </p:nvSpPr>
        <p:spPr>
          <a:xfrm>
            <a:off x="5943600" y="1981200"/>
            <a:ext cx="2971800" cy="4114800"/>
          </a:xfrm>
        </p:spPr>
        <p:txBody>
          <a:bodyPr/>
          <a:lstStyle/>
          <a:p>
            <a:pPr lvl="0"/>
            <a:endParaRPr lang="ar-IQ"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2D034E4-7B31-424F-A0C1-3BE8E800C524}"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788053328"/>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hart Placeholder 3"/>
          <p:cNvSpPr>
            <a:spLocks noGrp="1"/>
          </p:cNvSpPr>
          <p:nvPr>
            <p:ph type="chart" sz="half" idx="2"/>
          </p:nvPr>
        </p:nvSpPr>
        <p:spPr>
          <a:xfrm>
            <a:off x="5943600" y="1981200"/>
            <a:ext cx="2971800" cy="4114800"/>
          </a:xfrm>
        </p:spPr>
        <p:txBody>
          <a:bodyPr/>
          <a:lstStyle/>
          <a:p>
            <a:pPr lvl="0"/>
            <a:endParaRPr lang="ar-IQ"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FF99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99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D7F248C-41A4-4E64-8D8E-D1A244914DA0}" type="slidenum">
              <a:rPr lang="en-US">
                <a:solidFill>
                  <a:srgbClr val="FF9966"/>
                </a:solidFill>
              </a:rPr>
              <a:pPr>
                <a:defRPr/>
              </a:pPr>
              <a:t>‹#›</a:t>
            </a:fld>
            <a:endParaRPr lang="en-US">
              <a:solidFill>
                <a:srgbClr val="FF9966"/>
              </a:solidFill>
            </a:endParaRPr>
          </a:p>
        </p:txBody>
      </p:sp>
    </p:spTree>
    <p:extLst>
      <p:ext uri="{BB962C8B-B14F-4D97-AF65-F5344CB8AC3E}">
        <p14:creationId xmlns:p14="http://schemas.microsoft.com/office/powerpoint/2010/main" val="1255187977"/>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1296"/>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9707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547943361"/>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61090"/>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114915"/>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516481"/>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911226"/>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257107"/>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334773"/>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433168"/>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384836"/>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556758"/>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859045-5D3C-468B-A8F8-917AC91CFA82}"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4242416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3FA186-7DEE-4FBE-AE3B-AA2FC4AC07B7}" type="datetimeFigureOut">
              <a:rPr lang="ar-IQ" smtClean="0">
                <a:solidFill>
                  <a:srgbClr val="E7DEC9">
                    <a:shade val="50000"/>
                    <a:satMod val="200000"/>
                  </a:srgbClr>
                </a:solidFill>
              </a:rPr>
              <a:pPr/>
              <a:t>16/04/1446</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18DDF203-37E3-438B-8D76-53FA139ECA5E}"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50096274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032628E-6510-43C1-9232-D2215C0106CC}"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3737597688"/>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EBC339-5AE3-4296-ADAE-1C4C8E0BC0C8}"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2173134595"/>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endParaRPr lang="en-US" altLang="en-US">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ltLang="en-US">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D958353C-4E39-4C50-A4FE-B5F64CA1A880}"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4211368319"/>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endParaRPr lang="en-US" altLang="en-US">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en-US" altLang="en-US">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DBC203A6-A6BB-46A9-AF83-BE078C40226C}"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1359656390"/>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72CD812-7CCD-4580-9DB6-F537762A2424}"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3706274476"/>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921D013-B61D-4D50-B52C-A3D27A3E5968}"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3271000616"/>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8274645-D8E1-4C45-A1EC-07A4403D718E}"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4225151460"/>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DC6A23C-C7A9-4726-AA3C-4F19CB43374C}"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3542718319"/>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25AD5F-39F2-4AEC-9EB1-72FDBCEB477A}"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1817008632"/>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319AEE-DBC9-4973-8A62-DB988A9062D3}"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603646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393558"/>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859045-5D3C-468B-A8F8-917AC91CFA82}"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1190788001"/>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032628E-6510-43C1-9232-D2215C0106CC}"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12518951"/>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EBC339-5AE3-4296-ADAE-1C4C8E0BC0C8}"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2057825400"/>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endParaRPr lang="en-US" altLang="en-US">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ltLang="en-US">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D958353C-4E39-4C50-A4FE-B5F64CA1A880}"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978832618"/>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endParaRPr lang="en-US" altLang="en-US">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en-US" altLang="en-US">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DBC203A6-A6BB-46A9-AF83-BE078C40226C}"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654473760"/>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72CD812-7CCD-4580-9DB6-F537762A2424}"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936416488"/>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921D013-B61D-4D50-B52C-A3D27A3E5968}"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3174830711"/>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8274645-D8E1-4C45-A1EC-07A4403D718E}"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1299811748"/>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DC6A23C-C7A9-4726-AA3C-4F19CB43374C}"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1970034473"/>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25AD5F-39F2-4AEC-9EB1-72FDBCEB477A}"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4991565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4155351"/>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319AEE-DBC9-4973-8A62-DB988A9062D3}"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2060349823"/>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859045-5D3C-468B-A8F8-917AC91CFA82}"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2738837193"/>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032628E-6510-43C1-9232-D2215C0106CC}"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1001574071"/>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EBC339-5AE3-4296-ADAE-1C4C8E0BC0C8}"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276104949"/>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endParaRPr lang="en-US" altLang="en-US">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ltLang="en-US">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D958353C-4E39-4C50-A4FE-B5F64CA1A880}"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1527276960"/>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endParaRPr lang="en-US" altLang="en-US">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en-US" altLang="en-US">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DBC203A6-A6BB-46A9-AF83-BE078C40226C}"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566024687"/>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72CD812-7CCD-4580-9DB6-F537762A2424}"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3290671314"/>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921D013-B61D-4D50-B52C-A3D27A3E5968}"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2987914861"/>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8274645-D8E1-4C45-A1EC-07A4403D718E}"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2687346619"/>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DC6A23C-C7A9-4726-AA3C-4F19CB43374C}"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33724379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501274"/>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25AD5F-39F2-4AEC-9EB1-72FDBCEB477A}"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269878442"/>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319AEE-DBC9-4973-8A62-DB988A9062D3}" type="slidenum">
              <a:rPr lang="ar-SA" altLang="en-US">
                <a:solidFill>
                  <a:prstClr val="black">
                    <a:lumMod val="65000"/>
                    <a:lumOff val="35000"/>
                  </a:prstClr>
                </a:solidFill>
              </a:rPr>
              <a:pPr>
                <a:def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13574236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731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61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9B2623-3C09-47C2-94BB-D9B02F025EF8}" type="datetimeFigureOut">
              <a:rPr lang="en-US" smtClean="0"/>
              <a:t>10/19/2024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741804-1977-478B-9291-A404B4E9EB3F}" type="slidenum">
              <a:rPr lang="en-US" smtClean="0"/>
              <a:t>‹#›</a:t>
            </a:fld>
            <a:endParaRPr lang="en-US"/>
          </a:p>
        </p:txBody>
      </p:sp>
    </p:spTree>
    <p:extLst>
      <p:ext uri="{BB962C8B-B14F-4D97-AF65-F5344CB8AC3E}">
        <p14:creationId xmlns:p14="http://schemas.microsoft.com/office/powerpoint/2010/main" val="21034923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4744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8064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8827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4244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582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6884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7431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8840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0933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735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9B2623-3C09-47C2-94BB-D9B02F025EF8}" type="datetimeFigureOut">
              <a:rPr lang="en-US" smtClean="0"/>
              <a:t>10/19/2024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741804-1977-478B-9291-A404B4E9EB3F}" type="slidenum">
              <a:rPr lang="en-US" smtClean="0"/>
              <a:t>‹#›</a:t>
            </a:fld>
            <a:endParaRPr lang="en-US"/>
          </a:p>
        </p:txBody>
      </p:sp>
    </p:spTree>
    <p:extLst>
      <p:ext uri="{BB962C8B-B14F-4D97-AF65-F5344CB8AC3E}">
        <p14:creationId xmlns:p14="http://schemas.microsoft.com/office/powerpoint/2010/main" val="15841511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6918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3638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0213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5200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0276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034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6920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1553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0976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381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B2623-3C09-47C2-94BB-D9B02F025EF8}" type="datetimeFigureOut">
              <a:rPr lang="en-US" smtClean="0"/>
              <a:t>10/19/2024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741804-1977-478B-9291-A404B4E9EB3F}" type="slidenum">
              <a:rPr lang="en-US" smtClean="0"/>
              <a:t>‹#›</a:t>
            </a:fld>
            <a:endParaRPr lang="en-US"/>
          </a:p>
        </p:txBody>
      </p:sp>
    </p:spTree>
    <p:extLst>
      <p:ext uri="{BB962C8B-B14F-4D97-AF65-F5344CB8AC3E}">
        <p14:creationId xmlns:p14="http://schemas.microsoft.com/office/powerpoint/2010/main" val="9898453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6349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0616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50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2095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7954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601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1421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5317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4148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16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9B2623-3C09-47C2-94BB-D9B02F025EF8}" type="datetimeFigureOut">
              <a:rPr lang="en-US" smtClean="0"/>
              <a:t>10/19/2024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41804-1977-478B-9291-A404B4E9EB3F}" type="slidenum">
              <a:rPr lang="en-US" smtClean="0"/>
              <a:t>‹#›</a:t>
            </a:fld>
            <a:endParaRPr lang="en-US"/>
          </a:p>
        </p:txBody>
      </p:sp>
    </p:spTree>
    <p:extLst>
      <p:ext uri="{BB962C8B-B14F-4D97-AF65-F5344CB8AC3E}">
        <p14:creationId xmlns:p14="http://schemas.microsoft.com/office/powerpoint/2010/main" val="29219528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9742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731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685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9896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1931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975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186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8511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987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93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9B2623-3C09-47C2-94BB-D9B02F025EF8}" type="datetimeFigureOut">
              <a:rPr lang="en-US" smtClean="0"/>
              <a:t>10/19/2024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41804-1977-478B-9291-A404B4E9EB3F}" type="slidenum">
              <a:rPr lang="en-US" smtClean="0"/>
              <a:t>‹#›</a:t>
            </a:fld>
            <a:endParaRPr lang="en-US"/>
          </a:p>
        </p:txBody>
      </p:sp>
    </p:spTree>
    <p:extLst>
      <p:ext uri="{BB962C8B-B14F-4D97-AF65-F5344CB8AC3E}">
        <p14:creationId xmlns:p14="http://schemas.microsoft.com/office/powerpoint/2010/main" val="25318167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4138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002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8840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69632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1157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0695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6046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8870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5721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266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slideLayout" Target="../slideLayouts/slideLayout310.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slideLayout" Target="../slideLayouts/slideLayout309.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8.xml"/><Relationship Id="rId13" Type="http://schemas.openxmlformats.org/officeDocument/2006/relationships/slideLayout" Target="../slideLayouts/slideLayout323.xml"/><Relationship Id="rId3" Type="http://schemas.openxmlformats.org/officeDocument/2006/relationships/slideLayout" Target="../slideLayouts/slideLayout313.xml"/><Relationship Id="rId7" Type="http://schemas.openxmlformats.org/officeDocument/2006/relationships/slideLayout" Target="../slideLayouts/slideLayout317.xml"/><Relationship Id="rId12" Type="http://schemas.openxmlformats.org/officeDocument/2006/relationships/slideLayout" Target="../slideLayouts/slideLayout322.xml"/><Relationship Id="rId2" Type="http://schemas.openxmlformats.org/officeDocument/2006/relationships/slideLayout" Target="../slideLayouts/slideLayout312.xml"/><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slideLayout" Target="../slideLayouts/slideLayout321.xml"/><Relationship Id="rId5" Type="http://schemas.openxmlformats.org/officeDocument/2006/relationships/slideLayout" Target="../slideLayouts/slideLayout315.xml"/><Relationship Id="rId10" Type="http://schemas.openxmlformats.org/officeDocument/2006/relationships/slideLayout" Target="../slideLayouts/slideLayout320.xml"/><Relationship Id="rId4" Type="http://schemas.openxmlformats.org/officeDocument/2006/relationships/slideLayout" Target="../slideLayouts/slideLayout314.xml"/><Relationship Id="rId9" Type="http://schemas.openxmlformats.org/officeDocument/2006/relationships/slideLayout" Target="../slideLayouts/slideLayout319.xml"/><Relationship Id="rId1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1.xml"/><Relationship Id="rId13" Type="http://schemas.openxmlformats.org/officeDocument/2006/relationships/slideLayout" Target="../slideLayouts/slideLayout336.xml"/><Relationship Id="rId3" Type="http://schemas.openxmlformats.org/officeDocument/2006/relationships/slideLayout" Target="../slideLayouts/slideLayout326.xml"/><Relationship Id="rId7" Type="http://schemas.openxmlformats.org/officeDocument/2006/relationships/slideLayout" Target="../slideLayouts/slideLayout330.xml"/><Relationship Id="rId12" Type="http://schemas.openxmlformats.org/officeDocument/2006/relationships/slideLayout" Target="../slideLayouts/slideLayout335.xml"/><Relationship Id="rId2" Type="http://schemas.openxmlformats.org/officeDocument/2006/relationships/slideLayout" Target="../slideLayouts/slideLayout325.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slideLayout" Target="../slideLayouts/slideLayout334.xml"/><Relationship Id="rId5" Type="http://schemas.openxmlformats.org/officeDocument/2006/relationships/slideLayout" Target="../slideLayouts/slideLayout328.xml"/><Relationship Id="rId10" Type="http://schemas.openxmlformats.org/officeDocument/2006/relationships/slideLayout" Target="../slideLayouts/slideLayout333.xml"/><Relationship Id="rId4" Type="http://schemas.openxmlformats.org/officeDocument/2006/relationships/slideLayout" Target="../slideLayouts/slideLayout327.xml"/><Relationship Id="rId9" Type="http://schemas.openxmlformats.org/officeDocument/2006/relationships/slideLayout" Target="../slideLayouts/slideLayout332.xml"/><Relationship Id="rId14"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slideLayout" Target="../slideLayouts/slideLayout349.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slideLayout" Target="../slideLayouts/slideLayout348.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 Id="rId14"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7.xml"/><Relationship Id="rId13" Type="http://schemas.openxmlformats.org/officeDocument/2006/relationships/slideLayout" Target="../slideLayouts/slideLayout362.xml"/><Relationship Id="rId3" Type="http://schemas.openxmlformats.org/officeDocument/2006/relationships/slideLayout" Target="../slideLayouts/slideLayout352.xml"/><Relationship Id="rId7" Type="http://schemas.openxmlformats.org/officeDocument/2006/relationships/slideLayout" Target="../slideLayouts/slideLayout356.xml"/><Relationship Id="rId12" Type="http://schemas.openxmlformats.org/officeDocument/2006/relationships/slideLayout" Target="../slideLayouts/slideLayout361.xml"/><Relationship Id="rId2" Type="http://schemas.openxmlformats.org/officeDocument/2006/relationships/slideLayout" Target="../slideLayouts/slideLayout351.xml"/><Relationship Id="rId1" Type="http://schemas.openxmlformats.org/officeDocument/2006/relationships/slideLayout" Target="../slideLayouts/slideLayout350.xml"/><Relationship Id="rId6" Type="http://schemas.openxmlformats.org/officeDocument/2006/relationships/slideLayout" Target="../slideLayouts/slideLayout355.xml"/><Relationship Id="rId11" Type="http://schemas.openxmlformats.org/officeDocument/2006/relationships/slideLayout" Target="../slideLayouts/slideLayout360.xml"/><Relationship Id="rId5" Type="http://schemas.openxmlformats.org/officeDocument/2006/relationships/slideLayout" Target="../slideLayouts/slideLayout354.xml"/><Relationship Id="rId10" Type="http://schemas.openxmlformats.org/officeDocument/2006/relationships/slideLayout" Target="../slideLayouts/slideLayout359.xml"/><Relationship Id="rId4" Type="http://schemas.openxmlformats.org/officeDocument/2006/relationships/slideLayout" Target="../slideLayouts/slideLayout353.xml"/><Relationship Id="rId9" Type="http://schemas.openxmlformats.org/officeDocument/2006/relationships/slideLayout" Target="../slideLayouts/slideLayout358.xml"/><Relationship Id="rId14"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70.xml"/><Relationship Id="rId13" Type="http://schemas.openxmlformats.org/officeDocument/2006/relationships/slideLayout" Target="../slideLayouts/slideLayout375.xml"/><Relationship Id="rId3" Type="http://schemas.openxmlformats.org/officeDocument/2006/relationships/slideLayout" Target="../slideLayouts/slideLayout365.xml"/><Relationship Id="rId7" Type="http://schemas.openxmlformats.org/officeDocument/2006/relationships/slideLayout" Target="../slideLayouts/slideLayout369.xml"/><Relationship Id="rId12" Type="http://schemas.openxmlformats.org/officeDocument/2006/relationships/slideLayout" Target="../slideLayouts/slideLayout374.xml"/><Relationship Id="rId2" Type="http://schemas.openxmlformats.org/officeDocument/2006/relationships/slideLayout" Target="../slideLayouts/slideLayout364.xml"/><Relationship Id="rId1" Type="http://schemas.openxmlformats.org/officeDocument/2006/relationships/slideLayout" Target="../slideLayouts/slideLayout363.xml"/><Relationship Id="rId6" Type="http://schemas.openxmlformats.org/officeDocument/2006/relationships/slideLayout" Target="../slideLayouts/slideLayout368.xml"/><Relationship Id="rId11" Type="http://schemas.openxmlformats.org/officeDocument/2006/relationships/slideLayout" Target="../slideLayouts/slideLayout373.xml"/><Relationship Id="rId5" Type="http://schemas.openxmlformats.org/officeDocument/2006/relationships/slideLayout" Target="../slideLayouts/slideLayout367.xml"/><Relationship Id="rId10" Type="http://schemas.openxmlformats.org/officeDocument/2006/relationships/slideLayout" Target="../slideLayouts/slideLayout372.xml"/><Relationship Id="rId4" Type="http://schemas.openxmlformats.org/officeDocument/2006/relationships/slideLayout" Target="../slideLayouts/slideLayout366.xml"/><Relationship Id="rId9" Type="http://schemas.openxmlformats.org/officeDocument/2006/relationships/slideLayout" Target="../slideLayouts/slideLayout371.xml"/><Relationship Id="rId14"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83.xml"/><Relationship Id="rId13" Type="http://schemas.openxmlformats.org/officeDocument/2006/relationships/slideLayout" Target="../slideLayouts/slideLayout388.xml"/><Relationship Id="rId3" Type="http://schemas.openxmlformats.org/officeDocument/2006/relationships/slideLayout" Target="../slideLayouts/slideLayout378.xml"/><Relationship Id="rId7" Type="http://schemas.openxmlformats.org/officeDocument/2006/relationships/slideLayout" Target="../slideLayouts/slideLayout382.xml"/><Relationship Id="rId12" Type="http://schemas.openxmlformats.org/officeDocument/2006/relationships/slideLayout" Target="../slideLayouts/slideLayout387.xml"/><Relationship Id="rId2" Type="http://schemas.openxmlformats.org/officeDocument/2006/relationships/slideLayout" Target="../slideLayouts/slideLayout377.xml"/><Relationship Id="rId1" Type="http://schemas.openxmlformats.org/officeDocument/2006/relationships/slideLayout" Target="../slideLayouts/slideLayout376.xml"/><Relationship Id="rId6" Type="http://schemas.openxmlformats.org/officeDocument/2006/relationships/slideLayout" Target="../slideLayouts/slideLayout381.xml"/><Relationship Id="rId11" Type="http://schemas.openxmlformats.org/officeDocument/2006/relationships/slideLayout" Target="../slideLayouts/slideLayout386.xml"/><Relationship Id="rId5" Type="http://schemas.openxmlformats.org/officeDocument/2006/relationships/slideLayout" Target="../slideLayouts/slideLayout380.xml"/><Relationship Id="rId10" Type="http://schemas.openxmlformats.org/officeDocument/2006/relationships/slideLayout" Target="../slideLayouts/slideLayout385.xml"/><Relationship Id="rId4" Type="http://schemas.openxmlformats.org/officeDocument/2006/relationships/slideLayout" Target="../slideLayouts/slideLayout379.xml"/><Relationship Id="rId9" Type="http://schemas.openxmlformats.org/officeDocument/2006/relationships/slideLayout" Target="../slideLayouts/slideLayout384.xml"/><Relationship Id="rId14"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96.xml"/><Relationship Id="rId13" Type="http://schemas.openxmlformats.org/officeDocument/2006/relationships/slideLayout" Target="../slideLayouts/slideLayout401.xml"/><Relationship Id="rId3" Type="http://schemas.openxmlformats.org/officeDocument/2006/relationships/slideLayout" Target="../slideLayouts/slideLayout391.xml"/><Relationship Id="rId7" Type="http://schemas.openxmlformats.org/officeDocument/2006/relationships/slideLayout" Target="../slideLayouts/slideLayout395.xml"/><Relationship Id="rId12" Type="http://schemas.openxmlformats.org/officeDocument/2006/relationships/slideLayout" Target="../slideLayouts/slideLayout400.xml"/><Relationship Id="rId2" Type="http://schemas.openxmlformats.org/officeDocument/2006/relationships/slideLayout" Target="../slideLayouts/slideLayout390.xml"/><Relationship Id="rId1" Type="http://schemas.openxmlformats.org/officeDocument/2006/relationships/slideLayout" Target="../slideLayouts/slideLayout389.xml"/><Relationship Id="rId6" Type="http://schemas.openxmlformats.org/officeDocument/2006/relationships/slideLayout" Target="../slideLayouts/slideLayout394.xml"/><Relationship Id="rId11" Type="http://schemas.openxmlformats.org/officeDocument/2006/relationships/slideLayout" Target="../slideLayouts/slideLayout399.xml"/><Relationship Id="rId5" Type="http://schemas.openxmlformats.org/officeDocument/2006/relationships/slideLayout" Target="../slideLayouts/slideLayout393.xml"/><Relationship Id="rId10" Type="http://schemas.openxmlformats.org/officeDocument/2006/relationships/slideLayout" Target="../slideLayouts/slideLayout398.xml"/><Relationship Id="rId4" Type="http://schemas.openxmlformats.org/officeDocument/2006/relationships/slideLayout" Target="../slideLayouts/slideLayout392.xml"/><Relationship Id="rId9" Type="http://schemas.openxmlformats.org/officeDocument/2006/relationships/slideLayout" Target="../slideLayouts/slideLayout397.xml"/><Relationship Id="rId14"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09.xml"/><Relationship Id="rId13" Type="http://schemas.openxmlformats.org/officeDocument/2006/relationships/slideLayout" Target="../slideLayouts/slideLayout414.xml"/><Relationship Id="rId3" Type="http://schemas.openxmlformats.org/officeDocument/2006/relationships/slideLayout" Target="../slideLayouts/slideLayout404.xml"/><Relationship Id="rId7" Type="http://schemas.openxmlformats.org/officeDocument/2006/relationships/slideLayout" Target="../slideLayouts/slideLayout408.xml"/><Relationship Id="rId12" Type="http://schemas.openxmlformats.org/officeDocument/2006/relationships/slideLayout" Target="../slideLayouts/slideLayout413.xml"/><Relationship Id="rId2" Type="http://schemas.openxmlformats.org/officeDocument/2006/relationships/slideLayout" Target="../slideLayouts/slideLayout403.xml"/><Relationship Id="rId1" Type="http://schemas.openxmlformats.org/officeDocument/2006/relationships/slideLayout" Target="../slideLayouts/slideLayout402.xml"/><Relationship Id="rId6" Type="http://schemas.openxmlformats.org/officeDocument/2006/relationships/slideLayout" Target="../slideLayouts/slideLayout407.xml"/><Relationship Id="rId11" Type="http://schemas.openxmlformats.org/officeDocument/2006/relationships/slideLayout" Target="../slideLayouts/slideLayout412.xml"/><Relationship Id="rId5" Type="http://schemas.openxmlformats.org/officeDocument/2006/relationships/slideLayout" Target="../slideLayouts/slideLayout406.xml"/><Relationship Id="rId10" Type="http://schemas.openxmlformats.org/officeDocument/2006/relationships/slideLayout" Target="../slideLayouts/slideLayout411.xml"/><Relationship Id="rId4" Type="http://schemas.openxmlformats.org/officeDocument/2006/relationships/slideLayout" Target="../slideLayouts/slideLayout405.xml"/><Relationship Id="rId9" Type="http://schemas.openxmlformats.org/officeDocument/2006/relationships/slideLayout" Target="../slideLayouts/slideLayout410.xml"/><Relationship Id="rId14"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22.xml"/><Relationship Id="rId13" Type="http://schemas.openxmlformats.org/officeDocument/2006/relationships/slideLayout" Target="../slideLayouts/slideLayout427.xml"/><Relationship Id="rId3" Type="http://schemas.openxmlformats.org/officeDocument/2006/relationships/slideLayout" Target="../slideLayouts/slideLayout417.xml"/><Relationship Id="rId7" Type="http://schemas.openxmlformats.org/officeDocument/2006/relationships/slideLayout" Target="../slideLayouts/slideLayout421.xml"/><Relationship Id="rId12" Type="http://schemas.openxmlformats.org/officeDocument/2006/relationships/slideLayout" Target="../slideLayouts/slideLayout426.xml"/><Relationship Id="rId2" Type="http://schemas.openxmlformats.org/officeDocument/2006/relationships/slideLayout" Target="../slideLayouts/slideLayout416.xml"/><Relationship Id="rId1" Type="http://schemas.openxmlformats.org/officeDocument/2006/relationships/slideLayout" Target="../slideLayouts/slideLayout415.xml"/><Relationship Id="rId6" Type="http://schemas.openxmlformats.org/officeDocument/2006/relationships/slideLayout" Target="../slideLayouts/slideLayout420.xml"/><Relationship Id="rId11" Type="http://schemas.openxmlformats.org/officeDocument/2006/relationships/slideLayout" Target="../slideLayouts/slideLayout425.xml"/><Relationship Id="rId5" Type="http://schemas.openxmlformats.org/officeDocument/2006/relationships/slideLayout" Target="../slideLayouts/slideLayout419.xml"/><Relationship Id="rId10" Type="http://schemas.openxmlformats.org/officeDocument/2006/relationships/slideLayout" Target="../slideLayouts/slideLayout424.xml"/><Relationship Id="rId4" Type="http://schemas.openxmlformats.org/officeDocument/2006/relationships/slideLayout" Target="../slideLayouts/slideLayout418.xml"/><Relationship Id="rId9" Type="http://schemas.openxmlformats.org/officeDocument/2006/relationships/slideLayout" Target="../slideLayouts/slideLayout423.xml"/><Relationship Id="rId14"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35.xml"/><Relationship Id="rId3" Type="http://schemas.openxmlformats.org/officeDocument/2006/relationships/slideLayout" Target="../slideLayouts/slideLayout430.xml"/><Relationship Id="rId7" Type="http://schemas.openxmlformats.org/officeDocument/2006/relationships/slideLayout" Target="../slideLayouts/slideLayout434.xml"/><Relationship Id="rId12" Type="http://schemas.openxmlformats.org/officeDocument/2006/relationships/theme" Target="../theme/theme38.xml"/><Relationship Id="rId2" Type="http://schemas.openxmlformats.org/officeDocument/2006/relationships/slideLayout" Target="../slideLayouts/slideLayout429.xml"/><Relationship Id="rId1" Type="http://schemas.openxmlformats.org/officeDocument/2006/relationships/slideLayout" Target="../slideLayouts/slideLayout428.xml"/><Relationship Id="rId6" Type="http://schemas.openxmlformats.org/officeDocument/2006/relationships/slideLayout" Target="../slideLayouts/slideLayout433.xml"/><Relationship Id="rId11" Type="http://schemas.openxmlformats.org/officeDocument/2006/relationships/slideLayout" Target="../slideLayouts/slideLayout438.xml"/><Relationship Id="rId5" Type="http://schemas.openxmlformats.org/officeDocument/2006/relationships/slideLayout" Target="../slideLayouts/slideLayout432.xml"/><Relationship Id="rId10" Type="http://schemas.openxmlformats.org/officeDocument/2006/relationships/slideLayout" Target="../slideLayouts/slideLayout437.xml"/><Relationship Id="rId4" Type="http://schemas.openxmlformats.org/officeDocument/2006/relationships/slideLayout" Target="../slideLayouts/slideLayout431.xml"/><Relationship Id="rId9" Type="http://schemas.openxmlformats.org/officeDocument/2006/relationships/slideLayout" Target="../slideLayouts/slideLayout43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46.xml"/><Relationship Id="rId13" Type="http://schemas.openxmlformats.org/officeDocument/2006/relationships/image" Target="../media/image3.jpeg"/><Relationship Id="rId3" Type="http://schemas.openxmlformats.org/officeDocument/2006/relationships/slideLayout" Target="../slideLayouts/slideLayout441.xml"/><Relationship Id="rId7" Type="http://schemas.openxmlformats.org/officeDocument/2006/relationships/slideLayout" Target="../slideLayouts/slideLayout445.xml"/><Relationship Id="rId12" Type="http://schemas.openxmlformats.org/officeDocument/2006/relationships/theme" Target="../theme/theme39.xml"/><Relationship Id="rId2" Type="http://schemas.openxmlformats.org/officeDocument/2006/relationships/slideLayout" Target="../slideLayouts/slideLayout440.xml"/><Relationship Id="rId1" Type="http://schemas.openxmlformats.org/officeDocument/2006/relationships/slideLayout" Target="../slideLayouts/slideLayout439.xml"/><Relationship Id="rId6" Type="http://schemas.openxmlformats.org/officeDocument/2006/relationships/slideLayout" Target="../slideLayouts/slideLayout444.xml"/><Relationship Id="rId11" Type="http://schemas.openxmlformats.org/officeDocument/2006/relationships/slideLayout" Target="../slideLayouts/slideLayout449.xml"/><Relationship Id="rId5" Type="http://schemas.openxmlformats.org/officeDocument/2006/relationships/slideLayout" Target="../slideLayouts/slideLayout443.xml"/><Relationship Id="rId10" Type="http://schemas.openxmlformats.org/officeDocument/2006/relationships/slideLayout" Target="../slideLayouts/slideLayout448.xml"/><Relationship Id="rId4" Type="http://schemas.openxmlformats.org/officeDocument/2006/relationships/slideLayout" Target="../slideLayouts/slideLayout442.xml"/><Relationship Id="rId9" Type="http://schemas.openxmlformats.org/officeDocument/2006/relationships/slideLayout" Target="../slideLayouts/slideLayout4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57.xml"/><Relationship Id="rId13" Type="http://schemas.openxmlformats.org/officeDocument/2006/relationships/image" Target="../media/image3.jpeg"/><Relationship Id="rId3" Type="http://schemas.openxmlformats.org/officeDocument/2006/relationships/slideLayout" Target="../slideLayouts/slideLayout452.xml"/><Relationship Id="rId7" Type="http://schemas.openxmlformats.org/officeDocument/2006/relationships/slideLayout" Target="../slideLayouts/slideLayout456.xml"/><Relationship Id="rId12" Type="http://schemas.openxmlformats.org/officeDocument/2006/relationships/theme" Target="../theme/theme40.xml"/><Relationship Id="rId2" Type="http://schemas.openxmlformats.org/officeDocument/2006/relationships/slideLayout" Target="../slideLayouts/slideLayout451.xml"/><Relationship Id="rId1" Type="http://schemas.openxmlformats.org/officeDocument/2006/relationships/slideLayout" Target="../slideLayouts/slideLayout450.xml"/><Relationship Id="rId6" Type="http://schemas.openxmlformats.org/officeDocument/2006/relationships/slideLayout" Target="../slideLayouts/slideLayout455.xml"/><Relationship Id="rId11" Type="http://schemas.openxmlformats.org/officeDocument/2006/relationships/slideLayout" Target="../slideLayouts/slideLayout460.xml"/><Relationship Id="rId5" Type="http://schemas.openxmlformats.org/officeDocument/2006/relationships/slideLayout" Target="../slideLayouts/slideLayout454.xml"/><Relationship Id="rId10" Type="http://schemas.openxmlformats.org/officeDocument/2006/relationships/slideLayout" Target="../slideLayouts/slideLayout459.xml"/><Relationship Id="rId4" Type="http://schemas.openxmlformats.org/officeDocument/2006/relationships/slideLayout" Target="../slideLayouts/slideLayout453.xml"/><Relationship Id="rId9" Type="http://schemas.openxmlformats.org/officeDocument/2006/relationships/slideLayout" Target="../slideLayouts/slideLayout45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68.xml"/><Relationship Id="rId13" Type="http://schemas.openxmlformats.org/officeDocument/2006/relationships/image" Target="../media/image3.jpeg"/><Relationship Id="rId3" Type="http://schemas.openxmlformats.org/officeDocument/2006/relationships/slideLayout" Target="../slideLayouts/slideLayout463.xml"/><Relationship Id="rId7" Type="http://schemas.openxmlformats.org/officeDocument/2006/relationships/slideLayout" Target="../slideLayouts/slideLayout467.xml"/><Relationship Id="rId12" Type="http://schemas.openxmlformats.org/officeDocument/2006/relationships/theme" Target="../theme/theme41.xml"/><Relationship Id="rId2" Type="http://schemas.openxmlformats.org/officeDocument/2006/relationships/slideLayout" Target="../slideLayouts/slideLayout462.xml"/><Relationship Id="rId1" Type="http://schemas.openxmlformats.org/officeDocument/2006/relationships/slideLayout" Target="../slideLayouts/slideLayout461.xml"/><Relationship Id="rId6" Type="http://schemas.openxmlformats.org/officeDocument/2006/relationships/slideLayout" Target="../slideLayouts/slideLayout466.xml"/><Relationship Id="rId11" Type="http://schemas.openxmlformats.org/officeDocument/2006/relationships/slideLayout" Target="../slideLayouts/slideLayout471.xml"/><Relationship Id="rId5" Type="http://schemas.openxmlformats.org/officeDocument/2006/relationships/slideLayout" Target="../slideLayouts/slideLayout465.xml"/><Relationship Id="rId10" Type="http://schemas.openxmlformats.org/officeDocument/2006/relationships/slideLayout" Target="../slideLayouts/slideLayout470.xml"/><Relationship Id="rId4" Type="http://schemas.openxmlformats.org/officeDocument/2006/relationships/slideLayout" Target="../slideLayouts/slideLayout464.xml"/><Relationship Id="rId9" Type="http://schemas.openxmlformats.org/officeDocument/2006/relationships/slideLayout" Target="../slideLayouts/slideLayout4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B2623-3C09-47C2-94BB-D9B02F025EF8}" type="datetimeFigureOut">
              <a:rPr lang="en-US" smtClean="0"/>
              <a:t>10/19/2024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41804-1977-478B-9291-A404B4E9EB3F}" type="slidenum">
              <a:rPr lang="en-US" smtClean="0"/>
              <a:t>‹#›</a:t>
            </a:fld>
            <a:endParaRPr lang="en-US"/>
          </a:p>
        </p:txBody>
      </p:sp>
    </p:spTree>
    <p:extLst>
      <p:ext uri="{BB962C8B-B14F-4D97-AF65-F5344CB8AC3E}">
        <p14:creationId xmlns:p14="http://schemas.microsoft.com/office/powerpoint/2010/main" val="810137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rtl="1"/>
            <a:fld id="{103FA186-7DEE-4FBE-AE3B-AA2FC4AC07B7}" type="datetimeFigureOut">
              <a:rPr lang="ar-IQ" smtClean="0">
                <a:solidFill>
                  <a:srgbClr val="E7DEC9">
                    <a:shade val="50000"/>
                    <a:satMod val="200000"/>
                  </a:srgbClr>
                </a:solidFill>
              </a:rPr>
              <a:pPr rtl="1"/>
              <a:t>16/04/1446</a:t>
            </a:fld>
            <a:endParaRPr lang="ar-IQ">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rtl="1"/>
            <a:endParaRPr lang="ar-IQ">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rtl="1"/>
            <a:fld id="{18DDF203-37E3-438B-8D76-53FA139ECA5E}" type="slidenum">
              <a:rPr lang="ar-IQ" smtClean="0">
                <a:solidFill>
                  <a:srgbClr val="E7DEC9">
                    <a:shade val="50000"/>
                    <a:satMod val="200000"/>
                  </a:srgbClr>
                </a:solidFill>
              </a:rPr>
              <a:pPr rtl="1"/>
              <a:t>‹#›</a:t>
            </a:fld>
            <a:endParaRPr lang="ar-IQ">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345562172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rtl="1"/>
            <a:fld id="{103FA186-7DEE-4FBE-AE3B-AA2FC4AC07B7}" type="datetimeFigureOut">
              <a:rPr lang="ar-IQ" smtClean="0">
                <a:solidFill>
                  <a:srgbClr val="E7DEC9">
                    <a:shade val="50000"/>
                    <a:satMod val="200000"/>
                  </a:srgbClr>
                </a:solidFill>
              </a:rPr>
              <a:pPr rtl="1"/>
              <a:t>16/04/1446</a:t>
            </a:fld>
            <a:endParaRPr lang="ar-IQ">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rtl="1"/>
            <a:endParaRPr lang="ar-IQ">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rtl="1"/>
            <a:fld id="{18DDF203-37E3-438B-8D76-53FA139ECA5E}" type="slidenum">
              <a:rPr lang="ar-IQ" smtClean="0">
                <a:solidFill>
                  <a:srgbClr val="E7DEC9">
                    <a:shade val="50000"/>
                    <a:satMod val="200000"/>
                  </a:srgbClr>
                </a:solidFill>
              </a:rPr>
              <a:pPr rtl="1"/>
              <a:t>‹#›</a:t>
            </a:fld>
            <a:endParaRPr lang="ar-IQ">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263689910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rtl="1"/>
            <a:fld id="{103FA186-7DEE-4FBE-AE3B-AA2FC4AC07B7}" type="datetimeFigureOut">
              <a:rPr lang="ar-IQ" smtClean="0">
                <a:solidFill>
                  <a:srgbClr val="E7DEC9">
                    <a:shade val="50000"/>
                    <a:satMod val="200000"/>
                  </a:srgbClr>
                </a:solidFill>
              </a:rPr>
              <a:pPr rtl="1"/>
              <a:t>16/04/1446</a:t>
            </a:fld>
            <a:endParaRPr lang="ar-IQ">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rtl="1"/>
            <a:endParaRPr lang="ar-IQ">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rtl="1"/>
            <a:fld id="{18DDF203-37E3-438B-8D76-53FA139ECA5E}" type="slidenum">
              <a:rPr lang="ar-IQ" smtClean="0">
                <a:solidFill>
                  <a:srgbClr val="E7DEC9">
                    <a:shade val="50000"/>
                    <a:satMod val="200000"/>
                  </a:srgbClr>
                </a:solidFill>
              </a:rPr>
              <a:pPr rtl="1"/>
              <a:t>‹#›</a:t>
            </a:fld>
            <a:endParaRPr lang="ar-IQ">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313618623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rtl="1"/>
            <a:fld id="{103FA186-7DEE-4FBE-AE3B-AA2FC4AC07B7}" type="datetimeFigureOut">
              <a:rPr lang="ar-IQ" smtClean="0">
                <a:solidFill>
                  <a:srgbClr val="E7DEC9">
                    <a:shade val="50000"/>
                    <a:satMod val="200000"/>
                  </a:srgbClr>
                </a:solidFill>
              </a:rPr>
              <a:pPr rtl="1"/>
              <a:t>16/04/1446</a:t>
            </a:fld>
            <a:endParaRPr lang="ar-IQ">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rtl="1"/>
            <a:endParaRPr lang="ar-IQ">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rtl="1"/>
            <a:fld id="{18DDF203-37E3-438B-8D76-53FA139ECA5E}" type="slidenum">
              <a:rPr lang="ar-IQ" smtClean="0">
                <a:solidFill>
                  <a:srgbClr val="E7DEC9">
                    <a:shade val="50000"/>
                    <a:satMod val="200000"/>
                  </a:srgbClr>
                </a:solidFill>
              </a:rPr>
              <a:pPr rtl="1"/>
              <a:t>‹#›</a:t>
            </a:fld>
            <a:endParaRPr lang="ar-IQ">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31778183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rtl="1"/>
            <a:fld id="{103FA186-7DEE-4FBE-AE3B-AA2FC4AC07B7}" type="datetimeFigureOut">
              <a:rPr lang="ar-IQ" smtClean="0">
                <a:solidFill>
                  <a:srgbClr val="E7DEC9">
                    <a:shade val="50000"/>
                    <a:satMod val="200000"/>
                  </a:srgbClr>
                </a:solidFill>
              </a:rPr>
              <a:pPr rtl="1"/>
              <a:t>16/04/1446</a:t>
            </a:fld>
            <a:endParaRPr lang="ar-IQ">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rtl="1"/>
            <a:endParaRPr lang="ar-IQ">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rtl="1"/>
            <a:fld id="{18DDF203-37E3-438B-8D76-53FA139ECA5E}" type="slidenum">
              <a:rPr lang="ar-IQ" smtClean="0">
                <a:solidFill>
                  <a:srgbClr val="E7DEC9">
                    <a:shade val="50000"/>
                    <a:satMod val="200000"/>
                  </a:srgbClr>
                </a:solidFill>
              </a:rPr>
              <a:pPr rtl="1"/>
              <a:t>‹#›</a:t>
            </a:fld>
            <a:endParaRPr lang="ar-IQ">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238857639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rtl="1"/>
            <a:fld id="{103FA186-7DEE-4FBE-AE3B-AA2FC4AC07B7}" type="datetimeFigureOut">
              <a:rPr lang="ar-IQ" smtClean="0">
                <a:solidFill>
                  <a:srgbClr val="E7DEC9">
                    <a:shade val="50000"/>
                    <a:satMod val="200000"/>
                  </a:srgbClr>
                </a:solidFill>
              </a:rPr>
              <a:pPr rtl="1"/>
              <a:t>16/04/1446</a:t>
            </a:fld>
            <a:endParaRPr lang="ar-IQ">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rtl="1"/>
            <a:endParaRPr lang="ar-IQ">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rtl="1"/>
            <a:fld id="{18DDF203-37E3-438B-8D76-53FA139ECA5E}" type="slidenum">
              <a:rPr lang="ar-IQ" smtClean="0">
                <a:solidFill>
                  <a:srgbClr val="E7DEC9">
                    <a:shade val="50000"/>
                    <a:satMod val="200000"/>
                  </a:srgbClr>
                </a:solidFill>
              </a:rPr>
              <a:pPr rtl="1"/>
              <a:t>‹#›</a:t>
            </a:fld>
            <a:endParaRPr lang="ar-IQ">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175979885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rtl="1"/>
            <a:fld id="{103FA186-7DEE-4FBE-AE3B-AA2FC4AC07B7}" type="datetimeFigureOut">
              <a:rPr lang="ar-IQ" smtClean="0">
                <a:solidFill>
                  <a:srgbClr val="E7DEC9">
                    <a:shade val="50000"/>
                    <a:satMod val="200000"/>
                  </a:srgbClr>
                </a:solidFill>
              </a:rPr>
              <a:pPr rtl="1"/>
              <a:t>16/04/1446</a:t>
            </a:fld>
            <a:endParaRPr lang="ar-IQ">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rtl="1"/>
            <a:endParaRPr lang="ar-IQ">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rtl="1"/>
            <a:fld id="{18DDF203-37E3-438B-8D76-53FA139ECA5E}" type="slidenum">
              <a:rPr lang="ar-IQ" smtClean="0">
                <a:solidFill>
                  <a:srgbClr val="E7DEC9">
                    <a:shade val="50000"/>
                    <a:satMod val="200000"/>
                  </a:srgbClr>
                </a:solidFill>
              </a:rPr>
              <a:pPr rtl="1"/>
              <a:t>‹#›</a:t>
            </a:fld>
            <a:endParaRPr lang="ar-IQ">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130159375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rtl="1"/>
            <a:fld id="{103FA186-7DEE-4FBE-AE3B-AA2FC4AC07B7}" type="datetimeFigureOut">
              <a:rPr lang="ar-IQ" smtClean="0">
                <a:solidFill>
                  <a:srgbClr val="E7DEC9">
                    <a:shade val="50000"/>
                    <a:satMod val="200000"/>
                  </a:srgbClr>
                </a:solidFill>
              </a:rPr>
              <a:pPr rtl="1"/>
              <a:t>16/04/1446</a:t>
            </a:fld>
            <a:endParaRPr lang="ar-IQ">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rtl="1"/>
            <a:endParaRPr lang="ar-IQ">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rtl="1"/>
            <a:fld id="{18DDF203-37E3-438B-8D76-53FA139ECA5E}" type="slidenum">
              <a:rPr lang="ar-IQ" smtClean="0">
                <a:solidFill>
                  <a:srgbClr val="E7DEC9">
                    <a:shade val="50000"/>
                    <a:satMod val="200000"/>
                  </a:srgbClr>
                </a:solidFill>
              </a:rPr>
              <a:pPr rtl="1"/>
              <a:t>‹#›</a:t>
            </a:fld>
            <a:endParaRPr lang="ar-IQ">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16055460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rtl="1"/>
            <a:fld id="{103FA186-7DEE-4FBE-AE3B-AA2FC4AC07B7}" type="datetimeFigureOut">
              <a:rPr lang="ar-IQ" smtClean="0">
                <a:solidFill>
                  <a:srgbClr val="E7DEC9">
                    <a:shade val="50000"/>
                    <a:satMod val="200000"/>
                  </a:srgbClr>
                </a:solidFill>
              </a:rPr>
              <a:pPr rtl="1"/>
              <a:t>16/04/1446</a:t>
            </a:fld>
            <a:endParaRPr lang="ar-IQ">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rtl="1"/>
            <a:endParaRPr lang="ar-IQ">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rtl="1"/>
            <a:fld id="{18DDF203-37E3-438B-8D76-53FA139ECA5E}" type="slidenum">
              <a:rPr lang="ar-IQ" smtClean="0">
                <a:solidFill>
                  <a:srgbClr val="E7DEC9">
                    <a:shade val="50000"/>
                    <a:satMod val="200000"/>
                  </a:srgbClr>
                </a:solidFill>
              </a:rPr>
              <a:pPr rtl="1"/>
              <a:t>‹#›</a:t>
            </a:fld>
            <a:endParaRPr lang="ar-IQ">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88145597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rtl="1"/>
            <a:fld id="{103FA186-7DEE-4FBE-AE3B-AA2FC4AC07B7}" type="datetimeFigureOut">
              <a:rPr lang="ar-IQ" smtClean="0">
                <a:solidFill>
                  <a:srgbClr val="E7DEC9">
                    <a:shade val="50000"/>
                    <a:satMod val="200000"/>
                  </a:srgbClr>
                </a:solidFill>
              </a:rPr>
              <a:pPr rtl="1"/>
              <a:t>16/04/1446</a:t>
            </a:fld>
            <a:endParaRPr lang="ar-IQ">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rtl="1"/>
            <a:endParaRPr lang="ar-IQ">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rtl="1"/>
            <a:fld id="{18DDF203-37E3-438B-8D76-53FA139ECA5E}" type="slidenum">
              <a:rPr lang="ar-IQ" smtClean="0">
                <a:solidFill>
                  <a:srgbClr val="E7DEC9">
                    <a:shade val="50000"/>
                    <a:satMod val="200000"/>
                  </a:srgbClr>
                </a:solidFill>
              </a:rPr>
              <a:pPr rtl="1"/>
              <a:t>‹#›</a:t>
            </a:fld>
            <a:endParaRPr lang="ar-IQ">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1870328986"/>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rtl="1"/>
            <a:fld id="{103FA186-7DEE-4FBE-AE3B-AA2FC4AC07B7}" type="datetimeFigureOut">
              <a:rPr lang="ar-IQ" smtClean="0">
                <a:solidFill>
                  <a:srgbClr val="E7DEC9">
                    <a:shade val="50000"/>
                    <a:satMod val="200000"/>
                  </a:srgbClr>
                </a:solidFill>
              </a:rPr>
              <a:pPr rtl="1"/>
              <a:t>16/04/1446</a:t>
            </a:fld>
            <a:endParaRPr lang="ar-IQ">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rtl="1"/>
            <a:endParaRPr lang="ar-IQ">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rtl="1"/>
            <a:fld id="{18DDF203-37E3-438B-8D76-53FA139ECA5E}" type="slidenum">
              <a:rPr lang="ar-IQ" smtClean="0">
                <a:solidFill>
                  <a:srgbClr val="E7DEC9">
                    <a:shade val="50000"/>
                    <a:satMod val="200000"/>
                  </a:srgbClr>
                </a:solidFill>
              </a:rPr>
              <a:pPr rtl="1"/>
              <a:t>‹#›</a:t>
            </a:fld>
            <a:endParaRPr lang="ar-IQ">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3755607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rtl="1"/>
            <a:fld id="{103FA186-7DEE-4FBE-AE3B-AA2FC4AC07B7}" type="datetimeFigureOut">
              <a:rPr lang="ar-IQ" smtClean="0">
                <a:solidFill>
                  <a:srgbClr val="E7DEC9">
                    <a:shade val="50000"/>
                    <a:satMod val="200000"/>
                  </a:srgbClr>
                </a:solidFill>
              </a:rPr>
              <a:pPr rtl="1"/>
              <a:t>16/04/1446</a:t>
            </a:fld>
            <a:endParaRPr lang="ar-IQ">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rtl="1"/>
            <a:endParaRPr lang="ar-IQ">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rtl="1"/>
            <a:fld id="{18DDF203-37E3-438B-8D76-53FA139ECA5E}" type="slidenum">
              <a:rPr lang="ar-IQ" smtClean="0">
                <a:solidFill>
                  <a:srgbClr val="E7DEC9">
                    <a:shade val="50000"/>
                    <a:satMod val="200000"/>
                  </a:srgbClr>
                </a:solidFill>
              </a:rPr>
              <a:pPr rtl="1"/>
              <a:t>‹#›</a:t>
            </a:fld>
            <a:endParaRPr lang="ar-IQ">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257404827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rtl="1"/>
            <a:fld id="{103FA186-7DEE-4FBE-AE3B-AA2FC4AC07B7}" type="datetimeFigureOut">
              <a:rPr lang="ar-IQ" smtClean="0">
                <a:solidFill>
                  <a:srgbClr val="E7DEC9">
                    <a:shade val="50000"/>
                    <a:satMod val="200000"/>
                  </a:srgbClr>
                </a:solidFill>
              </a:rPr>
              <a:pPr rtl="1"/>
              <a:t>16/04/1446</a:t>
            </a:fld>
            <a:endParaRPr lang="ar-IQ">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rtl="1"/>
            <a:endParaRPr lang="ar-IQ">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rtl="1"/>
            <a:fld id="{18DDF203-37E3-438B-8D76-53FA139ECA5E}" type="slidenum">
              <a:rPr lang="ar-IQ" smtClean="0">
                <a:solidFill>
                  <a:srgbClr val="E7DEC9">
                    <a:shade val="50000"/>
                    <a:satMod val="200000"/>
                  </a:srgbClr>
                </a:solidFill>
              </a:rPr>
              <a:pPr rtl="1"/>
              <a:t>‹#›</a:t>
            </a:fld>
            <a:endParaRPr lang="ar-IQ">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904025770"/>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10688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18422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rtl="1"/>
            <a:fld id="{103FA186-7DEE-4FBE-AE3B-AA2FC4AC07B7}" type="datetimeFigureOut">
              <a:rPr lang="ar-IQ" smtClean="0">
                <a:solidFill>
                  <a:srgbClr val="E7DEC9">
                    <a:shade val="50000"/>
                    <a:satMod val="200000"/>
                  </a:srgbClr>
                </a:solidFill>
              </a:rPr>
              <a:pPr rtl="1"/>
              <a:t>16/04/1446</a:t>
            </a:fld>
            <a:endParaRPr lang="ar-IQ">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rtl="1"/>
            <a:endParaRPr lang="ar-IQ">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rtl="1"/>
            <a:fld id="{18DDF203-37E3-438B-8D76-53FA139ECA5E}" type="slidenum">
              <a:rPr lang="ar-IQ" smtClean="0">
                <a:solidFill>
                  <a:srgbClr val="E7DEC9">
                    <a:shade val="50000"/>
                    <a:satMod val="200000"/>
                  </a:srgbClr>
                </a:solidFill>
              </a:rPr>
              <a:pPr rtl="1"/>
              <a:t>‹#›</a:t>
            </a:fld>
            <a:endParaRPr lang="ar-IQ">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349555392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rtl="1"/>
            <a:fld id="{103FA186-7DEE-4FBE-AE3B-AA2FC4AC07B7}" type="datetimeFigureOut">
              <a:rPr lang="ar-IQ" smtClean="0">
                <a:solidFill>
                  <a:srgbClr val="E7DEC9">
                    <a:shade val="50000"/>
                    <a:satMod val="200000"/>
                  </a:srgbClr>
                </a:solidFill>
              </a:rPr>
              <a:pPr rtl="1"/>
              <a:t>16/04/1446</a:t>
            </a:fld>
            <a:endParaRPr lang="ar-IQ">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rtl="1"/>
            <a:endParaRPr lang="ar-IQ">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rtl="1"/>
            <a:fld id="{18DDF203-37E3-438B-8D76-53FA139ECA5E}" type="slidenum">
              <a:rPr lang="ar-IQ" smtClean="0">
                <a:solidFill>
                  <a:srgbClr val="E7DEC9">
                    <a:shade val="50000"/>
                    <a:satMod val="200000"/>
                  </a:srgbClr>
                </a:solidFill>
              </a:rPr>
              <a:pPr rtl="1"/>
              <a:t>‹#›</a:t>
            </a:fld>
            <a:endParaRPr lang="ar-IQ">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3635772068"/>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rtl="1"/>
            <a:fld id="{103FA186-7DEE-4FBE-AE3B-AA2FC4AC07B7}" type="datetimeFigureOut">
              <a:rPr lang="ar-IQ" smtClean="0">
                <a:solidFill>
                  <a:srgbClr val="E7DEC9">
                    <a:shade val="50000"/>
                    <a:satMod val="200000"/>
                  </a:srgbClr>
                </a:solidFill>
              </a:rPr>
              <a:pPr rtl="1"/>
              <a:t>16/04/1446</a:t>
            </a:fld>
            <a:endParaRPr lang="ar-IQ">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rtl="1"/>
            <a:endParaRPr lang="ar-IQ">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rtl="1"/>
            <a:fld id="{18DDF203-37E3-438B-8D76-53FA139ECA5E}" type="slidenum">
              <a:rPr lang="ar-IQ" smtClean="0">
                <a:solidFill>
                  <a:srgbClr val="E7DEC9">
                    <a:shade val="50000"/>
                    <a:satMod val="200000"/>
                  </a:srgbClr>
                </a:solidFill>
              </a:rPr>
              <a:pPr rtl="1"/>
              <a:t>‹#›</a:t>
            </a:fld>
            <a:endParaRPr lang="ar-IQ">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1075360195"/>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rtl="1"/>
            <a:fld id="{103FA186-7DEE-4FBE-AE3B-AA2FC4AC07B7}" type="datetimeFigureOut">
              <a:rPr lang="ar-IQ" smtClean="0">
                <a:solidFill>
                  <a:srgbClr val="E7DEC9">
                    <a:shade val="50000"/>
                    <a:satMod val="200000"/>
                  </a:srgbClr>
                </a:solidFill>
              </a:rPr>
              <a:pPr rtl="1"/>
              <a:t>16/04/1446</a:t>
            </a:fld>
            <a:endParaRPr lang="ar-IQ">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rtl="1"/>
            <a:endParaRPr lang="ar-IQ">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rtl="1"/>
            <a:fld id="{18DDF203-37E3-438B-8D76-53FA139ECA5E}" type="slidenum">
              <a:rPr lang="ar-IQ" smtClean="0">
                <a:solidFill>
                  <a:srgbClr val="E7DEC9">
                    <a:shade val="50000"/>
                    <a:satMod val="200000"/>
                  </a:srgbClr>
                </a:solidFill>
              </a:rPr>
              <a:pPr rtl="1"/>
              <a:t>‹#›</a:t>
            </a:fld>
            <a:endParaRPr lang="ar-IQ">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1137351490"/>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1027"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hlink"/>
                </a:solidFill>
                <a:latin typeface="+mn-lt"/>
              </a:defRPr>
            </a:lvl1pPr>
          </a:lstStyle>
          <a:p>
            <a:pPr eaLnBrk="0" fontAlgn="base" hangingPunct="0">
              <a:spcBef>
                <a:spcPct val="0"/>
              </a:spcBef>
              <a:spcAft>
                <a:spcPct val="0"/>
              </a:spcAft>
              <a:defRPr/>
            </a:pPr>
            <a:endParaRPr kumimoji="1" lang="en-US">
              <a:solidFill>
                <a:srgbClr val="FF9966"/>
              </a:solidFill>
            </a:endParaRP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chemeClr val="hlink"/>
                </a:solidFill>
                <a:latin typeface="+mn-lt"/>
              </a:defRPr>
            </a:lvl1pPr>
          </a:lstStyle>
          <a:p>
            <a:pPr eaLnBrk="0" fontAlgn="base" hangingPunct="0">
              <a:spcBef>
                <a:spcPct val="0"/>
              </a:spcBef>
              <a:spcAft>
                <a:spcPct val="0"/>
              </a:spcAft>
              <a:defRPr/>
            </a:pPr>
            <a:endParaRPr kumimoji="1" lang="en-US">
              <a:solidFill>
                <a:srgbClr val="FF9966"/>
              </a:solidFil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hlink"/>
                </a:solidFill>
                <a:latin typeface="+mn-lt"/>
              </a:defRPr>
            </a:lvl1pPr>
          </a:lstStyle>
          <a:p>
            <a:pPr eaLnBrk="0" fontAlgn="base" hangingPunct="0">
              <a:spcBef>
                <a:spcPct val="0"/>
              </a:spcBef>
              <a:spcAft>
                <a:spcPct val="0"/>
              </a:spcAft>
              <a:defRPr/>
            </a:pPr>
            <a:fld id="{37A8DCCC-5E4F-440F-A083-23296A07BFA8}" type="slidenum">
              <a:rPr kumimoji="1" lang="en-US">
                <a:solidFill>
                  <a:srgbClr val="FF9966"/>
                </a:solidFill>
              </a:rPr>
              <a:pPr eaLnBrk="0" fontAlgn="base" hangingPunct="0">
                <a:spcBef>
                  <a:spcPct val="0"/>
                </a:spcBef>
                <a:spcAft>
                  <a:spcPct val="0"/>
                </a:spcAft>
                <a:defRPr/>
              </a:pPr>
              <a:t>‹#›</a:t>
            </a:fld>
            <a:endParaRPr kumimoji="1" lang="en-US">
              <a:solidFill>
                <a:srgbClr val="FF9966"/>
              </a:solidFill>
            </a:endParaRPr>
          </a:p>
        </p:txBody>
      </p:sp>
    </p:spTree>
    <p:extLst>
      <p:ext uri="{BB962C8B-B14F-4D97-AF65-F5344CB8AC3E}">
        <p14:creationId xmlns:p14="http://schemas.microsoft.com/office/powerpoint/2010/main" val="744775689"/>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1027"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hlink"/>
                </a:solidFill>
                <a:latin typeface="+mn-lt"/>
              </a:defRPr>
            </a:lvl1pPr>
          </a:lstStyle>
          <a:p>
            <a:pPr eaLnBrk="0" fontAlgn="base" hangingPunct="0">
              <a:spcBef>
                <a:spcPct val="0"/>
              </a:spcBef>
              <a:spcAft>
                <a:spcPct val="0"/>
              </a:spcAft>
              <a:defRPr/>
            </a:pPr>
            <a:endParaRPr kumimoji="1" lang="en-US">
              <a:solidFill>
                <a:srgbClr val="FF9966"/>
              </a:solidFill>
            </a:endParaRP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chemeClr val="hlink"/>
                </a:solidFill>
                <a:latin typeface="+mn-lt"/>
              </a:defRPr>
            </a:lvl1pPr>
          </a:lstStyle>
          <a:p>
            <a:pPr eaLnBrk="0" fontAlgn="base" hangingPunct="0">
              <a:spcBef>
                <a:spcPct val="0"/>
              </a:spcBef>
              <a:spcAft>
                <a:spcPct val="0"/>
              </a:spcAft>
              <a:defRPr/>
            </a:pPr>
            <a:endParaRPr kumimoji="1" lang="en-US">
              <a:solidFill>
                <a:srgbClr val="FF9966"/>
              </a:solidFil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hlink"/>
                </a:solidFill>
                <a:latin typeface="+mn-lt"/>
              </a:defRPr>
            </a:lvl1pPr>
          </a:lstStyle>
          <a:p>
            <a:pPr eaLnBrk="0" fontAlgn="base" hangingPunct="0">
              <a:spcBef>
                <a:spcPct val="0"/>
              </a:spcBef>
              <a:spcAft>
                <a:spcPct val="0"/>
              </a:spcAft>
              <a:defRPr/>
            </a:pPr>
            <a:fld id="{37A8DCCC-5E4F-440F-A083-23296A07BFA8}" type="slidenum">
              <a:rPr kumimoji="1" lang="en-US">
                <a:solidFill>
                  <a:srgbClr val="FF9966"/>
                </a:solidFill>
              </a:rPr>
              <a:pPr eaLnBrk="0" fontAlgn="base" hangingPunct="0">
                <a:spcBef>
                  <a:spcPct val="0"/>
                </a:spcBef>
                <a:spcAft>
                  <a:spcPct val="0"/>
                </a:spcAft>
                <a:defRPr/>
              </a:pPr>
              <a:t>‹#›</a:t>
            </a:fld>
            <a:endParaRPr kumimoji="1" lang="en-US">
              <a:solidFill>
                <a:srgbClr val="FF9966"/>
              </a:solidFill>
            </a:endParaRPr>
          </a:p>
        </p:txBody>
      </p:sp>
    </p:spTree>
    <p:extLst>
      <p:ext uri="{BB962C8B-B14F-4D97-AF65-F5344CB8AC3E}">
        <p14:creationId xmlns:p14="http://schemas.microsoft.com/office/powerpoint/2010/main" val="91128495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rtl="1"/>
            <a:fld id="{103FA186-7DEE-4FBE-AE3B-AA2FC4AC07B7}" type="datetimeFigureOut">
              <a:rPr lang="ar-IQ" smtClean="0">
                <a:solidFill>
                  <a:srgbClr val="E7DEC9">
                    <a:shade val="50000"/>
                    <a:satMod val="200000"/>
                  </a:srgbClr>
                </a:solidFill>
              </a:rPr>
              <a:pPr rtl="1"/>
              <a:t>16/04/1446</a:t>
            </a:fld>
            <a:endParaRPr lang="ar-IQ">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rtl="1"/>
            <a:endParaRPr lang="ar-IQ">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rtl="1"/>
            <a:fld id="{18DDF203-37E3-438B-8D76-53FA139ECA5E}" type="slidenum">
              <a:rPr lang="ar-IQ" smtClean="0">
                <a:solidFill>
                  <a:srgbClr val="E7DEC9">
                    <a:shade val="50000"/>
                    <a:satMod val="200000"/>
                  </a:srgbClr>
                </a:solidFill>
              </a:rPr>
              <a:pPr rtl="1"/>
              <a:t>‹#›</a:t>
            </a:fld>
            <a:endParaRPr lang="ar-IQ">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14487865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1027"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hlink"/>
                </a:solidFill>
                <a:latin typeface="+mn-lt"/>
              </a:defRPr>
            </a:lvl1pPr>
          </a:lstStyle>
          <a:p>
            <a:pPr eaLnBrk="0" fontAlgn="base" hangingPunct="0">
              <a:spcBef>
                <a:spcPct val="0"/>
              </a:spcBef>
              <a:spcAft>
                <a:spcPct val="0"/>
              </a:spcAft>
              <a:defRPr/>
            </a:pPr>
            <a:endParaRPr kumimoji="1" lang="en-US">
              <a:solidFill>
                <a:srgbClr val="FF9966"/>
              </a:solidFill>
            </a:endParaRP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chemeClr val="hlink"/>
                </a:solidFill>
                <a:latin typeface="+mn-lt"/>
              </a:defRPr>
            </a:lvl1pPr>
          </a:lstStyle>
          <a:p>
            <a:pPr eaLnBrk="0" fontAlgn="base" hangingPunct="0">
              <a:spcBef>
                <a:spcPct val="0"/>
              </a:spcBef>
              <a:spcAft>
                <a:spcPct val="0"/>
              </a:spcAft>
              <a:defRPr/>
            </a:pPr>
            <a:endParaRPr kumimoji="1" lang="en-US">
              <a:solidFill>
                <a:srgbClr val="FF9966"/>
              </a:solidFil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hlink"/>
                </a:solidFill>
                <a:latin typeface="+mn-lt"/>
              </a:defRPr>
            </a:lvl1pPr>
          </a:lstStyle>
          <a:p>
            <a:pPr eaLnBrk="0" fontAlgn="base" hangingPunct="0">
              <a:spcBef>
                <a:spcPct val="0"/>
              </a:spcBef>
              <a:spcAft>
                <a:spcPct val="0"/>
              </a:spcAft>
              <a:defRPr/>
            </a:pPr>
            <a:fld id="{37A8DCCC-5E4F-440F-A083-23296A07BFA8}" type="slidenum">
              <a:rPr kumimoji="1" lang="en-US">
                <a:solidFill>
                  <a:srgbClr val="FF9966"/>
                </a:solidFill>
              </a:rPr>
              <a:pPr eaLnBrk="0" fontAlgn="base" hangingPunct="0">
                <a:spcBef>
                  <a:spcPct val="0"/>
                </a:spcBef>
                <a:spcAft>
                  <a:spcPct val="0"/>
                </a:spcAft>
                <a:defRPr/>
              </a:pPr>
              <a:t>‹#›</a:t>
            </a:fld>
            <a:endParaRPr kumimoji="1" lang="en-US">
              <a:solidFill>
                <a:srgbClr val="FF9966"/>
              </a:solidFill>
            </a:endParaRPr>
          </a:p>
        </p:txBody>
      </p:sp>
    </p:spTree>
    <p:extLst>
      <p:ext uri="{BB962C8B-B14F-4D97-AF65-F5344CB8AC3E}">
        <p14:creationId xmlns:p14="http://schemas.microsoft.com/office/powerpoint/2010/main" val="2410675797"/>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1027"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hlink"/>
                </a:solidFill>
                <a:latin typeface="+mn-lt"/>
              </a:defRPr>
            </a:lvl1pPr>
          </a:lstStyle>
          <a:p>
            <a:pPr eaLnBrk="0" fontAlgn="base" hangingPunct="0">
              <a:spcBef>
                <a:spcPct val="0"/>
              </a:spcBef>
              <a:spcAft>
                <a:spcPct val="0"/>
              </a:spcAft>
              <a:defRPr/>
            </a:pPr>
            <a:endParaRPr kumimoji="1" lang="en-US">
              <a:solidFill>
                <a:srgbClr val="FF9966"/>
              </a:solidFill>
            </a:endParaRP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chemeClr val="hlink"/>
                </a:solidFill>
                <a:latin typeface="+mn-lt"/>
              </a:defRPr>
            </a:lvl1pPr>
          </a:lstStyle>
          <a:p>
            <a:pPr eaLnBrk="0" fontAlgn="base" hangingPunct="0">
              <a:spcBef>
                <a:spcPct val="0"/>
              </a:spcBef>
              <a:spcAft>
                <a:spcPct val="0"/>
              </a:spcAft>
              <a:defRPr/>
            </a:pPr>
            <a:endParaRPr kumimoji="1" lang="en-US">
              <a:solidFill>
                <a:srgbClr val="FF9966"/>
              </a:solidFil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hlink"/>
                </a:solidFill>
                <a:latin typeface="+mn-lt"/>
              </a:defRPr>
            </a:lvl1pPr>
          </a:lstStyle>
          <a:p>
            <a:pPr eaLnBrk="0" fontAlgn="base" hangingPunct="0">
              <a:spcBef>
                <a:spcPct val="0"/>
              </a:spcBef>
              <a:spcAft>
                <a:spcPct val="0"/>
              </a:spcAft>
              <a:defRPr/>
            </a:pPr>
            <a:fld id="{37A8DCCC-5E4F-440F-A083-23296A07BFA8}" type="slidenum">
              <a:rPr kumimoji="1" lang="en-US">
                <a:solidFill>
                  <a:srgbClr val="FF9966"/>
                </a:solidFill>
              </a:rPr>
              <a:pPr eaLnBrk="0" fontAlgn="base" hangingPunct="0">
                <a:spcBef>
                  <a:spcPct val="0"/>
                </a:spcBef>
                <a:spcAft>
                  <a:spcPct val="0"/>
                </a:spcAft>
                <a:defRPr/>
              </a:pPr>
              <a:t>‹#›</a:t>
            </a:fld>
            <a:endParaRPr kumimoji="1" lang="en-US">
              <a:solidFill>
                <a:srgbClr val="FF9966"/>
              </a:solidFill>
            </a:endParaRPr>
          </a:p>
        </p:txBody>
      </p:sp>
    </p:spTree>
    <p:extLst>
      <p:ext uri="{BB962C8B-B14F-4D97-AF65-F5344CB8AC3E}">
        <p14:creationId xmlns:p14="http://schemas.microsoft.com/office/powerpoint/2010/main" val="356000704"/>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1027"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hlink"/>
                </a:solidFill>
                <a:latin typeface="+mn-lt"/>
              </a:defRPr>
            </a:lvl1pPr>
          </a:lstStyle>
          <a:p>
            <a:pPr eaLnBrk="0" fontAlgn="base" hangingPunct="0">
              <a:spcBef>
                <a:spcPct val="0"/>
              </a:spcBef>
              <a:spcAft>
                <a:spcPct val="0"/>
              </a:spcAft>
              <a:defRPr/>
            </a:pPr>
            <a:endParaRPr kumimoji="1" lang="en-US">
              <a:solidFill>
                <a:srgbClr val="FF9966"/>
              </a:solidFill>
            </a:endParaRP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chemeClr val="hlink"/>
                </a:solidFill>
                <a:latin typeface="+mn-lt"/>
              </a:defRPr>
            </a:lvl1pPr>
          </a:lstStyle>
          <a:p>
            <a:pPr eaLnBrk="0" fontAlgn="base" hangingPunct="0">
              <a:spcBef>
                <a:spcPct val="0"/>
              </a:spcBef>
              <a:spcAft>
                <a:spcPct val="0"/>
              </a:spcAft>
              <a:defRPr/>
            </a:pPr>
            <a:endParaRPr kumimoji="1" lang="en-US">
              <a:solidFill>
                <a:srgbClr val="FF9966"/>
              </a:solidFil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hlink"/>
                </a:solidFill>
                <a:latin typeface="+mn-lt"/>
              </a:defRPr>
            </a:lvl1pPr>
          </a:lstStyle>
          <a:p>
            <a:pPr eaLnBrk="0" fontAlgn="base" hangingPunct="0">
              <a:spcBef>
                <a:spcPct val="0"/>
              </a:spcBef>
              <a:spcAft>
                <a:spcPct val="0"/>
              </a:spcAft>
              <a:defRPr/>
            </a:pPr>
            <a:fld id="{37A8DCCC-5E4F-440F-A083-23296A07BFA8}" type="slidenum">
              <a:rPr kumimoji="1" lang="en-US">
                <a:solidFill>
                  <a:srgbClr val="FF9966"/>
                </a:solidFill>
              </a:rPr>
              <a:pPr eaLnBrk="0" fontAlgn="base" hangingPunct="0">
                <a:spcBef>
                  <a:spcPct val="0"/>
                </a:spcBef>
                <a:spcAft>
                  <a:spcPct val="0"/>
                </a:spcAft>
                <a:defRPr/>
              </a:pPr>
              <a:t>‹#›</a:t>
            </a:fld>
            <a:endParaRPr kumimoji="1" lang="en-US">
              <a:solidFill>
                <a:srgbClr val="FF9966"/>
              </a:solidFill>
            </a:endParaRPr>
          </a:p>
        </p:txBody>
      </p:sp>
    </p:spTree>
    <p:extLst>
      <p:ext uri="{BB962C8B-B14F-4D97-AF65-F5344CB8AC3E}">
        <p14:creationId xmlns:p14="http://schemas.microsoft.com/office/powerpoint/2010/main" val="2149013367"/>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1027"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hlink"/>
                </a:solidFill>
                <a:latin typeface="+mn-lt"/>
              </a:defRPr>
            </a:lvl1pPr>
          </a:lstStyle>
          <a:p>
            <a:pPr eaLnBrk="0" fontAlgn="base" hangingPunct="0">
              <a:spcBef>
                <a:spcPct val="0"/>
              </a:spcBef>
              <a:spcAft>
                <a:spcPct val="0"/>
              </a:spcAft>
              <a:defRPr/>
            </a:pPr>
            <a:endParaRPr kumimoji="1" lang="en-US">
              <a:solidFill>
                <a:srgbClr val="FF9966"/>
              </a:solidFill>
            </a:endParaRP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chemeClr val="hlink"/>
                </a:solidFill>
                <a:latin typeface="+mn-lt"/>
              </a:defRPr>
            </a:lvl1pPr>
          </a:lstStyle>
          <a:p>
            <a:pPr eaLnBrk="0" fontAlgn="base" hangingPunct="0">
              <a:spcBef>
                <a:spcPct val="0"/>
              </a:spcBef>
              <a:spcAft>
                <a:spcPct val="0"/>
              </a:spcAft>
              <a:defRPr/>
            </a:pPr>
            <a:endParaRPr kumimoji="1" lang="en-US">
              <a:solidFill>
                <a:srgbClr val="FF9966"/>
              </a:solidFil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hlink"/>
                </a:solidFill>
                <a:latin typeface="+mn-lt"/>
              </a:defRPr>
            </a:lvl1pPr>
          </a:lstStyle>
          <a:p>
            <a:pPr eaLnBrk="0" fontAlgn="base" hangingPunct="0">
              <a:spcBef>
                <a:spcPct val="0"/>
              </a:spcBef>
              <a:spcAft>
                <a:spcPct val="0"/>
              </a:spcAft>
              <a:defRPr/>
            </a:pPr>
            <a:fld id="{37A8DCCC-5E4F-440F-A083-23296A07BFA8}" type="slidenum">
              <a:rPr kumimoji="1" lang="en-US">
                <a:solidFill>
                  <a:srgbClr val="FF9966"/>
                </a:solidFill>
              </a:rPr>
              <a:pPr eaLnBrk="0" fontAlgn="base" hangingPunct="0">
                <a:spcBef>
                  <a:spcPct val="0"/>
                </a:spcBef>
                <a:spcAft>
                  <a:spcPct val="0"/>
                </a:spcAft>
                <a:defRPr/>
              </a:pPr>
              <a:t>‹#›</a:t>
            </a:fld>
            <a:endParaRPr kumimoji="1" lang="en-US">
              <a:solidFill>
                <a:srgbClr val="FF9966"/>
              </a:solidFill>
            </a:endParaRPr>
          </a:p>
        </p:txBody>
      </p:sp>
    </p:spTree>
    <p:extLst>
      <p:ext uri="{BB962C8B-B14F-4D97-AF65-F5344CB8AC3E}">
        <p14:creationId xmlns:p14="http://schemas.microsoft.com/office/powerpoint/2010/main" val="873919277"/>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1027"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hlink"/>
                </a:solidFill>
                <a:latin typeface="+mn-lt"/>
              </a:defRPr>
            </a:lvl1pPr>
          </a:lstStyle>
          <a:p>
            <a:pPr eaLnBrk="0" fontAlgn="base" hangingPunct="0">
              <a:spcBef>
                <a:spcPct val="0"/>
              </a:spcBef>
              <a:spcAft>
                <a:spcPct val="0"/>
              </a:spcAft>
              <a:defRPr/>
            </a:pPr>
            <a:endParaRPr kumimoji="1" lang="en-US">
              <a:solidFill>
                <a:srgbClr val="FF9966"/>
              </a:solidFill>
            </a:endParaRP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chemeClr val="hlink"/>
                </a:solidFill>
                <a:latin typeface="+mn-lt"/>
              </a:defRPr>
            </a:lvl1pPr>
          </a:lstStyle>
          <a:p>
            <a:pPr eaLnBrk="0" fontAlgn="base" hangingPunct="0">
              <a:spcBef>
                <a:spcPct val="0"/>
              </a:spcBef>
              <a:spcAft>
                <a:spcPct val="0"/>
              </a:spcAft>
              <a:defRPr/>
            </a:pPr>
            <a:endParaRPr kumimoji="1" lang="en-US">
              <a:solidFill>
                <a:srgbClr val="FF9966"/>
              </a:solidFil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hlink"/>
                </a:solidFill>
                <a:latin typeface="+mn-lt"/>
              </a:defRPr>
            </a:lvl1pPr>
          </a:lstStyle>
          <a:p>
            <a:pPr eaLnBrk="0" fontAlgn="base" hangingPunct="0">
              <a:spcBef>
                <a:spcPct val="0"/>
              </a:spcBef>
              <a:spcAft>
                <a:spcPct val="0"/>
              </a:spcAft>
              <a:defRPr/>
            </a:pPr>
            <a:fld id="{37A8DCCC-5E4F-440F-A083-23296A07BFA8}" type="slidenum">
              <a:rPr kumimoji="1" lang="en-US">
                <a:solidFill>
                  <a:srgbClr val="FF9966"/>
                </a:solidFill>
              </a:rPr>
              <a:pPr eaLnBrk="0" fontAlgn="base" hangingPunct="0">
                <a:spcBef>
                  <a:spcPct val="0"/>
                </a:spcBef>
                <a:spcAft>
                  <a:spcPct val="0"/>
                </a:spcAft>
                <a:defRPr/>
              </a:pPr>
              <a:t>‹#›</a:t>
            </a:fld>
            <a:endParaRPr kumimoji="1" lang="en-US">
              <a:solidFill>
                <a:srgbClr val="FF9966"/>
              </a:solidFill>
            </a:endParaRPr>
          </a:p>
        </p:txBody>
      </p:sp>
    </p:spTree>
    <p:extLst>
      <p:ext uri="{BB962C8B-B14F-4D97-AF65-F5344CB8AC3E}">
        <p14:creationId xmlns:p14="http://schemas.microsoft.com/office/powerpoint/2010/main" val="1944462902"/>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1027"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hlink"/>
                </a:solidFill>
                <a:latin typeface="+mn-lt"/>
              </a:defRPr>
            </a:lvl1pPr>
          </a:lstStyle>
          <a:p>
            <a:pPr eaLnBrk="0" fontAlgn="base" hangingPunct="0">
              <a:spcBef>
                <a:spcPct val="0"/>
              </a:spcBef>
              <a:spcAft>
                <a:spcPct val="0"/>
              </a:spcAft>
              <a:defRPr/>
            </a:pPr>
            <a:endParaRPr kumimoji="1" lang="en-US">
              <a:solidFill>
                <a:srgbClr val="FF9966"/>
              </a:solidFill>
            </a:endParaRP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chemeClr val="hlink"/>
                </a:solidFill>
                <a:latin typeface="+mn-lt"/>
              </a:defRPr>
            </a:lvl1pPr>
          </a:lstStyle>
          <a:p>
            <a:pPr eaLnBrk="0" fontAlgn="base" hangingPunct="0">
              <a:spcBef>
                <a:spcPct val="0"/>
              </a:spcBef>
              <a:spcAft>
                <a:spcPct val="0"/>
              </a:spcAft>
              <a:defRPr/>
            </a:pPr>
            <a:endParaRPr kumimoji="1" lang="en-US">
              <a:solidFill>
                <a:srgbClr val="FF9966"/>
              </a:solidFil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hlink"/>
                </a:solidFill>
                <a:latin typeface="+mn-lt"/>
              </a:defRPr>
            </a:lvl1pPr>
          </a:lstStyle>
          <a:p>
            <a:pPr eaLnBrk="0" fontAlgn="base" hangingPunct="0">
              <a:spcBef>
                <a:spcPct val="0"/>
              </a:spcBef>
              <a:spcAft>
                <a:spcPct val="0"/>
              </a:spcAft>
              <a:defRPr/>
            </a:pPr>
            <a:fld id="{37A8DCCC-5E4F-440F-A083-23296A07BFA8}" type="slidenum">
              <a:rPr kumimoji="1" lang="en-US">
                <a:solidFill>
                  <a:srgbClr val="FF9966"/>
                </a:solidFill>
              </a:rPr>
              <a:pPr eaLnBrk="0" fontAlgn="base" hangingPunct="0">
                <a:spcBef>
                  <a:spcPct val="0"/>
                </a:spcBef>
                <a:spcAft>
                  <a:spcPct val="0"/>
                </a:spcAft>
                <a:defRPr/>
              </a:pPr>
              <a:t>‹#›</a:t>
            </a:fld>
            <a:endParaRPr kumimoji="1" lang="en-US">
              <a:solidFill>
                <a:srgbClr val="FF9966"/>
              </a:solidFill>
            </a:endParaRPr>
          </a:p>
        </p:txBody>
      </p:sp>
    </p:spTree>
    <p:extLst>
      <p:ext uri="{BB962C8B-B14F-4D97-AF65-F5344CB8AC3E}">
        <p14:creationId xmlns:p14="http://schemas.microsoft.com/office/powerpoint/2010/main" val="2698572302"/>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1027"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hlink"/>
                </a:solidFill>
                <a:latin typeface="+mn-lt"/>
              </a:defRPr>
            </a:lvl1pPr>
          </a:lstStyle>
          <a:p>
            <a:pPr eaLnBrk="0" fontAlgn="base" hangingPunct="0">
              <a:spcBef>
                <a:spcPct val="0"/>
              </a:spcBef>
              <a:spcAft>
                <a:spcPct val="0"/>
              </a:spcAft>
              <a:defRPr/>
            </a:pPr>
            <a:endParaRPr kumimoji="1" lang="en-US">
              <a:solidFill>
                <a:srgbClr val="FF9966"/>
              </a:solidFill>
            </a:endParaRP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chemeClr val="hlink"/>
                </a:solidFill>
                <a:latin typeface="+mn-lt"/>
              </a:defRPr>
            </a:lvl1pPr>
          </a:lstStyle>
          <a:p>
            <a:pPr eaLnBrk="0" fontAlgn="base" hangingPunct="0">
              <a:spcBef>
                <a:spcPct val="0"/>
              </a:spcBef>
              <a:spcAft>
                <a:spcPct val="0"/>
              </a:spcAft>
              <a:defRPr/>
            </a:pPr>
            <a:endParaRPr kumimoji="1" lang="en-US">
              <a:solidFill>
                <a:srgbClr val="FF9966"/>
              </a:solidFil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hlink"/>
                </a:solidFill>
                <a:latin typeface="+mn-lt"/>
              </a:defRPr>
            </a:lvl1pPr>
          </a:lstStyle>
          <a:p>
            <a:pPr eaLnBrk="0" fontAlgn="base" hangingPunct="0">
              <a:spcBef>
                <a:spcPct val="0"/>
              </a:spcBef>
              <a:spcAft>
                <a:spcPct val="0"/>
              </a:spcAft>
              <a:defRPr/>
            </a:pPr>
            <a:fld id="{37A8DCCC-5E4F-440F-A083-23296A07BFA8}" type="slidenum">
              <a:rPr kumimoji="1" lang="en-US">
                <a:solidFill>
                  <a:srgbClr val="FF9966"/>
                </a:solidFill>
              </a:rPr>
              <a:pPr eaLnBrk="0" fontAlgn="base" hangingPunct="0">
                <a:spcBef>
                  <a:spcPct val="0"/>
                </a:spcBef>
                <a:spcAft>
                  <a:spcPct val="0"/>
                </a:spcAft>
                <a:defRPr/>
              </a:pPr>
              <a:t>‹#›</a:t>
            </a:fld>
            <a:endParaRPr kumimoji="1" lang="en-US">
              <a:solidFill>
                <a:srgbClr val="FF9966"/>
              </a:solidFill>
            </a:endParaRPr>
          </a:p>
        </p:txBody>
      </p:sp>
    </p:spTree>
    <p:extLst>
      <p:ext uri="{BB962C8B-B14F-4D97-AF65-F5344CB8AC3E}">
        <p14:creationId xmlns:p14="http://schemas.microsoft.com/office/powerpoint/2010/main" val="3086387239"/>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fontAlgn="base" hangingPunct="0">
              <a:spcBef>
                <a:spcPct val="0"/>
              </a:spcBef>
              <a:spcAft>
                <a:spcPct val="0"/>
              </a:spcAft>
              <a:defRPr/>
            </a:pPr>
            <a:endParaRPr kumimoji="1" lang="ar-IQ" sz="2400">
              <a:solidFill>
                <a:srgbClr val="009999"/>
              </a:solidFill>
              <a:latin typeface="Times New Roman" pitchFamily="18" charset="0"/>
            </a:endParaRPr>
          </a:p>
        </p:txBody>
      </p:sp>
      <p:sp>
        <p:nvSpPr>
          <p:cNvPr id="1027"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hlink"/>
                </a:solidFill>
                <a:latin typeface="+mn-lt"/>
              </a:defRPr>
            </a:lvl1pPr>
          </a:lstStyle>
          <a:p>
            <a:pPr eaLnBrk="0" fontAlgn="base" hangingPunct="0">
              <a:spcBef>
                <a:spcPct val="0"/>
              </a:spcBef>
              <a:spcAft>
                <a:spcPct val="0"/>
              </a:spcAft>
              <a:defRPr/>
            </a:pPr>
            <a:endParaRPr kumimoji="1" lang="en-US">
              <a:solidFill>
                <a:srgbClr val="FF9966"/>
              </a:solidFill>
            </a:endParaRP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chemeClr val="hlink"/>
                </a:solidFill>
                <a:latin typeface="+mn-lt"/>
              </a:defRPr>
            </a:lvl1pPr>
          </a:lstStyle>
          <a:p>
            <a:pPr eaLnBrk="0" fontAlgn="base" hangingPunct="0">
              <a:spcBef>
                <a:spcPct val="0"/>
              </a:spcBef>
              <a:spcAft>
                <a:spcPct val="0"/>
              </a:spcAft>
              <a:defRPr/>
            </a:pPr>
            <a:endParaRPr kumimoji="1" lang="en-US">
              <a:solidFill>
                <a:srgbClr val="FF9966"/>
              </a:solidFil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hlink"/>
                </a:solidFill>
                <a:latin typeface="+mn-lt"/>
              </a:defRPr>
            </a:lvl1pPr>
          </a:lstStyle>
          <a:p>
            <a:pPr eaLnBrk="0" fontAlgn="base" hangingPunct="0">
              <a:spcBef>
                <a:spcPct val="0"/>
              </a:spcBef>
              <a:spcAft>
                <a:spcPct val="0"/>
              </a:spcAft>
              <a:defRPr/>
            </a:pPr>
            <a:fld id="{37A8DCCC-5E4F-440F-A083-23296A07BFA8}" type="slidenum">
              <a:rPr kumimoji="1" lang="en-US">
                <a:solidFill>
                  <a:srgbClr val="FF9966"/>
                </a:solidFill>
              </a:rPr>
              <a:pPr eaLnBrk="0" fontAlgn="base" hangingPunct="0">
                <a:spcBef>
                  <a:spcPct val="0"/>
                </a:spcBef>
                <a:spcAft>
                  <a:spcPct val="0"/>
                </a:spcAft>
                <a:defRPr/>
              </a:pPr>
              <a:t>‹#›</a:t>
            </a:fld>
            <a:endParaRPr kumimoji="1" lang="en-US">
              <a:solidFill>
                <a:srgbClr val="FF9966"/>
              </a:solidFill>
            </a:endParaRPr>
          </a:p>
        </p:txBody>
      </p:sp>
    </p:spTree>
    <p:extLst>
      <p:ext uri="{BB962C8B-B14F-4D97-AF65-F5344CB8AC3E}">
        <p14:creationId xmlns:p14="http://schemas.microsoft.com/office/powerpoint/2010/main" val="2439271661"/>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767977"/>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rtl="1" fontAlgn="base">
              <a:spcBef>
                <a:spcPct val="0"/>
              </a:spcBef>
              <a:spcAft>
                <a:spcPct val="0"/>
              </a:spcAft>
              <a:defRPr/>
            </a:pPr>
            <a:endParaRPr lang="en-US" altLang="en-US">
              <a:solidFill>
                <a:prstClr val="black">
                  <a:lumMod val="65000"/>
                  <a:lumOff val="35000"/>
                </a:prstClr>
              </a:solidFill>
              <a:cs typeface="Arial" charset="0"/>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rtl="1" fontAlgn="base">
              <a:spcBef>
                <a:spcPct val="0"/>
              </a:spcBef>
              <a:spcAft>
                <a:spcPct val="0"/>
              </a:spcAft>
              <a:defRPr/>
            </a:pPr>
            <a:endParaRPr lang="en-US" altLang="en-US">
              <a:solidFill>
                <a:prstClr val="black">
                  <a:lumMod val="65000"/>
                  <a:lumOff val="35000"/>
                </a:prstClr>
              </a:solidFill>
              <a:cs typeface="Arial" charset="0"/>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smtClean="0">
                <a:solidFill>
                  <a:schemeClr val="tx1">
                    <a:lumMod val="65000"/>
                    <a:lumOff val="35000"/>
                  </a:schemeClr>
                </a:solidFill>
                <a:latin typeface="Century Gothic" pitchFamily="34" charset="0"/>
              </a:defRPr>
            </a:lvl1pPr>
          </a:lstStyle>
          <a:p>
            <a:pPr rtl="1" fontAlgn="base">
              <a:spcBef>
                <a:spcPct val="0"/>
              </a:spcBef>
              <a:spcAft>
                <a:spcPct val="0"/>
              </a:spcAft>
              <a:defRPr/>
            </a:pPr>
            <a:fld id="{E57BB0D6-ED6E-48E0-830F-9E82DD69144B}" type="slidenum">
              <a:rPr lang="ar-SA" altLang="en-US">
                <a:solidFill>
                  <a:prstClr val="black">
                    <a:lumMod val="65000"/>
                    <a:lumOff val="35000"/>
                  </a:prstClr>
                </a:solidFill>
                <a:cs typeface="Arial" charset="0"/>
              </a:rPr>
              <a:pPr rtl="1" fontAlgn="base">
                <a:spcBef>
                  <a:spcPct val="0"/>
                </a:spcBef>
                <a:spcAft>
                  <a:spcPct val="0"/>
                </a:spcAft>
                <a:defRPr/>
              </a:pPr>
              <a:t>‹#›</a:t>
            </a:fld>
            <a:endParaRPr lang="en-US" altLang="en-US">
              <a:solidFill>
                <a:prstClr val="black">
                  <a:lumMod val="65000"/>
                  <a:lumOff val="35000"/>
                </a:prstClr>
              </a:solidFill>
              <a:cs typeface="Arial" charset="0"/>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341123204"/>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cs typeface="Tahoma" pitchFamily="34" charset="0"/>
        </a:defRPr>
      </a:lvl2pPr>
      <a:lvl3pPr algn="ctr" rtl="0" fontAlgn="base">
        <a:lnSpc>
          <a:spcPts val="5800"/>
        </a:lnSpc>
        <a:spcBef>
          <a:spcPct val="0"/>
        </a:spcBef>
        <a:spcAft>
          <a:spcPct val="0"/>
        </a:spcAft>
        <a:defRPr sz="5400">
          <a:solidFill>
            <a:schemeClr val="tx2"/>
          </a:solidFill>
          <a:latin typeface="Palatino Linotype" pitchFamily="18" charset="0"/>
          <a:cs typeface="Tahoma" pitchFamily="34" charset="0"/>
        </a:defRPr>
      </a:lvl3pPr>
      <a:lvl4pPr algn="ctr" rtl="0" fontAlgn="base">
        <a:lnSpc>
          <a:spcPts val="5800"/>
        </a:lnSpc>
        <a:spcBef>
          <a:spcPct val="0"/>
        </a:spcBef>
        <a:spcAft>
          <a:spcPct val="0"/>
        </a:spcAft>
        <a:defRPr sz="5400">
          <a:solidFill>
            <a:schemeClr val="tx2"/>
          </a:solidFill>
          <a:latin typeface="Palatino Linotype" pitchFamily="18" charset="0"/>
          <a:cs typeface="Tahoma" pitchFamily="34" charset="0"/>
        </a:defRPr>
      </a:lvl4pPr>
      <a:lvl5pPr algn="ctr" rtl="0" fontAlgn="base">
        <a:lnSpc>
          <a:spcPts val="5800"/>
        </a:lnSpc>
        <a:spcBef>
          <a:spcPct val="0"/>
        </a:spcBef>
        <a:spcAft>
          <a:spcPct val="0"/>
        </a:spcAft>
        <a:defRPr sz="5400">
          <a:solidFill>
            <a:schemeClr val="tx2"/>
          </a:solidFill>
          <a:latin typeface="Palatino Linotype" pitchFamily="18" charset="0"/>
          <a:cs typeface="Tahoma" pitchFamily="34" charset="0"/>
        </a:defRPr>
      </a:lvl5pPr>
      <a:lvl6pPr marL="457200" algn="ctr" rtl="0" fontAlgn="base">
        <a:lnSpc>
          <a:spcPts val="5800"/>
        </a:lnSpc>
        <a:spcBef>
          <a:spcPct val="0"/>
        </a:spcBef>
        <a:spcAft>
          <a:spcPct val="0"/>
        </a:spcAft>
        <a:defRPr sz="5400">
          <a:solidFill>
            <a:schemeClr val="tx2"/>
          </a:solidFill>
          <a:latin typeface="Palatino Linotype" pitchFamily="18" charset="0"/>
          <a:cs typeface="Tahoma" pitchFamily="34" charset="0"/>
        </a:defRPr>
      </a:lvl6pPr>
      <a:lvl7pPr marL="914400" algn="ctr" rtl="0" fontAlgn="base">
        <a:lnSpc>
          <a:spcPts val="5800"/>
        </a:lnSpc>
        <a:spcBef>
          <a:spcPct val="0"/>
        </a:spcBef>
        <a:spcAft>
          <a:spcPct val="0"/>
        </a:spcAft>
        <a:defRPr sz="5400">
          <a:solidFill>
            <a:schemeClr val="tx2"/>
          </a:solidFill>
          <a:latin typeface="Palatino Linotype" pitchFamily="18" charset="0"/>
          <a:cs typeface="Tahoma" pitchFamily="34" charset="0"/>
        </a:defRPr>
      </a:lvl7pPr>
      <a:lvl8pPr marL="1371600" algn="ctr" rtl="0" fontAlgn="base">
        <a:lnSpc>
          <a:spcPts val="5800"/>
        </a:lnSpc>
        <a:spcBef>
          <a:spcPct val="0"/>
        </a:spcBef>
        <a:spcAft>
          <a:spcPct val="0"/>
        </a:spcAft>
        <a:defRPr sz="5400">
          <a:solidFill>
            <a:schemeClr val="tx2"/>
          </a:solidFill>
          <a:latin typeface="Palatino Linotype" pitchFamily="18" charset="0"/>
          <a:cs typeface="Tahoma" pitchFamily="34" charset="0"/>
        </a:defRPr>
      </a:lvl8pPr>
      <a:lvl9pPr marL="1828800" algn="ctr" rtl="0" fontAlgn="base">
        <a:lnSpc>
          <a:spcPts val="5800"/>
        </a:lnSpc>
        <a:spcBef>
          <a:spcPct val="0"/>
        </a:spcBef>
        <a:spcAft>
          <a:spcPct val="0"/>
        </a:spcAft>
        <a:defRPr sz="5400">
          <a:solidFill>
            <a:schemeClr val="tx2"/>
          </a:solidFill>
          <a:latin typeface="Palatino Linotype" pitchFamily="18" charset="0"/>
          <a:cs typeface="Tahoma" pitchFamily="34" charset="0"/>
        </a:defRPr>
      </a:lvl9pPr>
    </p:titleStyle>
    <p:body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rtl="1"/>
            <a:fld id="{103FA186-7DEE-4FBE-AE3B-AA2FC4AC07B7}" type="datetimeFigureOut">
              <a:rPr lang="ar-IQ" smtClean="0">
                <a:solidFill>
                  <a:srgbClr val="E7DEC9">
                    <a:shade val="50000"/>
                    <a:satMod val="200000"/>
                  </a:srgbClr>
                </a:solidFill>
              </a:rPr>
              <a:pPr rtl="1"/>
              <a:t>16/04/1446</a:t>
            </a:fld>
            <a:endParaRPr lang="ar-IQ">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rtl="1"/>
            <a:endParaRPr lang="ar-IQ">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rtl="1"/>
            <a:fld id="{18DDF203-37E3-438B-8D76-53FA139ECA5E}" type="slidenum">
              <a:rPr lang="ar-IQ" smtClean="0">
                <a:solidFill>
                  <a:srgbClr val="E7DEC9">
                    <a:shade val="50000"/>
                    <a:satMod val="200000"/>
                  </a:srgbClr>
                </a:solidFill>
              </a:rPr>
              <a:pPr rtl="1"/>
              <a:t>‹#›</a:t>
            </a:fld>
            <a:endParaRPr lang="ar-IQ">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Tree>
    <p:extLst>
      <p:ext uri="{BB962C8B-B14F-4D97-AF65-F5344CB8AC3E}">
        <p14:creationId xmlns:p14="http://schemas.microsoft.com/office/powerpoint/2010/main" val="25299579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rtl="1" fontAlgn="base">
              <a:spcBef>
                <a:spcPct val="0"/>
              </a:spcBef>
              <a:spcAft>
                <a:spcPct val="0"/>
              </a:spcAft>
              <a:defRPr/>
            </a:pPr>
            <a:endParaRPr lang="en-US" altLang="en-US">
              <a:solidFill>
                <a:prstClr val="black">
                  <a:lumMod val="65000"/>
                  <a:lumOff val="35000"/>
                </a:prstClr>
              </a:solidFill>
              <a:cs typeface="Arial" charset="0"/>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rtl="1" fontAlgn="base">
              <a:spcBef>
                <a:spcPct val="0"/>
              </a:spcBef>
              <a:spcAft>
                <a:spcPct val="0"/>
              </a:spcAft>
              <a:defRPr/>
            </a:pPr>
            <a:endParaRPr lang="en-US" altLang="en-US">
              <a:solidFill>
                <a:prstClr val="black">
                  <a:lumMod val="65000"/>
                  <a:lumOff val="35000"/>
                </a:prstClr>
              </a:solidFill>
              <a:cs typeface="Arial" charset="0"/>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smtClean="0">
                <a:solidFill>
                  <a:schemeClr val="tx1">
                    <a:lumMod val="65000"/>
                    <a:lumOff val="35000"/>
                  </a:schemeClr>
                </a:solidFill>
                <a:latin typeface="Century Gothic" pitchFamily="34" charset="0"/>
              </a:defRPr>
            </a:lvl1pPr>
          </a:lstStyle>
          <a:p>
            <a:pPr rtl="1" fontAlgn="base">
              <a:spcBef>
                <a:spcPct val="0"/>
              </a:spcBef>
              <a:spcAft>
                <a:spcPct val="0"/>
              </a:spcAft>
              <a:defRPr/>
            </a:pPr>
            <a:fld id="{E57BB0D6-ED6E-48E0-830F-9E82DD69144B}" type="slidenum">
              <a:rPr lang="ar-SA" altLang="en-US">
                <a:solidFill>
                  <a:prstClr val="black">
                    <a:lumMod val="65000"/>
                    <a:lumOff val="35000"/>
                  </a:prstClr>
                </a:solidFill>
                <a:cs typeface="Arial" charset="0"/>
              </a:rPr>
              <a:pPr rtl="1" fontAlgn="base">
                <a:spcBef>
                  <a:spcPct val="0"/>
                </a:spcBef>
                <a:spcAft>
                  <a:spcPct val="0"/>
                </a:spcAft>
                <a:defRPr/>
              </a:pPr>
              <a:t>‹#›</a:t>
            </a:fld>
            <a:endParaRPr lang="en-US" altLang="en-US">
              <a:solidFill>
                <a:prstClr val="black">
                  <a:lumMod val="65000"/>
                  <a:lumOff val="35000"/>
                </a:prstClr>
              </a:solidFill>
              <a:cs typeface="Arial" charset="0"/>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4061846399"/>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cs typeface="Tahoma" pitchFamily="34" charset="0"/>
        </a:defRPr>
      </a:lvl2pPr>
      <a:lvl3pPr algn="ctr" rtl="0" fontAlgn="base">
        <a:lnSpc>
          <a:spcPts val="5800"/>
        </a:lnSpc>
        <a:spcBef>
          <a:spcPct val="0"/>
        </a:spcBef>
        <a:spcAft>
          <a:spcPct val="0"/>
        </a:spcAft>
        <a:defRPr sz="5400">
          <a:solidFill>
            <a:schemeClr val="tx2"/>
          </a:solidFill>
          <a:latin typeface="Palatino Linotype" pitchFamily="18" charset="0"/>
          <a:cs typeface="Tahoma" pitchFamily="34" charset="0"/>
        </a:defRPr>
      </a:lvl3pPr>
      <a:lvl4pPr algn="ctr" rtl="0" fontAlgn="base">
        <a:lnSpc>
          <a:spcPts val="5800"/>
        </a:lnSpc>
        <a:spcBef>
          <a:spcPct val="0"/>
        </a:spcBef>
        <a:spcAft>
          <a:spcPct val="0"/>
        </a:spcAft>
        <a:defRPr sz="5400">
          <a:solidFill>
            <a:schemeClr val="tx2"/>
          </a:solidFill>
          <a:latin typeface="Palatino Linotype" pitchFamily="18" charset="0"/>
          <a:cs typeface="Tahoma" pitchFamily="34" charset="0"/>
        </a:defRPr>
      </a:lvl4pPr>
      <a:lvl5pPr algn="ctr" rtl="0" fontAlgn="base">
        <a:lnSpc>
          <a:spcPts val="5800"/>
        </a:lnSpc>
        <a:spcBef>
          <a:spcPct val="0"/>
        </a:spcBef>
        <a:spcAft>
          <a:spcPct val="0"/>
        </a:spcAft>
        <a:defRPr sz="5400">
          <a:solidFill>
            <a:schemeClr val="tx2"/>
          </a:solidFill>
          <a:latin typeface="Palatino Linotype" pitchFamily="18" charset="0"/>
          <a:cs typeface="Tahoma" pitchFamily="34" charset="0"/>
        </a:defRPr>
      </a:lvl5pPr>
      <a:lvl6pPr marL="457200" algn="ctr" rtl="0" fontAlgn="base">
        <a:lnSpc>
          <a:spcPts val="5800"/>
        </a:lnSpc>
        <a:spcBef>
          <a:spcPct val="0"/>
        </a:spcBef>
        <a:spcAft>
          <a:spcPct val="0"/>
        </a:spcAft>
        <a:defRPr sz="5400">
          <a:solidFill>
            <a:schemeClr val="tx2"/>
          </a:solidFill>
          <a:latin typeface="Palatino Linotype" pitchFamily="18" charset="0"/>
          <a:cs typeface="Tahoma" pitchFamily="34" charset="0"/>
        </a:defRPr>
      </a:lvl6pPr>
      <a:lvl7pPr marL="914400" algn="ctr" rtl="0" fontAlgn="base">
        <a:lnSpc>
          <a:spcPts val="5800"/>
        </a:lnSpc>
        <a:spcBef>
          <a:spcPct val="0"/>
        </a:spcBef>
        <a:spcAft>
          <a:spcPct val="0"/>
        </a:spcAft>
        <a:defRPr sz="5400">
          <a:solidFill>
            <a:schemeClr val="tx2"/>
          </a:solidFill>
          <a:latin typeface="Palatino Linotype" pitchFamily="18" charset="0"/>
          <a:cs typeface="Tahoma" pitchFamily="34" charset="0"/>
        </a:defRPr>
      </a:lvl7pPr>
      <a:lvl8pPr marL="1371600" algn="ctr" rtl="0" fontAlgn="base">
        <a:lnSpc>
          <a:spcPts val="5800"/>
        </a:lnSpc>
        <a:spcBef>
          <a:spcPct val="0"/>
        </a:spcBef>
        <a:spcAft>
          <a:spcPct val="0"/>
        </a:spcAft>
        <a:defRPr sz="5400">
          <a:solidFill>
            <a:schemeClr val="tx2"/>
          </a:solidFill>
          <a:latin typeface="Palatino Linotype" pitchFamily="18" charset="0"/>
          <a:cs typeface="Tahoma" pitchFamily="34" charset="0"/>
        </a:defRPr>
      </a:lvl8pPr>
      <a:lvl9pPr marL="1828800" algn="ctr" rtl="0" fontAlgn="base">
        <a:lnSpc>
          <a:spcPts val="5800"/>
        </a:lnSpc>
        <a:spcBef>
          <a:spcPct val="0"/>
        </a:spcBef>
        <a:spcAft>
          <a:spcPct val="0"/>
        </a:spcAft>
        <a:defRPr sz="5400">
          <a:solidFill>
            <a:schemeClr val="tx2"/>
          </a:solidFill>
          <a:latin typeface="Palatino Linotype" pitchFamily="18" charset="0"/>
          <a:cs typeface="Tahoma" pitchFamily="34" charset="0"/>
        </a:defRPr>
      </a:lvl9pPr>
    </p:titleStyle>
    <p:body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rtl="1" fontAlgn="base">
              <a:spcBef>
                <a:spcPct val="0"/>
              </a:spcBef>
              <a:spcAft>
                <a:spcPct val="0"/>
              </a:spcAft>
              <a:defRPr/>
            </a:pPr>
            <a:endParaRPr lang="en-US" altLang="en-US">
              <a:solidFill>
                <a:prstClr val="black">
                  <a:lumMod val="65000"/>
                  <a:lumOff val="35000"/>
                </a:prstClr>
              </a:solidFill>
              <a:cs typeface="Arial" charset="0"/>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rtl="1" fontAlgn="base">
              <a:spcBef>
                <a:spcPct val="0"/>
              </a:spcBef>
              <a:spcAft>
                <a:spcPct val="0"/>
              </a:spcAft>
              <a:defRPr/>
            </a:pPr>
            <a:endParaRPr lang="en-US" altLang="en-US">
              <a:solidFill>
                <a:prstClr val="black">
                  <a:lumMod val="65000"/>
                  <a:lumOff val="35000"/>
                </a:prstClr>
              </a:solidFill>
              <a:cs typeface="Arial" charset="0"/>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smtClean="0">
                <a:solidFill>
                  <a:schemeClr val="tx1">
                    <a:lumMod val="65000"/>
                    <a:lumOff val="35000"/>
                  </a:schemeClr>
                </a:solidFill>
                <a:latin typeface="Century Gothic" pitchFamily="34" charset="0"/>
              </a:defRPr>
            </a:lvl1pPr>
          </a:lstStyle>
          <a:p>
            <a:pPr rtl="1" fontAlgn="base">
              <a:spcBef>
                <a:spcPct val="0"/>
              </a:spcBef>
              <a:spcAft>
                <a:spcPct val="0"/>
              </a:spcAft>
              <a:defRPr/>
            </a:pPr>
            <a:fld id="{E57BB0D6-ED6E-48E0-830F-9E82DD69144B}" type="slidenum">
              <a:rPr lang="ar-SA" altLang="en-US">
                <a:solidFill>
                  <a:prstClr val="black">
                    <a:lumMod val="65000"/>
                    <a:lumOff val="35000"/>
                  </a:prstClr>
                </a:solidFill>
                <a:cs typeface="Arial" charset="0"/>
              </a:rPr>
              <a:pPr rtl="1" fontAlgn="base">
                <a:spcBef>
                  <a:spcPct val="0"/>
                </a:spcBef>
                <a:spcAft>
                  <a:spcPct val="0"/>
                </a:spcAft>
                <a:defRPr/>
              </a:pPr>
              <a:t>‹#›</a:t>
            </a:fld>
            <a:endParaRPr lang="en-US" altLang="en-US">
              <a:solidFill>
                <a:prstClr val="black">
                  <a:lumMod val="65000"/>
                  <a:lumOff val="35000"/>
                </a:prstClr>
              </a:solidFill>
              <a:cs typeface="Arial" charset="0"/>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3989746853"/>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cs typeface="Tahoma" pitchFamily="34" charset="0"/>
        </a:defRPr>
      </a:lvl2pPr>
      <a:lvl3pPr algn="ctr" rtl="0" fontAlgn="base">
        <a:lnSpc>
          <a:spcPts val="5800"/>
        </a:lnSpc>
        <a:spcBef>
          <a:spcPct val="0"/>
        </a:spcBef>
        <a:spcAft>
          <a:spcPct val="0"/>
        </a:spcAft>
        <a:defRPr sz="5400">
          <a:solidFill>
            <a:schemeClr val="tx2"/>
          </a:solidFill>
          <a:latin typeface="Palatino Linotype" pitchFamily="18" charset="0"/>
          <a:cs typeface="Tahoma" pitchFamily="34" charset="0"/>
        </a:defRPr>
      </a:lvl3pPr>
      <a:lvl4pPr algn="ctr" rtl="0" fontAlgn="base">
        <a:lnSpc>
          <a:spcPts val="5800"/>
        </a:lnSpc>
        <a:spcBef>
          <a:spcPct val="0"/>
        </a:spcBef>
        <a:spcAft>
          <a:spcPct val="0"/>
        </a:spcAft>
        <a:defRPr sz="5400">
          <a:solidFill>
            <a:schemeClr val="tx2"/>
          </a:solidFill>
          <a:latin typeface="Palatino Linotype" pitchFamily="18" charset="0"/>
          <a:cs typeface="Tahoma" pitchFamily="34" charset="0"/>
        </a:defRPr>
      </a:lvl4pPr>
      <a:lvl5pPr algn="ctr" rtl="0" fontAlgn="base">
        <a:lnSpc>
          <a:spcPts val="5800"/>
        </a:lnSpc>
        <a:spcBef>
          <a:spcPct val="0"/>
        </a:spcBef>
        <a:spcAft>
          <a:spcPct val="0"/>
        </a:spcAft>
        <a:defRPr sz="5400">
          <a:solidFill>
            <a:schemeClr val="tx2"/>
          </a:solidFill>
          <a:latin typeface="Palatino Linotype" pitchFamily="18" charset="0"/>
          <a:cs typeface="Tahoma" pitchFamily="34" charset="0"/>
        </a:defRPr>
      </a:lvl5pPr>
      <a:lvl6pPr marL="457200" algn="ctr" rtl="0" fontAlgn="base">
        <a:lnSpc>
          <a:spcPts val="5800"/>
        </a:lnSpc>
        <a:spcBef>
          <a:spcPct val="0"/>
        </a:spcBef>
        <a:spcAft>
          <a:spcPct val="0"/>
        </a:spcAft>
        <a:defRPr sz="5400">
          <a:solidFill>
            <a:schemeClr val="tx2"/>
          </a:solidFill>
          <a:latin typeface="Palatino Linotype" pitchFamily="18" charset="0"/>
          <a:cs typeface="Tahoma" pitchFamily="34" charset="0"/>
        </a:defRPr>
      </a:lvl6pPr>
      <a:lvl7pPr marL="914400" algn="ctr" rtl="0" fontAlgn="base">
        <a:lnSpc>
          <a:spcPts val="5800"/>
        </a:lnSpc>
        <a:spcBef>
          <a:spcPct val="0"/>
        </a:spcBef>
        <a:spcAft>
          <a:spcPct val="0"/>
        </a:spcAft>
        <a:defRPr sz="5400">
          <a:solidFill>
            <a:schemeClr val="tx2"/>
          </a:solidFill>
          <a:latin typeface="Palatino Linotype" pitchFamily="18" charset="0"/>
          <a:cs typeface="Tahoma" pitchFamily="34" charset="0"/>
        </a:defRPr>
      </a:lvl7pPr>
      <a:lvl8pPr marL="1371600" algn="ctr" rtl="0" fontAlgn="base">
        <a:lnSpc>
          <a:spcPts val="5800"/>
        </a:lnSpc>
        <a:spcBef>
          <a:spcPct val="0"/>
        </a:spcBef>
        <a:spcAft>
          <a:spcPct val="0"/>
        </a:spcAft>
        <a:defRPr sz="5400">
          <a:solidFill>
            <a:schemeClr val="tx2"/>
          </a:solidFill>
          <a:latin typeface="Palatino Linotype" pitchFamily="18" charset="0"/>
          <a:cs typeface="Tahoma" pitchFamily="34" charset="0"/>
        </a:defRPr>
      </a:lvl8pPr>
      <a:lvl9pPr marL="1828800" algn="ctr" rtl="0" fontAlgn="base">
        <a:lnSpc>
          <a:spcPts val="5800"/>
        </a:lnSpc>
        <a:spcBef>
          <a:spcPct val="0"/>
        </a:spcBef>
        <a:spcAft>
          <a:spcPct val="0"/>
        </a:spcAft>
        <a:defRPr sz="5400">
          <a:solidFill>
            <a:schemeClr val="tx2"/>
          </a:solidFill>
          <a:latin typeface="Palatino Linotype" pitchFamily="18" charset="0"/>
          <a:cs typeface="Tahoma" pitchFamily="34" charset="0"/>
        </a:defRPr>
      </a:lvl9pPr>
    </p:titleStyle>
    <p:body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6351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849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74704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50710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AB0A3-CD0A-4EA4-99A1-14E3A347C88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FFCCE-293E-4409-A826-95CADED16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59107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5.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hyperlink" Target="http://biology.about.com/od/biologydictionary/g/cytoplasm.htm" TargetMode="External"/><Relationship Id="rId2" Type="http://schemas.openxmlformats.org/officeDocument/2006/relationships/hyperlink" Target="http://biology.about.com/od/cellanatomy/ss/cell-membrane.htm" TargetMode="External"/><Relationship Id="rId1" Type="http://schemas.openxmlformats.org/officeDocument/2006/relationships/slideLayout" Target="../slideLayouts/slideLayout51.xml"/><Relationship Id="rId5" Type="http://schemas.openxmlformats.org/officeDocument/2006/relationships/hyperlink" Target="http://biology.about.com/od/cellanatomy/a/aa013108a.htm" TargetMode="External"/><Relationship Id="rId4" Type="http://schemas.openxmlformats.org/officeDocument/2006/relationships/hyperlink" Target="http://biology.about.com/od/cellanatomy/a/eukaryprokarycells.ht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biology.about.com/library/weekly/aa041901a.htm" TargetMode="External"/><Relationship Id="rId2" Type="http://schemas.openxmlformats.org/officeDocument/2006/relationships/hyperlink" Target="http://biology.about.com/od/molecularbiology/a/aa101904a.htm" TargetMode="External"/><Relationship Id="rId1" Type="http://schemas.openxmlformats.org/officeDocument/2006/relationships/slideLayout" Target="../slideLayouts/slideLayout62.xml"/><Relationship Id="rId4" Type="http://schemas.openxmlformats.org/officeDocument/2006/relationships/hyperlink" Target="http://biology.about.com/od/cellularprocesses/ss/diffusion.htm"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9.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56.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4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1712411151"/>
              </p:ext>
            </p:extLst>
          </p:nvPr>
        </p:nvGraphicFramePr>
        <p:xfrm>
          <a:off x="-10142" y="0"/>
          <a:ext cx="9144000" cy="6858000"/>
        </p:xfrm>
        <a:graphic>
          <a:graphicData uri="http://schemas.openxmlformats.org/presentationml/2006/ole">
            <mc:AlternateContent xmlns:mc="http://schemas.openxmlformats.org/markup-compatibility/2006">
              <mc:Choice xmlns:v="urn:schemas-microsoft-com:vml" Requires="v">
                <p:oleObj spid="_x0000_s1081" name="شريحة" r:id="rId3" imgW="4174390" imgH="3128775" progId="PowerPoint.Slide.8">
                  <p:embed/>
                </p:oleObj>
              </mc:Choice>
              <mc:Fallback>
                <p:oleObj name="شريحة" r:id="rId3" imgW="4174390" imgH="3128775" progId="PowerPoint.Slide.8">
                  <p:embed/>
                  <p:pic>
                    <p:nvPicPr>
                      <p:cNvPr id="0" name=""/>
                      <p:cNvPicPr/>
                      <p:nvPr/>
                    </p:nvPicPr>
                    <p:blipFill>
                      <a:blip r:embed="rId4"/>
                      <a:stretch>
                        <a:fillRect/>
                      </a:stretch>
                    </p:blipFill>
                    <p:spPr>
                      <a:xfrm>
                        <a:off x="-10142" y="0"/>
                        <a:ext cx="9144000" cy="6858000"/>
                      </a:xfrm>
                      <a:prstGeom prst="rect">
                        <a:avLst/>
                      </a:prstGeom>
                    </p:spPr>
                  </p:pic>
                </p:oleObj>
              </mc:Fallback>
            </mc:AlternateContent>
          </a:graphicData>
        </a:graphic>
      </p:graphicFrame>
    </p:spTree>
    <p:extLst>
      <p:ext uri="{BB962C8B-B14F-4D97-AF65-F5344CB8AC3E}">
        <p14:creationId xmlns:p14="http://schemas.microsoft.com/office/powerpoint/2010/main" val="173472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5750" y="214313"/>
            <a:ext cx="8643938" cy="6286500"/>
          </a:xfrm>
        </p:spPr>
        <p:txBody>
          <a:bodyPr/>
          <a:lstStyle/>
          <a:p>
            <a:pPr marL="0" indent="0" algn="ctr">
              <a:buFont typeface="Monotype Sorts" pitchFamily="2" charset="2"/>
              <a:buNone/>
              <a:defRPr/>
            </a:pPr>
            <a:r>
              <a:rPr lang="en-US" b="1" u="sng" dirty="0" smtClean="0">
                <a:solidFill>
                  <a:schemeClr val="bg2">
                    <a:lumMod val="75000"/>
                    <a:lumOff val="25000"/>
                  </a:schemeClr>
                </a:solidFill>
              </a:rPr>
              <a:t>Origin of Nutrients in the </a:t>
            </a:r>
            <a:r>
              <a:rPr lang="en-US" b="1" u="sng" dirty="0" smtClean="0">
                <a:solidFill>
                  <a:schemeClr val="bg2">
                    <a:lumMod val="75000"/>
                    <a:lumOff val="25000"/>
                  </a:schemeClr>
                </a:solidFill>
              </a:rPr>
              <a:t>ECF</a:t>
            </a:r>
          </a:p>
          <a:p>
            <a:pPr marL="0" indent="0" algn="ctr">
              <a:buFont typeface="Monotype Sorts" pitchFamily="2" charset="2"/>
              <a:buNone/>
              <a:defRPr/>
            </a:pPr>
            <a:endParaRPr lang="en-US" dirty="0" smtClean="0">
              <a:solidFill>
                <a:schemeClr val="bg2">
                  <a:lumMod val="75000"/>
                  <a:lumOff val="25000"/>
                </a:schemeClr>
              </a:solidFill>
            </a:endParaRPr>
          </a:p>
          <a:p>
            <a:pPr>
              <a:defRPr/>
            </a:pPr>
            <a:r>
              <a:rPr lang="en-US" b="1" u="sng" dirty="0" smtClean="0">
                <a:solidFill>
                  <a:schemeClr val="accent5">
                    <a:lumMod val="25000"/>
                  </a:schemeClr>
                </a:solidFill>
              </a:rPr>
              <a:t>Respiratory System</a:t>
            </a:r>
            <a:r>
              <a:rPr lang="en-US" b="1" u="sng" dirty="0" smtClean="0">
                <a:solidFill>
                  <a:schemeClr val="accent5">
                    <a:lumMod val="25000"/>
                  </a:schemeClr>
                </a:solidFill>
              </a:rPr>
              <a:t>:</a:t>
            </a:r>
            <a:endParaRPr lang="en-US" dirty="0" smtClean="0">
              <a:solidFill>
                <a:schemeClr val="accent5">
                  <a:lumMod val="25000"/>
                </a:schemeClr>
              </a:solidFill>
            </a:endParaRPr>
          </a:p>
          <a:p>
            <a:pPr>
              <a:defRPr/>
            </a:pPr>
            <a:r>
              <a:rPr lang="en-US" dirty="0" smtClean="0">
                <a:solidFill>
                  <a:schemeClr val="accent5">
                    <a:lumMod val="25000"/>
                  </a:schemeClr>
                </a:solidFill>
              </a:rPr>
              <a:t>Each time the blood </a:t>
            </a:r>
            <a:r>
              <a:rPr lang="en-US" b="1" dirty="0" smtClean="0">
                <a:solidFill>
                  <a:schemeClr val="accent5">
                    <a:lumMod val="25000"/>
                  </a:schemeClr>
                </a:solidFill>
              </a:rPr>
              <a:t>passes</a:t>
            </a:r>
            <a:r>
              <a:rPr lang="en-US" dirty="0" smtClean="0">
                <a:solidFill>
                  <a:schemeClr val="accent5">
                    <a:lumMod val="25000"/>
                  </a:schemeClr>
                </a:solidFill>
              </a:rPr>
              <a:t> through the </a:t>
            </a:r>
            <a:r>
              <a:rPr lang="en-US" b="1" dirty="0" smtClean="0">
                <a:solidFill>
                  <a:schemeClr val="accent5">
                    <a:lumMod val="25000"/>
                  </a:schemeClr>
                </a:solidFill>
              </a:rPr>
              <a:t>body</a:t>
            </a:r>
            <a:r>
              <a:rPr lang="en-US" dirty="0" smtClean="0">
                <a:solidFill>
                  <a:schemeClr val="accent5">
                    <a:lumMod val="25000"/>
                  </a:schemeClr>
                </a:solidFill>
              </a:rPr>
              <a:t>, it </a:t>
            </a:r>
            <a:r>
              <a:rPr lang="en-US" b="1" dirty="0" smtClean="0">
                <a:solidFill>
                  <a:schemeClr val="accent5">
                    <a:lumMod val="25000"/>
                  </a:schemeClr>
                </a:solidFill>
              </a:rPr>
              <a:t>also</a:t>
            </a:r>
            <a:r>
              <a:rPr lang="en-US" dirty="0" smtClean="0">
                <a:solidFill>
                  <a:schemeClr val="accent5">
                    <a:lumMod val="25000"/>
                  </a:schemeClr>
                </a:solidFill>
              </a:rPr>
              <a:t> flows through the </a:t>
            </a:r>
            <a:r>
              <a:rPr lang="en-US" b="1" dirty="0" smtClean="0">
                <a:solidFill>
                  <a:schemeClr val="accent5">
                    <a:lumMod val="25000"/>
                  </a:schemeClr>
                </a:solidFill>
              </a:rPr>
              <a:t>lungs</a:t>
            </a:r>
            <a:r>
              <a:rPr lang="en-US" dirty="0" smtClean="0">
                <a:solidFill>
                  <a:schemeClr val="accent5">
                    <a:lumMod val="25000"/>
                  </a:schemeClr>
                </a:solidFill>
              </a:rPr>
              <a:t>. </a:t>
            </a:r>
          </a:p>
          <a:p>
            <a:pPr>
              <a:defRPr/>
            </a:pPr>
            <a:r>
              <a:rPr lang="en-US" dirty="0" smtClean="0">
                <a:solidFill>
                  <a:schemeClr val="accent5">
                    <a:lumMod val="25000"/>
                  </a:schemeClr>
                </a:solidFill>
              </a:rPr>
              <a:t>The blood </a:t>
            </a:r>
            <a:r>
              <a:rPr lang="en-US" b="1" dirty="0" smtClean="0">
                <a:solidFill>
                  <a:schemeClr val="accent5">
                    <a:lumMod val="25000"/>
                  </a:schemeClr>
                </a:solidFill>
              </a:rPr>
              <a:t>picks up oxygen</a:t>
            </a:r>
            <a:r>
              <a:rPr lang="en-US" dirty="0" smtClean="0">
                <a:solidFill>
                  <a:schemeClr val="accent5">
                    <a:lumMod val="25000"/>
                  </a:schemeClr>
                </a:solidFill>
              </a:rPr>
              <a:t> in the </a:t>
            </a:r>
            <a:r>
              <a:rPr lang="en-US" b="1" dirty="0" smtClean="0">
                <a:solidFill>
                  <a:srgbClr val="C00000"/>
                </a:solidFill>
              </a:rPr>
              <a:t>alveoli</a:t>
            </a:r>
            <a:r>
              <a:rPr lang="en-US" dirty="0" smtClean="0">
                <a:solidFill>
                  <a:schemeClr val="accent5">
                    <a:lumMod val="25000"/>
                  </a:schemeClr>
                </a:solidFill>
              </a:rPr>
              <a:t>. The </a:t>
            </a:r>
            <a:r>
              <a:rPr lang="en-US" b="1" dirty="0" smtClean="0">
                <a:solidFill>
                  <a:schemeClr val="accent5">
                    <a:lumMod val="25000"/>
                  </a:schemeClr>
                </a:solidFill>
              </a:rPr>
              <a:t>membrane</a:t>
            </a:r>
            <a:r>
              <a:rPr lang="en-US" dirty="0" smtClean="0">
                <a:solidFill>
                  <a:schemeClr val="accent5">
                    <a:lumMod val="25000"/>
                  </a:schemeClr>
                </a:solidFill>
              </a:rPr>
              <a:t> between the </a:t>
            </a:r>
            <a:r>
              <a:rPr lang="en-US" b="1" dirty="0" smtClean="0">
                <a:solidFill>
                  <a:schemeClr val="accent5">
                    <a:lumMod val="25000"/>
                  </a:schemeClr>
                </a:solidFill>
              </a:rPr>
              <a:t>alveoli</a:t>
            </a:r>
            <a:r>
              <a:rPr lang="en-US" dirty="0" smtClean="0">
                <a:solidFill>
                  <a:schemeClr val="accent5">
                    <a:lumMod val="25000"/>
                  </a:schemeClr>
                </a:solidFill>
              </a:rPr>
              <a:t> </a:t>
            </a:r>
            <a:r>
              <a:rPr lang="en-US" b="1" dirty="0" smtClean="0">
                <a:solidFill>
                  <a:schemeClr val="accent5">
                    <a:lumMod val="25000"/>
                  </a:schemeClr>
                </a:solidFill>
              </a:rPr>
              <a:t>and the lumen</a:t>
            </a:r>
            <a:r>
              <a:rPr lang="en-US" dirty="0" smtClean="0">
                <a:solidFill>
                  <a:schemeClr val="accent5">
                    <a:lumMod val="25000"/>
                  </a:schemeClr>
                </a:solidFill>
              </a:rPr>
              <a:t> of the pulmonary </a:t>
            </a:r>
            <a:r>
              <a:rPr lang="en-US" b="1" dirty="0" smtClean="0">
                <a:solidFill>
                  <a:srgbClr val="C00000"/>
                </a:solidFill>
              </a:rPr>
              <a:t>capillaries</a:t>
            </a:r>
            <a:r>
              <a:rPr lang="en-US" dirty="0" smtClean="0">
                <a:solidFill>
                  <a:schemeClr val="accent5">
                    <a:lumMod val="25000"/>
                  </a:schemeClr>
                </a:solidFill>
              </a:rPr>
              <a:t>, the </a:t>
            </a:r>
            <a:r>
              <a:rPr lang="en-US" b="1" i="1" dirty="0" smtClean="0">
                <a:solidFill>
                  <a:schemeClr val="accent5">
                    <a:lumMod val="25000"/>
                  </a:schemeClr>
                </a:solidFill>
              </a:rPr>
              <a:t>alveolar membrane</a:t>
            </a:r>
            <a:r>
              <a:rPr lang="en-US" i="1" dirty="0" smtClean="0">
                <a:solidFill>
                  <a:schemeClr val="accent5">
                    <a:lumMod val="25000"/>
                  </a:schemeClr>
                </a:solidFill>
              </a:rPr>
              <a:t>, </a:t>
            </a:r>
            <a:r>
              <a:rPr lang="en-US" dirty="0" smtClean="0">
                <a:solidFill>
                  <a:schemeClr val="accent5">
                    <a:lumMod val="25000"/>
                  </a:schemeClr>
                </a:solidFill>
              </a:rPr>
              <a:t>is </a:t>
            </a:r>
            <a:r>
              <a:rPr lang="en-US" b="1" dirty="0" smtClean="0">
                <a:solidFill>
                  <a:schemeClr val="accent5">
                    <a:lumMod val="25000"/>
                  </a:schemeClr>
                </a:solidFill>
              </a:rPr>
              <a:t>only </a:t>
            </a:r>
            <a:r>
              <a:rPr lang="en-US" b="1" u="sng" dirty="0" smtClean="0">
                <a:solidFill>
                  <a:schemeClr val="accent5">
                    <a:lumMod val="25000"/>
                  </a:schemeClr>
                </a:solidFill>
              </a:rPr>
              <a:t>0.4 to 2.0</a:t>
            </a:r>
            <a:r>
              <a:rPr lang="en-US" u="sng" dirty="0" smtClean="0">
                <a:solidFill>
                  <a:schemeClr val="accent5">
                    <a:lumMod val="25000"/>
                  </a:schemeClr>
                </a:solidFill>
              </a:rPr>
              <a:t> </a:t>
            </a:r>
            <a:r>
              <a:rPr lang="en-US" dirty="0" smtClean="0">
                <a:solidFill>
                  <a:schemeClr val="accent5">
                    <a:lumMod val="25000"/>
                  </a:schemeClr>
                </a:solidFill>
              </a:rPr>
              <a:t>micrometers thick, and </a:t>
            </a:r>
            <a:r>
              <a:rPr lang="en-US" b="1" u="sng" dirty="0" smtClean="0">
                <a:solidFill>
                  <a:schemeClr val="accent5">
                    <a:lumMod val="25000"/>
                  </a:schemeClr>
                </a:solidFill>
              </a:rPr>
              <a:t>oxygen diffuses</a:t>
            </a:r>
            <a:r>
              <a:rPr lang="en-US" u="sng" dirty="0" smtClean="0">
                <a:solidFill>
                  <a:schemeClr val="accent5">
                    <a:lumMod val="25000"/>
                  </a:schemeClr>
                </a:solidFill>
              </a:rPr>
              <a:t> </a:t>
            </a:r>
            <a:r>
              <a:rPr lang="en-US" dirty="0" smtClean="0">
                <a:solidFill>
                  <a:schemeClr val="accent5">
                    <a:lumMod val="25000"/>
                  </a:schemeClr>
                </a:solidFill>
              </a:rPr>
              <a:t>by molecular motion through </a:t>
            </a:r>
            <a:r>
              <a:rPr lang="en-US" b="1" dirty="0" smtClean="0">
                <a:solidFill>
                  <a:schemeClr val="accent5">
                    <a:lumMod val="25000"/>
                  </a:schemeClr>
                </a:solidFill>
              </a:rPr>
              <a:t>the </a:t>
            </a:r>
            <a:r>
              <a:rPr lang="en-US" b="1" u="sng" dirty="0" smtClean="0">
                <a:solidFill>
                  <a:schemeClr val="accent5">
                    <a:lumMod val="25000"/>
                  </a:schemeClr>
                </a:solidFill>
              </a:rPr>
              <a:t>pores</a:t>
            </a:r>
            <a:r>
              <a:rPr lang="en-US" dirty="0" smtClean="0">
                <a:solidFill>
                  <a:schemeClr val="accent5">
                    <a:lumMod val="25000"/>
                  </a:schemeClr>
                </a:solidFill>
              </a:rPr>
              <a:t> of this membrane </a:t>
            </a:r>
            <a:r>
              <a:rPr lang="en-US" b="1" dirty="0" smtClean="0">
                <a:solidFill>
                  <a:schemeClr val="accent5">
                    <a:lumMod val="25000"/>
                  </a:schemeClr>
                </a:solidFill>
              </a:rPr>
              <a:t>into the blood</a:t>
            </a:r>
            <a:r>
              <a:rPr lang="en-US" dirty="0" smtClean="0">
                <a:solidFill>
                  <a:schemeClr val="accent5">
                    <a:lumMod val="25000"/>
                  </a:schemeClr>
                </a:solidFill>
              </a:rPr>
              <a:t> in the </a:t>
            </a:r>
            <a:r>
              <a:rPr lang="en-US" b="1" dirty="0" smtClean="0">
                <a:solidFill>
                  <a:schemeClr val="accent5">
                    <a:lumMod val="25000"/>
                  </a:schemeClr>
                </a:solidFill>
              </a:rPr>
              <a:t>same manner</a:t>
            </a:r>
            <a:r>
              <a:rPr lang="en-US" dirty="0" smtClean="0">
                <a:solidFill>
                  <a:schemeClr val="accent5">
                    <a:lumMod val="25000"/>
                  </a:schemeClr>
                </a:solidFill>
              </a:rPr>
              <a:t> that </a:t>
            </a:r>
            <a:r>
              <a:rPr lang="en-US" b="1" u="sng" dirty="0" smtClean="0">
                <a:solidFill>
                  <a:schemeClr val="accent5">
                    <a:lumMod val="25000"/>
                  </a:schemeClr>
                </a:solidFill>
              </a:rPr>
              <a:t>water and ions diffuse</a:t>
            </a:r>
            <a:r>
              <a:rPr lang="en-US" dirty="0" smtClean="0">
                <a:solidFill>
                  <a:schemeClr val="accent5">
                    <a:lumMod val="25000"/>
                  </a:schemeClr>
                </a:solidFill>
              </a:rPr>
              <a:t> through </a:t>
            </a:r>
            <a:r>
              <a:rPr lang="en-US" b="1" dirty="0" smtClean="0">
                <a:solidFill>
                  <a:schemeClr val="accent5">
                    <a:lumMod val="25000"/>
                  </a:schemeClr>
                </a:solidFill>
              </a:rPr>
              <a:t>walls of the tissue capillaries</a:t>
            </a:r>
            <a:r>
              <a:rPr lang="en-US" dirty="0" smtClean="0">
                <a:solidFill>
                  <a:schemeClr val="accent5">
                    <a:lumMod val="25000"/>
                  </a:schemeClr>
                </a:solidFill>
              </a:rPr>
              <a:t>.</a:t>
            </a:r>
            <a:endParaRPr lang="ar-IQ" dirty="0">
              <a:solidFill>
                <a:schemeClr val="accent5">
                  <a:lumMod val="25000"/>
                </a:schemeClr>
              </a:solidFill>
            </a:endParaRPr>
          </a:p>
        </p:txBody>
      </p:sp>
    </p:spTree>
    <p:extLst>
      <p:ext uri="{BB962C8B-B14F-4D97-AF65-F5344CB8AC3E}">
        <p14:creationId xmlns:p14="http://schemas.microsoft.com/office/powerpoint/2010/main" val="1665664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5750" y="214313"/>
            <a:ext cx="8643938" cy="6286500"/>
          </a:xfrm>
        </p:spPr>
        <p:txBody>
          <a:bodyPr/>
          <a:lstStyle/>
          <a:p>
            <a:pPr algn="ctr">
              <a:buFont typeface="Monotype Sorts" pitchFamily="2" charset="2"/>
              <a:buNone/>
              <a:defRPr/>
            </a:pPr>
            <a:r>
              <a:rPr lang="en-US" b="1" u="sng" dirty="0" smtClean="0">
                <a:solidFill>
                  <a:schemeClr val="bg2">
                    <a:lumMod val="75000"/>
                    <a:lumOff val="25000"/>
                  </a:schemeClr>
                </a:solidFill>
              </a:rPr>
              <a:t>Origin of Nutrients in the ECF </a:t>
            </a:r>
            <a:endParaRPr lang="ar-IQ" b="1" u="sng" dirty="0" smtClean="0">
              <a:solidFill>
                <a:schemeClr val="bg2">
                  <a:lumMod val="75000"/>
                  <a:lumOff val="25000"/>
                </a:schemeClr>
              </a:solidFill>
            </a:endParaRPr>
          </a:p>
          <a:p>
            <a:pPr algn="ctr">
              <a:buNone/>
              <a:defRPr/>
            </a:pPr>
            <a:r>
              <a:rPr lang="en-US" b="1" u="sng" dirty="0" smtClean="0">
                <a:solidFill>
                  <a:schemeClr val="accent2">
                    <a:lumMod val="10000"/>
                  </a:schemeClr>
                </a:solidFill>
              </a:rPr>
              <a:t>Gastrointestinal </a:t>
            </a:r>
            <a:r>
              <a:rPr lang="en-US" b="1" u="sng" dirty="0">
                <a:solidFill>
                  <a:schemeClr val="accent2">
                    <a:lumMod val="10000"/>
                  </a:schemeClr>
                </a:solidFill>
              </a:rPr>
              <a:t>Tract (</a:t>
            </a:r>
            <a:r>
              <a:rPr lang="en-US" b="1" u="sng" dirty="0" smtClean="0">
                <a:solidFill>
                  <a:schemeClr val="accent2">
                    <a:lumMod val="10000"/>
                  </a:schemeClr>
                </a:solidFill>
              </a:rPr>
              <a:t>GIT):</a:t>
            </a:r>
          </a:p>
          <a:p>
            <a:pPr>
              <a:buFont typeface="Monotype Sorts" pitchFamily="2" charset="2"/>
              <a:buNone/>
              <a:defRPr/>
            </a:pPr>
            <a:endParaRPr lang="en-US" dirty="0" smtClean="0">
              <a:solidFill>
                <a:schemeClr val="accent2">
                  <a:lumMod val="10000"/>
                </a:schemeClr>
              </a:solidFill>
            </a:endParaRPr>
          </a:p>
          <a:p>
            <a:pPr>
              <a:defRPr/>
            </a:pPr>
            <a:r>
              <a:rPr lang="en-US" dirty="0" smtClean="0">
                <a:solidFill>
                  <a:schemeClr val="accent2">
                    <a:lumMod val="10000"/>
                  </a:schemeClr>
                </a:solidFill>
              </a:rPr>
              <a:t>A </a:t>
            </a:r>
            <a:r>
              <a:rPr lang="en-US" b="1" dirty="0" smtClean="0">
                <a:solidFill>
                  <a:schemeClr val="accent2">
                    <a:lumMod val="10000"/>
                  </a:schemeClr>
                </a:solidFill>
              </a:rPr>
              <a:t>large portion</a:t>
            </a:r>
            <a:r>
              <a:rPr lang="en-US" dirty="0" smtClean="0">
                <a:solidFill>
                  <a:schemeClr val="accent2">
                    <a:lumMod val="10000"/>
                  </a:schemeClr>
                </a:solidFill>
              </a:rPr>
              <a:t> of the </a:t>
            </a:r>
            <a:r>
              <a:rPr lang="en-US" b="1" dirty="0" smtClean="0">
                <a:solidFill>
                  <a:schemeClr val="accent2">
                    <a:lumMod val="10000"/>
                  </a:schemeClr>
                </a:solidFill>
              </a:rPr>
              <a:t>blood</a:t>
            </a:r>
            <a:r>
              <a:rPr lang="en-US" dirty="0" smtClean="0">
                <a:solidFill>
                  <a:schemeClr val="accent2">
                    <a:lumMod val="10000"/>
                  </a:schemeClr>
                </a:solidFill>
              </a:rPr>
              <a:t> </a:t>
            </a:r>
            <a:r>
              <a:rPr lang="en-US" b="1" dirty="0" smtClean="0">
                <a:solidFill>
                  <a:schemeClr val="accent2">
                    <a:lumMod val="10000"/>
                  </a:schemeClr>
                </a:solidFill>
              </a:rPr>
              <a:t>pumped</a:t>
            </a:r>
            <a:r>
              <a:rPr lang="en-US" dirty="0" smtClean="0">
                <a:solidFill>
                  <a:schemeClr val="accent2">
                    <a:lumMod val="10000"/>
                  </a:schemeClr>
                </a:solidFill>
              </a:rPr>
              <a:t> by the heart also </a:t>
            </a:r>
            <a:r>
              <a:rPr lang="en-US" b="1" dirty="0" smtClean="0">
                <a:solidFill>
                  <a:schemeClr val="accent2">
                    <a:lumMod val="10000"/>
                  </a:schemeClr>
                </a:solidFill>
              </a:rPr>
              <a:t>passes</a:t>
            </a:r>
            <a:r>
              <a:rPr lang="en-US" dirty="0" smtClean="0">
                <a:solidFill>
                  <a:schemeClr val="accent2">
                    <a:lumMod val="10000"/>
                  </a:schemeClr>
                </a:solidFill>
              </a:rPr>
              <a:t> through the </a:t>
            </a:r>
            <a:r>
              <a:rPr lang="en-US" b="1" dirty="0" smtClean="0">
                <a:solidFill>
                  <a:schemeClr val="accent2">
                    <a:lumMod val="10000"/>
                  </a:schemeClr>
                </a:solidFill>
              </a:rPr>
              <a:t>walls</a:t>
            </a:r>
            <a:r>
              <a:rPr lang="en-US" dirty="0" smtClean="0">
                <a:solidFill>
                  <a:schemeClr val="accent2">
                    <a:lumMod val="10000"/>
                  </a:schemeClr>
                </a:solidFill>
              </a:rPr>
              <a:t> of the </a:t>
            </a:r>
            <a:r>
              <a:rPr lang="en-US" b="1" dirty="0" smtClean="0">
                <a:solidFill>
                  <a:schemeClr val="accent2">
                    <a:lumMod val="10000"/>
                  </a:schemeClr>
                </a:solidFill>
              </a:rPr>
              <a:t>GIT</a:t>
            </a:r>
            <a:r>
              <a:rPr lang="en-US" dirty="0" smtClean="0">
                <a:solidFill>
                  <a:schemeClr val="accent2">
                    <a:lumMod val="10000"/>
                  </a:schemeClr>
                </a:solidFill>
              </a:rPr>
              <a:t>. </a:t>
            </a:r>
          </a:p>
          <a:p>
            <a:pPr>
              <a:defRPr/>
            </a:pPr>
            <a:r>
              <a:rPr lang="en-US" dirty="0" smtClean="0">
                <a:solidFill>
                  <a:schemeClr val="accent2">
                    <a:lumMod val="10000"/>
                  </a:schemeClr>
                </a:solidFill>
              </a:rPr>
              <a:t>Here </a:t>
            </a:r>
            <a:r>
              <a:rPr lang="en-US" b="1" dirty="0" smtClean="0">
                <a:solidFill>
                  <a:schemeClr val="accent2">
                    <a:lumMod val="10000"/>
                  </a:schemeClr>
                </a:solidFill>
              </a:rPr>
              <a:t>different dissolved nutrients</a:t>
            </a:r>
            <a:r>
              <a:rPr lang="en-US" dirty="0" smtClean="0">
                <a:solidFill>
                  <a:schemeClr val="accent2">
                    <a:lumMod val="10000"/>
                  </a:schemeClr>
                </a:solidFill>
              </a:rPr>
              <a:t>, including </a:t>
            </a:r>
            <a:r>
              <a:rPr lang="en-US" b="1" i="1" u="sng" dirty="0" smtClean="0">
                <a:solidFill>
                  <a:schemeClr val="accent2">
                    <a:lumMod val="10000"/>
                  </a:schemeClr>
                </a:solidFill>
              </a:rPr>
              <a:t>carbohydrates, fatty acids,</a:t>
            </a:r>
            <a:r>
              <a:rPr lang="en-US" i="1" u="sng" dirty="0" smtClean="0">
                <a:solidFill>
                  <a:schemeClr val="accent2">
                    <a:lumMod val="10000"/>
                  </a:schemeClr>
                </a:solidFill>
              </a:rPr>
              <a:t> </a:t>
            </a:r>
            <a:r>
              <a:rPr lang="en-US" u="sng" dirty="0" smtClean="0">
                <a:solidFill>
                  <a:schemeClr val="accent2">
                    <a:lumMod val="10000"/>
                  </a:schemeClr>
                </a:solidFill>
              </a:rPr>
              <a:t>and </a:t>
            </a:r>
            <a:r>
              <a:rPr lang="en-US" b="1" i="1" u="sng" dirty="0" smtClean="0">
                <a:solidFill>
                  <a:schemeClr val="accent2">
                    <a:lumMod val="10000"/>
                  </a:schemeClr>
                </a:solidFill>
              </a:rPr>
              <a:t>amino acids,</a:t>
            </a:r>
            <a:r>
              <a:rPr lang="en-US" i="1" u="sng" dirty="0" smtClean="0">
                <a:solidFill>
                  <a:schemeClr val="accent2">
                    <a:lumMod val="10000"/>
                  </a:schemeClr>
                </a:solidFill>
              </a:rPr>
              <a:t> </a:t>
            </a:r>
            <a:r>
              <a:rPr lang="en-US" u="sng" dirty="0" smtClean="0">
                <a:solidFill>
                  <a:schemeClr val="accent2">
                    <a:lumMod val="10000"/>
                  </a:schemeClr>
                </a:solidFill>
              </a:rPr>
              <a:t>are </a:t>
            </a:r>
            <a:r>
              <a:rPr lang="en-US" b="1" u="sng" dirty="0" smtClean="0">
                <a:solidFill>
                  <a:srgbClr val="C00000"/>
                </a:solidFill>
              </a:rPr>
              <a:t>absorbed</a:t>
            </a:r>
            <a:r>
              <a:rPr lang="en-US" u="sng" dirty="0" smtClean="0">
                <a:solidFill>
                  <a:schemeClr val="accent2">
                    <a:lumMod val="10000"/>
                  </a:schemeClr>
                </a:solidFill>
              </a:rPr>
              <a:t> </a:t>
            </a:r>
            <a:r>
              <a:rPr lang="en-US" dirty="0" smtClean="0">
                <a:solidFill>
                  <a:schemeClr val="accent2">
                    <a:lumMod val="10000"/>
                  </a:schemeClr>
                </a:solidFill>
              </a:rPr>
              <a:t>from the ingested food </a:t>
            </a:r>
            <a:r>
              <a:rPr lang="en-US" b="1" dirty="0" smtClean="0">
                <a:solidFill>
                  <a:schemeClr val="accent2">
                    <a:lumMod val="10000"/>
                  </a:schemeClr>
                </a:solidFill>
              </a:rPr>
              <a:t>into</a:t>
            </a:r>
            <a:r>
              <a:rPr lang="en-US" dirty="0" smtClean="0">
                <a:solidFill>
                  <a:schemeClr val="accent2">
                    <a:lumMod val="10000"/>
                  </a:schemeClr>
                </a:solidFill>
              </a:rPr>
              <a:t> the </a:t>
            </a:r>
            <a:r>
              <a:rPr lang="en-US" b="1" dirty="0" smtClean="0">
                <a:solidFill>
                  <a:schemeClr val="accent2">
                    <a:lumMod val="10000"/>
                  </a:schemeClr>
                </a:solidFill>
              </a:rPr>
              <a:t>ECF</a:t>
            </a:r>
            <a:r>
              <a:rPr lang="en-US" dirty="0" smtClean="0">
                <a:solidFill>
                  <a:schemeClr val="accent2">
                    <a:lumMod val="10000"/>
                  </a:schemeClr>
                </a:solidFill>
              </a:rPr>
              <a:t> of the </a:t>
            </a:r>
            <a:r>
              <a:rPr lang="en-US" b="1" dirty="0" smtClean="0">
                <a:solidFill>
                  <a:schemeClr val="accent2">
                    <a:lumMod val="10000"/>
                  </a:schemeClr>
                </a:solidFill>
              </a:rPr>
              <a:t>blood</a:t>
            </a:r>
            <a:r>
              <a:rPr lang="en-US" dirty="0" smtClean="0">
                <a:solidFill>
                  <a:schemeClr val="accent2">
                    <a:lumMod val="10000"/>
                  </a:schemeClr>
                </a:solidFill>
              </a:rPr>
              <a:t>.</a:t>
            </a:r>
            <a:endParaRPr lang="ar-IQ" dirty="0">
              <a:solidFill>
                <a:schemeClr val="accent2">
                  <a:lumMod val="10000"/>
                </a:schemeClr>
              </a:solidFill>
            </a:endParaRPr>
          </a:p>
        </p:txBody>
      </p:sp>
    </p:spTree>
    <p:extLst>
      <p:ext uri="{BB962C8B-B14F-4D97-AF65-F5344CB8AC3E}">
        <p14:creationId xmlns:p14="http://schemas.microsoft.com/office/powerpoint/2010/main" val="1593991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5750" y="214313"/>
            <a:ext cx="8643938" cy="6286500"/>
          </a:xfrm>
        </p:spPr>
        <p:txBody>
          <a:bodyPr/>
          <a:lstStyle/>
          <a:p>
            <a:pPr algn="ctr">
              <a:buFont typeface="Monotype Sorts" pitchFamily="2" charset="2"/>
              <a:buNone/>
              <a:defRPr/>
            </a:pPr>
            <a:r>
              <a:rPr lang="en-US" b="1" u="sng" dirty="0" smtClean="0">
                <a:solidFill>
                  <a:schemeClr val="bg2">
                    <a:lumMod val="75000"/>
                    <a:lumOff val="25000"/>
                  </a:schemeClr>
                </a:solidFill>
              </a:rPr>
              <a:t>Origin of Nutrients in the ECF </a:t>
            </a:r>
            <a:endParaRPr lang="ar-IQ" b="1" u="sng" dirty="0" smtClean="0">
              <a:solidFill>
                <a:schemeClr val="bg2">
                  <a:lumMod val="75000"/>
                  <a:lumOff val="25000"/>
                </a:schemeClr>
              </a:solidFill>
            </a:endParaRPr>
          </a:p>
          <a:p>
            <a:pPr algn="ctr">
              <a:buFont typeface="Monotype Sorts" pitchFamily="2" charset="2"/>
              <a:buNone/>
              <a:defRPr/>
            </a:pPr>
            <a:r>
              <a:rPr lang="en-US" b="1" u="sng" dirty="0" smtClean="0">
                <a:solidFill>
                  <a:srgbClr val="7030A0"/>
                </a:solidFill>
              </a:rPr>
              <a:t>Liver</a:t>
            </a:r>
            <a:r>
              <a:rPr lang="en-US" b="1" dirty="0" smtClean="0">
                <a:solidFill>
                  <a:srgbClr val="7030A0"/>
                </a:solidFill>
              </a:rPr>
              <a:t> and </a:t>
            </a:r>
            <a:r>
              <a:rPr lang="en-US" b="1" u="sng" dirty="0" smtClean="0">
                <a:solidFill>
                  <a:srgbClr val="7030A0"/>
                </a:solidFill>
              </a:rPr>
              <a:t>Other Organs </a:t>
            </a:r>
            <a:r>
              <a:rPr lang="en-US" b="1" dirty="0" smtClean="0">
                <a:solidFill>
                  <a:srgbClr val="7030A0"/>
                </a:solidFill>
              </a:rPr>
              <a:t>That Perform Primarily Metabolic Functions:</a:t>
            </a:r>
          </a:p>
          <a:p>
            <a:pPr>
              <a:buFont typeface="Monotype Sorts" pitchFamily="2" charset="2"/>
              <a:buNone/>
              <a:defRPr/>
            </a:pPr>
            <a:endParaRPr lang="en-US" dirty="0" smtClean="0">
              <a:solidFill>
                <a:srgbClr val="7030A0"/>
              </a:solidFill>
            </a:endParaRPr>
          </a:p>
          <a:p>
            <a:pPr>
              <a:defRPr/>
            </a:pPr>
            <a:r>
              <a:rPr lang="en-US" b="1" u="sng" dirty="0" smtClean="0">
                <a:solidFill>
                  <a:schemeClr val="bg2"/>
                </a:solidFill>
              </a:rPr>
              <a:t>Not all</a:t>
            </a:r>
            <a:r>
              <a:rPr lang="en-US" u="sng" dirty="0" smtClean="0">
                <a:solidFill>
                  <a:schemeClr val="bg2"/>
                </a:solidFill>
              </a:rPr>
              <a:t> substances </a:t>
            </a:r>
            <a:r>
              <a:rPr lang="en-US" b="1" u="sng" dirty="0" smtClean="0">
                <a:solidFill>
                  <a:schemeClr val="bg2"/>
                </a:solidFill>
              </a:rPr>
              <a:t>absorbed</a:t>
            </a:r>
            <a:r>
              <a:rPr lang="en-US" u="sng" dirty="0" smtClean="0">
                <a:solidFill>
                  <a:schemeClr val="bg2"/>
                </a:solidFill>
              </a:rPr>
              <a:t> from the </a:t>
            </a:r>
            <a:r>
              <a:rPr lang="en-US" b="1" u="sng" dirty="0" smtClean="0">
                <a:solidFill>
                  <a:schemeClr val="bg2"/>
                </a:solidFill>
              </a:rPr>
              <a:t>GIT</a:t>
            </a:r>
            <a:r>
              <a:rPr lang="en-US" u="sng" dirty="0" smtClean="0">
                <a:solidFill>
                  <a:schemeClr val="bg2"/>
                </a:solidFill>
              </a:rPr>
              <a:t> </a:t>
            </a:r>
            <a:r>
              <a:rPr lang="en-US" b="1" u="sng" dirty="0" smtClean="0">
                <a:solidFill>
                  <a:schemeClr val="bg2"/>
                </a:solidFill>
              </a:rPr>
              <a:t>can be used</a:t>
            </a:r>
            <a:r>
              <a:rPr lang="en-US" u="sng" dirty="0" smtClean="0">
                <a:solidFill>
                  <a:schemeClr val="bg2"/>
                </a:solidFill>
              </a:rPr>
              <a:t> </a:t>
            </a:r>
            <a:r>
              <a:rPr lang="en-US" dirty="0" smtClean="0">
                <a:solidFill>
                  <a:schemeClr val="bg2"/>
                </a:solidFill>
              </a:rPr>
              <a:t>in their absorbed form </a:t>
            </a:r>
            <a:r>
              <a:rPr lang="en-US" b="1" dirty="0" smtClean="0">
                <a:solidFill>
                  <a:schemeClr val="bg2"/>
                </a:solidFill>
              </a:rPr>
              <a:t>by the cells</a:t>
            </a:r>
            <a:r>
              <a:rPr lang="en-US" dirty="0" smtClean="0">
                <a:solidFill>
                  <a:schemeClr val="bg2"/>
                </a:solidFill>
              </a:rPr>
              <a:t>. </a:t>
            </a:r>
            <a:r>
              <a:rPr lang="en-US" b="1" dirty="0" smtClean="0">
                <a:solidFill>
                  <a:srgbClr val="C00000"/>
                </a:solidFill>
              </a:rPr>
              <a:t>The liver changes the chemical compositions </a:t>
            </a:r>
            <a:r>
              <a:rPr lang="en-US" dirty="0" smtClean="0">
                <a:solidFill>
                  <a:schemeClr val="bg2"/>
                </a:solidFill>
              </a:rPr>
              <a:t>of many of these </a:t>
            </a:r>
            <a:r>
              <a:rPr lang="en-US" b="1" dirty="0" smtClean="0">
                <a:solidFill>
                  <a:schemeClr val="bg2"/>
                </a:solidFill>
              </a:rPr>
              <a:t>substances</a:t>
            </a:r>
            <a:r>
              <a:rPr lang="en-US" dirty="0" smtClean="0">
                <a:solidFill>
                  <a:schemeClr val="bg2"/>
                </a:solidFill>
              </a:rPr>
              <a:t> to more </a:t>
            </a:r>
            <a:r>
              <a:rPr lang="en-US" b="1" dirty="0" smtClean="0">
                <a:solidFill>
                  <a:schemeClr val="bg2"/>
                </a:solidFill>
              </a:rPr>
              <a:t>usable forms</a:t>
            </a:r>
            <a:r>
              <a:rPr lang="en-US" dirty="0" smtClean="0">
                <a:solidFill>
                  <a:schemeClr val="bg2"/>
                </a:solidFill>
              </a:rPr>
              <a:t>, and other tissues of the body such as </a:t>
            </a:r>
            <a:r>
              <a:rPr lang="en-US" b="1" dirty="0" smtClean="0">
                <a:solidFill>
                  <a:schemeClr val="bg2"/>
                </a:solidFill>
              </a:rPr>
              <a:t>fat </a:t>
            </a:r>
            <a:r>
              <a:rPr lang="en-US" dirty="0" smtClean="0">
                <a:solidFill>
                  <a:schemeClr val="bg2"/>
                </a:solidFill>
              </a:rPr>
              <a:t>cells, </a:t>
            </a:r>
            <a:r>
              <a:rPr lang="en-US" b="1" dirty="0" smtClean="0">
                <a:solidFill>
                  <a:schemeClr val="bg2"/>
                </a:solidFill>
              </a:rPr>
              <a:t>GIT</a:t>
            </a:r>
            <a:r>
              <a:rPr lang="en-US" dirty="0" smtClean="0">
                <a:solidFill>
                  <a:schemeClr val="bg2"/>
                </a:solidFill>
              </a:rPr>
              <a:t> </a:t>
            </a:r>
            <a:r>
              <a:rPr lang="en-US" b="1" dirty="0" smtClean="0">
                <a:solidFill>
                  <a:schemeClr val="bg2"/>
                </a:solidFill>
              </a:rPr>
              <a:t>mucosa</a:t>
            </a:r>
            <a:r>
              <a:rPr lang="en-US" dirty="0" smtClean="0">
                <a:solidFill>
                  <a:schemeClr val="bg2"/>
                </a:solidFill>
              </a:rPr>
              <a:t>, </a:t>
            </a:r>
            <a:r>
              <a:rPr lang="en-US" b="1" dirty="0" smtClean="0">
                <a:solidFill>
                  <a:schemeClr val="bg2"/>
                </a:solidFill>
              </a:rPr>
              <a:t>kidneys</a:t>
            </a:r>
            <a:r>
              <a:rPr lang="en-US" dirty="0" smtClean="0">
                <a:solidFill>
                  <a:schemeClr val="bg2"/>
                </a:solidFill>
              </a:rPr>
              <a:t>, and </a:t>
            </a:r>
            <a:r>
              <a:rPr lang="en-US" b="1" dirty="0" smtClean="0">
                <a:solidFill>
                  <a:schemeClr val="bg2"/>
                </a:solidFill>
              </a:rPr>
              <a:t>endocrine</a:t>
            </a:r>
            <a:r>
              <a:rPr lang="en-US" dirty="0" smtClean="0">
                <a:solidFill>
                  <a:schemeClr val="bg2"/>
                </a:solidFill>
              </a:rPr>
              <a:t> glands </a:t>
            </a:r>
            <a:r>
              <a:rPr lang="en-US" b="1" dirty="0" smtClean="0">
                <a:solidFill>
                  <a:srgbClr val="C00000"/>
                </a:solidFill>
              </a:rPr>
              <a:t>helps modify</a:t>
            </a:r>
            <a:r>
              <a:rPr lang="en-US" dirty="0" smtClean="0">
                <a:solidFill>
                  <a:srgbClr val="C00000"/>
                </a:solidFill>
              </a:rPr>
              <a:t> </a:t>
            </a:r>
            <a:r>
              <a:rPr lang="en-US" b="1" dirty="0" smtClean="0">
                <a:solidFill>
                  <a:srgbClr val="C00000"/>
                </a:solidFill>
              </a:rPr>
              <a:t>the absorbed substances </a:t>
            </a:r>
            <a:r>
              <a:rPr lang="en-US" dirty="0" smtClean="0">
                <a:solidFill>
                  <a:srgbClr val="C00000"/>
                </a:solidFill>
              </a:rPr>
              <a:t>or </a:t>
            </a:r>
            <a:r>
              <a:rPr lang="en-US" b="1" dirty="0" smtClean="0">
                <a:solidFill>
                  <a:srgbClr val="C00000"/>
                </a:solidFill>
              </a:rPr>
              <a:t>store them</a:t>
            </a:r>
            <a:r>
              <a:rPr lang="en-US" dirty="0" smtClean="0">
                <a:solidFill>
                  <a:srgbClr val="C00000"/>
                </a:solidFill>
              </a:rPr>
              <a:t> </a:t>
            </a:r>
            <a:r>
              <a:rPr lang="en-US" dirty="0" smtClean="0">
                <a:solidFill>
                  <a:schemeClr val="bg2"/>
                </a:solidFill>
              </a:rPr>
              <a:t>until they are needed.</a:t>
            </a:r>
          </a:p>
        </p:txBody>
      </p:sp>
    </p:spTree>
    <p:extLst>
      <p:ext uri="{BB962C8B-B14F-4D97-AF65-F5344CB8AC3E}">
        <p14:creationId xmlns:p14="http://schemas.microsoft.com/office/powerpoint/2010/main" val="1048215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5750" y="214313"/>
            <a:ext cx="8643938" cy="6429375"/>
          </a:xfrm>
        </p:spPr>
        <p:txBody>
          <a:bodyPr/>
          <a:lstStyle/>
          <a:p>
            <a:pPr algn="ctr">
              <a:buFont typeface="Monotype Sorts" pitchFamily="2" charset="2"/>
              <a:buNone/>
              <a:defRPr/>
            </a:pPr>
            <a:r>
              <a:rPr lang="en-US" b="1" u="sng" dirty="0" smtClean="0">
                <a:solidFill>
                  <a:schemeClr val="bg2">
                    <a:lumMod val="75000"/>
                    <a:lumOff val="25000"/>
                  </a:schemeClr>
                </a:solidFill>
              </a:rPr>
              <a:t>Origin of Nutrients in the ECF </a:t>
            </a:r>
            <a:endParaRPr lang="ar-IQ" b="1" u="sng" dirty="0" smtClean="0">
              <a:solidFill>
                <a:schemeClr val="bg2">
                  <a:lumMod val="75000"/>
                  <a:lumOff val="25000"/>
                </a:schemeClr>
              </a:solidFill>
            </a:endParaRPr>
          </a:p>
          <a:p>
            <a:pPr algn="ctr">
              <a:buFont typeface="Monotype Sorts" pitchFamily="2" charset="2"/>
              <a:buNone/>
              <a:defRPr/>
            </a:pPr>
            <a:r>
              <a:rPr lang="en-US" b="1" u="sng" dirty="0" smtClean="0">
                <a:solidFill>
                  <a:schemeClr val="tx1">
                    <a:lumMod val="50000"/>
                  </a:schemeClr>
                </a:solidFill>
              </a:rPr>
              <a:t>Musculoskeletal System</a:t>
            </a:r>
            <a:r>
              <a:rPr lang="en-US" b="1" dirty="0" smtClean="0">
                <a:solidFill>
                  <a:schemeClr val="tx1">
                    <a:lumMod val="50000"/>
                  </a:schemeClr>
                </a:solidFill>
              </a:rPr>
              <a:t>:</a:t>
            </a:r>
          </a:p>
          <a:p>
            <a:pPr>
              <a:buFont typeface="Monotype Sorts" pitchFamily="2" charset="2"/>
              <a:buNone/>
              <a:defRPr/>
            </a:pPr>
            <a:endParaRPr lang="en-US" sz="1100" dirty="0" smtClean="0">
              <a:solidFill>
                <a:schemeClr val="tx1">
                  <a:lumMod val="50000"/>
                </a:schemeClr>
              </a:solidFill>
            </a:endParaRPr>
          </a:p>
          <a:p>
            <a:pPr>
              <a:defRPr/>
            </a:pPr>
            <a:r>
              <a:rPr lang="en-US" b="1" dirty="0" smtClean="0">
                <a:solidFill>
                  <a:schemeClr val="bg2"/>
                </a:solidFill>
              </a:rPr>
              <a:t>the body</a:t>
            </a:r>
            <a:r>
              <a:rPr lang="en-US" dirty="0" smtClean="0">
                <a:solidFill>
                  <a:schemeClr val="bg2"/>
                </a:solidFill>
              </a:rPr>
              <a:t> </a:t>
            </a:r>
            <a:r>
              <a:rPr lang="en-US" b="1" dirty="0" smtClean="0">
                <a:solidFill>
                  <a:schemeClr val="bg2"/>
                </a:solidFill>
              </a:rPr>
              <a:t>could not move</a:t>
            </a:r>
            <a:r>
              <a:rPr lang="en-US" dirty="0" smtClean="0">
                <a:solidFill>
                  <a:schemeClr val="bg2"/>
                </a:solidFill>
              </a:rPr>
              <a:t> to the appropriate </a:t>
            </a:r>
            <a:r>
              <a:rPr lang="en-US" b="1" dirty="0" smtClean="0">
                <a:solidFill>
                  <a:schemeClr val="bg2"/>
                </a:solidFill>
              </a:rPr>
              <a:t>place</a:t>
            </a:r>
            <a:r>
              <a:rPr lang="en-US" dirty="0" smtClean="0">
                <a:solidFill>
                  <a:schemeClr val="bg2"/>
                </a:solidFill>
              </a:rPr>
              <a:t> </a:t>
            </a:r>
            <a:r>
              <a:rPr lang="en-US" b="1" dirty="0" smtClean="0">
                <a:solidFill>
                  <a:schemeClr val="bg2"/>
                </a:solidFill>
              </a:rPr>
              <a:t>to obtain</a:t>
            </a:r>
            <a:r>
              <a:rPr lang="en-US" dirty="0" smtClean="0">
                <a:solidFill>
                  <a:schemeClr val="bg2"/>
                </a:solidFill>
              </a:rPr>
              <a:t> </a:t>
            </a:r>
            <a:r>
              <a:rPr lang="en-US" b="1" dirty="0" smtClean="0">
                <a:solidFill>
                  <a:schemeClr val="bg2"/>
                </a:solidFill>
              </a:rPr>
              <a:t>the foods required for nutrition</a:t>
            </a:r>
            <a:r>
              <a:rPr lang="en-US" dirty="0" smtClean="0">
                <a:solidFill>
                  <a:schemeClr val="bg2"/>
                </a:solidFill>
              </a:rPr>
              <a:t>. </a:t>
            </a:r>
            <a:r>
              <a:rPr lang="en-US" dirty="0">
                <a:solidFill>
                  <a:schemeClr val="bg2"/>
                </a:solidFill>
              </a:rPr>
              <a:t>Without </a:t>
            </a:r>
            <a:r>
              <a:rPr lang="en-US" dirty="0" smtClean="0">
                <a:solidFill>
                  <a:schemeClr val="bg2"/>
                </a:solidFill>
              </a:rPr>
              <a:t>muscles</a:t>
            </a:r>
            <a:r>
              <a:rPr lang="en-GB" dirty="0" smtClean="0">
                <a:solidFill>
                  <a:schemeClr val="bg2"/>
                </a:solidFill>
              </a:rPr>
              <a:t>. </a:t>
            </a:r>
          </a:p>
          <a:p>
            <a:pPr>
              <a:defRPr/>
            </a:pPr>
            <a:r>
              <a:rPr lang="ar-IQ" dirty="0" smtClean="0">
                <a:solidFill>
                  <a:schemeClr val="bg2"/>
                </a:solidFill>
              </a:rPr>
              <a:t> </a:t>
            </a:r>
            <a:r>
              <a:rPr lang="en-US" dirty="0" smtClean="0">
                <a:solidFill>
                  <a:schemeClr val="bg2"/>
                </a:solidFill>
              </a:rPr>
              <a:t>The musculoskeletal system </a:t>
            </a:r>
            <a:r>
              <a:rPr lang="en-US" b="1" dirty="0" smtClean="0">
                <a:solidFill>
                  <a:schemeClr val="bg2"/>
                </a:solidFill>
              </a:rPr>
              <a:t>also provides motility</a:t>
            </a:r>
            <a:r>
              <a:rPr lang="en-US" dirty="0" smtClean="0">
                <a:solidFill>
                  <a:schemeClr val="bg2"/>
                </a:solidFill>
              </a:rPr>
              <a:t> for </a:t>
            </a:r>
            <a:r>
              <a:rPr lang="en-US" b="1" dirty="0" smtClean="0">
                <a:solidFill>
                  <a:schemeClr val="bg2"/>
                </a:solidFill>
              </a:rPr>
              <a:t>protection against adverse surroundings</a:t>
            </a:r>
            <a:r>
              <a:rPr lang="en-US" dirty="0" smtClean="0">
                <a:solidFill>
                  <a:schemeClr val="bg2"/>
                </a:solidFill>
              </a:rPr>
              <a:t>.</a:t>
            </a:r>
          </a:p>
        </p:txBody>
      </p:sp>
    </p:spTree>
    <p:extLst>
      <p:ext uri="{BB962C8B-B14F-4D97-AF65-F5344CB8AC3E}">
        <p14:creationId xmlns:p14="http://schemas.microsoft.com/office/powerpoint/2010/main" val="78678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5750" y="214313"/>
            <a:ext cx="8643938" cy="5143500"/>
          </a:xfrm>
        </p:spPr>
        <p:txBody>
          <a:bodyPr/>
          <a:lstStyle/>
          <a:p>
            <a:pPr algn="ctr">
              <a:buFont typeface="Monotype Sorts" pitchFamily="2" charset="2"/>
              <a:buNone/>
              <a:defRPr/>
            </a:pPr>
            <a:r>
              <a:rPr lang="en-US" u="sng" dirty="0" smtClean="0">
                <a:solidFill>
                  <a:schemeClr val="bg2">
                    <a:lumMod val="75000"/>
                    <a:lumOff val="25000"/>
                  </a:schemeClr>
                </a:solidFill>
              </a:rPr>
              <a:t>Removal of Metabolic End Products</a:t>
            </a:r>
            <a:endParaRPr lang="en-US" dirty="0" smtClean="0">
              <a:solidFill>
                <a:schemeClr val="bg2">
                  <a:lumMod val="75000"/>
                  <a:lumOff val="25000"/>
                </a:schemeClr>
              </a:solidFill>
            </a:endParaRPr>
          </a:p>
          <a:p>
            <a:pPr>
              <a:defRPr/>
            </a:pPr>
            <a:r>
              <a:rPr lang="en-US" b="1" u="sng" dirty="0" smtClean="0">
                <a:solidFill>
                  <a:schemeClr val="accent5">
                    <a:lumMod val="25000"/>
                  </a:schemeClr>
                </a:solidFill>
              </a:rPr>
              <a:t>Removal of Carbon Dioxide by the Lungs</a:t>
            </a:r>
            <a:r>
              <a:rPr lang="en-US" b="1" dirty="0" smtClean="0">
                <a:solidFill>
                  <a:schemeClr val="accent5">
                    <a:lumMod val="25000"/>
                  </a:schemeClr>
                </a:solidFill>
              </a:rPr>
              <a:t>:</a:t>
            </a:r>
          </a:p>
          <a:p>
            <a:pPr>
              <a:buFont typeface="Monotype Sorts" pitchFamily="2" charset="2"/>
              <a:buNone/>
              <a:defRPr/>
            </a:pPr>
            <a:endParaRPr lang="en-US" dirty="0" smtClean="0">
              <a:solidFill>
                <a:schemeClr val="accent5">
                  <a:lumMod val="25000"/>
                </a:schemeClr>
              </a:solidFill>
            </a:endParaRPr>
          </a:p>
          <a:p>
            <a:pPr>
              <a:defRPr/>
            </a:pPr>
            <a:r>
              <a:rPr lang="en-US" b="1" dirty="0" smtClean="0">
                <a:solidFill>
                  <a:schemeClr val="accent5">
                    <a:lumMod val="25000"/>
                  </a:schemeClr>
                </a:solidFill>
              </a:rPr>
              <a:t>At the same time</a:t>
            </a:r>
            <a:r>
              <a:rPr lang="en-US" dirty="0" smtClean="0">
                <a:solidFill>
                  <a:schemeClr val="accent5">
                    <a:lumMod val="25000"/>
                  </a:schemeClr>
                </a:solidFill>
              </a:rPr>
              <a:t> that </a:t>
            </a:r>
            <a:r>
              <a:rPr lang="en-US" b="1" dirty="0" smtClean="0">
                <a:solidFill>
                  <a:schemeClr val="accent5">
                    <a:lumMod val="25000"/>
                  </a:schemeClr>
                </a:solidFill>
              </a:rPr>
              <a:t>blood picks</a:t>
            </a:r>
            <a:r>
              <a:rPr lang="en-US" dirty="0" smtClean="0">
                <a:solidFill>
                  <a:schemeClr val="accent5">
                    <a:lumMod val="25000"/>
                  </a:schemeClr>
                </a:solidFill>
              </a:rPr>
              <a:t> up </a:t>
            </a:r>
            <a:r>
              <a:rPr lang="en-US" b="1" dirty="0" smtClean="0">
                <a:solidFill>
                  <a:schemeClr val="accent5">
                    <a:lumMod val="25000"/>
                  </a:schemeClr>
                </a:solidFill>
              </a:rPr>
              <a:t>oxygen</a:t>
            </a:r>
            <a:r>
              <a:rPr lang="en-US" dirty="0" smtClean="0">
                <a:solidFill>
                  <a:schemeClr val="accent5">
                    <a:lumMod val="25000"/>
                  </a:schemeClr>
                </a:solidFill>
              </a:rPr>
              <a:t> in the lungs, </a:t>
            </a:r>
            <a:r>
              <a:rPr lang="en-US" b="1" i="1" dirty="0" smtClean="0">
                <a:solidFill>
                  <a:srgbClr val="C00000"/>
                </a:solidFill>
              </a:rPr>
              <a:t>carbon dioxide </a:t>
            </a:r>
            <a:r>
              <a:rPr lang="en-US" b="1" dirty="0" smtClean="0">
                <a:solidFill>
                  <a:schemeClr val="accent5">
                    <a:lumMod val="25000"/>
                  </a:schemeClr>
                </a:solidFill>
              </a:rPr>
              <a:t>is released</a:t>
            </a:r>
            <a:r>
              <a:rPr lang="en-US" dirty="0" smtClean="0">
                <a:solidFill>
                  <a:schemeClr val="accent5">
                    <a:lumMod val="25000"/>
                  </a:schemeClr>
                </a:solidFill>
              </a:rPr>
              <a:t> from the </a:t>
            </a:r>
            <a:r>
              <a:rPr lang="en-US" b="1" dirty="0" smtClean="0">
                <a:solidFill>
                  <a:schemeClr val="accent5">
                    <a:lumMod val="25000"/>
                  </a:schemeClr>
                </a:solidFill>
              </a:rPr>
              <a:t>blood into</a:t>
            </a:r>
            <a:r>
              <a:rPr lang="en-US" dirty="0" smtClean="0">
                <a:solidFill>
                  <a:schemeClr val="accent5">
                    <a:lumMod val="25000"/>
                  </a:schemeClr>
                </a:solidFill>
              </a:rPr>
              <a:t> the lung </a:t>
            </a:r>
            <a:r>
              <a:rPr lang="en-US" b="1" dirty="0" smtClean="0">
                <a:solidFill>
                  <a:srgbClr val="C00000"/>
                </a:solidFill>
              </a:rPr>
              <a:t>alveoli</a:t>
            </a:r>
            <a:r>
              <a:rPr lang="en-US" dirty="0" smtClean="0">
                <a:solidFill>
                  <a:schemeClr val="accent5">
                    <a:lumMod val="25000"/>
                  </a:schemeClr>
                </a:solidFill>
              </a:rPr>
              <a:t>; the respiratory movement of </a:t>
            </a:r>
            <a:r>
              <a:rPr lang="en-US" b="1" dirty="0" smtClean="0">
                <a:solidFill>
                  <a:schemeClr val="accent5">
                    <a:lumMod val="25000"/>
                  </a:schemeClr>
                </a:solidFill>
              </a:rPr>
              <a:t>air into and out of the lungs</a:t>
            </a:r>
            <a:r>
              <a:rPr lang="en-US" dirty="0" smtClean="0">
                <a:solidFill>
                  <a:schemeClr val="accent5">
                    <a:lumMod val="25000"/>
                  </a:schemeClr>
                </a:solidFill>
              </a:rPr>
              <a:t> carries the carbon dioxide to the atmosphere. </a:t>
            </a:r>
          </a:p>
          <a:p>
            <a:pPr>
              <a:defRPr/>
            </a:pPr>
            <a:r>
              <a:rPr lang="en-US" dirty="0" smtClean="0">
                <a:solidFill>
                  <a:schemeClr val="accent5">
                    <a:lumMod val="25000"/>
                  </a:schemeClr>
                </a:solidFill>
              </a:rPr>
              <a:t>Carbon dioxide is the </a:t>
            </a:r>
            <a:r>
              <a:rPr lang="en-US" b="1" dirty="0" smtClean="0">
                <a:solidFill>
                  <a:schemeClr val="accent5">
                    <a:lumMod val="25000"/>
                  </a:schemeClr>
                </a:solidFill>
              </a:rPr>
              <a:t>most abundant </a:t>
            </a:r>
            <a:r>
              <a:rPr lang="en-US" dirty="0" smtClean="0">
                <a:solidFill>
                  <a:schemeClr val="accent5">
                    <a:lumMod val="25000"/>
                  </a:schemeClr>
                </a:solidFill>
              </a:rPr>
              <a:t>of all the end products of metabolism. </a:t>
            </a:r>
          </a:p>
          <a:p>
            <a:pPr>
              <a:buFont typeface="Monotype Sorts" pitchFamily="2" charset="2"/>
              <a:buNone/>
              <a:defRPr/>
            </a:pPr>
            <a:endParaRPr lang="en-US" sz="1100" dirty="0" smtClean="0">
              <a:solidFill>
                <a:schemeClr val="accent5">
                  <a:lumMod val="25000"/>
                </a:schemeClr>
              </a:solidFill>
            </a:endParaRPr>
          </a:p>
        </p:txBody>
      </p:sp>
    </p:spTree>
    <p:extLst>
      <p:ext uri="{BB962C8B-B14F-4D97-AF65-F5344CB8AC3E}">
        <p14:creationId xmlns:p14="http://schemas.microsoft.com/office/powerpoint/2010/main" val="1772269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5750" y="214313"/>
            <a:ext cx="8643938" cy="6429375"/>
          </a:xfrm>
        </p:spPr>
        <p:txBody>
          <a:bodyPr/>
          <a:lstStyle/>
          <a:p>
            <a:pPr algn="ctr">
              <a:buFont typeface="Monotype Sorts" pitchFamily="2" charset="2"/>
              <a:buNone/>
              <a:defRPr/>
            </a:pPr>
            <a:r>
              <a:rPr lang="en-US" u="sng" dirty="0" smtClean="0">
                <a:solidFill>
                  <a:schemeClr val="bg2">
                    <a:lumMod val="75000"/>
                    <a:lumOff val="25000"/>
                  </a:schemeClr>
                </a:solidFill>
              </a:rPr>
              <a:t>Removal of Metabolic End Products </a:t>
            </a:r>
            <a:endParaRPr lang="ar-IQ" u="sng" dirty="0" smtClean="0">
              <a:solidFill>
                <a:schemeClr val="bg2">
                  <a:lumMod val="75000"/>
                  <a:lumOff val="25000"/>
                </a:schemeClr>
              </a:solidFill>
            </a:endParaRPr>
          </a:p>
          <a:p>
            <a:pPr algn="ctr">
              <a:buFont typeface="Monotype Sorts" pitchFamily="2" charset="2"/>
              <a:buNone/>
              <a:defRPr/>
            </a:pPr>
            <a:r>
              <a:rPr lang="en-US" b="1" u="sng" dirty="0" smtClean="0">
                <a:solidFill>
                  <a:schemeClr val="accent6">
                    <a:lumMod val="25000"/>
                  </a:schemeClr>
                </a:solidFill>
              </a:rPr>
              <a:t>Kidneys</a:t>
            </a:r>
            <a:r>
              <a:rPr lang="en-US" b="1" dirty="0" smtClean="0">
                <a:solidFill>
                  <a:schemeClr val="accent6">
                    <a:lumMod val="25000"/>
                  </a:schemeClr>
                </a:solidFill>
              </a:rPr>
              <a:t>:</a:t>
            </a:r>
          </a:p>
          <a:p>
            <a:pPr>
              <a:buFont typeface="Monotype Sorts" pitchFamily="2" charset="2"/>
              <a:buNone/>
              <a:defRPr/>
            </a:pPr>
            <a:endParaRPr lang="en-US" dirty="0" smtClean="0">
              <a:solidFill>
                <a:schemeClr val="accent6">
                  <a:lumMod val="25000"/>
                </a:schemeClr>
              </a:solidFill>
            </a:endParaRPr>
          </a:p>
          <a:p>
            <a:pPr>
              <a:defRPr/>
            </a:pPr>
            <a:r>
              <a:rPr lang="en-US" b="1" dirty="0" smtClean="0">
                <a:solidFill>
                  <a:schemeClr val="accent6">
                    <a:lumMod val="25000"/>
                  </a:schemeClr>
                </a:solidFill>
              </a:rPr>
              <a:t>Passage</a:t>
            </a:r>
            <a:r>
              <a:rPr lang="en-US" dirty="0" smtClean="0">
                <a:solidFill>
                  <a:schemeClr val="accent6">
                    <a:lumMod val="25000"/>
                  </a:schemeClr>
                </a:solidFill>
              </a:rPr>
              <a:t> of the blood </a:t>
            </a:r>
            <a:r>
              <a:rPr lang="en-US" b="1" dirty="0" smtClean="0">
                <a:solidFill>
                  <a:schemeClr val="accent6">
                    <a:lumMod val="25000"/>
                  </a:schemeClr>
                </a:solidFill>
              </a:rPr>
              <a:t>through the kidneys removes </a:t>
            </a:r>
            <a:r>
              <a:rPr lang="en-US" dirty="0" smtClean="0">
                <a:solidFill>
                  <a:schemeClr val="accent6">
                    <a:lumMod val="25000"/>
                  </a:schemeClr>
                </a:solidFill>
              </a:rPr>
              <a:t>most of the</a:t>
            </a:r>
            <a:r>
              <a:rPr lang="ar-IQ" dirty="0" smtClean="0">
                <a:solidFill>
                  <a:schemeClr val="accent6">
                    <a:lumMod val="25000"/>
                  </a:schemeClr>
                </a:solidFill>
              </a:rPr>
              <a:t> </a:t>
            </a:r>
            <a:r>
              <a:rPr lang="en-US" b="1" dirty="0" smtClean="0">
                <a:solidFill>
                  <a:schemeClr val="accent6">
                    <a:lumMod val="25000"/>
                  </a:schemeClr>
                </a:solidFill>
              </a:rPr>
              <a:t>substances</a:t>
            </a:r>
            <a:r>
              <a:rPr lang="ar-IQ" b="1" dirty="0" smtClean="0">
                <a:solidFill>
                  <a:schemeClr val="accent6">
                    <a:lumMod val="25000"/>
                  </a:schemeClr>
                </a:solidFill>
              </a:rPr>
              <a:t> </a:t>
            </a:r>
            <a:r>
              <a:rPr lang="en-US" b="1" dirty="0" smtClean="0">
                <a:solidFill>
                  <a:schemeClr val="accent6">
                    <a:lumMod val="25000"/>
                  </a:schemeClr>
                </a:solidFill>
              </a:rPr>
              <a:t>from </a:t>
            </a:r>
            <a:r>
              <a:rPr lang="en-US" b="1" dirty="0">
                <a:solidFill>
                  <a:schemeClr val="accent6">
                    <a:lumMod val="25000"/>
                  </a:schemeClr>
                </a:solidFill>
              </a:rPr>
              <a:t>the plasma </a:t>
            </a:r>
            <a:r>
              <a:rPr lang="en-US" dirty="0" smtClean="0">
                <a:solidFill>
                  <a:schemeClr val="accent6">
                    <a:lumMod val="25000"/>
                  </a:schemeClr>
                </a:solidFill>
              </a:rPr>
              <a:t>that are not needed by the cells. </a:t>
            </a:r>
            <a:endParaRPr lang="ar-IQ" dirty="0" smtClean="0">
              <a:solidFill>
                <a:schemeClr val="accent6">
                  <a:lumMod val="25000"/>
                </a:schemeClr>
              </a:solidFill>
            </a:endParaRPr>
          </a:p>
          <a:p>
            <a:pPr>
              <a:defRPr/>
            </a:pPr>
            <a:r>
              <a:rPr lang="en-US" b="1" dirty="0" smtClean="0">
                <a:solidFill>
                  <a:schemeClr val="accent6">
                    <a:lumMod val="25000"/>
                  </a:schemeClr>
                </a:solidFill>
              </a:rPr>
              <a:t>These</a:t>
            </a:r>
            <a:r>
              <a:rPr lang="en-US" dirty="0" smtClean="0">
                <a:solidFill>
                  <a:schemeClr val="accent6">
                    <a:lumMod val="25000"/>
                  </a:schemeClr>
                </a:solidFill>
              </a:rPr>
              <a:t> substances </a:t>
            </a:r>
            <a:r>
              <a:rPr lang="en-US" b="1" dirty="0" smtClean="0">
                <a:solidFill>
                  <a:schemeClr val="accent6">
                    <a:lumMod val="25000"/>
                  </a:schemeClr>
                </a:solidFill>
              </a:rPr>
              <a:t>include different end products</a:t>
            </a:r>
            <a:r>
              <a:rPr lang="en-US" dirty="0" smtClean="0">
                <a:solidFill>
                  <a:schemeClr val="accent6">
                    <a:lumMod val="25000"/>
                  </a:schemeClr>
                </a:solidFill>
              </a:rPr>
              <a:t> of cellular </a:t>
            </a:r>
            <a:r>
              <a:rPr lang="en-US" b="1" dirty="0" smtClean="0">
                <a:solidFill>
                  <a:schemeClr val="accent6">
                    <a:lumMod val="25000"/>
                  </a:schemeClr>
                </a:solidFill>
              </a:rPr>
              <a:t>metabolism</a:t>
            </a:r>
            <a:r>
              <a:rPr lang="en-US" dirty="0" smtClean="0">
                <a:solidFill>
                  <a:schemeClr val="accent6">
                    <a:lumMod val="25000"/>
                  </a:schemeClr>
                </a:solidFill>
              </a:rPr>
              <a:t>, such as </a:t>
            </a:r>
            <a:r>
              <a:rPr lang="en-US" b="1" dirty="0" smtClean="0">
                <a:solidFill>
                  <a:srgbClr val="C00000"/>
                </a:solidFill>
              </a:rPr>
              <a:t>urea and uric acid</a:t>
            </a:r>
            <a:r>
              <a:rPr lang="en-US" dirty="0" smtClean="0">
                <a:solidFill>
                  <a:schemeClr val="accent6">
                    <a:lumMod val="25000"/>
                  </a:schemeClr>
                </a:solidFill>
              </a:rPr>
              <a:t>; they </a:t>
            </a:r>
            <a:r>
              <a:rPr lang="en-US" b="1" dirty="0" smtClean="0">
                <a:solidFill>
                  <a:schemeClr val="accent6">
                    <a:lumMod val="25000"/>
                  </a:schemeClr>
                </a:solidFill>
              </a:rPr>
              <a:t>also include excesses of </a:t>
            </a:r>
            <a:r>
              <a:rPr lang="en-US" b="1" dirty="0" smtClean="0">
                <a:solidFill>
                  <a:srgbClr val="C00000"/>
                </a:solidFill>
              </a:rPr>
              <a:t>ions and water </a:t>
            </a:r>
            <a:r>
              <a:rPr lang="en-US" dirty="0" smtClean="0">
                <a:solidFill>
                  <a:schemeClr val="accent6">
                    <a:lumMod val="25000"/>
                  </a:schemeClr>
                </a:solidFill>
              </a:rPr>
              <a:t>that might have accumulated in the ECF.</a:t>
            </a:r>
          </a:p>
          <a:p>
            <a:pPr>
              <a:buFont typeface="Monotype Sorts" pitchFamily="2" charset="2"/>
              <a:buNone/>
              <a:defRPr/>
            </a:pPr>
            <a:endParaRPr lang="en-US" sz="1100" dirty="0" smtClean="0">
              <a:solidFill>
                <a:schemeClr val="tx1">
                  <a:lumMod val="50000"/>
                </a:schemeClr>
              </a:solidFill>
            </a:endParaRPr>
          </a:p>
        </p:txBody>
      </p:sp>
    </p:spTree>
    <p:extLst>
      <p:ext uri="{BB962C8B-B14F-4D97-AF65-F5344CB8AC3E}">
        <p14:creationId xmlns:p14="http://schemas.microsoft.com/office/powerpoint/2010/main" val="2131367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5750" y="214313"/>
            <a:ext cx="8643938" cy="6429375"/>
          </a:xfrm>
        </p:spPr>
        <p:txBody>
          <a:bodyPr/>
          <a:lstStyle/>
          <a:p>
            <a:pPr algn="ctr">
              <a:buFont typeface="Monotype Sorts" pitchFamily="2" charset="2"/>
              <a:buNone/>
              <a:defRPr/>
            </a:pPr>
            <a:r>
              <a:rPr lang="en-US" u="sng" dirty="0" smtClean="0">
                <a:solidFill>
                  <a:schemeClr val="bg2">
                    <a:lumMod val="75000"/>
                    <a:lumOff val="25000"/>
                  </a:schemeClr>
                </a:solidFill>
              </a:rPr>
              <a:t>Removal of Metabolic End Products </a:t>
            </a:r>
            <a:endParaRPr lang="ar-IQ" u="sng" dirty="0" smtClean="0">
              <a:solidFill>
                <a:schemeClr val="bg2">
                  <a:lumMod val="75000"/>
                  <a:lumOff val="25000"/>
                </a:schemeClr>
              </a:solidFill>
            </a:endParaRPr>
          </a:p>
          <a:p>
            <a:pPr algn="ctr">
              <a:buFont typeface="Monotype Sorts" pitchFamily="2" charset="2"/>
              <a:buNone/>
              <a:defRPr/>
            </a:pPr>
            <a:r>
              <a:rPr lang="en-US" dirty="0" smtClean="0">
                <a:solidFill>
                  <a:schemeClr val="accent6">
                    <a:lumMod val="25000"/>
                  </a:schemeClr>
                </a:solidFill>
              </a:rPr>
              <a:t>The </a:t>
            </a:r>
            <a:r>
              <a:rPr lang="en-US" b="1" dirty="0" smtClean="0">
                <a:solidFill>
                  <a:schemeClr val="accent6">
                    <a:lumMod val="25000"/>
                  </a:schemeClr>
                </a:solidFill>
              </a:rPr>
              <a:t>kidneys</a:t>
            </a:r>
            <a:r>
              <a:rPr lang="en-US" dirty="0" smtClean="0">
                <a:solidFill>
                  <a:schemeClr val="accent6">
                    <a:lumMod val="25000"/>
                  </a:schemeClr>
                </a:solidFill>
              </a:rPr>
              <a:t> perform their </a:t>
            </a:r>
            <a:r>
              <a:rPr lang="en-US" b="1" dirty="0" smtClean="0">
                <a:solidFill>
                  <a:schemeClr val="accent6">
                    <a:lumMod val="25000"/>
                  </a:schemeClr>
                </a:solidFill>
              </a:rPr>
              <a:t>function</a:t>
            </a:r>
            <a:r>
              <a:rPr lang="en-US" dirty="0" smtClean="0">
                <a:solidFill>
                  <a:schemeClr val="accent6">
                    <a:lumMod val="25000"/>
                  </a:schemeClr>
                </a:solidFill>
              </a:rPr>
              <a:t> by:</a:t>
            </a:r>
          </a:p>
          <a:p>
            <a:pPr>
              <a:defRPr/>
            </a:pPr>
            <a:r>
              <a:rPr lang="en-US" b="1" dirty="0" smtClean="0">
                <a:solidFill>
                  <a:srgbClr val="C00000"/>
                </a:solidFill>
              </a:rPr>
              <a:t>Filtering</a:t>
            </a:r>
            <a:r>
              <a:rPr lang="en-US" dirty="0" smtClean="0">
                <a:solidFill>
                  <a:schemeClr val="accent6">
                    <a:lumMod val="25000"/>
                  </a:schemeClr>
                </a:solidFill>
              </a:rPr>
              <a:t> large quantities of </a:t>
            </a:r>
            <a:r>
              <a:rPr lang="en-US" b="1" dirty="0" smtClean="0">
                <a:solidFill>
                  <a:srgbClr val="C00000"/>
                </a:solidFill>
              </a:rPr>
              <a:t>plasma</a:t>
            </a:r>
            <a:r>
              <a:rPr lang="en-US" dirty="0" smtClean="0">
                <a:solidFill>
                  <a:schemeClr val="accent6">
                    <a:lumMod val="25000"/>
                  </a:schemeClr>
                </a:solidFill>
              </a:rPr>
              <a:t> through the </a:t>
            </a:r>
            <a:r>
              <a:rPr lang="en-US" b="1" dirty="0" err="1" smtClean="0">
                <a:solidFill>
                  <a:schemeClr val="accent6">
                    <a:lumMod val="25000"/>
                  </a:schemeClr>
                </a:solidFill>
              </a:rPr>
              <a:t>glomeruli</a:t>
            </a:r>
            <a:r>
              <a:rPr lang="en-US" dirty="0" smtClean="0">
                <a:solidFill>
                  <a:schemeClr val="accent6">
                    <a:lumMod val="25000"/>
                  </a:schemeClr>
                </a:solidFill>
              </a:rPr>
              <a:t> into the </a:t>
            </a:r>
            <a:r>
              <a:rPr lang="en-US" b="1" dirty="0" smtClean="0">
                <a:solidFill>
                  <a:schemeClr val="accent6">
                    <a:lumMod val="25000"/>
                  </a:schemeClr>
                </a:solidFill>
              </a:rPr>
              <a:t>tubules</a:t>
            </a:r>
            <a:r>
              <a:rPr lang="en-US" dirty="0" smtClean="0">
                <a:solidFill>
                  <a:schemeClr val="accent6">
                    <a:lumMod val="25000"/>
                  </a:schemeClr>
                </a:solidFill>
              </a:rPr>
              <a:t>. </a:t>
            </a:r>
          </a:p>
          <a:p>
            <a:pPr>
              <a:defRPr/>
            </a:pPr>
            <a:r>
              <a:rPr lang="en-US" b="1" dirty="0" smtClean="0">
                <a:solidFill>
                  <a:srgbClr val="C00000"/>
                </a:solidFill>
              </a:rPr>
              <a:t>Reabsorbing</a:t>
            </a:r>
            <a:r>
              <a:rPr lang="en-US" dirty="0" smtClean="0">
                <a:solidFill>
                  <a:schemeClr val="accent6">
                    <a:lumMod val="25000"/>
                  </a:schemeClr>
                </a:solidFill>
              </a:rPr>
              <a:t> into the blood those </a:t>
            </a:r>
            <a:r>
              <a:rPr lang="en-US" b="1" dirty="0" smtClean="0">
                <a:solidFill>
                  <a:srgbClr val="C00000"/>
                </a:solidFill>
              </a:rPr>
              <a:t>substances needed</a:t>
            </a:r>
            <a:r>
              <a:rPr lang="en-US" dirty="0" smtClean="0">
                <a:solidFill>
                  <a:srgbClr val="C00000"/>
                </a:solidFill>
              </a:rPr>
              <a:t> </a:t>
            </a:r>
            <a:r>
              <a:rPr lang="en-US" dirty="0" smtClean="0">
                <a:solidFill>
                  <a:schemeClr val="accent6">
                    <a:lumMod val="25000"/>
                  </a:schemeClr>
                </a:solidFill>
              </a:rPr>
              <a:t>by the body, such as </a:t>
            </a:r>
            <a:r>
              <a:rPr lang="en-US" b="1" dirty="0" smtClean="0">
                <a:solidFill>
                  <a:srgbClr val="C00000"/>
                </a:solidFill>
              </a:rPr>
              <a:t>glucose, amino acids, appropriate amounts of water</a:t>
            </a:r>
            <a:r>
              <a:rPr lang="en-US" dirty="0" smtClean="0">
                <a:solidFill>
                  <a:srgbClr val="C00000"/>
                </a:solidFill>
              </a:rPr>
              <a:t>, and </a:t>
            </a:r>
            <a:r>
              <a:rPr lang="en-US" b="1" dirty="0" smtClean="0">
                <a:solidFill>
                  <a:srgbClr val="C00000"/>
                </a:solidFill>
              </a:rPr>
              <a:t>many of the ions</a:t>
            </a:r>
            <a:r>
              <a:rPr lang="en-US" dirty="0" smtClean="0">
                <a:solidFill>
                  <a:srgbClr val="C00000"/>
                </a:solidFill>
              </a:rPr>
              <a:t>. </a:t>
            </a:r>
            <a:endParaRPr lang="ar-IQ" dirty="0" smtClean="0">
              <a:solidFill>
                <a:srgbClr val="C00000"/>
              </a:solidFill>
            </a:endParaRPr>
          </a:p>
          <a:p>
            <a:pPr>
              <a:defRPr/>
            </a:pPr>
            <a:r>
              <a:rPr lang="en-US" dirty="0" smtClean="0">
                <a:solidFill>
                  <a:schemeClr val="accent6">
                    <a:lumMod val="25000"/>
                  </a:schemeClr>
                </a:solidFill>
              </a:rPr>
              <a:t>Most of the </a:t>
            </a:r>
            <a:r>
              <a:rPr lang="en-US" b="1" dirty="0" smtClean="0">
                <a:solidFill>
                  <a:schemeClr val="accent6">
                    <a:lumMod val="25000"/>
                  </a:schemeClr>
                </a:solidFill>
              </a:rPr>
              <a:t>other substances</a:t>
            </a:r>
            <a:r>
              <a:rPr lang="en-US" dirty="0" smtClean="0">
                <a:solidFill>
                  <a:schemeClr val="accent6">
                    <a:lumMod val="25000"/>
                  </a:schemeClr>
                </a:solidFill>
              </a:rPr>
              <a:t> that are </a:t>
            </a:r>
            <a:r>
              <a:rPr lang="en-US" b="1" dirty="0" smtClean="0">
                <a:solidFill>
                  <a:srgbClr val="C00000"/>
                </a:solidFill>
              </a:rPr>
              <a:t>not needed</a:t>
            </a:r>
            <a:r>
              <a:rPr lang="en-US" dirty="0" smtClean="0">
                <a:solidFill>
                  <a:srgbClr val="C00000"/>
                </a:solidFill>
              </a:rPr>
              <a:t> </a:t>
            </a:r>
            <a:r>
              <a:rPr lang="en-US" dirty="0" smtClean="0">
                <a:solidFill>
                  <a:schemeClr val="accent6">
                    <a:lumMod val="25000"/>
                  </a:schemeClr>
                </a:solidFill>
              </a:rPr>
              <a:t>by the body, especially the metabolic end products such as </a:t>
            </a:r>
            <a:r>
              <a:rPr lang="en-US" b="1" dirty="0" smtClean="0">
                <a:solidFill>
                  <a:srgbClr val="C00000"/>
                </a:solidFill>
              </a:rPr>
              <a:t>urea</a:t>
            </a:r>
            <a:r>
              <a:rPr lang="en-US" dirty="0" smtClean="0">
                <a:solidFill>
                  <a:srgbClr val="C00000"/>
                </a:solidFill>
              </a:rPr>
              <a:t>, </a:t>
            </a:r>
            <a:r>
              <a:rPr lang="en-US" dirty="0" smtClean="0">
                <a:solidFill>
                  <a:schemeClr val="accent6">
                    <a:lumMod val="25000"/>
                  </a:schemeClr>
                </a:solidFill>
              </a:rPr>
              <a:t>are </a:t>
            </a:r>
            <a:r>
              <a:rPr lang="en-US" b="1" dirty="0" smtClean="0">
                <a:solidFill>
                  <a:schemeClr val="accent6">
                    <a:lumMod val="25000"/>
                  </a:schemeClr>
                </a:solidFill>
              </a:rPr>
              <a:t>reabsorbed </a:t>
            </a:r>
            <a:r>
              <a:rPr lang="en-US" dirty="0" smtClean="0">
                <a:solidFill>
                  <a:schemeClr val="accent6">
                    <a:lumMod val="25000"/>
                  </a:schemeClr>
                </a:solidFill>
              </a:rPr>
              <a:t>and pass through the renal tubules into the urine.</a:t>
            </a:r>
            <a:endParaRPr lang="en-US" sz="1100" dirty="0" smtClean="0">
              <a:solidFill>
                <a:schemeClr val="accent6">
                  <a:lumMod val="25000"/>
                </a:schemeClr>
              </a:solidFill>
            </a:endParaRPr>
          </a:p>
        </p:txBody>
      </p:sp>
    </p:spTree>
    <p:extLst>
      <p:ext uri="{BB962C8B-B14F-4D97-AF65-F5344CB8AC3E}">
        <p14:creationId xmlns:p14="http://schemas.microsoft.com/office/powerpoint/2010/main" val="2167193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5750" y="214313"/>
            <a:ext cx="8643938" cy="6429375"/>
          </a:xfrm>
        </p:spPr>
        <p:txBody>
          <a:bodyPr/>
          <a:lstStyle/>
          <a:p>
            <a:pPr algn="ctr">
              <a:buFont typeface="Monotype Sorts" pitchFamily="2" charset="2"/>
              <a:buNone/>
              <a:defRPr/>
            </a:pPr>
            <a:r>
              <a:rPr lang="en-US" b="1" u="sng" dirty="0" smtClean="0">
                <a:solidFill>
                  <a:schemeClr val="bg2">
                    <a:lumMod val="75000"/>
                    <a:lumOff val="25000"/>
                  </a:schemeClr>
                </a:solidFill>
              </a:rPr>
              <a:t>Regulation of Body Functions</a:t>
            </a:r>
            <a:endParaRPr lang="en-US" dirty="0" smtClean="0">
              <a:solidFill>
                <a:schemeClr val="bg2">
                  <a:lumMod val="75000"/>
                  <a:lumOff val="25000"/>
                </a:schemeClr>
              </a:solidFill>
            </a:endParaRPr>
          </a:p>
          <a:p>
            <a:pPr>
              <a:defRPr/>
            </a:pPr>
            <a:r>
              <a:rPr lang="en-US" b="1" u="sng" dirty="0" smtClean="0">
                <a:solidFill>
                  <a:srgbClr val="7030A0"/>
                </a:solidFill>
              </a:rPr>
              <a:t>Nervous System</a:t>
            </a:r>
            <a:r>
              <a:rPr lang="en-US" b="1" dirty="0" smtClean="0">
                <a:solidFill>
                  <a:srgbClr val="7030A0"/>
                </a:solidFill>
              </a:rPr>
              <a:t>:</a:t>
            </a:r>
          </a:p>
          <a:p>
            <a:pPr>
              <a:buFont typeface="Monotype Sorts" pitchFamily="2" charset="2"/>
              <a:buNone/>
              <a:defRPr/>
            </a:pPr>
            <a:endParaRPr lang="en-US" dirty="0" smtClean="0">
              <a:solidFill>
                <a:srgbClr val="7030A0"/>
              </a:solidFill>
            </a:endParaRPr>
          </a:p>
          <a:p>
            <a:pPr>
              <a:defRPr/>
            </a:pPr>
            <a:r>
              <a:rPr lang="en-US" dirty="0" smtClean="0">
                <a:solidFill>
                  <a:srgbClr val="7030A0"/>
                </a:solidFill>
              </a:rPr>
              <a:t>The nervous system is composed of three major parts: </a:t>
            </a:r>
          </a:p>
          <a:p>
            <a:pPr>
              <a:defRPr/>
            </a:pPr>
            <a:r>
              <a:rPr lang="en-US" dirty="0" smtClean="0">
                <a:solidFill>
                  <a:srgbClr val="7030A0"/>
                </a:solidFill>
              </a:rPr>
              <a:t>1 - The </a:t>
            </a:r>
            <a:r>
              <a:rPr lang="en-US" b="1" i="1" dirty="0" smtClean="0">
                <a:solidFill>
                  <a:srgbClr val="7030A0"/>
                </a:solidFill>
              </a:rPr>
              <a:t>sensory </a:t>
            </a:r>
            <a:r>
              <a:rPr lang="en-US" b="1" i="1" dirty="0" smtClean="0">
                <a:solidFill>
                  <a:srgbClr val="C00000"/>
                </a:solidFill>
              </a:rPr>
              <a:t>input </a:t>
            </a:r>
            <a:r>
              <a:rPr lang="en-US" b="1" i="1" dirty="0" smtClean="0">
                <a:solidFill>
                  <a:srgbClr val="7030A0"/>
                </a:solidFill>
              </a:rPr>
              <a:t>portion</a:t>
            </a:r>
            <a:r>
              <a:rPr lang="en-US" i="1" dirty="0" smtClean="0">
                <a:solidFill>
                  <a:srgbClr val="7030A0"/>
                </a:solidFill>
              </a:rPr>
              <a:t>. </a:t>
            </a:r>
            <a:endParaRPr lang="en-US" dirty="0" smtClean="0">
              <a:solidFill>
                <a:srgbClr val="7030A0"/>
              </a:solidFill>
            </a:endParaRPr>
          </a:p>
          <a:p>
            <a:pPr>
              <a:defRPr/>
            </a:pPr>
            <a:r>
              <a:rPr lang="en-US" dirty="0" smtClean="0">
                <a:solidFill>
                  <a:srgbClr val="7030A0"/>
                </a:solidFill>
              </a:rPr>
              <a:t>2 - The </a:t>
            </a:r>
            <a:r>
              <a:rPr lang="en-US" b="1" i="1" dirty="0" smtClean="0">
                <a:solidFill>
                  <a:srgbClr val="7030A0"/>
                </a:solidFill>
              </a:rPr>
              <a:t>central nervous system</a:t>
            </a:r>
            <a:r>
              <a:rPr lang="en-US" i="1" dirty="0" smtClean="0">
                <a:solidFill>
                  <a:srgbClr val="7030A0"/>
                </a:solidFill>
              </a:rPr>
              <a:t> </a:t>
            </a:r>
            <a:r>
              <a:rPr lang="en-US" dirty="0" smtClean="0">
                <a:solidFill>
                  <a:srgbClr val="7030A0"/>
                </a:solidFill>
              </a:rPr>
              <a:t>(or </a:t>
            </a:r>
            <a:r>
              <a:rPr lang="en-US" b="1" i="1" dirty="0" smtClean="0">
                <a:solidFill>
                  <a:srgbClr val="C00000"/>
                </a:solidFill>
              </a:rPr>
              <a:t>integrative </a:t>
            </a:r>
            <a:r>
              <a:rPr lang="en-US" b="1" i="1" dirty="0" smtClean="0">
                <a:solidFill>
                  <a:srgbClr val="7030A0"/>
                </a:solidFill>
              </a:rPr>
              <a:t>portion</a:t>
            </a:r>
            <a:r>
              <a:rPr lang="en-US" dirty="0" smtClean="0">
                <a:solidFill>
                  <a:srgbClr val="7030A0"/>
                </a:solidFill>
              </a:rPr>
              <a:t>). </a:t>
            </a:r>
          </a:p>
          <a:p>
            <a:pPr>
              <a:defRPr/>
            </a:pPr>
            <a:r>
              <a:rPr lang="en-US" dirty="0" smtClean="0">
                <a:solidFill>
                  <a:srgbClr val="7030A0"/>
                </a:solidFill>
              </a:rPr>
              <a:t>3 - The </a:t>
            </a:r>
            <a:r>
              <a:rPr lang="en-US" b="1" i="1" dirty="0" smtClean="0">
                <a:solidFill>
                  <a:srgbClr val="7030A0"/>
                </a:solidFill>
              </a:rPr>
              <a:t>motor </a:t>
            </a:r>
            <a:r>
              <a:rPr lang="en-US" b="1" i="1" dirty="0" smtClean="0">
                <a:solidFill>
                  <a:srgbClr val="C00000"/>
                </a:solidFill>
              </a:rPr>
              <a:t>output </a:t>
            </a:r>
            <a:r>
              <a:rPr lang="en-US" b="1" i="1" dirty="0" smtClean="0">
                <a:solidFill>
                  <a:srgbClr val="7030A0"/>
                </a:solidFill>
              </a:rPr>
              <a:t>portion</a:t>
            </a:r>
            <a:r>
              <a:rPr lang="en-US" i="1" dirty="0" smtClean="0">
                <a:solidFill>
                  <a:srgbClr val="7030A0"/>
                </a:solidFill>
              </a:rPr>
              <a:t>. </a:t>
            </a:r>
            <a:endParaRPr lang="en-US" dirty="0" smtClean="0">
              <a:solidFill>
                <a:srgbClr val="7030A0"/>
              </a:solidFill>
            </a:endParaRPr>
          </a:p>
          <a:p>
            <a:pPr>
              <a:defRPr/>
            </a:pPr>
            <a:r>
              <a:rPr lang="en-US" b="1" dirty="0" smtClean="0">
                <a:solidFill>
                  <a:srgbClr val="C00000"/>
                </a:solidFill>
              </a:rPr>
              <a:t>Sensory receptors</a:t>
            </a:r>
            <a:r>
              <a:rPr lang="en-US" dirty="0" smtClean="0">
                <a:solidFill>
                  <a:srgbClr val="C00000"/>
                </a:solidFill>
              </a:rPr>
              <a:t> </a:t>
            </a:r>
            <a:r>
              <a:rPr lang="en-US" dirty="0" smtClean="0">
                <a:solidFill>
                  <a:srgbClr val="7030A0"/>
                </a:solidFill>
              </a:rPr>
              <a:t>detect the state of the body or the state of the surroundings. For instance, </a:t>
            </a:r>
            <a:r>
              <a:rPr lang="en-US" b="1" dirty="0" smtClean="0">
                <a:solidFill>
                  <a:srgbClr val="7030A0"/>
                </a:solidFill>
              </a:rPr>
              <a:t>receptors</a:t>
            </a:r>
            <a:r>
              <a:rPr lang="en-US" dirty="0" smtClean="0">
                <a:solidFill>
                  <a:srgbClr val="7030A0"/>
                </a:solidFill>
              </a:rPr>
              <a:t> in the </a:t>
            </a:r>
            <a:r>
              <a:rPr lang="en-US" b="1" dirty="0" smtClean="0">
                <a:solidFill>
                  <a:srgbClr val="7030A0"/>
                </a:solidFill>
              </a:rPr>
              <a:t>skin apprise</a:t>
            </a:r>
            <a:r>
              <a:rPr lang="en-US" dirty="0" smtClean="0">
                <a:solidFill>
                  <a:srgbClr val="7030A0"/>
                </a:solidFill>
              </a:rPr>
              <a:t> one whenever an </a:t>
            </a:r>
            <a:r>
              <a:rPr lang="en-US" b="1" dirty="0" smtClean="0">
                <a:solidFill>
                  <a:srgbClr val="7030A0"/>
                </a:solidFill>
              </a:rPr>
              <a:t>object touches </a:t>
            </a:r>
            <a:r>
              <a:rPr lang="en-US" dirty="0" smtClean="0">
                <a:solidFill>
                  <a:srgbClr val="7030A0"/>
                </a:solidFill>
              </a:rPr>
              <a:t>the skin at any point. </a:t>
            </a:r>
          </a:p>
        </p:txBody>
      </p:sp>
    </p:spTree>
    <p:extLst>
      <p:ext uri="{BB962C8B-B14F-4D97-AF65-F5344CB8AC3E}">
        <p14:creationId xmlns:p14="http://schemas.microsoft.com/office/powerpoint/2010/main" val="1389882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5750" y="214313"/>
            <a:ext cx="8643938" cy="6429375"/>
          </a:xfrm>
        </p:spPr>
        <p:txBody>
          <a:bodyPr/>
          <a:lstStyle/>
          <a:p>
            <a:pPr algn="ctr">
              <a:buFont typeface="Monotype Sorts" pitchFamily="2" charset="2"/>
              <a:buNone/>
              <a:defRPr/>
            </a:pPr>
            <a:r>
              <a:rPr lang="en-US" b="1" u="sng" dirty="0" smtClean="0">
                <a:solidFill>
                  <a:schemeClr val="bg2">
                    <a:lumMod val="75000"/>
                    <a:lumOff val="25000"/>
                  </a:schemeClr>
                </a:solidFill>
              </a:rPr>
              <a:t>Regulation of Body Functions </a:t>
            </a:r>
            <a:endParaRPr lang="ar-IQ" b="1" u="sng" dirty="0" smtClean="0">
              <a:solidFill>
                <a:schemeClr val="bg2">
                  <a:lumMod val="75000"/>
                  <a:lumOff val="25000"/>
                </a:schemeClr>
              </a:solidFill>
            </a:endParaRPr>
          </a:p>
          <a:p>
            <a:pPr>
              <a:buFont typeface="Monotype Sorts" pitchFamily="2" charset="2"/>
              <a:buNone/>
              <a:defRPr/>
            </a:pPr>
            <a:r>
              <a:rPr lang="en-US" dirty="0" smtClean="0">
                <a:solidFill>
                  <a:srgbClr val="7030A0"/>
                </a:solidFill>
              </a:rPr>
              <a:t>The </a:t>
            </a:r>
            <a:r>
              <a:rPr lang="en-US" b="1" dirty="0" smtClean="0">
                <a:solidFill>
                  <a:srgbClr val="7030A0"/>
                </a:solidFill>
              </a:rPr>
              <a:t>CNS </a:t>
            </a:r>
            <a:r>
              <a:rPr lang="en-US" dirty="0" smtClean="0">
                <a:solidFill>
                  <a:srgbClr val="7030A0"/>
                </a:solidFill>
              </a:rPr>
              <a:t>is </a:t>
            </a:r>
            <a:r>
              <a:rPr lang="en-US" b="1" dirty="0" smtClean="0">
                <a:solidFill>
                  <a:srgbClr val="7030A0"/>
                </a:solidFill>
              </a:rPr>
              <a:t>composed</a:t>
            </a:r>
            <a:r>
              <a:rPr lang="en-US" dirty="0" smtClean="0">
                <a:solidFill>
                  <a:srgbClr val="7030A0"/>
                </a:solidFill>
              </a:rPr>
              <a:t> of the </a:t>
            </a:r>
            <a:r>
              <a:rPr lang="en-US" b="1" dirty="0" smtClean="0">
                <a:solidFill>
                  <a:srgbClr val="C00000"/>
                </a:solidFill>
              </a:rPr>
              <a:t>brain</a:t>
            </a:r>
            <a:r>
              <a:rPr lang="en-US" b="1" dirty="0" smtClean="0">
                <a:solidFill>
                  <a:srgbClr val="7030A0"/>
                </a:solidFill>
              </a:rPr>
              <a:t> </a:t>
            </a:r>
            <a:r>
              <a:rPr lang="en-US" dirty="0" smtClean="0">
                <a:solidFill>
                  <a:srgbClr val="7030A0"/>
                </a:solidFill>
              </a:rPr>
              <a:t>and</a:t>
            </a:r>
            <a:r>
              <a:rPr lang="en-US" b="1" dirty="0" smtClean="0">
                <a:solidFill>
                  <a:srgbClr val="7030A0"/>
                </a:solidFill>
              </a:rPr>
              <a:t> </a:t>
            </a:r>
            <a:r>
              <a:rPr lang="en-US" b="1" dirty="0" smtClean="0">
                <a:solidFill>
                  <a:srgbClr val="C00000"/>
                </a:solidFill>
              </a:rPr>
              <a:t>spinal cord</a:t>
            </a:r>
            <a:r>
              <a:rPr lang="en-US" dirty="0" smtClean="0">
                <a:solidFill>
                  <a:srgbClr val="C00000"/>
                </a:solidFill>
              </a:rPr>
              <a:t>. </a:t>
            </a:r>
            <a:endParaRPr lang="ar-IQ" dirty="0" smtClean="0">
              <a:solidFill>
                <a:srgbClr val="C00000"/>
              </a:solidFill>
            </a:endParaRPr>
          </a:p>
          <a:p>
            <a:pPr>
              <a:buFont typeface="Monotype Sorts" pitchFamily="2" charset="2"/>
              <a:buNone/>
              <a:defRPr/>
            </a:pPr>
            <a:r>
              <a:rPr lang="en-US" dirty="0" smtClean="0">
                <a:solidFill>
                  <a:srgbClr val="7030A0"/>
                </a:solidFill>
              </a:rPr>
              <a:t>The </a:t>
            </a:r>
            <a:r>
              <a:rPr lang="en-US" b="1" dirty="0" smtClean="0">
                <a:solidFill>
                  <a:srgbClr val="7030A0"/>
                </a:solidFill>
              </a:rPr>
              <a:t>brain</a:t>
            </a:r>
            <a:r>
              <a:rPr lang="en-US" dirty="0" smtClean="0">
                <a:solidFill>
                  <a:srgbClr val="7030A0"/>
                </a:solidFill>
              </a:rPr>
              <a:t> can </a:t>
            </a:r>
            <a:r>
              <a:rPr lang="en-US" b="1" dirty="0" smtClean="0">
                <a:solidFill>
                  <a:srgbClr val="7030A0"/>
                </a:solidFill>
              </a:rPr>
              <a:t>store information, generate thoughts, create ambition</a:t>
            </a:r>
            <a:r>
              <a:rPr lang="en-US" dirty="0" smtClean="0">
                <a:solidFill>
                  <a:srgbClr val="7030A0"/>
                </a:solidFill>
              </a:rPr>
              <a:t>, and </a:t>
            </a:r>
            <a:r>
              <a:rPr lang="en-US" b="1" dirty="0" smtClean="0">
                <a:solidFill>
                  <a:srgbClr val="7030A0"/>
                </a:solidFill>
              </a:rPr>
              <a:t>determine reactions</a:t>
            </a:r>
            <a:r>
              <a:rPr lang="en-US" dirty="0" smtClean="0">
                <a:solidFill>
                  <a:srgbClr val="7030A0"/>
                </a:solidFill>
              </a:rPr>
              <a:t> that the </a:t>
            </a:r>
            <a:r>
              <a:rPr lang="en-US" b="1" dirty="0" smtClean="0">
                <a:solidFill>
                  <a:srgbClr val="7030A0"/>
                </a:solidFill>
              </a:rPr>
              <a:t>body performs</a:t>
            </a:r>
            <a:r>
              <a:rPr lang="en-US" dirty="0" smtClean="0">
                <a:solidFill>
                  <a:srgbClr val="7030A0"/>
                </a:solidFill>
              </a:rPr>
              <a:t> in </a:t>
            </a:r>
            <a:r>
              <a:rPr lang="en-US" b="1" dirty="0" smtClean="0">
                <a:solidFill>
                  <a:srgbClr val="7030A0"/>
                </a:solidFill>
              </a:rPr>
              <a:t>response</a:t>
            </a:r>
            <a:r>
              <a:rPr lang="en-US" dirty="0" smtClean="0">
                <a:solidFill>
                  <a:srgbClr val="7030A0"/>
                </a:solidFill>
              </a:rPr>
              <a:t> to the </a:t>
            </a:r>
            <a:r>
              <a:rPr lang="en-US" b="1" dirty="0" smtClean="0">
                <a:solidFill>
                  <a:srgbClr val="7030A0"/>
                </a:solidFill>
              </a:rPr>
              <a:t>sensations</a:t>
            </a:r>
            <a:r>
              <a:rPr lang="en-US" dirty="0" smtClean="0">
                <a:solidFill>
                  <a:srgbClr val="7030A0"/>
                </a:solidFill>
              </a:rPr>
              <a:t>. </a:t>
            </a:r>
          </a:p>
          <a:p>
            <a:pPr>
              <a:buFont typeface="Monotype Sorts" pitchFamily="2" charset="2"/>
              <a:buNone/>
              <a:defRPr/>
            </a:pPr>
            <a:r>
              <a:rPr lang="en-US" dirty="0" smtClean="0">
                <a:solidFill>
                  <a:srgbClr val="7030A0"/>
                </a:solidFill>
              </a:rPr>
              <a:t>Appropriate </a:t>
            </a:r>
            <a:r>
              <a:rPr lang="en-US" b="1" dirty="0" smtClean="0">
                <a:solidFill>
                  <a:srgbClr val="7030A0"/>
                </a:solidFill>
              </a:rPr>
              <a:t>signals</a:t>
            </a:r>
            <a:r>
              <a:rPr lang="en-US" dirty="0" smtClean="0">
                <a:solidFill>
                  <a:srgbClr val="7030A0"/>
                </a:solidFill>
              </a:rPr>
              <a:t> are </a:t>
            </a:r>
            <a:r>
              <a:rPr lang="en-US" b="1" dirty="0" smtClean="0">
                <a:solidFill>
                  <a:srgbClr val="7030A0"/>
                </a:solidFill>
              </a:rPr>
              <a:t>transmitted</a:t>
            </a:r>
            <a:r>
              <a:rPr lang="en-US" dirty="0" smtClean="0">
                <a:solidFill>
                  <a:srgbClr val="7030A0"/>
                </a:solidFill>
              </a:rPr>
              <a:t> through the </a:t>
            </a:r>
            <a:r>
              <a:rPr lang="en-US" b="1" dirty="0" smtClean="0">
                <a:solidFill>
                  <a:srgbClr val="C00000"/>
                </a:solidFill>
              </a:rPr>
              <a:t>motor output portion</a:t>
            </a:r>
            <a:r>
              <a:rPr lang="en-US" dirty="0" smtClean="0">
                <a:solidFill>
                  <a:srgbClr val="C00000"/>
                </a:solidFill>
              </a:rPr>
              <a:t> </a:t>
            </a:r>
            <a:r>
              <a:rPr lang="en-US" dirty="0" smtClean="0">
                <a:solidFill>
                  <a:srgbClr val="7030A0"/>
                </a:solidFill>
              </a:rPr>
              <a:t>of the nervous system to carry out one’s desires.</a:t>
            </a:r>
          </a:p>
          <a:p>
            <a:pPr>
              <a:defRPr/>
            </a:pPr>
            <a:r>
              <a:rPr lang="en-US" dirty="0" smtClean="0">
                <a:solidFill>
                  <a:srgbClr val="7030A0"/>
                </a:solidFill>
              </a:rPr>
              <a:t>the </a:t>
            </a:r>
            <a:r>
              <a:rPr lang="en-US" b="1" i="1" dirty="0" smtClean="0">
                <a:solidFill>
                  <a:srgbClr val="C00000"/>
                </a:solidFill>
              </a:rPr>
              <a:t>autonomic system</a:t>
            </a:r>
            <a:r>
              <a:rPr lang="en-US" i="1" dirty="0" smtClean="0">
                <a:solidFill>
                  <a:srgbClr val="7030A0"/>
                </a:solidFill>
              </a:rPr>
              <a:t>. </a:t>
            </a:r>
            <a:r>
              <a:rPr lang="en-US" dirty="0" smtClean="0">
                <a:solidFill>
                  <a:srgbClr val="7030A0"/>
                </a:solidFill>
              </a:rPr>
              <a:t>It operates at a </a:t>
            </a:r>
            <a:r>
              <a:rPr lang="en-US" dirty="0" smtClean="0">
                <a:solidFill>
                  <a:srgbClr val="C00000"/>
                </a:solidFill>
              </a:rPr>
              <a:t>subconscious</a:t>
            </a:r>
            <a:r>
              <a:rPr lang="en-US" dirty="0" smtClean="0">
                <a:solidFill>
                  <a:srgbClr val="7030A0"/>
                </a:solidFill>
              </a:rPr>
              <a:t> level and </a:t>
            </a:r>
            <a:r>
              <a:rPr lang="en-US" b="1" dirty="0" smtClean="0">
                <a:solidFill>
                  <a:srgbClr val="7030A0"/>
                </a:solidFill>
              </a:rPr>
              <a:t>controls</a:t>
            </a:r>
            <a:r>
              <a:rPr lang="en-US" dirty="0" smtClean="0">
                <a:solidFill>
                  <a:srgbClr val="7030A0"/>
                </a:solidFill>
              </a:rPr>
              <a:t> many </a:t>
            </a:r>
            <a:r>
              <a:rPr lang="en-US" b="1" dirty="0" smtClean="0">
                <a:solidFill>
                  <a:srgbClr val="7030A0"/>
                </a:solidFill>
              </a:rPr>
              <a:t>functions</a:t>
            </a:r>
            <a:r>
              <a:rPr lang="en-US" dirty="0" smtClean="0">
                <a:solidFill>
                  <a:srgbClr val="7030A0"/>
                </a:solidFill>
              </a:rPr>
              <a:t> of the </a:t>
            </a:r>
            <a:r>
              <a:rPr lang="en-US" b="1" dirty="0" smtClean="0">
                <a:solidFill>
                  <a:srgbClr val="7030A0"/>
                </a:solidFill>
              </a:rPr>
              <a:t>internal organs</a:t>
            </a:r>
            <a:r>
              <a:rPr lang="en-US" dirty="0" smtClean="0">
                <a:solidFill>
                  <a:srgbClr val="7030A0"/>
                </a:solidFill>
              </a:rPr>
              <a:t>.</a:t>
            </a:r>
          </a:p>
          <a:p>
            <a:pPr>
              <a:buFont typeface="Monotype Sorts" pitchFamily="2" charset="2"/>
              <a:buNone/>
              <a:defRPr/>
            </a:pPr>
            <a:endParaRPr lang="en-US" sz="1100" dirty="0" smtClean="0">
              <a:solidFill>
                <a:srgbClr val="7030A0"/>
              </a:solidFill>
            </a:endParaRPr>
          </a:p>
        </p:txBody>
      </p:sp>
    </p:spTree>
    <p:extLst>
      <p:ext uri="{BB962C8B-B14F-4D97-AF65-F5344CB8AC3E}">
        <p14:creationId xmlns:p14="http://schemas.microsoft.com/office/powerpoint/2010/main" val="199757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5750" y="214313"/>
            <a:ext cx="8643938" cy="6429375"/>
          </a:xfrm>
        </p:spPr>
        <p:txBody>
          <a:bodyPr/>
          <a:lstStyle/>
          <a:p>
            <a:pPr algn="ctr">
              <a:buFont typeface="Monotype Sorts" pitchFamily="2" charset="2"/>
              <a:buNone/>
              <a:defRPr/>
            </a:pPr>
            <a:r>
              <a:rPr lang="en-US" b="1" u="sng" dirty="0" smtClean="0">
                <a:solidFill>
                  <a:schemeClr val="bg2">
                    <a:lumMod val="75000"/>
                    <a:lumOff val="25000"/>
                  </a:schemeClr>
                </a:solidFill>
              </a:rPr>
              <a:t>Regulation of Body Functions </a:t>
            </a:r>
            <a:endParaRPr lang="ar-IQ" b="1" u="sng" dirty="0" smtClean="0">
              <a:solidFill>
                <a:schemeClr val="bg2">
                  <a:lumMod val="75000"/>
                  <a:lumOff val="25000"/>
                </a:schemeClr>
              </a:solidFill>
            </a:endParaRPr>
          </a:p>
          <a:p>
            <a:pPr algn="ctr">
              <a:buFont typeface="Monotype Sorts" pitchFamily="2" charset="2"/>
              <a:buNone/>
              <a:defRPr/>
            </a:pPr>
            <a:r>
              <a:rPr lang="en-US" b="1" u="sng" dirty="0" smtClean="0">
                <a:solidFill>
                  <a:schemeClr val="bg2"/>
                </a:solidFill>
              </a:rPr>
              <a:t>Hormonal System of Regulation</a:t>
            </a:r>
            <a:r>
              <a:rPr lang="en-US" b="1" dirty="0" smtClean="0">
                <a:solidFill>
                  <a:schemeClr val="bg2"/>
                </a:solidFill>
              </a:rPr>
              <a:t>:</a:t>
            </a:r>
            <a:endParaRPr lang="en-US" dirty="0" smtClean="0">
              <a:solidFill>
                <a:schemeClr val="bg2"/>
              </a:solidFill>
            </a:endParaRPr>
          </a:p>
          <a:p>
            <a:pPr>
              <a:defRPr/>
            </a:pPr>
            <a:r>
              <a:rPr lang="en-US" sz="2400" dirty="0" smtClean="0">
                <a:solidFill>
                  <a:schemeClr val="bg2"/>
                </a:solidFill>
              </a:rPr>
              <a:t>There are </a:t>
            </a:r>
            <a:r>
              <a:rPr lang="en-US" sz="2400" b="1" dirty="0" smtClean="0">
                <a:solidFill>
                  <a:srgbClr val="C00000"/>
                </a:solidFill>
              </a:rPr>
              <a:t>eight</a:t>
            </a:r>
            <a:r>
              <a:rPr lang="en-US" sz="2400" dirty="0" smtClean="0">
                <a:solidFill>
                  <a:schemeClr val="bg2"/>
                </a:solidFill>
              </a:rPr>
              <a:t> major </a:t>
            </a:r>
            <a:r>
              <a:rPr lang="en-US" sz="2400" b="1" i="1" dirty="0" smtClean="0">
                <a:solidFill>
                  <a:srgbClr val="C00000"/>
                </a:solidFill>
              </a:rPr>
              <a:t>endocrine glands</a:t>
            </a:r>
            <a:r>
              <a:rPr lang="en-US" sz="2400" i="1" dirty="0" smtClean="0">
                <a:solidFill>
                  <a:srgbClr val="C00000"/>
                </a:solidFill>
              </a:rPr>
              <a:t> </a:t>
            </a:r>
            <a:r>
              <a:rPr lang="en-US" sz="2400" dirty="0" smtClean="0">
                <a:solidFill>
                  <a:schemeClr val="bg2"/>
                </a:solidFill>
              </a:rPr>
              <a:t>that </a:t>
            </a:r>
            <a:r>
              <a:rPr lang="en-US" sz="2400" b="1" dirty="0" smtClean="0">
                <a:solidFill>
                  <a:schemeClr val="bg2"/>
                </a:solidFill>
              </a:rPr>
              <a:t>secrete chemical</a:t>
            </a:r>
            <a:r>
              <a:rPr lang="en-US" sz="2400" dirty="0" smtClean="0">
                <a:solidFill>
                  <a:schemeClr val="bg2"/>
                </a:solidFill>
              </a:rPr>
              <a:t> substances called </a:t>
            </a:r>
            <a:r>
              <a:rPr lang="en-US" sz="2400" b="1" i="1" dirty="0" smtClean="0">
                <a:solidFill>
                  <a:srgbClr val="C00000"/>
                </a:solidFill>
              </a:rPr>
              <a:t>hormones</a:t>
            </a:r>
            <a:r>
              <a:rPr lang="en-US" sz="2400" i="1" dirty="0" smtClean="0">
                <a:solidFill>
                  <a:schemeClr val="bg2"/>
                </a:solidFill>
              </a:rPr>
              <a:t>.</a:t>
            </a:r>
            <a:endParaRPr lang="ar-IQ" sz="2400" i="1" dirty="0" smtClean="0">
              <a:solidFill>
                <a:schemeClr val="bg2"/>
              </a:solidFill>
            </a:endParaRPr>
          </a:p>
          <a:p>
            <a:pPr>
              <a:defRPr/>
            </a:pPr>
            <a:r>
              <a:rPr lang="en-US" sz="2400" i="1" dirty="0" smtClean="0">
                <a:solidFill>
                  <a:schemeClr val="bg2"/>
                </a:solidFill>
              </a:rPr>
              <a:t> </a:t>
            </a:r>
            <a:r>
              <a:rPr lang="en-US" sz="2400" dirty="0" smtClean="0">
                <a:solidFill>
                  <a:schemeClr val="bg2"/>
                </a:solidFill>
              </a:rPr>
              <a:t>Hormones are </a:t>
            </a:r>
            <a:r>
              <a:rPr lang="en-US" sz="2400" b="1" dirty="0" smtClean="0">
                <a:solidFill>
                  <a:schemeClr val="bg2"/>
                </a:solidFill>
              </a:rPr>
              <a:t>transported</a:t>
            </a:r>
            <a:r>
              <a:rPr lang="en-US" sz="2400" dirty="0" smtClean="0">
                <a:solidFill>
                  <a:schemeClr val="bg2"/>
                </a:solidFill>
              </a:rPr>
              <a:t> in the </a:t>
            </a:r>
            <a:r>
              <a:rPr lang="en-US" sz="2400" b="1" dirty="0" smtClean="0">
                <a:solidFill>
                  <a:schemeClr val="bg2"/>
                </a:solidFill>
              </a:rPr>
              <a:t>ECF</a:t>
            </a:r>
            <a:r>
              <a:rPr lang="en-US" sz="2400" dirty="0" smtClean="0">
                <a:solidFill>
                  <a:schemeClr val="bg2"/>
                </a:solidFill>
              </a:rPr>
              <a:t> to </a:t>
            </a:r>
            <a:r>
              <a:rPr lang="en-US" sz="2400" b="1" dirty="0" smtClean="0">
                <a:solidFill>
                  <a:schemeClr val="bg2"/>
                </a:solidFill>
              </a:rPr>
              <a:t>all</a:t>
            </a:r>
            <a:r>
              <a:rPr lang="en-US" sz="2400" dirty="0" smtClean="0">
                <a:solidFill>
                  <a:schemeClr val="bg2"/>
                </a:solidFill>
              </a:rPr>
              <a:t> parts of the </a:t>
            </a:r>
            <a:r>
              <a:rPr lang="en-US" sz="2400" b="1" dirty="0" smtClean="0">
                <a:solidFill>
                  <a:schemeClr val="bg2"/>
                </a:solidFill>
              </a:rPr>
              <a:t>body</a:t>
            </a:r>
            <a:r>
              <a:rPr lang="en-US" sz="2400" dirty="0" smtClean="0">
                <a:solidFill>
                  <a:schemeClr val="bg2"/>
                </a:solidFill>
              </a:rPr>
              <a:t> to </a:t>
            </a:r>
            <a:r>
              <a:rPr lang="en-US" sz="2400" b="1" dirty="0" smtClean="0">
                <a:solidFill>
                  <a:srgbClr val="C00000"/>
                </a:solidFill>
              </a:rPr>
              <a:t>help regulate cellular function</a:t>
            </a:r>
            <a:r>
              <a:rPr lang="en-US" sz="2400" dirty="0" smtClean="0">
                <a:solidFill>
                  <a:schemeClr val="bg2"/>
                </a:solidFill>
              </a:rPr>
              <a:t>.</a:t>
            </a:r>
            <a:endParaRPr lang="ar-IQ" sz="2400" dirty="0" smtClean="0">
              <a:solidFill>
                <a:schemeClr val="bg2"/>
              </a:solidFill>
            </a:endParaRPr>
          </a:p>
          <a:p>
            <a:pPr marL="0" indent="0">
              <a:buNone/>
              <a:defRPr/>
            </a:pPr>
            <a:r>
              <a:rPr lang="ar-IQ" sz="2400" dirty="0" smtClean="0">
                <a:solidFill>
                  <a:schemeClr val="bg2"/>
                </a:solidFill>
              </a:rPr>
              <a:t> </a:t>
            </a:r>
            <a:r>
              <a:rPr lang="en-US" sz="2400" u="sng" dirty="0" smtClean="0">
                <a:solidFill>
                  <a:schemeClr val="bg2"/>
                </a:solidFill>
              </a:rPr>
              <a:t> For instance </a:t>
            </a:r>
            <a:endParaRPr lang="ar-IQ" sz="2400" u="sng" dirty="0" smtClean="0">
              <a:solidFill>
                <a:schemeClr val="bg2"/>
              </a:solidFill>
            </a:endParaRPr>
          </a:p>
          <a:p>
            <a:pPr>
              <a:defRPr/>
            </a:pPr>
            <a:r>
              <a:rPr lang="en-US" sz="2400" b="1" dirty="0" smtClean="0">
                <a:solidFill>
                  <a:srgbClr val="C00000"/>
                </a:solidFill>
              </a:rPr>
              <a:t>thyroid hormone </a:t>
            </a:r>
            <a:r>
              <a:rPr lang="en-US" sz="2400" b="1" dirty="0" smtClean="0">
                <a:solidFill>
                  <a:schemeClr val="bg2"/>
                </a:solidFill>
              </a:rPr>
              <a:t>increases the rates</a:t>
            </a:r>
            <a:r>
              <a:rPr lang="en-US" sz="2400" dirty="0" smtClean="0">
                <a:solidFill>
                  <a:schemeClr val="bg2"/>
                </a:solidFill>
              </a:rPr>
              <a:t> of most </a:t>
            </a:r>
            <a:r>
              <a:rPr lang="en-US" sz="2400" b="1" dirty="0" smtClean="0">
                <a:solidFill>
                  <a:schemeClr val="bg2"/>
                </a:solidFill>
              </a:rPr>
              <a:t>chemical reactions</a:t>
            </a:r>
            <a:r>
              <a:rPr lang="en-US" sz="2400" dirty="0" smtClean="0">
                <a:solidFill>
                  <a:schemeClr val="bg2"/>
                </a:solidFill>
              </a:rPr>
              <a:t> in all cells</a:t>
            </a:r>
            <a:r>
              <a:rPr lang="ar-IQ" sz="2400" dirty="0" smtClean="0">
                <a:solidFill>
                  <a:schemeClr val="bg2"/>
                </a:solidFill>
              </a:rPr>
              <a:t>. </a:t>
            </a:r>
          </a:p>
          <a:p>
            <a:pPr>
              <a:defRPr/>
            </a:pPr>
            <a:r>
              <a:rPr lang="en-US" sz="2400" b="1" dirty="0" smtClean="0">
                <a:solidFill>
                  <a:srgbClr val="C00000"/>
                </a:solidFill>
              </a:rPr>
              <a:t>Insulin</a:t>
            </a:r>
            <a:r>
              <a:rPr lang="en-US" sz="2400" dirty="0" smtClean="0">
                <a:solidFill>
                  <a:schemeClr val="bg2"/>
                </a:solidFill>
              </a:rPr>
              <a:t> </a:t>
            </a:r>
            <a:r>
              <a:rPr lang="en-US" sz="2400" b="1" dirty="0" smtClean="0">
                <a:solidFill>
                  <a:schemeClr val="bg2"/>
                </a:solidFill>
              </a:rPr>
              <a:t>controls glucose</a:t>
            </a:r>
            <a:r>
              <a:rPr lang="en-US" sz="2400" dirty="0" smtClean="0">
                <a:solidFill>
                  <a:schemeClr val="bg2"/>
                </a:solidFill>
              </a:rPr>
              <a:t> metabolism</a:t>
            </a:r>
            <a:endParaRPr lang="ar-IQ" sz="2400" dirty="0" smtClean="0">
              <a:solidFill>
                <a:schemeClr val="bg2"/>
              </a:solidFill>
            </a:endParaRPr>
          </a:p>
          <a:p>
            <a:pPr>
              <a:defRPr/>
            </a:pPr>
            <a:r>
              <a:rPr lang="en-US" sz="2400" b="1" dirty="0">
                <a:solidFill>
                  <a:srgbClr val="C00000"/>
                </a:solidFill>
              </a:rPr>
              <a:t>A</a:t>
            </a:r>
            <a:r>
              <a:rPr lang="en-US" sz="2400" b="1" dirty="0" smtClean="0">
                <a:solidFill>
                  <a:srgbClr val="C00000"/>
                </a:solidFill>
              </a:rPr>
              <a:t>drenocortical hormones </a:t>
            </a:r>
            <a:r>
              <a:rPr lang="en-US" sz="2400" dirty="0" smtClean="0">
                <a:solidFill>
                  <a:schemeClr val="bg2"/>
                </a:solidFill>
              </a:rPr>
              <a:t>control </a:t>
            </a:r>
            <a:r>
              <a:rPr lang="en-US" sz="2400" b="1" dirty="0" smtClean="0">
                <a:solidFill>
                  <a:schemeClr val="bg2"/>
                </a:solidFill>
              </a:rPr>
              <a:t>sodium ion, potassium ion</a:t>
            </a:r>
            <a:r>
              <a:rPr lang="en-US" sz="2400" dirty="0" smtClean="0">
                <a:solidFill>
                  <a:schemeClr val="bg2"/>
                </a:solidFill>
              </a:rPr>
              <a:t>, and </a:t>
            </a:r>
            <a:r>
              <a:rPr lang="en-US" sz="2400" b="1" dirty="0" smtClean="0">
                <a:solidFill>
                  <a:schemeClr val="bg2"/>
                </a:solidFill>
              </a:rPr>
              <a:t>protein metabolism</a:t>
            </a:r>
            <a:r>
              <a:rPr lang="ar-IQ" sz="2400" b="1" dirty="0" smtClean="0">
                <a:solidFill>
                  <a:schemeClr val="bg2"/>
                </a:solidFill>
              </a:rPr>
              <a:t>.</a:t>
            </a:r>
            <a:r>
              <a:rPr lang="en-US" sz="2400" dirty="0" smtClean="0">
                <a:solidFill>
                  <a:schemeClr val="bg2"/>
                </a:solidFill>
              </a:rPr>
              <a:t> </a:t>
            </a:r>
            <a:endParaRPr lang="ar-IQ" sz="2400" dirty="0" smtClean="0">
              <a:solidFill>
                <a:schemeClr val="bg2"/>
              </a:solidFill>
            </a:endParaRPr>
          </a:p>
          <a:p>
            <a:pPr>
              <a:defRPr/>
            </a:pPr>
            <a:r>
              <a:rPr lang="en-US" sz="2400" b="1" dirty="0" smtClean="0">
                <a:solidFill>
                  <a:srgbClr val="C00000"/>
                </a:solidFill>
              </a:rPr>
              <a:t>parathyroid hormone </a:t>
            </a:r>
            <a:r>
              <a:rPr lang="en-US" sz="2400" dirty="0" smtClean="0">
                <a:solidFill>
                  <a:schemeClr val="bg2"/>
                </a:solidFill>
              </a:rPr>
              <a:t>controls </a:t>
            </a:r>
            <a:r>
              <a:rPr lang="en-US" sz="2400" b="1" dirty="0" smtClean="0">
                <a:solidFill>
                  <a:schemeClr val="bg2"/>
                </a:solidFill>
              </a:rPr>
              <a:t>bone calcium and phosphate</a:t>
            </a:r>
            <a:r>
              <a:rPr lang="en-US" sz="2400" dirty="0" smtClean="0">
                <a:solidFill>
                  <a:schemeClr val="bg2"/>
                </a:solidFill>
              </a:rPr>
              <a:t>. </a:t>
            </a:r>
          </a:p>
          <a:p>
            <a:pPr marL="0" indent="0">
              <a:buNone/>
              <a:defRPr/>
            </a:pPr>
            <a:r>
              <a:rPr lang="en-US" dirty="0" smtClean="0">
                <a:solidFill>
                  <a:srgbClr val="008080"/>
                </a:solidFill>
              </a:rPr>
              <a:t> </a:t>
            </a:r>
            <a:endParaRPr lang="en-US" sz="1100" dirty="0" smtClean="0">
              <a:solidFill>
                <a:srgbClr val="008080"/>
              </a:solidFill>
            </a:endParaRPr>
          </a:p>
        </p:txBody>
      </p:sp>
    </p:spTree>
    <p:extLst>
      <p:ext uri="{BB962C8B-B14F-4D97-AF65-F5344CB8AC3E}">
        <p14:creationId xmlns:p14="http://schemas.microsoft.com/office/powerpoint/2010/main" val="2028900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256105428"/>
              </p:ext>
            </p:extLst>
          </p:nvPr>
        </p:nvGraphicFramePr>
        <p:xfrm>
          <a:off x="107504" y="116632"/>
          <a:ext cx="8856984" cy="6624736"/>
        </p:xfrm>
        <a:graphic>
          <a:graphicData uri="http://schemas.openxmlformats.org/presentationml/2006/ole">
            <mc:AlternateContent xmlns:mc="http://schemas.openxmlformats.org/markup-compatibility/2006">
              <mc:Choice xmlns:v="urn:schemas-microsoft-com:vml" Requires="v">
                <p:oleObj spid="_x0000_s3127" name="شريحة" r:id="rId3" imgW="2904831" imgH="2177809" progId="PowerPoint.Slide.8">
                  <p:embed/>
                </p:oleObj>
              </mc:Choice>
              <mc:Fallback>
                <p:oleObj name="شريحة" r:id="rId3" imgW="2904831" imgH="2177809" progId="PowerPoint.Slide.8">
                  <p:embed/>
                  <p:pic>
                    <p:nvPicPr>
                      <p:cNvPr id="0" name=""/>
                      <p:cNvPicPr/>
                      <p:nvPr/>
                    </p:nvPicPr>
                    <p:blipFill>
                      <a:blip r:embed="rId4"/>
                      <a:stretch>
                        <a:fillRect/>
                      </a:stretch>
                    </p:blipFill>
                    <p:spPr>
                      <a:xfrm>
                        <a:off x="107504" y="116632"/>
                        <a:ext cx="8856984" cy="6624736"/>
                      </a:xfrm>
                      <a:prstGeom prst="rect">
                        <a:avLst/>
                      </a:prstGeom>
                    </p:spPr>
                  </p:pic>
                </p:oleObj>
              </mc:Fallback>
            </mc:AlternateContent>
          </a:graphicData>
        </a:graphic>
      </p:graphicFrame>
    </p:spTree>
    <p:extLst>
      <p:ext uri="{BB962C8B-B14F-4D97-AF65-F5344CB8AC3E}">
        <p14:creationId xmlns:p14="http://schemas.microsoft.com/office/powerpoint/2010/main" val="1585446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5750" y="214313"/>
            <a:ext cx="8643938" cy="6429375"/>
          </a:xfrm>
        </p:spPr>
        <p:txBody>
          <a:bodyPr/>
          <a:lstStyle/>
          <a:p>
            <a:pPr algn="ctr">
              <a:buFont typeface="Monotype Sorts" pitchFamily="2" charset="2"/>
              <a:buNone/>
              <a:defRPr/>
            </a:pPr>
            <a:r>
              <a:rPr lang="en-US" b="1" u="sng" dirty="0" smtClean="0">
                <a:solidFill>
                  <a:schemeClr val="bg2">
                    <a:lumMod val="75000"/>
                    <a:lumOff val="25000"/>
                  </a:schemeClr>
                </a:solidFill>
              </a:rPr>
              <a:t>Regulation of Body Functions</a:t>
            </a:r>
            <a:endParaRPr lang="en-US" dirty="0" smtClean="0">
              <a:solidFill>
                <a:srgbClr val="008080"/>
              </a:solidFill>
            </a:endParaRPr>
          </a:p>
          <a:p>
            <a:pPr>
              <a:defRPr/>
            </a:pPr>
            <a:r>
              <a:rPr lang="en-GB" dirty="0">
                <a:solidFill>
                  <a:srgbClr val="008080"/>
                </a:solidFill>
              </a:rPr>
              <a:t>T</a:t>
            </a:r>
            <a:r>
              <a:rPr lang="en-US" dirty="0" smtClean="0">
                <a:solidFill>
                  <a:srgbClr val="008080"/>
                </a:solidFill>
              </a:rPr>
              <a:t>he </a:t>
            </a:r>
            <a:r>
              <a:rPr lang="en-US" b="1" dirty="0" smtClean="0">
                <a:solidFill>
                  <a:srgbClr val="C00000"/>
                </a:solidFill>
              </a:rPr>
              <a:t>hormones</a:t>
            </a:r>
            <a:r>
              <a:rPr lang="en-US" dirty="0" smtClean="0">
                <a:solidFill>
                  <a:srgbClr val="008080"/>
                </a:solidFill>
              </a:rPr>
              <a:t> are a system of regulation that complements the </a:t>
            </a:r>
            <a:r>
              <a:rPr lang="en-US" b="1" dirty="0" smtClean="0">
                <a:solidFill>
                  <a:srgbClr val="C00000"/>
                </a:solidFill>
              </a:rPr>
              <a:t>NS</a:t>
            </a:r>
            <a:r>
              <a:rPr lang="en-US" dirty="0" smtClean="0">
                <a:solidFill>
                  <a:srgbClr val="008080"/>
                </a:solidFill>
              </a:rPr>
              <a:t>. </a:t>
            </a:r>
            <a:endParaRPr lang="ar-IQ" dirty="0" smtClean="0">
              <a:solidFill>
                <a:srgbClr val="008080"/>
              </a:solidFill>
            </a:endParaRPr>
          </a:p>
          <a:p>
            <a:pPr>
              <a:defRPr/>
            </a:pPr>
            <a:r>
              <a:rPr lang="en-US" dirty="0" smtClean="0">
                <a:solidFill>
                  <a:srgbClr val="008080"/>
                </a:solidFill>
              </a:rPr>
              <a:t>The </a:t>
            </a:r>
            <a:r>
              <a:rPr lang="en-US" b="1" dirty="0" smtClean="0">
                <a:solidFill>
                  <a:srgbClr val="C00000"/>
                </a:solidFill>
              </a:rPr>
              <a:t>NS</a:t>
            </a:r>
            <a:r>
              <a:rPr lang="en-US" dirty="0" smtClean="0">
                <a:solidFill>
                  <a:srgbClr val="008080"/>
                </a:solidFill>
              </a:rPr>
              <a:t> </a:t>
            </a:r>
            <a:r>
              <a:rPr lang="en-US" b="1" dirty="0" smtClean="0">
                <a:solidFill>
                  <a:srgbClr val="008080"/>
                </a:solidFill>
              </a:rPr>
              <a:t>regulates</a:t>
            </a:r>
            <a:r>
              <a:rPr lang="en-US" dirty="0" smtClean="0">
                <a:solidFill>
                  <a:srgbClr val="008080"/>
                </a:solidFill>
              </a:rPr>
              <a:t> mainly </a:t>
            </a:r>
            <a:r>
              <a:rPr lang="en-US" b="1" dirty="0" smtClean="0">
                <a:solidFill>
                  <a:srgbClr val="C00000"/>
                </a:solidFill>
              </a:rPr>
              <a:t>muscular</a:t>
            </a:r>
            <a:r>
              <a:rPr lang="en-US" b="1" dirty="0" smtClean="0">
                <a:solidFill>
                  <a:srgbClr val="008080"/>
                </a:solidFill>
              </a:rPr>
              <a:t> and </a:t>
            </a:r>
            <a:r>
              <a:rPr lang="en-US" b="1" dirty="0" smtClean="0">
                <a:solidFill>
                  <a:srgbClr val="C00000"/>
                </a:solidFill>
              </a:rPr>
              <a:t>secretory activities</a:t>
            </a:r>
            <a:r>
              <a:rPr lang="en-US" dirty="0" smtClean="0">
                <a:solidFill>
                  <a:srgbClr val="C00000"/>
                </a:solidFill>
              </a:rPr>
              <a:t> </a:t>
            </a:r>
            <a:r>
              <a:rPr lang="en-US" dirty="0" smtClean="0">
                <a:solidFill>
                  <a:srgbClr val="008080"/>
                </a:solidFill>
              </a:rPr>
              <a:t>of the body. </a:t>
            </a:r>
            <a:endParaRPr lang="ar-IQ" dirty="0" smtClean="0">
              <a:solidFill>
                <a:srgbClr val="008080"/>
              </a:solidFill>
            </a:endParaRPr>
          </a:p>
          <a:p>
            <a:pPr>
              <a:defRPr/>
            </a:pPr>
            <a:r>
              <a:rPr lang="en-US" dirty="0">
                <a:solidFill>
                  <a:srgbClr val="008080"/>
                </a:solidFill>
              </a:rPr>
              <a:t>T</a:t>
            </a:r>
            <a:r>
              <a:rPr lang="en-US" dirty="0" smtClean="0">
                <a:solidFill>
                  <a:srgbClr val="008080"/>
                </a:solidFill>
              </a:rPr>
              <a:t>he </a:t>
            </a:r>
            <a:r>
              <a:rPr lang="en-US" b="1" dirty="0" smtClean="0">
                <a:solidFill>
                  <a:srgbClr val="C00000"/>
                </a:solidFill>
              </a:rPr>
              <a:t>hormonal system </a:t>
            </a:r>
            <a:r>
              <a:rPr lang="en-US" b="1" dirty="0" smtClean="0">
                <a:solidFill>
                  <a:srgbClr val="008080"/>
                </a:solidFill>
              </a:rPr>
              <a:t>regulates</a:t>
            </a:r>
            <a:r>
              <a:rPr lang="en-US" dirty="0" smtClean="0">
                <a:solidFill>
                  <a:srgbClr val="008080"/>
                </a:solidFill>
              </a:rPr>
              <a:t> many </a:t>
            </a:r>
            <a:r>
              <a:rPr lang="en-US" b="1" dirty="0" smtClean="0">
                <a:solidFill>
                  <a:srgbClr val="008080"/>
                </a:solidFill>
              </a:rPr>
              <a:t>metabolic functions</a:t>
            </a:r>
            <a:r>
              <a:rPr lang="en-US" dirty="0" smtClean="0">
                <a:solidFill>
                  <a:srgbClr val="008080"/>
                </a:solidFill>
              </a:rPr>
              <a:t>.</a:t>
            </a:r>
          </a:p>
          <a:p>
            <a:pPr>
              <a:buFont typeface="Monotype Sorts" pitchFamily="2" charset="2"/>
              <a:buNone/>
              <a:defRPr/>
            </a:pPr>
            <a:endParaRPr lang="en-US" sz="1100" dirty="0" smtClean="0">
              <a:solidFill>
                <a:srgbClr val="008080"/>
              </a:solidFill>
            </a:endParaRPr>
          </a:p>
        </p:txBody>
      </p:sp>
    </p:spTree>
    <p:extLst>
      <p:ext uri="{BB962C8B-B14F-4D97-AF65-F5344CB8AC3E}">
        <p14:creationId xmlns:p14="http://schemas.microsoft.com/office/powerpoint/2010/main" val="1854495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4414" y="0"/>
            <a:ext cx="7624786" cy="6572272"/>
          </a:xfrm>
        </p:spPr>
        <p:txBody>
          <a:bodyPr>
            <a:normAutofit fontScale="85000" lnSpcReduction="10000"/>
          </a:bodyPr>
          <a:lstStyle/>
          <a:p>
            <a:pPr algn="ctr"/>
            <a:endParaRPr lang="en-US" sz="4400" b="1" dirty="0" smtClean="0">
              <a:solidFill>
                <a:srgbClr val="FF0000"/>
              </a:solidFill>
              <a:latin typeface="Arial" pitchFamily="34" charset="0"/>
              <a:cs typeface="Arial" pitchFamily="34" charset="0"/>
            </a:endParaRPr>
          </a:p>
          <a:p>
            <a:pPr algn="ctr"/>
            <a:r>
              <a:rPr lang="en-US" sz="4400" b="1" dirty="0" smtClean="0">
                <a:solidFill>
                  <a:srgbClr val="FF0000"/>
                </a:solidFill>
                <a:latin typeface="Arial" pitchFamily="34" charset="0"/>
                <a:cs typeface="Arial" pitchFamily="34" charset="0"/>
              </a:rPr>
              <a:t>The Cell and Its Functions</a:t>
            </a:r>
          </a:p>
          <a:p>
            <a:r>
              <a:rPr lang="en-US" sz="4100" b="1" dirty="0" smtClean="0">
                <a:solidFill>
                  <a:srgbClr val="00B050"/>
                </a:solidFill>
                <a:latin typeface="Arial" pitchFamily="34" charset="0"/>
                <a:cs typeface="Arial" pitchFamily="34" charset="0"/>
              </a:rPr>
              <a:t>Organization of the Cell</a:t>
            </a:r>
          </a:p>
          <a:p>
            <a:r>
              <a:rPr lang="en-US" sz="4400" dirty="0" smtClean="0">
                <a:latin typeface="Arial" pitchFamily="34" charset="0"/>
                <a:cs typeface="Arial" pitchFamily="34" charset="0"/>
              </a:rPr>
              <a:t>A typical cell, as seen by the light microscope has two major parts, the </a:t>
            </a:r>
            <a:r>
              <a:rPr lang="en-US" sz="4400" b="1" dirty="0" smtClean="0">
                <a:solidFill>
                  <a:srgbClr val="FF0000"/>
                </a:solidFill>
                <a:latin typeface="Arial" pitchFamily="34" charset="0"/>
                <a:cs typeface="Arial" pitchFamily="34" charset="0"/>
              </a:rPr>
              <a:t>nucleus</a:t>
            </a:r>
            <a:r>
              <a:rPr lang="en-US" sz="4400" dirty="0" smtClean="0">
                <a:latin typeface="Arial" pitchFamily="34" charset="0"/>
                <a:cs typeface="Arial" pitchFamily="34" charset="0"/>
              </a:rPr>
              <a:t> and the </a:t>
            </a:r>
            <a:r>
              <a:rPr lang="en-US" sz="4400" b="1" dirty="0" smtClean="0">
                <a:solidFill>
                  <a:srgbClr val="FF0000"/>
                </a:solidFill>
                <a:latin typeface="Arial" pitchFamily="34" charset="0"/>
                <a:cs typeface="Arial" pitchFamily="34" charset="0"/>
              </a:rPr>
              <a:t>cytoplasm</a:t>
            </a:r>
            <a:r>
              <a:rPr lang="en-US" sz="4400" dirty="0" smtClean="0">
                <a:latin typeface="Arial" pitchFamily="34" charset="0"/>
                <a:cs typeface="Arial" pitchFamily="34" charset="0"/>
              </a:rPr>
              <a:t>. The nucleus is separated from</a:t>
            </a:r>
          </a:p>
          <a:p>
            <a:r>
              <a:rPr lang="en-US" sz="4400" dirty="0" smtClean="0">
                <a:latin typeface="Arial" pitchFamily="34" charset="0"/>
                <a:cs typeface="Arial" pitchFamily="34" charset="0"/>
              </a:rPr>
              <a:t>the cytoplasm by a </a:t>
            </a:r>
            <a:r>
              <a:rPr lang="en-US" sz="4400" b="1" dirty="0" smtClean="0">
                <a:solidFill>
                  <a:srgbClr val="FF0000"/>
                </a:solidFill>
                <a:latin typeface="Arial" pitchFamily="34" charset="0"/>
                <a:cs typeface="Arial" pitchFamily="34" charset="0"/>
              </a:rPr>
              <a:t>nuclear</a:t>
            </a:r>
            <a:r>
              <a:rPr lang="en-US" sz="4400" b="1" dirty="0" smtClean="0">
                <a:latin typeface="Arial" pitchFamily="34" charset="0"/>
                <a:cs typeface="Arial" pitchFamily="34" charset="0"/>
              </a:rPr>
              <a:t> </a:t>
            </a:r>
            <a:r>
              <a:rPr lang="en-US" sz="4400" b="1" dirty="0" smtClean="0">
                <a:solidFill>
                  <a:srgbClr val="FF0000"/>
                </a:solidFill>
                <a:latin typeface="Arial" pitchFamily="34" charset="0"/>
                <a:cs typeface="Arial" pitchFamily="34" charset="0"/>
              </a:rPr>
              <a:t>membrane</a:t>
            </a:r>
            <a:r>
              <a:rPr lang="en-US" sz="4400" b="1" dirty="0" smtClean="0">
                <a:latin typeface="Arial" pitchFamily="34" charset="0"/>
                <a:cs typeface="Arial" pitchFamily="34" charset="0"/>
              </a:rPr>
              <a:t>,</a:t>
            </a:r>
            <a:r>
              <a:rPr lang="en-US" sz="4400" dirty="0" smtClean="0">
                <a:latin typeface="Arial" pitchFamily="34" charset="0"/>
                <a:cs typeface="Arial" pitchFamily="34" charset="0"/>
              </a:rPr>
              <a:t> and the cytoplasm is separated from the surrounding fluids by a </a:t>
            </a:r>
            <a:r>
              <a:rPr lang="en-US" sz="4400" b="1" dirty="0" smtClean="0">
                <a:solidFill>
                  <a:srgbClr val="FF0000"/>
                </a:solidFill>
                <a:latin typeface="Arial" pitchFamily="34" charset="0"/>
                <a:cs typeface="Arial" pitchFamily="34" charset="0"/>
              </a:rPr>
              <a:t>cell membrane</a:t>
            </a:r>
            <a:r>
              <a:rPr lang="en-US" sz="4400" dirty="0" smtClean="0">
                <a:latin typeface="Arial" pitchFamily="34" charset="0"/>
                <a:cs typeface="Arial" pitchFamily="34" charset="0"/>
              </a:rPr>
              <a:t>, also called the </a:t>
            </a:r>
            <a:r>
              <a:rPr lang="en-US" sz="4400" b="1" dirty="0" smtClean="0">
                <a:solidFill>
                  <a:srgbClr val="FF0000"/>
                </a:solidFill>
                <a:latin typeface="Arial" pitchFamily="34" charset="0"/>
                <a:cs typeface="Arial" pitchFamily="34" charset="0"/>
              </a:rPr>
              <a:t>plasma membrane</a:t>
            </a:r>
            <a:r>
              <a:rPr lang="en-US" sz="4400" b="1" dirty="0" smtClean="0">
                <a:latin typeface="Arial" pitchFamily="34" charset="0"/>
                <a:cs typeface="Arial" pitchFamily="34" charset="0"/>
              </a:rPr>
              <a:t>.</a:t>
            </a:r>
          </a:p>
          <a:p>
            <a:endParaRPr lang="ar-IQ" sz="4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917966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srcRect/>
          <a:stretch>
            <a:fillRect/>
          </a:stretch>
        </p:blipFill>
        <p:spPr bwMode="auto">
          <a:xfrm>
            <a:off x="1214414" y="214290"/>
            <a:ext cx="5949874" cy="3286718"/>
          </a:xfrm>
          <a:prstGeom prst="rect">
            <a:avLst/>
          </a:prstGeom>
          <a:noFill/>
          <a:ln w="9525">
            <a:noFill/>
            <a:miter lim="800000"/>
            <a:headEnd/>
            <a:tailEnd/>
          </a:ln>
          <a:effectLst/>
        </p:spPr>
      </p:pic>
      <p:sp>
        <p:nvSpPr>
          <p:cNvPr id="2" name="Rectangle 1"/>
          <p:cNvSpPr/>
          <p:nvPr/>
        </p:nvSpPr>
        <p:spPr>
          <a:xfrm>
            <a:off x="1259632" y="3140968"/>
            <a:ext cx="7326560" cy="3200876"/>
          </a:xfrm>
          <a:prstGeom prst="rect">
            <a:avLst/>
          </a:prstGeom>
        </p:spPr>
        <p:txBody>
          <a:bodyPr wrap="square">
            <a:spAutoFit/>
          </a:bodyPr>
          <a:lstStyle/>
          <a:p>
            <a:pPr marL="365760" lvl="0" indent="-283464" rtl="1">
              <a:spcBef>
                <a:spcPts val="600"/>
              </a:spcBef>
              <a:buClr>
                <a:srgbClr val="3891A7"/>
              </a:buClr>
              <a:buSzPct val="80000"/>
            </a:pPr>
            <a:r>
              <a:rPr lang="en-US" sz="3200" dirty="0">
                <a:solidFill>
                  <a:prstClr val="black"/>
                </a:solidFill>
                <a:latin typeface="Arial" pitchFamily="34" charset="0"/>
                <a:cs typeface="Arial" pitchFamily="34" charset="0"/>
              </a:rPr>
              <a:t>The different substances that make up the cell are collectively called </a:t>
            </a:r>
            <a:r>
              <a:rPr lang="en-US" sz="3200" b="1" i="1" dirty="0">
                <a:solidFill>
                  <a:srgbClr val="FF0000"/>
                </a:solidFill>
                <a:latin typeface="Arial" pitchFamily="34" charset="0"/>
                <a:cs typeface="Arial" pitchFamily="34" charset="0"/>
              </a:rPr>
              <a:t>protoplasm</a:t>
            </a:r>
            <a:r>
              <a:rPr lang="en-US" sz="3200" i="1" dirty="0">
                <a:solidFill>
                  <a:prstClr val="black"/>
                </a:solidFill>
                <a:latin typeface="Arial" pitchFamily="34" charset="0"/>
                <a:cs typeface="Arial" pitchFamily="34" charset="0"/>
              </a:rPr>
              <a:t>.</a:t>
            </a:r>
          </a:p>
          <a:p>
            <a:pPr marL="365760" lvl="0" indent="-283464" rtl="1">
              <a:spcBef>
                <a:spcPts val="600"/>
              </a:spcBef>
              <a:buClr>
                <a:srgbClr val="3891A7"/>
              </a:buClr>
              <a:buSzPct val="80000"/>
            </a:pPr>
            <a:r>
              <a:rPr lang="en-US" sz="3200" dirty="0">
                <a:solidFill>
                  <a:prstClr val="black"/>
                </a:solidFill>
                <a:latin typeface="Arial" pitchFamily="34" charset="0"/>
                <a:cs typeface="Arial" pitchFamily="34" charset="0"/>
              </a:rPr>
              <a:t>Protoplasm is composed mainly of five basic substances: </a:t>
            </a:r>
            <a:r>
              <a:rPr lang="en-US" sz="3200" dirty="0">
                <a:solidFill>
                  <a:srgbClr val="FF0000"/>
                </a:solidFill>
                <a:latin typeface="Arial" pitchFamily="34" charset="0"/>
                <a:cs typeface="Arial" pitchFamily="34" charset="0"/>
              </a:rPr>
              <a:t>water, electrolytes,</a:t>
            </a:r>
          </a:p>
          <a:p>
            <a:pPr marL="365760" lvl="0" indent="-283464" rtl="1">
              <a:spcBef>
                <a:spcPts val="600"/>
              </a:spcBef>
              <a:buClr>
                <a:srgbClr val="3891A7"/>
              </a:buClr>
              <a:buSzPct val="80000"/>
            </a:pPr>
            <a:r>
              <a:rPr lang="en-US" sz="3200" dirty="0">
                <a:solidFill>
                  <a:srgbClr val="FF0000"/>
                </a:solidFill>
                <a:latin typeface="Arial" pitchFamily="34" charset="0"/>
                <a:cs typeface="Arial" pitchFamily="34" charset="0"/>
              </a:rPr>
              <a:t>proteins, lipids, and carbohydrates</a:t>
            </a:r>
            <a:r>
              <a:rPr lang="en-US" sz="3200" dirty="0">
                <a:solidFill>
                  <a:prstClr val="black"/>
                </a:solidFill>
                <a:latin typeface="Arial" pitchFamily="34" charset="0"/>
                <a:cs typeface="Arial" pitchFamily="34" charset="0"/>
              </a:rPr>
              <a:t>.</a:t>
            </a:r>
          </a:p>
        </p:txBody>
      </p:sp>
    </p:spTree>
    <p:extLst>
      <p:ext uri="{BB962C8B-B14F-4D97-AF65-F5344CB8AC3E}">
        <p14:creationId xmlns:p14="http://schemas.microsoft.com/office/powerpoint/2010/main" val="3763299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285728"/>
            <a:ext cx="7790712" cy="6357982"/>
          </a:xfrm>
        </p:spPr>
        <p:txBody>
          <a:bodyPr>
            <a:normAutofit fontScale="92500"/>
          </a:bodyPr>
          <a:lstStyle/>
          <a:p>
            <a:pPr algn="l">
              <a:buNone/>
            </a:pPr>
            <a:r>
              <a:rPr lang="en-US" b="1" dirty="0" smtClean="0">
                <a:solidFill>
                  <a:srgbClr val="FF0000"/>
                </a:solidFill>
                <a:latin typeface="Arial" pitchFamily="34" charset="0"/>
                <a:cs typeface="Arial" pitchFamily="34" charset="0"/>
              </a:rPr>
              <a:t>Physical Structure of the Cell</a:t>
            </a:r>
          </a:p>
          <a:p>
            <a:pPr algn="l">
              <a:buNone/>
            </a:pPr>
            <a:r>
              <a:rPr lang="en-US" dirty="0" smtClean="0">
                <a:latin typeface="Arial" pitchFamily="34" charset="0"/>
                <a:cs typeface="Arial" pitchFamily="34" charset="0"/>
              </a:rPr>
              <a:t>The cell is not only contain </a:t>
            </a:r>
            <a:r>
              <a:rPr lang="en-US" dirty="0" smtClean="0">
                <a:solidFill>
                  <a:srgbClr val="FF0000"/>
                </a:solidFill>
                <a:latin typeface="Arial" pitchFamily="34" charset="0"/>
                <a:cs typeface="Arial" pitchFamily="34" charset="0"/>
              </a:rPr>
              <a:t>fluid, enzymes</a:t>
            </a:r>
            <a:r>
              <a:rPr lang="en-US" dirty="0" smtClean="0">
                <a:latin typeface="Arial" pitchFamily="34" charset="0"/>
                <a:cs typeface="Arial" pitchFamily="34" charset="0"/>
              </a:rPr>
              <a:t>, and chemicals; it also contains highly organized physical structures, called </a:t>
            </a:r>
            <a:r>
              <a:rPr lang="en-US" b="1" i="1" dirty="0" smtClean="0">
                <a:solidFill>
                  <a:srgbClr val="FF0000"/>
                </a:solidFill>
                <a:latin typeface="Arial" pitchFamily="34" charset="0"/>
                <a:cs typeface="Arial" pitchFamily="34" charset="0"/>
              </a:rPr>
              <a:t>intracellular organelles</a:t>
            </a:r>
            <a:r>
              <a:rPr lang="en-US" i="1" dirty="0" smtClean="0">
                <a:latin typeface="Arial" pitchFamily="34" charset="0"/>
                <a:cs typeface="Arial" pitchFamily="34" charset="0"/>
              </a:rPr>
              <a:t>. </a:t>
            </a:r>
            <a:r>
              <a:rPr lang="en-US" dirty="0" smtClean="0">
                <a:latin typeface="Arial" pitchFamily="34" charset="0"/>
                <a:cs typeface="Arial" pitchFamily="34" charset="0"/>
              </a:rPr>
              <a:t>The physical</a:t>
            </a:r>
          </a:p>
          <a:p>
            <a:pPr algn="l">
              <a:buNone/>
            </a:pPr>
            <a:r>
              <a:rPr lang="en-US" dirty="0" smtClean="0">
                <a:latin typeface="Arial" pitchFamily="34" charset="0"/>
                <a:cs typeface="Arial" pitchFamily="34" charset="0"/>
              </a:rPr>
              <a:t>nature of each organelle is as important as the cell’s chemical constituents for cell function. For instance, without one of the organelles, the </a:t>
            </a:r>
            <a:r>
              <a:rPr lang="en-US" b="1" dirty="0" smtClean="0">
                <a:solidFill>
                  <a:srgbClr val="FF0000"/>
                </a:solidFill>
                <a:latin typeface="Arial" pitchFamily="34" charset="0"/>
                <a:cs typeface="Arial" pitchFamily="34" charset="0"/>
              </a:rPr>
              <a:t>mitochondria</a:t>
            </a:r>
            <a:r>
              <a:rPr lang="en-US" dirty="0" smtClean="0">
                <a:latin typeface="Arial" pitchFamily="34" charset="0"/>
                <a:cs typeface="Arial" pitchFamily="34" charset="0"/>
              </a:rPr>
              <a:t>, more</a:t>
            </a:r>
          </a:p>
          <a:p>
            <a:pPr algn="l">
              <a:buNone/>
            </a:pPr>
            <a:r>
              <a:rPr lang="en-US" dirty="0" smtClean="0">
                <a:latin typeface="Arial" pitchFamily="34" charset="0"/>
                <a:cs typeface="Arial" pitchFamily="34" charset="0"/>
              </a:rPr>
              <a:t>than 95 per cent of the cell’s energy release from nutrients would cease immediately.</a:t>
            </a:r>
            <a:endParaRPr lang="ar-IQ"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51534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88640"/>
            <a:ext cx="8568952" cy="6001643"/>
          </a:xfrm>
          <a:prstGeom prst="rect">
            <a:avLst/>
          </a:prstGeom>
        </p:spPr>
        <p:txBody>
          <a:bodyPr wrap="square">
            <a:spAutoFit/>
          </a:bodyPr>
          <a:lstStyle/>
          <a:p>
            <a:r>
              <a:rPr lang="en-US" sz="3200" b="1" dirty="0">
                <a:solidFill>
                  <a:prstClr val="black"/>
                </a:solidFill>
                <a:latin typeface="Times New Roman" panose="02020603050405020304" pitchFamily="18" charset="0"/>
                <a:cs typeface="Times New Roman" panose="02020603050405020304" pitchFamily="18" charset="0"/>
              </a:rPr>
              <a:t>Cell Membrane</a:t>
            </a:r>
            <a:r>
              <a:rPr lang="en-US" sz="3200" dirty="0">
                <a:solidFill>
                  <a:prstClr val="black"/>
                </a:solidFill>
                <a:latin typeface="Times New Roman" panose="02020603050405020304" pitchFamily="18" charset="0"/>
                <a:cs typeface="Times New Roman" panose="02020603050405020304" pitchFamily="18" charset="0"/>
              </a:rPr>
              <a:t> </a:t>
            </a:r>
            <a:br>
              <a:rPr lang="en-US" sz="3200" dirty="0">
                <a:solidFill>
                  <a:prstClr val="black"/>
                </a:solidFill>
                <a:latin typeface="Times New Roman" panose="02020603050405020304" pitchFamily="18" charset="0"/>
                <a:cs typeface="Times New Roman" panose="02020603050405020304" pitchFamily="18" charset="0"/>
              </a:rPr>
            </a:br>
            <a:r>
              <a:rPr lang="en-US" sz="3200" dirty="0">
                <a:solidFill>
                  <a:prstClr val="black"/>
                </a:solidFill>
                <a:latin typeface="Times New Roman" panose="02020603050405020304" pitchFamily="18" charset="0"/>
                <a:cs typeface="Times New Roman" panose="02020603050405020304" pitchFamily="18" charset="0"/>
              </a:rPr>
              <a:t/>
            </a:r>
            <a:br>
              <a:rPr lang="en-US" sz="3200" dirty="0">
                <a:solidFill>
                  <a:prstClr val="black"/>
                </a:solidFill>
                <a:latin typeface="Times New Roman" panose="02020603050405020304" pitchFamily="18" charset="0"/>
                <a:cs typeface="Times New Roman" panose="02020603050405020304" pitchFamily="18" charset="0"/>
              </a:rPr>
            </a:br>
            <a:r>
              <a:rPr lang="en-US" sz="3200" dirty="0">
                <a:solidFill>
                  <a:prstClr val="black"/>
                </a:solidFill>
                <a:latin typeface="Times New Roman" panose="02020603050405020304" pitchFamily="18" charset="0"/>
                <a:cs typeface="Times New Roman" panose="02020603050405020304" pitchFamily="18" charset="0"/>
              </a:rPr>
              <a:t>The </a:t>
            </a:r>
            <a:r>
              <a:rPr lang="en-US" sz="3200" u="sng" dirty="0">
                <a:solidFill>
                  <a:prstClr val="black"/>
                </a:solidFill>
                <a:latin typeface="Times New Roman" panose="02020603050405020304" pitchFamily="18" charset="0"/>
                <a:cs typeface="Times New Roman" panose="02020603050405020304" pitchFamily="18" charset="0"/>
                <a:hlinkClick r:id="rId2"/>
              </a:rPr>
              <a:t>cell membrane</a:t>
            </a:r>
            <a:r>
              <a:rPr lang="en-US" sz="3200" dirty="0">
                <a:solidFill>
                  <a:prstClr val="black"/>
                </a:solidFill>
                <a:latin typeface="Times New Roman" panose="02020603050405020304" pitchFamily="18" charset="0"/>
                <a:cs typeface="Times New Roman" panose="02020603050405020304" pitchFamily="18" charset="0"/>
              </a:rPr>
              <a:t> is a thin </a:t>
            </a:r>
            <a:r>
              <a:rPr lang="en-US" sz="3200" dirty="0">
                <a:solidFill>
                  <a:srgbClr val="FF0000"/>
                </a:solidFill>
                <a:latin typeface="Times New Roman" panose="02020603050405020304" pitchFamily="18" charset="0"/>
                <a:cs typeface="Times New Roman" panose="02020603050405020304" pitchFamily="18" charset="0"/>
              </a:rPr>
              <a:t>semi-permeable</a:t>
            </a:r>
            <a:r>
              <a:rPr lang="en-US" sz="3200" dirty="0">
                <a:solidFill>
                  <a:prstClr val="black"/>
                </a:solidFill>
                <a:latin typeface="Times New Roman" panose="02020603050405020304" pitchFamily="18" charset="0"/>
                <a:cs typeface="Times New Roman" panose="02020603050405020304" pitchFamily="18" charset="0"/>
              </a:rPr>
              <a:t> membrane that surrounds the </a:t>
            </a:r>
            <a:r>
              <a:rPr lang="en-US" sz="3200" u="sng" dirty="0">
                <a:solidFill>
                  <a:prstClr val="black"/>
                </a:solidFill>
                <a:latin typeface="Times New Roman" panose="02020603050405020304" pitchFamily="18" charset="0"/>
                <a:cs typeface="Times New Roman" panose="02020603050405020304" pitchFamily="18" charset="0"/>
                <a:hlinkClick r:id="rId3"/>
              </a:rPr>
              <a:t>cytoplasm</a:t>
            </a:r>
            <a:r>
              <a:rPr lang="en-US" sz="3200" dirty="0">
                <a:solidFill>
                  <a:prstClr val="black"/>
                </a:solidFill>
                <a:latin typeface="Times New Roman" panose="02020603050405020304" pitchFamily="18" charset="0"/>
                <a:cs typeface="Times New Roman" panose="02020603050405020304" pitchFamily="18" charset="0"/>
              </a:rPr>
              <a:t> of a </a:t>
            </a:r>
            <a:r>
              <a:rPr lang="en-US" sz="3200" u="sng" dirty="0">
                <a:solidFill>
                  <a:prstClr val="black"/>
                </a:solidFill>
                <a:latin typeface="Times New Roman" panose="02020603050405020304" pitchFamily="18" charset="0"/>
                <a:cs typeface="Times New Roman" panose="02020603050405020304" pitchFamily="18" charset="0"/>
                <a:hlinkClick r:id="rId4"/>
              </a:rPr>
              <a:t>cell</a:t>
            </a:r>
            <a:r>
              <a:rPr lang="en-US" sz="3200" dirty="0">
                <a:solidFill>
                  <a:prstClr val="black"/>
                </a:solidFill>
                <a:latin typeface="Times New Roman" panose="02020603050405020304" pitchFamily="18" charset="0"/>
                <a:cs typeface="Times New Roman" panose="02020603050405020304" pitchFamily="18" charset="0"/>
              </a:rPr>
              <a:t>, enclosing its contents. Its function is to </a:t>
            </a:r>
            <a:r>
              <a:rPr lang="en-US" sz="3200" dirty="0">
                <a:solidFill>
                  <a:srgbClr val="FF0000"/>
                </a:solidFill>
                <a:latin typeface="Times New Roman" panose="02020603050405020304" pitchFamily="18" charset="0"/>
                <a:cs typeface="Times New Roman" panose="02020603050405020304" pitchFamily="18" charset="0"/>
              </a:rPr>
              <a:t>protect</a:t>
            </a:r>
            <a:r>
              <a:rPr lang="en-US" sz="3200" dirty="0">
                <a:solidFill>
                  <a:prstClr val="black"/>
                </a:solidFill>
                <a:latin typeface="Times New Roman" panose="02020603050405020304" pitchFamily="18" charset="0"/>
                <a:cs typeface="Times New Roman" panose="02020603050405020304" pitchFamily="18" charset="0"/>
              </a:rPr>
              <a:t> the integrity of the interior of the cell by allowing certain substances into the cell, while keeping other substances out. It also serves as a </a:t>
            </a:r>
            <a:r>
              <a:rPr lang="en-US" sz="3200" dirty="0">
                <a:solidFill>
                  <a:srgbClr val="FF0000"/>
                </a:solidFill>
                <a:latin typeface="Times New Roman" panose="02020603050405020304" pitchFamily="18" charset="0"/>
                <a:cs typeface="Times New Roman" panose="02020603050405020304" pitchFamily="18" charset="0"/>
              </a:rPr>
              <a:t>base of attachment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for the </a:t>
            </a:r>
            <a:r>
              <a:rPr lang="en-US" sz="3200" u="sng" dirty="0">
                <a:solidFill>
                  <a:srgbClr val="FF0000"/>
                </a:solidFill>
                <a:latin typeface="Times New Roman" panose="02020603050405020304" pitchFamily="18" charset="0"/>
                <a:cs typeface="Times New Roman" panose="02020603050405020304" pitchFamily="18" charset="0"/>
                <a:hlinkClick r:id="rId5"/>
              </a:rPr>
              <a:t>cytoskeleton</a:t>
            </a:r>
            <a:r>
              <a:rPr lang="en-US" sz="3200" dirty="0">
                <a:solidFill>
                  <a:prstClr val="black"/>
                </a:solidFill>
                <a:latin typeface="Times New Roman" panose="02020603050405020304" pitchFamily="18" charset="0"/>
                <a:cs typeface="Times New Roman" panose="02020603050405020304" pitchFamily="18" charset="0"/>
              </a:rPr>
              <a:t> in some organisms and the cell wall in others. Thus the cell membrane also serves to help </a:t>
            </a:r>
            <a:r>
              <a:rPr lang="en-US" sz="3200" dirty="0">
                <a:solidFill>
                  <a:srgbClr val="FF0000"/>
                </a:solidFill>
                <a:latin typeface="Times New Roman" panose="02020603050405020304" pitchFamily="18" charset="0"/>
                <a:cs typeface="Times New Roman" panose="02020603050405020304" pitchFamily="18" charset="0"/>
              </a:rPr>
              <a:t>support</a:t>
            </a:r>
            <a:r>
              <a:rPr lang="en-US" sz="3200" dirty="0">
                <a:solidFill>
                  <a:prstClr val="black"/>
                </a:solidFill>
                <a:latin typeface="Times New Roman" panose="02020603050405020304" pitchFamily="18" charset="0"/>
                <a:cs typeface="Times New Roman" panose="02020603050405020304" pitchFamily="18" charset="0"/>
              </a:rPr>
              <a:t> the cell and help </a:t>
            </a:r>
            <a:r>
              <a:rPr lang="en-US" sz="3200" dirty="0">
                <a:solidFill>
                  <a:srgbClr val="FF0000"/>
                </a:solidFill>
                <a:latin typeface="Times New Roman" panose="02020603050405020304" pitchFamily="18" charset="0"/>
                <a:cs typeface="Times New Roman" panose="02020603050405020304" pitchFamily="18" charset="0"/>
              </a:rPr>
              <a:t>maintain</a:t>
            </a:r>
            <a:r>
              <a:rPr lang="en-US" sz="3200" dirty="0">
                <a:solidFill>
                  <a:prstClr val="black"/>
                </a:solidFill>
                <a:latin typeface="Times New Roman" panose="02020603050405020304" pitchFamily="18" charset="0"/>
                <a:cs typeface="Times New Roman" panose="02020603050405020304" pitchFamily="18" charset="0"/>
              </a:rPr>
              <a:t> its shape.</a:t>
            </a:r>
          </a:p>
        </p:txBody>
      </p:sp>
    </p:spTree>
    <p:extLst>
      <p:ext uri="{BB962C8B-B14F-4D97-AF65-F5344CB8AC3E}">
        <p14:creationId xmlns:p14="http://schemas.microsoft.com/office/powerpoint/2010/main" val="784898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60648"/>
            <a:ext cx="8712968" cy="6124754"/>
          </a:xfrm>
          <a:prstGeom prst="rect">
            <a:avLst/>
          </a:prstGeom>
        </p:spPr>
        <p:txBody>
          <a:bodyPr wrap="square">
            <a:spAutoFit/>
          </a:bodyPr>
          <a:lstStyle/>
          <a:p>
            <a:r>
              <a:rPr lang="en-US" sz="2800" dirty="0">
                <a:solidFill>
                  <a:prstClr val="black"/>
                </a:solidFill>
                <a:latin typeface="Times New Roman" panose="02020603050405020304" pitchFamily="18" charset="0"/>
                <a:cs typeface="Times New Roman" panose="02020603050405020304" pitchFamily="18" charset="0"/>
              </a:rPr>
              <a:t>The cell membrane is primarily composed of a mix of </a:t>
            </a:r>
            <a:r>
              <a:rPr lang="en-US" sz="2800" u="sng" dirty="0">
                <a:solidFill>
                  <a:prstClr val="black"/>
                </a:solidFill>
                <a:latin typeface="Times New Roman" panose="02020603050405020304" pitchFamily="18" charset="0"/>
                <a:cs typeface="Times New Roman" panose="02020603050405020304" pitchFamily="18" charset="0"/>
                <a:hlinkClick r:id="rId2"/>
              </a:rPr>
              <a:t>proteins</a:t>
            </a:r>
            <a:r>
              <a:rPr lang="en-US" sz="2800" dirty="0">
                <a:solidFill>
                  <a:prstClr val="black"/>
                </a:solidFill>
                <a:latin typeface="Times New Roman" panose="02020603050405020304" pitchFamily="18" charset="0"/>
                <a:cs typeface="Times New Roman" panose="02020603050405020304" pitchFamily="18" charset="0"/>
              </a:rPr>
              <a:t> and </a:t>
            </a:r>
            <a:r>
              <a:rPr lang="en-US" sz="2800" u="sng" dirty="0">
                <a:solidFill>
                  <a:prstClr val="black"/>
                </a:solidFill>
                <a:latin typeface="Times New Roman" panose="02020603050405020304" pitchFamily="18" charset="0"/>
                <a:cs typeface="Times New Roman" panose="02020603050405020304" pitchFamily="18" charset="0"/>
                <a:hlinkClick r:id="rId3"/>
              </a:rPr>
              <a:t>lipids</a:t>
            </a:r>
            <a:r>
              <a:rPr lang="en-US" sz="2800" dirty="0">
                <a:solidFill>
                  <a:prstClr val="black"/>
                </a:solidFill>
                <a:latin typeface="Times New Roman" panose="02020603050405020304" pitchFamily="18" charset="0"/>
                <a:cs typeface="Times New Roman" panose="02020603050405020304" pitchFamily="18" charset="0"/>
              </a:rPr>
              <a:t>. While lipids help to give membranes their </a:t>
            </a:r>
            <a:r>
              <a:rPr lang="en-US" sz="2800" dirty="0">
                <a:solidFill>
                  <a:srgbClr val="FF0000"/>
                </a:solidFill>
                <a:latin typeface="Times New Roman" panose="02020603050405020304" pitchFamily="18" charset="0"/>
                <a:cs typeface="Times New Roman" panose="02020603050405020304" pitchFamily="18" charset="0"/>
              </a:rPr>
              <a:t>flexibility</a:t>
            </a:r>
            <a:r>
              <a:rPr lang="en-US" sz="2800" dirty="0">
                <a:solidFill>
                  <a:prstClr val="black"/>
                </a:solidFill>
                <a:latin typeface="Times New Roman" panose="02020603050405020304" pitchFamily="18" charset="0"/>
                <a:cs typeface="Times New Roman" panose="02020603050405020304" pitchFamily="18" charset="0"/>
              </a:rPr>
              <a:t>, proteins </a:t>
            </a:r>
            <a:r>
              <a:rPr lang="en-US" sz="2800" dirty="0">
                <a:solidFill>
                  <a:srgbClr val="FF0000"/>
                </a:solidFill>
                <a:latin typeface="Times New Roman" panose="02020603050405020304" pitchFamily="18" charset="0"/>
                <a:cs typeface="Times New Roman" panose="02020603050405020304" pitchFamily="18" charset="0"/>
              </a:rPr>
              <a:t>monitor and maintain </a:t>
            </a:r>
            <a:r>
              <a:rPr lang="en-US" sz="2800" dirty="0">
                <a:solidFill>
                  <a:prstClr val="black"/>
                </a:solidFill>
                <a:latin typeface="Times New Roman" panose="02020603050405020304" pitchFamily="18" charset="0"/>
                <a:cs typeface="Times New Roman" panose="02020603050405020304" pitchFamily="18" charset="0"/>
              </a:rPr>
              <a:t>the cell's chemical climate and assist in the </a:t>
            </a:r>
            <a:r>
              <a:rPr lang="en-US" sz="2800" dirty="0">
                <a:solidFill>
                  <a:srgbClr val="FF0000"/>
                </a:solidFill>
                <a:latin typeface="Times New Roman" panose="02020603050405020304" pitchFamily="18" charset="0"/>
                <a:cs typeface="Times New Roman" panose="02020603050405020304" pitchFamily="18" charset="0"/>
              </a:rPr>
              <a:t>transfer of molecules </a:t>
            </a:r>
            <a:r>
              <a:rPr lang="en-US" sz="2800" dirty="0">
                <a:solidFill>
                  <a:prstClr val="black"/>
                </a:solidFill>
                <a:latin typeface="Times New Roman" panose="02020603050405020304" pitchFamily="18" charset="0"/>
                <a:cs typeface="Times New Roman" panose="02020603050405020304" pitchFamily="18" charset="0"/>
              </a:rPr>
              <a:t>across the membrane.</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Phospholipids</a:t>
            </a:r>
            <a:r>
              <a:rPr lang="en-US" sz="2800" dirty="0">
                <a:solidFill>
                  <a:prstClr val="black"/>
                </a:solidFill>
                <a:latin typeface="Times New Roman" panose="02020603050405020304" pitchFamily="18" charset="0"/>
                <a:cs typeface="Times New Roman" panose="02020603050405020304" pitchFamily="18" charset="0"/>
              </a:rPr>
              <a:t> are a major component of cell membranes. They form a </a:t>
            </a:r>
            <a:r>
              <a:rPr lang="en-US" sz="2800" dirty="0">
                <a:solidFill>
                  <a:srgbClr val="FF0000"/>
                </a:solidFill>
                <a:latin typeface="Times New Roman" panose="02020603050405020304" pitchFamily="18" charset="0"/>
                <a:cs typeface="Times New Roman" panose="02020603050405020304" pitchFamily="18" charset="0"/>
              </a:rPr>
              <a:t>lipid bilayer </a:t>
            </a:r>
            <a:r>
              <a:rPr lang="en-US" sz="2800" dirty="0">
                <a:solidFill>
                  <a:prstClr val="black"/>
                </a:solidFill>
                <a:latin typeface="Times New Roman" panose="02020603050405020304" pitchFamily="18" charset="0"/>
                <a:cs typeface="Times New Roman" panose="02020603050405020304" pitchFamily="18" charset="0"/>
              </a:rPr>
              <a:t>in which their </a:t>
            </a:r>
            <a:r>
              <a:rPr lang="en-US" sz="2800" dirty="0" err="1">
                <a:solidFill>
                  <a:srgbClr val="FF0000"/>
                </a:solidFill>
                <a:latin typeface="Times New Roman" panose="02020603050405020304" pitchFamily="18" charset="0"/>
                <a:cs typeface="Times New Roman" panose="02020603050405020304" pitchFamily="18" charset="0"/>
              </a:rPr>
              <a:t>hydrophillic</a:t>
            </a:r>
            <a:r>
              <a:rPr lang="en-US" sz="2800" dirty="0">
                <a:solidFill>
                  <a:prstClr val="black"/>
                </a:solidFill>
                <a:latin typeface="Times New Roman" panose="02020603050405020304" pitchFamily="18" charset="0"/>
                <a:cs typeface="Times New Roman" panose="02020603050405020304" pitchFamily="18" charset="0"/>
              </a:rPr>
              <a:t> (attracted to water) head areas spontaneously arrange to face the aqueous cytosol and the extracellular fluid, while their </a:t>
            </a:r>
            <a:r>
              <a:rPr lang="en-US" sz="2800" dirty="0">
                <a:solidFill>
                  <a:srgbClr val="FF0000"/>
                </a:solidFill>
                <a:latin typeface="Times New Roman" panose="02020603050405020304" pitchFamily="18" charset="0"/>
                <a:cs typeface="Times New Roman" panose="02020603050405020304" pitchFamily="18" charset="0"/>
              </a:rPr>
              <a:t>hydrophobic</a:t>
            </a:r>
            <a:r>
              <a:rPr lang="en-US" sz="2800" dirty="0">
                <a:solidFill>
                  <a:prstClr val="black"/>
                </a:solidFill>
                <a:latin typeface="Times New Roman" panose="02020603050405020304" pitchFamily="18" charset="0"/>
                <a:cs typeface="Times New Roman" panose="02020603050405020304" pitchFamily="18" charset="0"/>
              </a:rPr>
              <a:t> (repelled by water) tail areas face away from the cytosol and extracellular fluid. The lipid bilayer is </a:t>
            </a:r>
            <a:r>
              <a:rPr lang="en-US" sz="2800" dirty="0">
                <a:solidFill>
                  <a:srgbClr val="FF0000"/>
                </a:solidFill>
                <a:latin typeface="Times New Roman" panose="02020603050405020304" pitchFamily="18" charset="0"/>
                <a:cs typeface="Times New Roman" panose="02020603050405020304" pitchFamily="18" charset="0"/>
              </a:rPr>
              <a:t>semi-permeable</a:t>
            </a:r>
            <a:r>
              <a:rPr lang="en-US" sz="2800" dirty="0">
                <a:solidFill>
                  <a:prstClr val="black"/>
                </a:solidFill>
                <a:latin typeface="Times New Roman" panose="02020603050405020304" pitchFamily="18" charset="0"/>
                <a:cs typeface="Times New Roman" panose="02020603050405020304" pitchFamily="18" charset="0"/>
              </a:rPr>
              <a:t>, allowing only certain molecules to </a:t>
            </a:r>
            <a:r>
              <a:rPr lang="en-US" sz="2800" u="sng" dirty="0">
                <a:solidFill>
                  <a:prstClr val="black"/>
                </a:solidFill>
                <a:latin typeface="Times New Roman" panose="02020603050405020304" pitchFamily="18" charset="0"/>
                <a:cs typeface="Times New Roman" panose="02020603050405020304" pitchFamily="18" charset="0"/>
                <a:hlinkClick r:id="rId4"/>
              </a:rPr>
              <a:t>diffuse</a:t>
            </a:r>
            <a:r>
              <a:rPr lang="en-US" sz="2800" dirty="0">
                <a:solidFill>
                  <a:prstClr val="black"/>
                </a:solidFill>
                <a:latin typeface="Times New Roman" panose="02020603050405020304" pitchFamily="18" charset="0"/>
                <a:cs typeface="Times New Roman" panose="02020603050405020304" pitchFamily="18" charset="0"/>
              </a:rPr>
              <a:t> across the membrane.</a:t>
            </a:r>
          </a:p>
        </p:txBody>
      </p:sp>
    </p:spTree>
    <p:extLst>
      <p:ext uri="{BB962C8B-B14F-4D97-AF65-F5344CB8AC3E}">
        <p14:creationId xmlns:p14="http://schemas.microsoft.com/office/powerpoint/2010/main" val="508980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فرات للحاسبات\Desktop\plasmamembranefig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712968" cy="6264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10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119" y="332656"/>
            <a:ext cx="8712968" cy="5262979"/>
          </a:xfrm>
          <a:prstGeom prst="rect">
            <a:avLst/>
          </a:prstGeom>
        </p:spPr>
        <p:txBody>
          <a:bodyPr wrap="square">
            <a:spAutoFit/>
          </a:bodyPr>
          <a:lstStyle/>
          <a:p>
            <a:pPr algn="just"/>
            <a:r>
              <a:rPr lang="en-US" sz="2800" dirty="0">
                <a:solidFill>
                  <a:prstClr val="black"/>
                </a:solidFill>
                <a:latin typeface="Times New Roman" panose="02020603050405020304" pitchFamily="18" charset="0"/>
                <a:cs typeface="Times New Roman" panose="02020603050405020304" pitchFamily="18" charset="0"/>
              </a:rPr>
              <a:t>There are many different proteins embedded in the membrane. They exist as separate globular units and many </a:t>
            </a:r>
            <a:r>
              <a:rPr lang="en-US" sz="2800" dirty="0">
                <a:solidFill>
                  <a:srgbClr val="00B050"/>
                </a:solidFill>
                <a:latin typeface="Times New Roman" panose="02020603050405020304" pitchFamily="18" charset="0"/>
                <a:cs typeface="Times New Roman" panose="02020603050405020304" pitchFamily="18" charset="0"/>
              </a:rPr>
              <a:t>pass through the membrane </a:t>
            </a:r>
            <a:r>
              <a:rPr lang="en-US" sz="2800" b="1" dirty="0">
                <a:solidFill>
                  <a:prstClr val="black"/>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integral proteins</a:t>
            </a:r>
            <a:r>
              <a:rPr lang="en-US" sz="2800" b="1" dirty="0">
                <a:solidFill>
                  <a:prstClr val="black"/>
                </a:solidFill>
                <a:latin typeface="Times New Roman" panose="02020603050405020304" pitchFamily="18" charset="0"/>
                <a:cs typeface="Times New Roman" panose="02020603050405020304" pitchFamily="18" charset="0"/>
              </a:rPr>
              <a:t>),</a:t>
            </a:r>
            <a:r>
              <a:rPr lang="en-US" sz="2800" dirty="0">
                <a:solidFill>
                  <a:prstClr val="black"/>
                </a:solidFill>
                <a:latin typeface="Times New Roman" panose="02020603050405020304" pitchFamily="18" charset="0"/>
                <a:cs typeface="Times New Roman" panose="02020603050405020304" pitchFamily="18" charset="0"/>
              </a:rPr>
              <a:t> whereas others </a:t>
            </a:r>
            <a:r>
              <a:rPr lang="en-US" sz="2800" b="1" dirty="0">
                <a:solidFill>
                  <a:prstClr val="black"/>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peripheral proteins</a:t>
            </a:r>
            <a:r>
              <a:rPr lang="en-US" sz="2800" b="1" dirty="0">
                <a:solidFill>
                  <a:prstClr val="black"/>
                </a:solidFill>
                <a:latin typeface="Times New Roman" panose="02020603050405020304" pitchFamily="18" charset="0"/>
                <a:cs typeface="Times New Roman" panose="02020603050405020304" pitchFamily="18" charset="0"/>
              </a:rPr>
              <a: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a:solidFill>
                  <a:srgbClr val="00B050"/>
                </a:solidFill>
                <a:latin typeface="Times New Roman" panose="02020603050405020304" pitchFamily="18" charset="0"/>
                <a:cs typeface="Times New Roman" panose="02020603050405020304" pitchFamily="18" charset="0"/>
              </a:rPr>
              <a:t>stud the inside and outside of the membrane</a:t>
            </a:r>
            <a:r>
              <a:rPr lang="en-US" sz="2800" dirty="0">
                <a:solidFill>
                  <a:prstClr val="black"/>
                </a:solidFill>
                <a:latin typeface="Times New Roman" panose="02020603050405020304" pitchFamily="18" charset="0"/>
                <a:cs typeface="Times New Roman" panose="02020603050405020304" pitchFamily="18" charset="0"/>
              </a:rPr>
              <a:t> . Some are </a:t>
            </a:r>
            <a:r>
              <a:rPr lang="en-US" sz="2800" b="1" dirty="0">
                <a:solidFill>
                  <a:prstClr val="black"/>
                </a:solidFill>
                <a:latin typeface="Times New Roman" panose="02020603050405020304" pitchFamily="18" charset="0"/>
                <a:cs typeface="Times New Roman" panose="02020603050405020304" pitchFamily="18" charset="0"/>
              </a:rPr>
              <a:t>cell </a:t>
            </a:r>
            <a:r>
              <a:rPr lang="en-US" sz="2800" b="1" dirty="0">
                <a:solidFill>
                  <a:srgbClr val="FF0000"/>
                </a:solidFill>
                <a:latin typeface="Times New Roman" panose="02020603050405020304" pitchFamily="18" charset="0"/>
                <a:cs typeface="Times New Roman" panose="02020603050405020304" pitchFamily="18" charset="0"/>
              </a:rPr>
              <a:t>adhesion molecules</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that anchor cells to their neighbors or to basal laminas. There are proteins that function as </a:t>
            </a:r>
            <a:r>
              <a:rPr lang="en-US" sz="2800" b="1" dirty="0">
                <a:solidFill>
                  <a:srgbClr val="FF0000"/>
                </a:solidFill>
                <a:latin typeface="Times New Roman" panose="02020603050405020304" pitchFamily="18" charset="0"/>
                <a:cs typeface="Times New Roman" panose="02020603050405020304" pitchFamily="18" charset="0"/>
              </a:rPr>
              <a:t>pumps</a:t>
            </a:r>
            <a:r>
              <a:rPr lang="en-US" sz="2800" b="1" dirty="0">
                <a:solidFill>
                  <a:prstClr val="black"/>
                </a:solidFill>
                <a:latin typeface="Times New Roman" panose="02020603050405020304" pitchFamily="18" charset="0"/>
                <a:cs typeface="Times New Roman" panose="02020603050405020304" pitchFamily="18" charset="0"/>
              </a:rPr>
              <a:t>,</a:t>
            </a:r>
            <a:r>
              <a:rPr lang="en-US" sz="2800" dirty="0">
                <a:solidFill>
                  <a:prstClr val="black"/>
                </a:solidFill>
                <a:latin typeface="Times New Roman" panose="02020603050405020304" pitchFamily="18" charset="0"/>
                <a:cs typeface="Times New Roman" panose="02020603050405020304" pitchFamily="18" charset="0"/>
              </a:rPr>
              <a:t> actively transporting ions across the membrane. Other proteins function as </a:t>
            </a:r>
            <a:r>
              <a:rPr lang="en-US" sz="2800" b="1" dirty="0">
                <a:solidFill>
                  <a:srgbClr val="FF0000"/>
                </a:solidFill>
                <a:latin typeface="Times New Roman" panose="02020603050405020304" pitchFamily="18" charset="0"/>
                <a:cs typeface="Times New Roman" panose="02020603050405020304" pitchFamily="18" charset="0"/>
              </a:rPr>
              <a:t>carriers</a:t>
            </a:r>
            <a:r>
              <a:rPr lang="en-US" sz="2800" b="1" dirty="0">
                <a:solidFill>
                  <a:prstClr val="black"/>
                </a:solidFill>
                <a:latin typeface="Times New Roman" panose="02020603050405020304" pitchFamily="18" charset="0"/>
                <a:cs typeface="Times New Roman" panose="02020603050405020304" pitchFamily="18" charset="0"/>
              </a:rPr>
              <a:t>,</a:t>
            </a:r>
            <a:r>
              <a:rPr lang="en-US" sz="2800" dirty="0">
                <a:solidFill>
                  <a:prstClr val="black"/>
                </a:solidFill>
                <a:latin typeface="Times New Roman" panose="02020603050405020304" pitchFamily="18" charset="0"/>
                <a:cs typeface="Times New Roman" panose="02020603050405020304" pitchFamily="18" charset="0"/>
              </a:rPr>
              <a:t> transporting substances down electrochemical gradients by facilitated diffusion. Still others are </a:t>
            </a:r>
            <a:r>
              <a:rPr lang="en-US" sz="2800" b="1" dirty="0">
                <a:solidFill>
                  <a:srgbClr val="FF0000"/>
                </a:solidFill>
                <a:latin typeface="Times New Roman" panose="02020603050405020304" pitchFamily="18" charset="0"/>
                <a:cs typeface="Times New Roman" panose="02020603050405020304" pitchFamily="18" charset="0"/>
              </a:rPr>
              <a:t>ion channels</a:t>
            </a:r>
            <a:r>
              <a:rPr lang="en-US" sz="2800" b="1" dirty="0">
                <a:solidFill>
                  <a:prstClr val="black"/>
                </a:solidFill>
                <a:latin typeface="Times New Roman" panose="02020603050405020304" pitchFamily="18" charset="0"/>
                <a:cs typeface="Times New Roman" panose="02020603050405020304" pitchFamily="18" charset="0"/>
              </a:rPr>
              <a:t>,</a:t>
            </a:r>
            <a:r>
              <a:rPr lang="en-US" sz="2800" dirty="0">
                <a:solidFill>
                  <a:prstClr val="black"/>
                </a:solidFill>
                <a:latin typeface="Times New Roman" panose="02020603050405020304" pitchFamily="18" charset="0"/>
                <a:cs typeface="Times New Roman" panose="02020603050405020304" pitchFamily="18" charset="0"/>
              </a:rPr>
              <a:t> which, when activated, permit the passage of ions into or out of the cell. </a:t>
            </a:r>
          </a:p>
        </p:txBody>
      </p:sp>
    </p:spTree>
    <p:extLst>
      <p:ext uri="{BB962C8B-B14F-4D97-AF65-F5344CB8AC3E}">
        <p14:creationId xmlns:p14="http://schemas.microsoft.com/office/powerpoint/2010/main" val="2531689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640960" cy="5262979"/>
          </a:xfrm>
          <a:prstGeom prst="rect">
            <a:avLst/>
          </a:prstGeom>
        </p:spPr>
        <p:txBody>
          <a:bodyPr wrap="square">
            <a:spAutoFit/>
          </a:bodyPr>
          <a:lstStyle/>
          <a:p>
            <a:pPr algn="just"/>
            <a:r>
              <a:rPr lang="en-US" sz="2800" dirty="0">
                <a:solidFill>
                  <a:prstClr val="black"/>
                </a:solidFill>
                <a:latin typeface="Times New Roman" panose="02020603050405020304" pitchFamily="18" charset="0"/>
                <a:cs typeface="Times New Roman" panose="02020603050405020304" pitchFamily="18" charset="0"/>
              </a:rPr>
              <a:t>Proteins in another group function as </a:t>
            </a:r>
            <a:r>
              <a:rPr lang="en-US" sz="2800" b="1" dirty="0">
                <a:solidFill>
                  <a:srgbClr val="FF0000"/>
                </a:solidFill>
                <a:latin typeface="Times New Roman" panose="02020603050405020304" pitchFamily="18" charset="0"/>
                <a:cs typeface="Times New Roman" panose="02020603050405020304" pitchFamily="18" charset="0"/>
              </a:rPr>
              <a:t>receptors</a:t>
            </a:r>
            <a:r>
              <a:rPr lang="en-US" sz="2800" dirty="0">
                <a:solidFill>
                  <a:prstClr val="black"/>
                </a:solidFill>
                <a:latin typeface="Times New Roman" panose="02020603050405020304" pitchFamily="18" charset="0"/>
                <a:cs typeface="Times New Roman" panose="02020603050405020304" pitchFamily="18" charset="0"/>
              </a:rPr>
              <a:t> that bind </a:t>
            </a:r>
            <a:r>
              <a:rPr lang="en-US" sz="2800" dirty="0">
                <a:solidFill>
                  <a:srgbClr val="00B050"/>
                </a:solidFill>
                <a:latin typeface="Times New Roman" panose="02020603050405020304" pitchFamily="18" charset="0"/>
                <a:cs typeface="Times New Roman" panose="02020603050405020304" pitchFamily="18" charset="0"/>
              </a:rPr>
              <a:t>neurotransmitters and hormones</a:t>
            </a:r>
            <a:r>
              <a:rPr lang="en-US" sz="2800" dirty="0">
                <a:solidFill>
                  <a:prstClr val="black"/>
                </a:solidFill>
                <a:latin typeface="Times New Roman" panose="02020603050405020304" pitchFamily="18" charset="0"/>
                <a:cs typeface="Times New Roman" panose="02020603050405020304" pitchFamily="18" charset="0"/>
              </a:rPr>
              <a:t>, initiating physiologic changes inside the cell. Proteins also function as </a:t>
            </a:r>
            <a:r>
              <a:rPr lang="en-US" sz="2800" b="1" dirty="0">
                <a:solidFill>
                  <a:srgbClr val="FF0000"/>
                </a:solidFill>
                <a:latin typeface="Times New Roman" panose="02020603050405020304" pitchFamily="18" charset="0"/>
                <a:cs typeface="Times New Roman" panose="02020603050405020304" pitchFamily="18" charset="0"/>
              </a:rPr>
              <a:t>enzymes</a:t>
            </a:r>
            <a:r>
              <a:rPr lang="en-US" sz="2800" b="1" dirty="0">
                <a:solidFill>
                  <a:prstClr val="black"/>
                </a:solidFill>
                <a:latin typeface="Times New Roman" panose="02020603050405020304" pitchFamily="18" charset="0"/>
                <a:cs typeface="Times New Roman" panose="02020603050405020304" pitchFamily="18" charset="0"/>
              </a:rPr>
              <a:t>,</a:t>
            </a:r>
            <a:r>
              <a:rPr lang="en-US" sz="2800" dirty="0">
                <a:solidFill>
                  <a:prstClr val="black"/>
                </a:solidFill>
                <a:latin typeface="Times New Roman" panose="02020603050405020304" pitchFamily="18" charset="0"/>
                <a:cs typeface="Times New Roman" panose="02020603050405020304" pitchFamily="18" charset="0"/>
              </a:rPr>
              <a:t> catalyzing reactions at the surfaces of the membrane. In addition, some glycoproteins function in </a:t>
            </a:r>
            <a:r>
              <a:rPr lang="en-US" sz="2800" dirty="0">
                <a:solidFill>
                  <a:srgbClr val="FF0000"/>
                </a:solidFill>
                <a:latin typeface="Times New Roman" panose="02020603050405020304" pitchFamily="18" charset="0"/>
                <a:cs typeface="Times New Roman" panose="02020603050405020304" pitchFamily="18" charset="0"/>
              </a:rPr>
              <a:t>antibody processing</a:t>
            </a:r>
            <a:r>
              <a:rPr lang="en-US" sz="2800" dirty="0">
                <a:solidFill>
                  <a:prstClr val="black"/>
                </a:solidFill>
                <a:latin typeface="Times New Roman" panose="02020603050405020304" pitchFamily="18" charset="0"/>
                <a:cs typeface="Times New Roman" panose="02020603050405020304" pitchFamily="18" charset="0"/>
              </a:rPr>
              <a:t> and distinguishing self from </a:t>
            </a:r>
            <a:r>
              <a:rPr lang="en-US" sz="2800" dirty="0" smtClean="0">
                <a:solidFill>
                  <a:prstClr val="black"/>
                </a:solidFill>
                <a:latin typeface="Times New Roman" panose="02020603050405020304" pitchFamily="18" charset="0"/>
                <a:cs typeface="Times New Roman" panose="02020603050405020304" pitchFamily="18" charset="0"/>
              </a:rPr>
              <a:t>non</a:t>
            </a:r>
            <a:r>
              <a:rPr lang="ar-IQ" sz="2800" dirty="0" smtClean="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self</a:t>
            </a:r>
            <a:r>
              <a:rPr lang="en-US" sz="2800" dirty="0">
                <a:solidFill>
                  <a:prstClr val="black"/>
                </a:solidFill>
                <a:latin typeface="Times New Roman" panose="02020603050405020304" pitchFamily="18" charset="0"/>
                <a:cs typeface="Times New Roman" panose="02020603050405020304" pitchFamily="18" charset="0"/>
              </a:rPr>
              <a:t>.</a:t>
            </a:r>
          </a:p>
          <a:p>
            <a:pPr algn="just"/>
            <a:r>
              <a:rPr lang="en-US" sz="2800" dirty="0">
                <a:solidFill>
                  <a:prstClr val="black"/>
                </a:solidFill>
                <a:latin typeface="Times New Roman" panose="02020603050405020304" pitchFamily="18" charset="0"/>
                <a:cs typeface="Times New Roman" panose="02020603050405020304" pitchFamily="18" charset="0"/>
              </a:rPr>
              <a:t>Underlying most cells is a thin, fuzzy layer plus some fibrils that collectively make up the </a:t>
            </a:r>
            <a:r>
              <a:rPr lang="en-US" sz="2800" b="1" dirty="0">
                <a:solidFill>
                  <a:srgbClr val="FF0000"/>
                </a:solidFill>
                <a:latin typeface="Times New Roman" panose="02020603050405020304" pitchFamily="18" charset="0"/>
                <a:cs typeface="Times New Roman" panose="02020603050405020304" pitchFamily="18" charset="0"/>
              </a:rPr>
              <a:t>basement membrane</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or, more properly, the </a:t>
            </a:r>
            <a:r>
              <a:rPr lang="en-US" sz="2800" b="1" dirty="0">
                <a:solidFill>
                  <a:srgbClr val="FF0000"/>
                </a:solidFill>
                <a:latin typeface="Times New Roman" panose="02020603050405020304" pitchFamily="18" charset="0"/>
                <a:cs typeface="Times New Roman" panose="02020603050405020304" pitchFamily="18" charset="0"/>
              </a:rPr>
              <a:t>basal lamina</a:t>
            </a:r>
            <a:r>
              <a:rPr lang="en-US" sz="2800" b="1" dirty="0">
                <a:solidFill>
                  <a:prstClr val="black"/>
                </a:solidFill>
                <a:latin typeface="Times New Roman" panose="02020603050405020304" pitchFamily="18" charset="0"/>
                <a:cs typeface="Times New Roman" panose="02020603050405020304" pitchFamily="18" charset="0"/>
              </a:rPr>
              <a:t>.</a:t>
            </a:r>
            <a:r>
              <a:rPr lang="en-US" sz="2800" dirty="0">
                <a:solidFill>
                  <a:prstClr val="black"/>
                </a:solidFill>
                <a:latin typeface="Times New Roman" panose="02020603050405020304" pitchFamily="18" charset="0"/>
                <a:cs typeface="Times New Roman" panose="02020603050405020304" pitchFamily="18" charset="0"/>
              </a:rPr>
              <a:t> The basal lamina and, more generally, the extracellular matrix are made up of many proteins that hold cells together, regulate their development, and determine their growth. </a:t>
            </a:r>
          </a:p>
        </p:txBody>
      </p:sp>
    </p:spTree>
    <p:extLst>
      <p:ext uri="{BB962C8B-B14F-4D97-AF65-F5344CB8AC3E}">
        <p14:creationId xmlns:p14="http://schemas.microsoft.com/office/powerpoint/2010/main" val="20086156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00" y="41711"/>
            <a:ext cx="8712968" cy="6124754"/>
          </a:xfrm>
          <a:prstGeom prst="rect">
            <a:avLst/>
          </a:prstGeom>
        </p:spPr>
        <p:txBody>
          <a:bodyPr wrap="square">
            <a:spAutoFit/>
          </a:bodyPr>
          <a:lstStyle/>
          <a:p>
            <a:pPr rtl="1"/>
            <a:r>
              <a:rPr lang="en-US" sz="2800" b="1" dirty="0" smtClean="0">
                <a:solidFill>
                  <a:srgbClr val="FF0000"/>
                </a:solidFill>
                <a:latin typeface="Times New Roman" panose="02020603050405020304" pitchFamily="18" charset="0"/>
                <a:cs typeface="Times New Roman" panose="02020603050405020304" pitchFamily="18" charset="0"/>
              </a:rPr>
              <a:t>Cell </a:t>
            </a:r>
            <a:r>
              <a:rPr lang="en-US" sz="2800" b="1" dirty="0">
                <a:solidFill>
                  <a:srgbClr val="FF0000"/>
                </a:solidFill>
                <a:latin typeface="Times New Roman" panose="02020603050405020304" pitchFamily="18" charset="0"/>
                <a:cs typeface="Times New Roman" panose="02020603050405020304" pitchFamily="18" charset="0"/>
              </a:rPr>
              <a:t>Adhesion </a:t>
            </a:r>
            <a:r>
              <a:rPr lang="en-US" sz="2800" b="1" dirty="0" smtClean="0">
                <a:solidFill>
                  <a:srgbClr val="FF0000"/>
                </a:solidFill>
                <a:latin typeface="Times New Roman" panose="02020603050405020304" pitchFamily="18" charset="0"/>
                <a:cs typeface="Times New Roman" panose="02020603050405020304" pitchFamily="18" charset="0"/>
              </a:rPr>
              <a:t>Molecules</a:t>
            </a:r>
            <a:r>
              <a:rPr lang="en-US" sz="2800" dirty="0">
                <a:solidFill>
                  <a:prstClr val="black"/>
                </a:solidFill>
                <a:latin typeface="Times New Roman" panose="02020603050405020304" pitchFamily="18" charset="0"/>
                <a:cs typeface="Times New Roman" panose="02020603050405020304" pitchFamily="18" charset="0"/>
              </a:rPr>
              <a:t/>
            </a:r>
            <a:br>
              <a:rPr lang="en-US" sz="2800" dirty="0">
                <a:solidFill>
                  <a:prstClr val="black"/>
                </a:solidFill>
                <a:latin typeface="Times New Roman" panose="02020603050405020304" pitchFamily="18" charset="0"/>
                <a:cs typeface="Times New Roman" panose="02020603050405020304" pitchFamily="18" charset="0"/>
              </a:rPr>
            </a:br>
            <a:r>
              <a:rPr lang="en-US" sz="2800" dirty="0" smtClean="0">
                <a:solidFill>
                  <a:prstClr val="black"/>
                </a:solidFill>
                <a:latin typeface="Times New Roman" panose="02020603050405020304" pitchFamily="18" charset="0"/>
                <a:cs typeface="Times New Roman" panose="02020603050405020304" pitchFamily="18" charset="0"/>
              </a:rPr>
              <a:t>Cells </a:t>
            </a:r>
            <a:r>
              <a:rPr lang="en-US" sz="2800" dirty="0">
                <a:solidFill>
                  <a:prstClr val="black"/>
                </a:solidFill>
                <a:latin typeface="Times New Roman" panose="02020603050405020304" pitchFamily="18" charset="0"/>
                <a:cs typeface="Times New Roman" panose="02020603050405020304" pitchFamily="18" charset="0"/>
              </a:rPr>
              <a:t>are attached to the basal lamina and to each other by </a:t>
            </a:r>
            <a:endParaRPr lang="en-US" sz="2800" dirty="0" smtClean="0">
              <a:solidFill>
                <a:prstClr val="black"/>
              </a:solidFill>
              <a:latin typeface="Times New Roman" panose="02020603050405020304" pitchFamily="18" charset="0"/>
              <a:cs typeface="Times New Roman" panose="02020603050405020304" pitchFamily="18" charset="0"/>
            </a:endParaRPr>
          </a:p>
          <a:p>
            <a:pPr algn="just"/>
            <a:r>
              <a:rPr lang="en-US" sz="2800" b="1" dirty="0" smtClean="0">
                <a:solidFill>
                  <a:prstClr val="black"/>
                </a:solidFill>
                <a:latin typeface="Times New Roman" panose="02020603050405020304" pitchFamily="18" charset="0"/>
                <a:cs typeface="Times New Roman" panose="02020603050405020304" pitchFamily="18" charset="0"/>
              </a:rPr>
              <a:t>cell </a:t>
            </a:r>
            <a:r>
              <a:rPr lang="en-US" sz="2800" b="1" dirty="0">
                <a:solidFill>
                  <a:prstClr val="black"/>
                </a:solidFill>
                <a:latin typeface="Times New Roman" panose="02020603050405020304" pitchFamily="18" charset="0"/>
                <a:cs typeface="Times New Roman" panose="02020603050405020304" pitchFamily="18" charset="0"/>
              </a:rPr>
              <a:t>adhesion molecules (</a:t>
            </a:r>
            <a:r>
              <a:rPr lang="en-US" sz="2800" b="1" dirty="0">
                <a:solidFill>
                  <a:srgbClr val="FF0000"/>
                </a:solidFill>
                <a:latin typeface="Times New Roman" panose="02020603050405020304" pitchFamily="18" charset="0"/>
                <a:cs typeface="Times New Roman" panose="02020603050405020304" pitchFamily="18" charset="0"/>
              </a:rPr>
              <a:t>CAMs</a:t>
            </a:r>
            <a:r>
              <a:rPr lang="en-US" sz="2800" b="1" dirty="0" smtClean="0">
                <a:solidFill>
                  <a:prstClr val="black"/>
                </a:solidFill>
                <a:latin typeface="Times New Roman" panose="02020603050405020304" pitchFamily="18" charset="0"/>
                <a:cs typeface="Times New Roman" panose="02020603050405020304" pitchFamily="18" charset="0"/>
              </a:rPr>
              <a: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These </a:t>
            </a:r>
            <a:r>
              <a:rPr lang="en-US" sz="2800" dirty="0">
                <a:solidFill>
                  <a:srgbClr val="FF0000"/>
                </a:solidFill>
                <a:latin typeface="Times New Roman" panose="02020603050405020304" pitchFamily="18" charset="0"/>
                <a:cs typeface="Times New Roman" panose="02020603050405020304" pitchFamily="18" charset="0"/>
              </a:rPr>
              <a:t>adhesion proteins </a:t>
            </a:r>
            <a:r>
              <a:rPr lang="en-US" sz="2800" dirty="0">
                <a:solidFill>
                  <a:prstClr val="black"/>
                </a:solidFill>
                <a:latin typeface="Times New Roman" panose="02020603050405020304" pitchFamily="18" charset="0"/>
                <a:cs typeface="Times New Roman" panose="02020603050405020304" pitchFamily="18" charset="0"/>
              </a:rPr>
              <a:t>have attracted great attention in recent years because they are </a:t>
            </a:r>
            <a:r>
              <a:rPr lang="en-US" sz="2800" dirty="0">
                <a:solidFill>
                  <a:srgbClr val="00B050"/>
                </a:solidFill>
                <a:latin typeface="Times New Roman" panose="02020603050405020304" pitchFamily="18" charset="0"/>
                <a:cs typeface="Times New Roman" panose="02020603050405020304" pitchFamily="18" charset="0"/>
              </a:rPr>
              <a:t>important in </a:t>
            </a:r>
            <a:r>
              <a:rPr lang="en-US" sz="2800" dirty="0">
                <a:solidFill>
                  <a:srgbClr val="FF0000"/>
                </a:solidFill>
                <a:latin typeface="Times New Roman" panose="02020603050405020304" pitchFamily="18" charset="0"/>
                <a:cs typeface="Times New Roman" panose="02020603050405020304" pitchFamily="18" charset="0"/>
              </a:rPr>
              <a:t>embryonic development </a:t>
            </a:r>
            <a:r>
              <a:rPr lang="en-US" sz="2800" dirty="0">
                <a:solidFill>
                  <a:prstClr val="black"/>
                </a:solidFill>
                <a:latin typeface="Times New Roman" panose="02020603050405020304" pitchFamily="18" charset="0"/>
                <a:cs typeface="Times New Roman" panose="02020603050405020304" pitchFamily="18" charset="0"/>
              </a:rPr>
              <a:t>and </a:t>
            </a:r>
            <a:r>
              <a:rPr lang="en-US" sz="2800" dirty="0">
                <a:solidFill>
                  <a:srgbClr val="FF0000"/>
                </a:solidFill>
                <a:latin typeface="Times New Roman" panose="02020603050405020304" pitchFamily="18" charset="0"/>
                <a:cs typeface="Times New Roman" panose="02020603050405020304" pitchFamily="18" charset="0"/>
              </a:rPr>
              <a:t>formation of the nervous system</a:t>
            </a:r>
            <a:r>
              <a:rPr lang="en-US" sz="2800" dirty="0">
                <a:solidFill>
                  <a:prstClr val="black"/>
                </a:solidFill>
                <a:latin typeface="Times New Roman" panose="02020603050405020304" pitchFamily="18" charset="0"/>
                <a:cs typeface="Times New Roman" panose="02020603050405020304" pitchFamily="18" charset="0"/>
              </a:rPr>
              <a:t> and other tissues; in </a:t>
            </a:r>
            <a:r>
              <a:rPr lang="en-US" sz="2800" dirty="0">
                <a:solidFill>
                  <a:srgbClr val="FF0000"/>
                </a:solidFill>
                <a:latin typeface="Times New Roman" panose="02020603050405020304" pitchFamily="18" charset="0"/>
                <a:cs typeface="Times New Roman" panose="02020603050405020304" pitchFamily="18" charset="0"/>
              </a:rPr>
              <a:t>holding tissues together</a:t>
            </a:r>
            <a:r>
              <a:rPr lang="en-US" sz="2800" dirty="0">
                <a:solidFill>
                  <a:prstClr val="black"/>
                </a:solidFill>
                <a:latin typeface="Times New Roman" panose="02020603050405020304" pitchFamily="18" charset="0"/>
                <a:cs typeface="Times New Roman" panose="02020603050405020304" pitchFamily="18" charset="0"/>
              </a:rPr>
              <a:t> in adults; in </a:t>
            </a:r>
            <a:r>
              <a:rPr lang="en-US" sz="2800" dirty="0">
                <a:solidFill>
                  <a:srgbClr val="FF0000"/>
                </a:solidFill>
                <a:latin typeface="Times New Roman" panose="02020603050405020304" pitchFamily="18" charset="0"/>
                <a:cs typeface="Times New Roman" panose="02020603050405020304" pitchFamily="18" charset="0"/>
              </a:rPr>
              <a:t>inflammation and wound healing</a:t>
            </a:r>
            <a:r>
              <a:rPr lang="en-US" sz="2800" dirty="0">
                <a:solidFill>
                  <a:prstClr val="black"/>
                </a:solidFill>
                <a:latin typeface="Times New Roman" panose="02020603050405020304" pitchFamily="18" charset="0"/>
                <a:cs typeface="Times New Roman" panose="02020603050405020304" pitchFamily="18" charset="0"/>
              </a:rPr>
              <a:t>; and in the metastasis of </a:t>
            </a:r>
            <a:r>
              <a:rPr lang="en-US" sz="2800" dirty="0">
                <a:solidFill>
                  <a:srgbClr val="FF0000"/>
                </a:solidFill>
                <a:latin typeface="Times New Roman" panose="02020603050405020304" pitchFamily="18" charset="0"/>
                <a:cs typeface="Times New Roman" panose="02020603050405020304" pitchFamily="18" charset="0"/>
              </a:rPr>
              <a:t>tumors</a:t>
            </a:r>
            <a:r>
              <a:rPr lang="en-US" sz="2800" dirty="0">
                <a:solidFill>
                  <a:prstClr val="black"/>
                </a:solidFill>
                <a:latin typeface="Times New Roman" panose="02020603050405020304" pitchFamily="18" charset="0"/>
                <a:cs typeface="Times New Roman" panose="02020603050405020304" pitchFamily="18" charset="0"/>
              </a:rPr>
              <a:t>. Many pass through the cell membrane and are anchored to the cytoskeleton inside the cell. Some bind to like molecules on other cells (</a:t>
            </a:r>
            <a:r>
              <a:rPr lang="en-US" sz="2800" dirty="0" err="1">
                <a:solidFill>
                  <a:srgbClr val="FF0000"/>
                </a:solidFill>
                <a:latin typeface="Times New Roman" panose="02020603050405020304" pitchFamily="18" charset="0"/>
                <a:cs typeface="Times New Roman" panose="02020603050405020304" pitchFamily="18" charset="0"/>
              </a:rPr>
              <a:t>homophilic</a:t>
            </a:r>
            <a:r>
              <a:rPr lang="en-US" sz="2800" dirty="0">
                <a:solidFill>
                  <a:srgbClr val="FF0000"/>
                </a:solidFill>
                <a:latin typeface="Times New Roman" panose="02020603050405020304" pitchFamily="18" charset="0"/>
                <a:cs typeface="Times New Roman" panose="02020603050405020304" pitchFamily="18" charset="0"/>
              </a:rPr>
              <a:t> binding</a:t>
            </a:r>
            <a:r>
              <a:rPr lang="en-US" sz="2800" dirty="0">
                <a:solidFill>
                  <a:prstClr val="black"/>
                </a:solidFill>
                <a:latin typeface="Times New Roman" panose="02020603050405020304" pitchFamily="18" charset="0"/>
                <a:cs typeface="Times New Roman" panose="02020603050405020304" pitchFamily="18" charset="0"/>
              </a:rPr>
              <a:t>), whereas others bind to other molecules (</a:t>
            </a:r>
            <a:r>
              <a:rPr lang="en-US" sz="2800" dirty="0" err="1">
                <a:solidFill>
                  <a:srgbClr val="FF0000"/>
                </a:solidFill>
                <a:latin typeface="Times New Roman" panose="02020603050405020304" pitchFamily="18" charset="0"/>
                <a:cs typeface="Times New Roman" panose="02020603050405020304" pitchFamily="18" charset="0"/>
              </a:rPr>
              <a:t>heterophilic</a:t>
            </a:r>
            <a:r>
              <a:rPr lang="en-US" sz="2800" dirty="0">
                <a:solidFill>
                  <a:srgbClr val="FF0000"/>
                </a:solidFill>
                <a:latin typeface="Times New Roman" panose="02020603050405020304" pitchFamily="18" charset="0"/>
                <a:cs typeface="Times New Roman" panose="02020603050405020304" pitchFamily="18" charset="0"/>
              </a:rPr>
              <a:t> binding</a:t>
            </a:r>
            <a:r>
              <a:rPr lang="en-US" sz="2800" dirty="0">
                <a:solidFill>
                  <a:prstClr val="black"/>
                </a:solidFill>
                <a:latin typeface="Times New Roman" panose="02020603050405020304" pitchFamily="18" charset="0"/>
                <a:cs typeface="Times New Roman" panose="02020603050405020304" pitchFamily="18" charset="0"/>
              </a:rPr>
              <a:t>). Many bind to </a:t>
            </a:r>
            <a:r>
              <a:rPr lang="en-US" sz="2800" b="1" dirty="0" err="1">
                <a:solidFill>
                  <a:srgbClr val="FF0000"/>
                </a:solidFill>
                <a:latin typeface="Times New Roman" panose="02020603050405020304" pitchFamily="18" charset="0"/>
                <a:cs typeface="Times New Roman" panose="02020603050405020304" pitchFamily="18" charset="0"/>
              </a:rPr>
              <a:t>laminins</a:t>
            </a:r>
            <a:r>
              <a:rPr lang="en-US" sz="2800" b="1" dirty="0">
                <a:solidFill>
                  <a:prstClr val="black"/>
                </a:solidFill>
                <a:latin typeface="Times New Roman" panose="02020603050405020304" pitchFamily="18" charset="0"/>
                <a:cs typeface="Times New Roman" panose="02020603050405020304" pitchFamily="18" charset="0"/>
              </a:rPr>
              <a:t>,</a:t>
            </a:r>
            <a:r>
              <a:rPr lang="en-US" sz="2800" dirty="0">
                <a:solidFill>
                  <a:prstClr val="black"/>
                </a:solidFill>
                <a:latin typeface="Times New Roman" panose="02020603050405020304" pitchFamily="18" charset="0"/>
                <a:cs typeface="Times New Roman" panose="02020603050405020304" pitchFamily="18" charset="0"/>
              </a:rPr>
              <a:t> a family of large cross-shaped molecules with multiple receptor domains in the extracellular matrix</a:t>
            </a:r>
          </a:p>
        </p:txBody>
      </p:sp>
    </p:spTree>
    <p:extLst>
      <p:ext uri="{BB962C8B-B14F-4D97-AF65-F5344CB8AC3E}">
        <p14:creationId xmlns:p14="http://schemas.microsoft.com/office/powerpoint/2010/main" val="1892986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10003090"/>
              </p:ext>
            </p:extLst>
          </p:nvPr>
        </p:nvGraphicFramePr>
        <p:xfrm>
          <a:off x="107504" y="118254"/>
          <a:ext cx="9144000" cy="6741368"/>
        </p:xfrm>
        <a:graphic>
          <a:graphicData uri="http://schemas.openxmlformats.org/presentationml/2006/ole">
            <mc:AlternateContent xmlns:mc="http://schemas.openxmlformats.org/markup-compatibility/2006">
              <mc:Choice xmlns:v="urn:schemas-microsoft-com:vml" Requires="v">
                <p:oleObj spid="_x0000_s4150" name="شريحة" r:id="rId3" imgW="2907711" imgH="2180694" progId="PowerPoint.Slide.8">
                  <p:embed/>
                </p:oleObj>
              </mc:Choice>
              <mc:Fallback>
                <p:oleObj name="شريحة" r:id="rId3" imgW="2907711" imgH="2180694" progId="PowerPoint.Slide.8">
                  <p:embed/>
                  <p:pic>
                    <p:nvPicPr>
                      <p:cNvPr id="0" name=""/>
                      <p:cNvPicPr/>
                      <p:nvPr/>
                    </p:nvPicPr>
                    <p:blipFill>
                      <a:blip r:embed="rId4"/>
                      <a:stretch>
                        <a:fillRect/>
                      </a:stretch>
                    </p:blipFill>
                    <p:spPr>
                      <a:xfrm>
                        <a:off x="107504" y="118254"/>
                        <a:ext cx="9144000" cy="6741368"/>
                      </a:xfrm>
                      <a:prstGeom prst="rect">
                        <a:avLst/>
                      </a:prstGeom>
                    </p:spPr>
                  </p:pic>
                </p:oleObj>
              </mc:Fallback>
            </mc:AlternateContent>
          </a:graphicData>
        </a:graphic>
      </p:graphicFrame>
    </p:spTree>
    <p:extLst>
      <p:ext uri="{BB962C8B-B14F-4D97-AF65-F5344CB8AC3E}">
        <p14:creationId xmlns:p14="http://schemas.microsoft.com/office/powerpoint/2010/main" val="3340254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228600" y="185738"/>
            <a:ext cx="8763000" cy="612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rtl="0">
              <a:spcBef>
                <a:spcPct val="20000"/>
              </a:spcBef>
              <a:buFont typeface="Arial" charset="0"/>
              <a:buChar char="•"/>
              <a:defRPr sz="2400">
                <a:solidFill>
                  <a:srgbClr val="7F7F7F"/>
                </a:solidFill>
                <a:latin typeface="Century Gothic" pitchFamily="34" charset="0"/>
                <a:cs typeface="Times New Roman" pitchFamily="18" charset="0"/>
              </a:defRPr>
            </a:lvl1pPr>
            <a:lvl2pPr marL="742950" indent="-285750" algn="l" rtl="0">
              <a:spcBef>
                <a:spcPct val="20000"/>
              </a:spcBef>
              <a:buFont typeface="Courier New" pitchFamily="49" charset="0"/>
              <a:buChar char="o"/>
              <a:defRPr sz="1600">
                <a:solidFill>
                  <a:srgbClr val="7F7F7F"/>
                </a:solidFill>
                <a:latin typeface="Century Gothic" pitchFamily="34" charset="0"/>
                <a:cs typeface="Times New Roman" pitchFamily="18" charset="0"/>
              </a:defRPr>
            </a:lvl2pPr>
            <a:lvl3pPr marL="1143000" indent="-228600" algn="l" rtl="0">
              <a:spcBef>
                <a:spcPct val="20000"/>
              </a:spcBef>
              <a:buFont typeface="Arial" charset="0"/>
              <a:buChar char="•"/>
              <a:defRPr sz="1600">
                <a:solidFill>
                  <a:srgbClr val="7F7F7F"/>
                </a:solidFill>
                <a:latin typeface="Century Gothic" pitchFamily="34" charset="0"/>
                <a:cs typeface="Times New Roman" pitchFamily="18" charset="0"/>
              </a:defRPr>
            </a:lvl3pPr>
            <a:lvl4pPr marL="1600200" indent="-228600" algn="l" rtl="0">
              <a:spcBef>
                <a:spcPct val="20000"/>
              </a:spcBef>
              <a:buFont typeface="Courier New" pitchFamily="49" charset="0"/>
              <a:buChar char="o"/>
              <a:defRPr sz="1600">
                <a:solidFill>
                  <a:srgbClr val="7F7F7F"/>
                </a:solidFill>
                <a:latin typeface="Century Gothic" pitchFamily="34" charset="0"/>
                <a:cs typeface="Times New Roman" pitchFamily="18" charset="0"/>
              </a:defRPr>
            </a:lvl4pPr>
            <a:lvl5pPr marL="2057400" indent="-228600" algn="l" rtl="0">
              <a:spcBef>
                <a:spcPct val="20000"/>
              </a:spcBef>
              <a:buFont typeface="Arial" charset="0"/>
              <a:buChar char="•"/>
              <a:defRPr sz="1600">
                <a:solidFill>
                  <a:srgbClr val="7F7F7F"/>
                </a:solidFill>
                <a:latin typeface="Century Gothic" pitchFamily="34" charset="0"/>
                <a:cs typeface="Times New Roman" pitchFamily="18"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cs typeface="Times New Roman" pitchFamily="18"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cs typeface="Times New Roman" pitchFamily="18"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cs typeface="Times New Roman" pitchFamily="18"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cs typeface="Times New Roman" pitchFamily="18" charset="0"/>
              </a:defRPr>
            </a:lvl9pPr>
          </a:lstStyle>
          <a:p>
            <a:pPr fontAlgn="base">
              <a:spcBef>
                <a:spcPct val="0"/>
              </a:spcBef>
              <a:spcAft>
                <a:spcPct val="0"/>
              </a:spcAft>
              <a:buFontTx/>
              <a:buNone/>
            </a:pPr>
            <a:r>
              <a:rPr lang="en-US" altLang="en-US" sz="2800" b="1" dirty="0" smtClean="0">
                <a:solidFill>
                  <a:prstClr val="black"/>
                </a:solidFill>
                <a:latin typeface="Arial" charset="0"/>
                <a:cs typeface="Arial" charset="0"/>
              </a:rPr>
              <a:t>Intercellular Connections</a:t>
            </a:r>
            <a:r>
              <a:rPr lang="ar-SA" altLang="en-US" sz="2800" dirty="0" smtClean="0">
                <a:solidFill>
                  <a:prstClr val="black"/>
                </a:solidFill>
                <a:latin typeface="Arial" charset="0"/>
                <a:cs typeface="Arial" charset="0"/>
              </a:rPr>
              <a:t> </a:t>
            </a:r>
            <a:br>
              <a:rPr lang="ar-SA" altLang="en-US" sz="2800" dirty="0" smtClean="0">
                <a:solidFill>
                  <a:prstClr val="black"/>
                </a:solidFill>
                <a:latin typeface="Arial" charset="0"/>
                <a:cs typeface="Arial" charset="0"/>
              </a:rPr>
            </a:br>
            <a:r>
              <a:rPr lang="ar-SA" altLang="en-US" sz="2800" dirty="0" smtClean="0">
                <a:solidFill>
                  <a:prstClr val="black"/>
                </a:solidFill>
                <a:latin typeface="Arial" charset="0"/>
                <a:cs typeface="Arial" charset="0"/>
              </a:rPr>
              <a:t/>
            </a:r>
            <a:br>
              <a:rPr lang="ar-SA" altLang="en-US" sz="2800" dirty="0" smtClean="0">
                <a:solidFill>
                  <a:prstClr val="black"/>
                </a:solidFill>
                <a:latin typeface="Arial" charset="0"/>
                <a:cs typeface="Arial" charset="0"/>
              </a:rPr>
            </a:br>
            <a:r>
              <a:rPr lang="en-US" altLang="en-US" sz="2800" dirty="0" smtClean="0">
                <a:solidFill>
                  <a:prstClr val="black"/>
                </a:solidFill>
                <a:latin typeface="Arial" charset="0"/>
                <a:cs typeface="Arial" charset="0"/>
              </a:rPr>
              <a:t>Two types of junctions form between the cells that make up tissues</a:t>
            </a:r>
            <a:r>
              <a:rPr lang="en-US" altLang="en-US" sz="2800" dirty="0" smtClean="0">
                <a:solidFill>
                  <a:srgbClr val="FF0000"/>
                </a:solidFill>
                <a:latin typeface="Arial" charset="0"/>
                <a:cs typeface="Arial" charset="0"/>
              </a:rPr>
              <a:t>: junctions that fasten the cells to one another and to surrounding tissues</a:t>
            </a:r>
            <a:r>
              <a:rPr lang="en-US" altLang="en-US" sz="2800" dirty="0" smtClean="0">
                <a:solidFill>
                  <a:prstClr val="black"/>
                </a:solidFill>
                <a:latin typeface="Arial" charset="0"/>
                <a:cs typeface="Arial" charset="0"/>
              </a:rPr>
              <a:t>, and </a:t>
            </a:r>
            <a:r>
              <a:rPr lang="en-US" altLang="en-US" sz="2800" dirty="0" smtClean="0">
                <a:solidFill>
                  <a:srgbClr val="FF0000"/>
                </a:solidFill>
                <a:latin typeface="Arial" charset="0"/>
                <a:cs typeface="Arial" charset="0"/>
              </a:rPr>
              <a:t>junctions that permit transfer of ions and other molecules from one cell to another</a:t>
            </a:r>
            <a:r>
              <a:rPr lang="en-US" altLang="en-US" sz="2800" dirty="0" smtClean="0">
                <a:solidFill>
                  <a:prstClr val="black"/>
                </a:solidFill>
                <a:latin typeface="Arial" charset="0"/>
                <a:cs typeface="Arial" charset="0"/>
              </a:rPr>
              <a:t>. The types of junctions that tie cells together and endow tissues with strength and stability, include the</a:t>
            </a:r>
            <a:r>
              <a:rPr lang="en-US" altLang="en-US" sz="2800" dirty="0" smtClean="0">
                <a:solidFill>
                  <a:srgbClr val="00B050"/>
                </a:solidFill>
                <a:latin typeface="Arial" charset="0"/>
                <a:cs typeface="Arial" charset="0"/>
              </a:rPr>
              <a:t>1-</a:t>
            </a:r>
            <a:r>
              <a:rPr lang="ar-SA" altLang="en-US" sz="2800" dirty="0" smtClean="0">
                <a:solidFill>
                  <a:srgbClr val="FF0000"/>
                </a:solidFill>
                <a:latin typeface="Arial" charset="0"/>
                <a:cs typeface="Arial" charset="0"/>
              </a:rPr>
              <a:t> </a:t>
            </a:r>
            <a:r>
              <a:rPr lang="en-US" altLang="en-US" sz="2800" b="1" dirty="0" smtClean="0">
                <a:solidFill>
                  <a:srgbClr val="FF0000"/>
                </a:solidFill>
                <a:latin typeface="Arial" charset="0"/>
                <a:cs typeface="Arial" charset="0"/>
              </a:rPr>
              <a:t>Tight junction</a:t>
            </a:r>
            <a:r>
              <a:rPr lang="ar-SA" altLang="en-US" sz="2800" b="1" dirty="0" smtClean="0">
                <a:solidFill>
                  <a:prstClr val="black"/>
                </a:solidFill>
                <a:latin typeface="Arial" charset="0"/>
                <a:cs typeface="Arial" charset="0"/>
              </a:rPr>
              <a:t>,</a:t>
            </a:r>
            <a:r>
              <a:rPr lang="ar-SA" altLang="en-US" sz="2800" dirty="0" smtClean="0">
                <a:solidFill>
                  <a:prstClr val="black"/>
                </a:solidFill>
                <a:latin typeface="Arial" charset="0"/>
                <a:cs typeface="Arial" charset="0"/>
              </a:rPr>
              <a:t> </a:t>
            </a:r>
            <a:r>
              <a:rPr lang="en-US" altLang="en-US" sz="2800" dirty="0" smtClean="0">
                <a:solidFill>
                  <a:prstClr val="black"/>
                </a:solidFill>
                <a:latin typeface="Arial" charset="0"/>
                <a:cs typeface="Arial" charset="0"/>
              </a:rPr>
              <a:t>which is also known as the</a:t>
            </a:r>
            <a:r>
              <a:rPr lang="ar-SA" altLang="en-US" sz="2800" dirty="0" smtClean="0">
                <a:solidFill>
                  <a:prstClr val="black"/>
                </a:solidFill>
                <a:latin typeface="Arial" charset="0"/>
                <a:cs typeface="Arial" charset="0"/>
              </a:rPr>
              <a:t> </a:t>
            </a:r>
            <a:r>
              <a:rPr lang="en-US" altLang="en-US" sz="2800" b="1" dirty="0" smtClean="0">
                <a:solidFill>
                  <a:srgbClr val="FF0000"/>
                </a:solidFill>
                <a:latin typeface="Arial" charset="0"/>
                <a:cs typeface="Arial" charset="0"/>
              </a:rPr>
              <a:t>zonula </a:t>
            </a:r>
            <a:r>
              <a:rPr lang="en-US" altLang="en-US" sz="2800" b="1" dirty="0" err="1" smtClean="0">
                <a:solidFill>
                  <a:srgbClr val="FF0000"/>
                </a:solidFill>
                <a:latin typeface="Arial" charset="0"/>
                <a:cs typeface="Arial" charset="0"/>
              </a:rPr>
              <a:t>occludens</a:t>
            </a:r>
            <a:r>
              <a:rPr lang="en-US" altLang="en-US" sz="2800" dirty="0" smtClean="0">
                <a:solidFill>
                  <a:srgbClr val="FF0000"/>
                </a:solidFill>
                <a:latin typeface="Arial" charset="0"/>
                <a:cs typeface="Arial" charset="0"/>
              </a:rPr>
              <a:t> </a:t>
            </a:r>
            <a:r>
              <a:rPr lang="en-US" altLang="en-US" sz="2800" dirty="0" smtClean="0">
                <a:solidFill>
                  <a:prstClr val="black"/>
                </a:solidFill>
                <a:latin typeface="Arial" charset="0"/>
                <a:cs typeface="Arial" charset="0"/>
              </a:rPr>
              <a:t>,tight junctions between epithelial cells are also essential for transport of ions across epithelia</a:t>
            </a:r>
            <a:r>
              <a:rPr lang="ar-SA" altLang="en-US" sz="2800" b="1" dirty="0" smtClean="0">
                <a:solidFill>
                  <a:prstClr val="black"/>
                </a:solidFill>
                <a:latin typeface="Arial" charset="0"/>
                <a:cs typeface="Arial" charset="0"/>
              </a:rPr>
              <a:t>.</a:t>
            </a:r>
            <a:r>
              <a:rPr lang="ar-SA" altLang="en-US" sz="2800" dirty="0" smtClean="0">
                <a:solidFill>
                  <a:prstClr val="black"/>
                </a:solidFill>
                <a:latin typeface="Arial" charset="0"/>
                <a:cs typeface="Arial" charset="0"/>
              </a:rPr>
              <a:t> </a:t>
            </a:r>
            <a:r>
              <a:rPr lang="en-US" altLang="en-US" sz="2800" dirty="0" smtClean="0">
                <a:solidFill>
                  <a:srgbClr val="00B050"/>
                </a:solidFill>
                <a:latin typeface="Arial" charset="0"/>
                <a:cs typeface="Arial" charset="0"/>
              </a:rPr>
              <a:t>2-</a:t>
            </a:r>
            <a:r>
              <a:rPr lang="en-US" altLang="en-US" sz="2800" dirty="0" smtClean="0">
                <a:solidFill>
                  <a:srgbClr val="FF0000"/>
                </a:solidFill>
                <a:latin typeface="Arial" charset="0"/>
                <a:cs typeface="Arial" charset="0"/>
              </a:rPr>
              <a:t>The</a:t>
            </a:r>
            <a:r>
              <a:rPr lang="ar-SA" altLang="en-US" sz="2800" dirty="0" smtClean="0">
                <a:solidFill>
                  <a:srgbClr val="FF0000"/>
                </a:solidFill>
                <a:latin typeface="Arial" charset="0"/>
                <a:cs typeface="Arial" charset="0"/>
              </a:rPr>
              <a:t> </a:t>
            </a:r>
            <a:r>
              <a:rPr lang="en-US" altLang="en-US" sz="2800" b="1" dirty="0" smtClean="0">
                <a:solidFill>
                  <a:srgbClr val="FF0000"/>
                </a:solidFill>
                <a:latin typeface="Arial" charset="0"/>
                <a:cs typeface="Arial" charset="0"/>
              </a:rPr>
              <a:t>desmosome</a:t>
            </a:r>
            <a:r>
              <a:rPr lang="ar-SA" altLang="en-US" sz="2800" dirty="0" smtClean="0">
                <a:solidFill>
                  <a:srgbClr val="FF0000"/>
                </a:solidFill>
                <a:latin typeface="Arial" charset="0"/>
                <a:cs typeface="Arial" charset="0"/>
              </a:rPr>
              <a:t> </a:t>
            </a:r>
            <a:r>
              <a:rPr lang="en-US" altLang="en-US" sz="2800" dirty="0" smtClean="0">
                <a:solidFill>
                  <a:prstClr val="black"/>
                </a:solidFill>
                <a:latin typeface="Arial" charset="0"/>
                <a:cs typeface="Arial" charset="0"/>
              </a:rPr>
              <a:t>and</a:t>
            </a:r>
            <a:r>
              <a:rPr lang="ar-SA" altLang="en-US" sz="2800" dirty="0" smtClean="0">
                <a:solidFill>
                  <a:prstClr val="black"/>
                </a:solidFill>
                <a:latin typeface="Arial" charset="0"/>
                <a:cs typeface="Arial" charset="0"/>
              </a:rPr>
              <a:t> </a:t>
            </a:r>
            <a:r>
              <a:rPr lang="en-US" altLang="en-US" sz="2800" b="1" dirty="0" smtClean="0">
                <a:solidFill>
                  <a:srgbClr val="FF0000"/>
                </a:solidFill>
                <a:latin typeface="Arial" charset="0"/>
                <a:cs typeface="Arial" charset="0"/>
              </a:rPr>
              <a:t>zonula </a:t>
            </a:r>
            <a:r>
              <a:rPr lang="en-US" altLang="en-US" sz="2800" b="1" dirty="0" err="1" smtClean="0">
                <a:solidFill>
                  <a:srgbClr val="FF0000"/>
                </a:solidFill>
                <a:latin typeface="Arial" charset="0"/>
                <a:cs typeface="Arial" charset="0"/>
              </a:rPr>
              <a:t>adherens</a:t>
            </a:r>
            <a:r>
              <a:rPr lang="ar-SA" altLang="en-US" sz="2800" dirty="0" smtClean="0">
                <a:solidFill>
                  <a:prstClr val="black"/>
                </a:solidFill>
                <a:latin typeface="Arial" charset="0"/>
                <a:cs typeface="Arial" charset="0"/>
              </a:rPr>
              <a:t>) </a:t>
            </a:r>
            <a:r>
              <a:rPr lang="en-US" altLang="en-US" sz="2800" dirty="0" smtClean="0">
                <a:solidFill>
                  <a:prstClr val="black"/>
                </a:solidFill>
                <a:latin typeface="Arial" charset="0"/>
                <a:cs typeface="Arial" charset="0"/>
              </a:rPr>
              <a:t>hold cells together, and the</a:t>
            </a:r>
            <a:r>
              <a:rPr lang="ar-SA" altLang="en-US" sz="2800" dirty="0" smtClean="0">
                <a:solidFill>
                  <a:prstClr val="black"/>
                </a:solidFill>
                <a:latin typeface="Arial" charset="0"/>
                <a:cs typeface="Arial" charset="0"/>
              </a:rPr>
              <a:t> </a:t>
            </a:r>
            <a:r>
              <a:rPr lang="en-US" altLang="en-US" sz="2800" b="1" dirty="0" err="1" smtClean="0">
                <a:solidFill>
                  <a:srgbClr val="FF0000"/>
                </a:solidFill>
                <a:latin typeface="Arial" charset="0"/>
                <a:cs typeface="Arial" charset="0"/>
              </a:rPr>
              <a:t>hemidesmosome</a:t>
            </a:r>
            <a:r>
              <a:rPr lang="ar-SA" altLang="en-US" sz="2800" dirty="0" smtClean="0">
                <a:solidFill>
                  <a:prstClr val="black"/>
                </a:solidFill>
                <a:latin typeface="Arial" charset="0"/>
                <a:cs typeface="Arial" charset="0"/>
              </a:rPr>
              <a:t> </a:t>
            </a:r>
            <a:r>
              <a:rPr lang="en-US" altLang="en-US" sz="2800" dirty="0" smtClean="0">
                <a:solidFill>
                  <a:prstClr val="black"/>
                </a:solidFill>
                <a:latin typeface="Arial" charset="0"/>
                <a:cs typeface="Arial" charset="0"/>
              </a:rPr>
              <a:t>attach cells to their basal laminas.</a:t>
            </a:r>
            <a:r>
              <a:rPr lang="ar-SA" altLang="en-US" sz="2800" dirty="0" smtClean="0">
                <a:solidFill>
                  <a:prstClr val="black"/>
                </a:solidFill>
                <a:latin typeface="Arial" charset="0"/>
                <a:cs typeface="Arial" charset="0"/>
              </a:rPr>
              <a:t>. </a:t>
            </a:r>
          </a:p>
        </p:txBody>
      </p:sp>
    </p:spTree>
    <p:extLst>
      <p:ext uri="{BB962C8B-B14F-4D97-AF65-F5344CB8AC3E}">
        <p14:creationId xmlns:p14="http://schemas.microsoft.com/office/powerpoint/2010/main" val="2282159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jun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848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96571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mun.ca/biology/desmid/brian/BIOL2060/BIOL2060-17/17_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739" y="2514822"/>
            <a:ext cx="6248400" cy="432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
          <p:cNvSpPr>
            <a:spLocks noChangeArrowheads="1"/>
          </p:cNvSpPr>
          <p:nvPr/>
        </p:nvSpPr>
        <p:spPr bwMode="auto">
          <a:xfrm>
            <a:off x="304800" y="592138"/>
            <a:ext cx="84582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Font typeface="Arial" charset="0"/>
              <a:buChar char="•"/>
              <a:defRPr sz="2400">
                <a:solidFill>
                  <a:srgbClr val="7F7F7F"/>
                </a:solidFill>
                <a:latin typeface="Century Gothic" pitchFamily="34" charset="0"/>
                <a:cs typeface="Times New Roman" pitchFamily="18" charset="0"/>
              </a:defRPr>
            </a:lvl1pPr>
            <a:lvl2pPr marL="742950" indent="-285750" algn="l" rtl="0">
              <a:spcBef>
                <a:spcPct val="20000"/>
              </a:spcBef>
              <a:buFont typeface="Courier New" pitchFamily="49" charset="0"/>
              <a:buChar char="o"/>
              <a:defRPr sz="1600">
                <a:solidFill>
                  <a:srgbClr val="7F7F7F"/>
                </a:solidFill>
                <a:latin typeface="Century Gothic" pitchFamily="34" charset="0"/>
                <a:cs typeface="Times New Roman" pitchFamily="18" charset="0"/>
              </a:defRPr>
            </a:lvl2pPr>
            <a:lvl3pPr marL="1143000" indent="-228600" algn="l" rtl="0">
              <a:spcBef>
                <a:spcPct val="20000"/>
              </a:spcBef>
              <a:buFont typeface="Arial" charset="0"/>
              <a:buChar char="•"/>
              <a:defRPr sz="1600">
                <a:solidFill>
                  <a:srgbClr val="7F7F7F"/>
                </a:solidFill>
                <a:latin typeface="Century Gothic" pitchFamily="34" charset="0"/>
                <a:cs typeface="Times New Roman" pitchFamily="18" charset="0"/>
              </a:defRPr>
            </a:lvl3pPr>
            <a:lvl4pPr marL="1600200" indent="-228600" algn="l" rtl="0">
              <a:spcBef>
                <a:spcPct val="20000"/>
              </a:spcBef>
              <a:buFont typeface="Courier New" pitchFamily="49" charset="0"/>
              <a:buChar char="o"/>
              <a:defRPr sz="1600">
                <a:solidFill>
                  <a:srgbClr val="7F7F7F"/>
                </a:solidFill>
                <a:latin typeface="Century Gothic" pitchFamily="34" charset="0"/>
                <a:cs typeface="Times New Roman" pitchFamily="18" charset="0"/>
              </a:defRPr>
            </a:lvl4pPr>
            <a:lvl5pPr marL="2057400" indent="-228600" algn="l" rtl="0">
              <a:spcBef>
                <a:spcPct val="20000"/>
              </a:spcBef>
              <a:buFont typeface="Arial" charset="0"/>
              <a:buChar char="•"/>
              <a:defRPr sz="1600">
                <a:solidFill>
                  <a:srgbClr val="7F7F7F"/>
                </a:solidFill>
                <a:latin typeface="Century Gothic" pitchFamily="34" charset="0"/>
                <a:cs typeface="Times New Roman" pitchFamily="18"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cs typeface="Times New Roman" pitchFamily="18"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cs typeface="Times New Roman" pitchFamily="18"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cs typeface="Times New Roman" pitchFamily="18"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cs typeface="Times New Roman" pitchFamily="18" charset="0"/>
              </a:defRPr>
            </a:lvl9pPr>
          </a:lstStyle>
          <a:p>
            <a:pPr fontAlgn="base">
              <a:spcBef>
                <a:spcPct val="0"/>
              </a:spcBef>
              <a:spcAft>
                <a:spcPct val="0"/>
              </a:spcAft>
              <a:buFontTx/>
              <a:buNone/>
            </a:pPr>
            <a:r>
              <a:rPr lang="en-US" altLang="en-US" b="1" dirty="0" smtClean="0">
                <a:solidFill>
                  <a:srgbClr val="00B050"/>
                </a:solidFill>
                <a:latin typeface="Arial" charset="0"/>
                <a:cs typeface="Arial" charset="0"/>
              </a:rPr>
              <a:t>3-</a:t>
            </a:r>
            <a:r>
              <a:rPr lang="en-US" altLang="en-US" b="1" dirty="0" smtClean="0">
                <a:solidFill>
                  <a:srgbClr val="FF0000"/>
                </a:solidFill>
                <a:latin typeface="Arial" charset="0"/>
                <a:cs typeface="Arial" charset="0"/>
              </a:rPr>
              <a:t>Gap Junctions</a:t>
            </a:r>
            <a:r>
              <a:rPr lang="ar-SA" altLang="en-US" dirty="0" smtClean="0">
                <a:solidFill>
                  <a:prstClr val="black"/>
                </a:solidFill>
                <a:latin typeface="Arial" charset="0"/>
                <a:cs typeface="Arial" charset="0"/>
              </a:rPr>
              <a:t/>
            </a:r>
            <a:br>
              <a:rPr lang="ar-SA" altLang="en-US" dirty="0" smtClean="0">
                <a:solidFill>
                  <a:prstClr val="black"/>
                </a:solidFill>
                <a:latin typeface="Arial" charset="0"/>
                <a:cs typeface="Arial" charset="0"/>
              </a:rPr>
            </a:br>
            <a:r>
              <a:rPr lang="en-US" altLang="en-US" dirty="0" smtClean="0">
                <a:solidFill>
                  <a:prstClr val="black"/>
                </a:solidFill>
                <a:latin typeface="Arial" charset="0"/>
                <a:cs typeface="Arial" charset="0"/>
              </a:rPr>
              <a:t>At gap junctions, the intercellular space narrows from 25 nm to 3 nm, and </a:t>
            </a:r>
            <a:r>
              <a:rPr lang="en-US" altLang="en-US" dirty="0" smtClean="0">
                <a:solidFill>
                  <a:srgbClr val="00B050"/>
                </a:solidFill>
                <a:latin typeface="Arial" charset="0"/>
                <a:cs typeface="Arial" charset="0"/>
              </a:rPr>
              <a:t>hexagonal arrays of protein units </a:t>
            </a:r>
            <a:r>
              <a:rPr lang="ar-SA" altLang="en-US" dirty="0" smtClean="0">
                <a:solidFill>
                  <a:srgbClr val="00B050"/>
                </a:solidFill>
                <a:latin typeface="Arial" charset="0"/>
                <a:cs typeface="Arial" charset="0"/>
              </a:rPr>
              <a:t> </a:t>
            </a:r>
            <a:r>
              <a:rPr lang="en-US" altLang="en-US" b="1" dirty="0" err="1" smtClean="0">
                <a:solidFill>
                  <a:srgbClr val="00B050"/>
                </a:solidFill>
                <a:latin typeface="Arial" charset="0"/>
                <a:cs typeface="Arial" charset="0"/>
              </a:rPr>
              <a:t>connexons</a:t>
            </a:r>
            <a:r>
              <a:rPr lang="ar-SA" altLang="en-US" dirty="0" smtClean="0">
                <a:solidFill>
                  <a:srgbClr val="00B050"/>
                </a:solidFill>
                <a:latin typeface="Arial" charset="0"/>
                <a:cs typeface="Arial" charset="0"/>
              </a:rPr>
              <a:t> </a:t>
            </a:r>
            <a:r>
              <a:rPr lang="en-US" altLang="en-US" dirty="0" smtClean="0">
                <a:solidFill>
                  <a:prstClr val="black"/>
                </a:solidFill>
                <a:latin typeface="Arial" charset="0"/>
                <a:cs typeface="Arial" charset="0"/>
              </a:rPr>
              <a:t>in the membrane of each cell are lined up with one another.</a:t>
            </a:r>
          </a:p>
          <a:p>
            <a:pPr rtl="1" fontAlgn="base">
              <a:spcBef>
                <a:spcPct val="0"/>
              </a:spcBef>
              <a:spcAft>
                <a:spcPct val="0"/>
              </a:spcAft>
              <a:buFontTx/>
              <a:buNone/>
            </a:pPr>
            <a:endParaRPr lang="en-US" altLang="en-US" dirty="0" smtClean="0">
              <a:solidFill>
                <a:prstClr val="black"/>
              </a:solidFill>
              <a:latin typeface="Arial" charset="0"/>
              <a:cs typeface="Arial" charset="0"/>
            </a:endParaRPr>
          </a:p>
        </p:txBody>
      </p:sp>
    </p:spTree>
    <p:extLst>
      <p:ext uri="{BB962C8B-B14F-4D97-AF65-F5344CB8AC3E}">
        <p14:creationId xmlns:p14="http://schemas.microsoft.com/office/powerpoint/2010/main" val="33132567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662" y="0"/>
            <a:ext cx="8501122" cy="6858000"/>
          </a:xfrm>
        </p:spPr>
        <p:txBody>
          <a:bodyPr/>
          <a:lstStyle/>
          <a:p>
            <a:pPr algn="ctr">
              <a:buNone/>
            </a:pPr>
            <a:r>
              <a:rPr lang="en-US" b="1" dirty="0" err="1" smtClean="0">
                <a:latin typeface="Arial" pitchFamily="34" charset="0"/>
                <a:cs typeface="Arial" pitchFamily="34" charset="0"/>
              </a:rPr>
              <a:t>Ribosomes</a:t>
            </a:r>
            <a:r>
              <a:rPr lang="en-US" b="1" dirty="0" smtClean="0">
                <a:latin typeface="Arial" pitchFamily="34" charset="0"/>
                <a:cs typeface="Arial" pitchFamily="34" charset="0"/>
              </a:rPr>
              <a:t> and the Granular Endoplasmic Reticulum</a:t>
            </a:r>
          </a:p>
          <a:p>
            <a:pPr algn="l">
              <a:buNone/>
            </a:pPr>
            <a:r>
              <a:rPr lang="en-US" dirty="0" smtClean="0">
                <a:latin typeface="Arial" pitchFamily="34" charset="0"/>
                <a:cs typeface="Arial" pitchFamily="34" charset="0"/>
              </a:rPr>
              <a:t>Attached to the outer surfaces of many parts of the endoplasmic reticulum are large numbers of minute granular particles called </a:t>
            </a:r>
            <a:r>
              <a:rPr lang="en-US" i="1" dirty="0" err="1" smtClean="0">
                <a:solidFill>
                  <a:srgbClr val="FF0000"/>
                </a:solidFill>
                <a:latin typeface="Arial" pitchFamily="34" charset="0"/>
                <a:cs typeface="Arial" pitchFamily="34" charset="0"/>
              </a:rPr>
              <a:t>ribosomes</a:t>
            </a:r>
            <a:r>
              <a:rPr lang="en-US" i="1" dirty="0" smtClean="0">
                <a:latin typeface="Arial" pitchFamily="34" charset="0"/>
                <a:cs typeface="Arial" pitchFamily="34" charset="0"/>
              </a:rPr>
              <a:t>. Where these are</a:t>
            </a:r>
          </a:p>
          <a:p>
            <a:pPr algn="l">
              <a:buNone/>
            </a:pPr>
            <a:r>
              <a:rPr lang="en-US" dirty="0" smtClean="0">
                <a:latin typeface="Arial" pitchFamily="34" charset="0"/>
                <a:cs typeface="Arial" pitchFamily="34" charset="0"/>
              </a:rPr>
              <a:t>present, the reticulum is called the </a:t>
            </a:r>
            <a:r>
              <a:rPr lang="en-US" i="1" dirty="0" smtClean="0">
                <a:solidFill>
                  <a:srgbClr val="FF0000"/>
                </a:solidFill>
                <a:latin typeface="Arial" pitchFamily="34" charset="0"/>
                <a:cs typeface="Arial" pitchFamily="34" charset="0"/>
              </a:rPr>
              <a:t>granular endoplasmic reticulum.</a:t>
            </a:r>
            <a:r>
              <a:rPr lang="en-US" i="1" dirty="0" smtClean="0">
                <a:latin typeface="Arial" pitchFamily="34" charset="0"/>
                <a:cs typeface="Arial" pitchFamily="34" charset="0"/>
              </a:rPr>
              <a:t> The </a:t>
            </a:r>
            <a:r>
              <a:rPr lang="en-US" i="1" dirty="0" err="1" smtClean="0">
                <a:latin typeface="Arial" pitchFamily="34" charset="0"/>
                <a:cs typeface="Arial" pitchFamily="34" charset="0"/>
              </a:rPr>
              <a:t>ribosomes</a:t>
            </a:r>
            <a:r>
              <a:rPr lang="en-US" i="1" dirty="0" smtClean="0">
                <a:latin typeface="Arial" pitchFamily="34" charset="0"/>
                <a:cs typeface="Arial" pitchFamily="34" charset="0"/>
              </a:rPr>
              <a:t> are composed of  </a:t>
            </a:r>
            <a:r>
              <a:rPr lang="en-US" dirty="0" smtClean="0">
                <a:latin typeface="Arial" pitchFamily="34" charset="0"/>
                <a:cs typeface="Arial" pitchFamily="34" charset="0"/>
              </a:rPr>
              <a:t>mixture of </a:t>
            </a:r>
            <a:r>
              <a:rPr lang="en-US" dirty="0" smtClean="0">
                <a:solidFill>
                  <a:srgbClr val="00B050"/>
                </a:solidFill>
                <a:latin typeface="Arial" pitchFamily="34" charset="0"/>
                <a:cs typeface="Arial" pitchFamily="34" charset="0"/>
              </a:rPr>
              <a:t>RNA and proteins</a:t>
            </a:r>
            <a:r>
              <a:rPr lang="en-US" dirty="0" smtClean="0">
                <a:latin typeface="Arial" pitchFamily="34" charset="0"/>
                <a:cs typeface="Arial" pitchFamily="34" charset="0"/>
              </a:rPr>
              <a:t>, and they function to synthesize </a:t>
            </a:r>
            <a:r>
              <a:rPr lang="en-US" b="1" dirty="0" smtClean="0">
                <a:latin typeface="Arial" pitchFamily="34" charset="0"/>
                <a:cs typeface="Arial" pitchFamily="34" charset="0"/>
              </a:rPr>
              <a:t>new protein </a:t>
            </a:r>
            <a:r>
              <a:rPr lang="en-US" dirty="0" smtClean="0">
                <a:latin typeface="Arial" pitchFamily="34" charset="0"/>
                <a:cs typeface="Arial" pitchFamily="34" charset="0"/>
              </a:rPr>
              <a:t>molecules in the cell.</a:t>
            </a:r>
            <a:endParaRPr lang="ar-IQ" dirty="0">
              <a:latin typeface="Arial" pitchFamily="34" charset="0"/>
              <a:cs typeface="Arial" pitchFamily="34" charset="0"/>
            </a:endParaRPr>
          </a:p>
        </p:txBody>
      </p:sp>
    </p:spTree>
    <p:extLst>
      <p:ext uri="{BB962C8B-B14F-4D97-AF65-F5344CB8AC3E}">
        <p14:creationId xmlns:p14="http://schemas.microsoft.com/office/powerpoint/2010/main" val="3650646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142976" y="0"/>
            <a:ext cx="7572428" cy="6715148"/>
          </a:xfrm>
          <a:prstGeom prst="rect">
            <a:avLst/>
          </a:prstGeom>
          <a:noFill/>
          <a:ln w="9525">
            <a:noFill/>
            <a:miter lim="800000"/>
            <a:headEnd/>
            <a:tailEnd/>
          </a:ln>
          <a:effectLst/>
        </p:spPr>
      </p:pic>
    </p:spTree>
    <p:extLst>
      <p:ext uri="{BB962C8B-B14F-4D97-AF65-F5344CB8AC3E}">
        <p14:creationId xmlns:p14="http://schemas.microsoft.com/office/powerpoint/2010/main" val="3266116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214290"/>
            <a:ext cx="8286808" cy="6357982"/>
          </a:xfrm>
        </p:spPr>
        <p:txBody>
          <a:bodyPr/>
          <a:lstStyle/>
          <a:p>
            <a:pPr algn="ctr">
              <a:buNone/>
            </a:pPr>
            <a:r>
              <a:rPr lang="en-US" b="1" dirty="0" err="1" smtClean="0">
                <a:latin typeface="Arial" pitchFamily="34" charset="0"/>
                <a:cs typeface="Arial" pitchFamily="34" charset="0"/>
              </a:rPr>
              <a:t>Agranular</a:t>
            </a:r>
            <a:r>
              <a:rPr lang="en-US" b="1" dirty="0" smtClean="0">
                <a:latin typeface="Arial" pitchFamily="34" charset="0"/>
                <a:cs typeface="Arial" pitchFamily="34" charset="0"/>
              </a:rPr>
              <a:t> Endoplasmic Reticulum</a:t>
            </a:r>
          </a:p>
          <a:p>
            <a:pPr algn="l">
              <a:buNone/>
            </a:pPr>
            <a:r>
              <a:rPr lang="en-US" dirty="0" smtClean="0">
                <a:latin typeface="Arial" pitchFamily="34" charset="0"/>
                <a:cs typeface="Arial" pitchFamily="34" charset="0"/>
              </a:rPr>
              <a:t>Part of the endoplasmic reticulum has no attached </a:t>
            </a:r>
            <a:r>
              <a:rPr lang="en-US" dirty="0" err="1" smtClean="0">
                <a:latin typeface="Arial" pitchFamily="34" charset="0"/>
                <a:cs typeface="Arial" pitchFamily="34" charset="0"/>
              </a:rPr>
              <a:t>ribosomes</a:t>
            </a:r>
            <a:r>
              <a:rPr lang="en-US" dirty="0" smtClean="0">
                <a:latin typeface="Arial" pitchFamily="34" charset="0"/>
                <a:cs typeface="Arial" pitchFamily="34" charset="0"/>
              </a:rPr>
              <a:t>. This part is called the </a:t>
            </a:r>
            <a:r>
              <a:rPr lang="en-US" i="1" dirty="0" err="1" smtClean="0">
                <a:solidFill>
                  <a:srgbClr val="FF0000"/>
                </a:solidFill>
                <a:latin typeface="Arial" pitchFamily="34" charset="0"/>
                <a:cs typeface="Arial" pitchFamily="34" charset="0"/>
              </a:rPr>
              <a:t>agranular</a:t>
            </a:r>
            <a:r>
              <a:rPr lang="en-US" i="1" dirty="0" smtClean="0">
                <a:solidFill>
                  <a:srgbClr val="FF0000"/>
                </a:solidFill>
                <a:latin typeface="Arial" pitchFamily="34" charset="0"/>
                <a:cs typeface="Arial" pitchFamily="34" charset="0"/>
              </a:rPr>
              <a:t>, or smooth, </a:t>
            </a:r>
            <a:r>
              <a:rPr lang="en-US" i="1" dirty="0" smtClean="0">
                <a:latin typeface="Arial" pitchFamily="34" charset="0"/>
                <a:cs typeface="Arial" pitchFamily="34" charset="0"/>
              </a:rPr>
              <a:t>endoplasmic reticulum.</a:t>
            </a:r>
          </a:p>
          <a:p>
            <a:pPr algn="l">
              <a:buNone/>
            </a:pPr>
            <a:r>
              <a:rPr lang="en-US" dirty="0" smtClean="0">
                <a:latin typeface="Arial" pitchFamily="34" charset="0"/>
                <a:cs typeface="Arial" pitchFamily="34" charset="0"/>
              </a:rPr>
              <a:t>The </a:t>
            </a:r>
            <a:r>
              <a:rPr lang="en-US" dirty="0" err="1" smtClean="0">
                <a:latin typeface="Arial" pitchFamily="34" charset="0"/>
                <a:cs typeface="Arial" pitchFamily="34" charset="0"/>
              </a:rPr>
              <a:t>agranular</a:t>
            </a:r>
            <a:r>
              <a:rPr lang="en-US" dirty="0" smtClean="0">
                <a:latin typeface="Arial" pitchFamily="34" charset="0"/>
                <a:cs typeface="Arial" pitchFamily="34" charset="0"/>
              </a:rPr>
              <a:t> reticulum functions for the </a:t>
            </a:r>
            <a:r>
              <a:rPr lang="en-US" dirty="0" smtClean="0">
                <a:solidFill>
                  <a:srgbClr val="00B050"/>
                </a:solidFill>
                <a:latin typeface="Arial" pitchFamily="34" charset="0"/>
                <a:cs typeface="Arial" pitchFamily="34" charset="0"/>
              </a:rPr>
              <a:t>synthesis of </a:t>
            </a:r>
            <a:r>
              <a:rPr lang="en-US" b="1" dirty="0" smtClean="0">
                <a:solidFill>
                  <a:srgbClr val="00B050"/>
                </a:solidFill>
                <a:latin typeface="Arial" pitchFamily="34" charset="0"/>
                <a:cs typeface="Arial" pitchFamily="34" charset="0"/>
              </a:rPr>
              <a:t>lipid </a:t>
            </a:r>
            <a:r>
              <a:rPr lang="en-US" dirty="0" smtClean="0">
                <a:latin typeface="Arial" pitchFamily="34" charset="0"/>
                <a:cs typeface="Arial" pitchFamily="34" charset="0"/>
              </a:rPr>
              <a:t>substances and for other processes of the cells promoted by </a:t>
            </a:r>
            <a:r>
              <a:rPr lang="en-US" dirty="0" err="1" smtClean="0">
                <a:latin typeface="Arial" pitchFamily="34" charset="0"/>
                <a:cs typeface="Arial" pitchFamily="34" charset="0"/>
              </a:rPr>
              <a:t>intrareticular</a:t>
            </a:r>
            <a:r>
              <a:rPr lang="en-US" dirty="0" smtClean="0">
                <a:latin typeface="Arial" pitchFamily="34" charset="0"/>
                <a:cs typeface="Arial" pitchFamily="34" charset="0"/>
              </a:rPr>
              <a:t> enzymes.</a:t>
            </a:r>
            <a:endParaRPr lang="ar-IQ" dirty="0">
              <a:latin typeface="Arial" pitchFamily="34" charset="0"/>
              <a:cs typeface="Arial" pitchFamily="34" charset="0"/>
            </a:endParaRPr>
          </a:p>
        </p:txBody>
      </p:sp>
    </p:spTree>
    <p:extLst>
      <p:ext uri="{BB962C8B-B14F-4D97-AF65-F5344CB8AC3E}">
        <p14:creationId xmlns:p14="http://schemas.microsoft.com/office/powerpoint/2010/main" val="441895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214290"/>
            <a:ext cx="7933588" cy="6643710"/>
          </a:xfrm>
        </p:spPr>
        <p:txBody>
          <a:bodyPr>
            <a:normAutofit/>
          </a:bodyPr>
          <a:lstStyle/>
          <a:p>
            <a:pPr algn="l">
              <a:buNone/>
            </a:pPr>
            <a:r>
              <a:rPr lang="en-US" b="1" dirty="0" smtClean="0">
                <a:solidFill>
                  <a:srgbClr val="0070C0"/>
                </a:solidFill>
                <a:latin typeface="Arial" pitchFamily="34" charset="0"/>
                <a:cs typeface="Arial" pitchFamily="34" charset="0"/>
              </a:rPr>
              <a:t>Golgi Apparatus</a:t>
            </a:r>
          </a:p>
          <a:p>
            <a:pPr algn="l">
              <a:buNone/>
            </a:pPr>
            <a:r>
              <a:rPr lang="en-US" dirty="0" smtClean="0">
                <a:latin typeface="Arial" pitchFamily="34" charset="0"/>
                <a:cs typeface="Arial" pitchFamily="34" charset="0"/>
              </a:rPr>
              <a:t>The Golgi apparatus, is closely</a:t>
            </a:r>
          </a:p>
          <a:p>
            <a:pPr algn="l">
              <a:buNone/>
            </a:pPr>
            <a:r>
              <a:rPr lang="en-US" dirty="0" smtClean="0">
                <a:latin typeface="Arial" pitchFamily="34" charset="0"/>
                <a:cs typeface="Arial" pitchFamily="34" charset="0"/>
              </a:rPr>
              <a:t>related to the endoplasmic reticulum. It has membranes similar to those of the </a:t>
            </a:r>
            <a:r>
              <a:rPr lang="en-US" b="1" dirty="0" err="1" smtClean="0">
                <a:latin typeface="Arial" pitchFamily="34" charset="0"/>
                <a:cs typeface="Arial" pitchFamily="34" charset="0"/>
              </a:rPr>
              <a:t>agranular</a:t>
            </a:r>
            <a:r>
              <a:rPr lang="en-US" b="1" dirty="0" smtClean="0">
                <a:latin typeface="Arial" pitchFamily="34" charset="0"/>
                <a:cs typeface="Arial" pitchFamily="34" charset="0"/>
              </a:rPr>
              <a:t> </a:t>
            </a:r>
            <a:r>
              <a:rPr lang="en-US" dirty="0" smtClean="0">
                <a:latin typeface="Arial" pitchFamily="34" charset="0"/>
                <a:cs typeface="Arial" pitchFamily="34" charset="0"/>
              </a:rPr>
              <a:t>endoplasmic reticulum. This apparatus is prominent in </a:t>
            </a:r>
            <a:r>
              <a:rPr lang="en-US" b="1" dirty="0" err="1" smtClean="0">
                <a:solidFill>
                  <a:srgbClr val="FF0000"/>
                </a:solidFill>
                <a:latin typeface="Arial" pitchFamily="34" charset="0"/>
                <a:cs typeface="Arial" pitchFamily="34" charset="0"/>
              </a:rPr>
              <a:t>secretory</a:t>
            </a:r>
            <a:r>
              <a:rPr lang="en-US" dirty="0" smtClean="0">
                <a:latin typeface="Arial" pitchFamily="34" charset="0"/>
                <a:cs typeface="Arial" pitchFamily="34" charset="0"/>
              </a:rPr>
              <a:t> cells, where it is located on the side of the cell from which the </a:t>
            </a:r>
            <a:r>
              <a:rPr lang="en-US" dirty="0" err="1" smtClean="0">
                <a:latin typeface="Arial" pitchFamily="34" charset="0"/>
                <a:cs typeface="Arial" pitchFamily="34" charset="0"/>
              </a:rPr>
              <a:t>secretory</a:t>
            </a:r>
            <a:r>
              <a:rPr lang="en-US" dirty="0" smtClean="0">
                <a:latin typeface="Arial" pitchFamily="34" charset="0"/>
                <a:cs typeface="Arial" pitchFamily="34" charset="0"/>
              </a:rPr>
              <a:t> substances are extruded.</a:t>
            </a:r>
            <a:endParaRPr lang="ar-IQ" dirty="0">
              <a:latin typeface="Arial" pitchFamily="34" charset="0"/>
              <a:cs typeface="Arial" pitchFamily="34" charset="0"/>
            </a:endParaRPr>
          </a:p>
        </p:txBody>
      </p:sp>
    </p:spTree>
    <p:extLst>
      <p:ext uri="{BB962C8B-B14F-4D97-AF65-F5344CB8AC3E}">
        <p14:creationId xmlns:p14="http://schemas.microsoft.com/office/powerpoint/2010/main" val="1398690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662" y="214290"/>
            <a:ext cx="8429684" cy="6357982"/>
          </a:xfrm>
        </p:spPr>
        <p:txBody>
          <a:bodyPr/>
          <a:lstStyle/>
          <a:p>
            <a:pPr algn="l">
              <a:buNone/>
            </a:pPr>
            <a:r>
              <a:rPr lang="en-US" dirty="0" smtClean="0">
                <a:latin typeface="Arial" pitchFamily="34" charset="0"/>
                <a:cs typeface="Arial" pitchFamily="34" charset="0"/>
              </a:rPr>
              <a:t>The Golgi apparatus functions in association with the endoplasmic reticulum. In this way, substances entrapped in the </a:t>
            </a:r>
            <a:r>
              <a:rPr lang="en-US" b="1" dirty="0" smtClean="0">
                <a:latin typeface="Arial" pitchFamily="34" charset="0"/>
                <a:cs typeface="Arial" pitchFamily="34" charset="0"/>
              </a:rPr>
              <a:t>endoplasmic reticulum (ER) </a:t>
            </a:r>
            <a:r>
              <a:rPr lang="en-US" b="1" dirty="0" smtClean="0">
                <a:solidFill>
                  <a:srgbClr val="FF0000"/>
                </a:solidFill>
                <a:latin typeface="Arial" pitchFamily="34" charset="0"/>
                <a:cs typeface="Arial" pitchFamily="34" charset="0"/>
              </a:rPr>
              <a:t>vesicles</a:t>
            </a:r>
            <a:r>
              <a:rPr lang="en-US" dirty="0" smtClean="0">
                <a:latin typeface="Arial" pitchFamily="34" charset="0"/>
                <a:cs typeface="Arial" pitchFamily="34" charset="0"/>
              </a:rPr>
              <a:t> are transported from the endoplasmic reticulum to the Golgi apparatus.</a:t>
            </a:r>
          </a:p>
          <a:p>
            <a:pPr algn="l">
              <a:buNone/>
            </a:pPr>
            <a:r>
              <a:rPr lang="en-US" dirty="0" smtClean="0">
                <a:latin typeface="Arial" pitchFamily="34" charset="0"/>
                <a:cs typeface="Arial" pitchFamily="34" charset="0"/>
              </a:rPr>
              <a:t> The transported substances are then processed in the Golgi apparatus to form </a:t>
            </a:r>
            <a:r>
              <a:rPr lang="en-US" dirty="0" err="1" smtClean="0">
                <a:solidFill>
                  <a:srgbClr val="FF0000"/>
                </a:solidFill>
                <a:latin typeface="Arial" pitchFamily="34" charset="0"/>
                <a:cs typeface="Arial" pitchFamily="34" charset="0"/>
              </a:rPr>
              <a:t>lysosomes</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secretory</a:t>
            </a:r>
            <a:r>
              <a:rPr lang="en-US" dirty="0" smtClean="0">
                <a:solidFill>
                  <a:srgbClr val="FF0000"/>
                </a:solidFill>
                <a:latin typeface="Arial" pitchFamily="34" charset="0"/>
                <a:cs typeface="Arial" pitchFamily="34" charset="0"/>
              </a:rPr>
              <a:t> vesicles</a:t>
            </a:r>
            <a:r>
              <a:rPr lang="en-US" dirty="0" smtClean="0">
                <a:latin typeface="Arial" pitchFamily="34" charset="0"/>
                <a:cs typeface="Arial" pitchFamily="34" charset="0"/>
              </a:rPr>
              <a:t>, and</a:t>
            </a:r>
          </a:p>
          <a:p>
            <a:pPr algn="l">
              <a:buNone/>
            </a:pPr>
            <a:r>
              <a:rPr lang="en-US" dirty="0" smtClean="0">
                <a:latin typeface="Arial" pitchFamily="34" charset="0"/>
                <a:cs typeface="Arial" pitchFamily="34" charset="0"/>
              </a:rPr>
              <a:t>other </a:t>
            </a:r>
            <a:r>
              <a:rPr lang="en-US" dirty="0" err="1" smtClean="0">
                <a:latin typeface="Arial" pitchFamily="34" charset="0"/>
                <a:cs typeface="Arial" pitchFamily="34" charset="0"/>
              </a:rPr>
              <a:t>cytoplasmic</a:t>
            </a:r>
            <a:r>
              <a:rPr lang="en-US" dirty="0" smtClean="0">
                <a:latin typeface="Arial" pitchFamily="34" charset="0"/>
                <a:cs typeface="Arial" pitchFamily="34" charset="0"/>
              </a:rPr>
              <a:t> components</a:t>
            </a:r>
            <a:endParaRPr lang="ar-IQ" dirty="0">
              <a:latin typeface="Arial" pitchFamily="34" charset="0"/>
              <a:cs typeface="Arial" pitchFamily="34" charset="0"/>
            </a:endParaRPr>
          </a:p>
        </p:txBody>
      </p:sp>
    </p:spTree>
    <p:extLst>
      <p:ext uri="{BB962C8B-B14F-4D97-AF65-F5344CB8AC3E}">
        <p14:creationId xmlns:p14="http://schemas.microsoft.com/office/powerpoint/2010/main" val="2838181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214290"/>
            <a:ext cx="8358246" cy="6643710"/>
          </a:xfrm>
        </p:spPr>
        <p:txBody>
          <a:bodyPr>
            <a:normAutofit/>
          </a:bodyPr>
          <a:lstStyle/>
          <a:p>
            <a:pPr algn="l">
              <a:buNone/>
            </a:pPr>
            <a:r>
              <a:rPr lang="en-US" b="1" dirty="0" err="1" smtClean="0">
                <a:solidFill>
                  <a:srgbClr val="0070C0"/>
                </a:solidFill>
                <a:latin typeface="Arial" pitchFamily="34" charset="0"/>
                <a:cs typeface="Arial" pitchFamily="34" charset="0"/>
              </a:rPr>
              <a:t>Lysosomes</a:t>
            </a:r>
            <a:r>
              <a:rPr lang="en-US" b="1" dirty="0" smtClean="0">
                <a:solidFill>
                  <a:srgbClr val="0070C0"/>
                </a:solidFill>
                <a:latin typeface="Arial" pitchFamily="34" charset="0"/>
                <a:cs typeface="Arial" pitchFamily="34" charset="0"/>
              </a:rPr>
              <a:t>:</a:t>
            </a:r>
            <a:r>
              <a:rPr lang="en-US" dirty="0" smtClean="0">
                <a:latin typeface="Arial" pitchFamily="34" charset="0"/>
                <a:cs typeface="Arial" pitchFamily="34" charset="0"/>
              </a:rPr>
              <a:t>, are vesicular organelles that form by breaking off from the Golgi</a:t>
            </a:r>
          </a:p>
          <a:p>
            <a:pPr algn="l">
              <a:buNone/>
            </a:pPr>
            <a:r>
              <a:rPr lang="en-US" dirty="0" smtClean="0">
                <a:latin typeface="Arial" pitchFamily="34" charset="0"/>
                <a:cs typeface="Arial" pitchFamily="34" charset="0"/>
              </a:rPr>
              <a:t>apparatus and then dispersing throughout the cytoplasm.</a:t>
            </a:r>
          </a:p>
          <a:p>
            <a:pPr algn="l">
              <a:buNone/>
            </a:pPr>
            <a:r>
              <a:rPr lang="en-US" dirty="0" smtClean="0">
                <a:latin typeface="Arial" pitchFamily="34" charset="0"/>
                <a:cs typeface="Arial" pitchFamily="34" charset="0"/>
              </a:rPr>
              <a:t>The </a:t>
            </a:r>
            <a:r>
              <a:rPr lang="en-US" dirty="0" err="1" smtClean="0">
                <a:latin typeface="Arial" pitchFamily="34" charset="0"/>
                <a:cs typeface="Arial" pitchFamily="34" charset="0"/>
              </a:rPr>
              <a:t>lysosomes</a:t>
            </a:r>
            <a:r>
              <a:rPr lang="en-US" dirty="0" smtClean="0">
                <a:latin typeface="Arial" pitchFamily="34" charset="0"/>
                <a:cs typeface="Arial" pitchFamily="34" charset="0"/>
              </a:rPr>
              <a:t> provide an </a:t>
            </a:r>
            <a:r>
              <a:rPr lang="en-US" i="1" dirty="0" smtClean="0">
                <a:solidFill>
                  <a:srgbClr val="FF0000"/>
                </a:solidFill>
                <a:latin typeface="Arial" pitchFamily="34" charset="0"/>
                <a:cs typeface="Arial" pitchFamily="34" charset="0"/>
              </a:rPr>
              <a:t>intracellular digestive system</a:t>
            </a:r>
            <a:r>
              <a:rPr lang="en-US" i="1" dirty="0" smtClean="0">
                <a:latin typeface="Arial" pitchFamily="34" charset="0"/>
                <a:cs typeface="Arial" pitchFamily="34" charset="0"/>
              </a:rPr>
              <a:t> that allows the cell to </a:t>
            </a:r>
            <a:r>
              <a:rPr lang="en-US" i="1" dirty="0" smtClean="0">
                <a:solidFill>
                  <a:srgbClr val="FF0000"/>
                </a:solidFill>
                <a:latin typeface="Arial" pitchFamily="34" charset="0"/>
                <a:cs typeface="Arial" pitchFamily="34" charset="0"/>
              </a:rPr>
              <a:t>digest </a:t>
            </a:r>
          </a:p>
          <a:p>
            <a:pPr algn="l">
              <a:buNone/>
            </a:pPr>
            <a:r>
              <a:rPr lang="en-US" i="1" dirty="0" smtClean="0">
                <a:solidFill>
                  <a:srgbClr val="FF0000"/>
                </a:solidFill>
                <a:latin typeface="Arial" pitchFamily="34" charset="0"/>
                <a:cs typeface="Arial" pitchFamily="34" charset="0"/>
              </a:rPr>
              <a:t>(1) </a:t>
            </a:r>
            <a:r>
              <a:rPr lang="en-US" i="1" dirty="0" smtClean="0">
                <a:latin typeface="Arial" pitchFamily="34" charset="0"/>
                <a:cs typeface="Arial" pitchFamily="34" charset="0"/>
              </a:rPr>
              <a:t>damaged cellular </a:t>
            </a:r>
            <a:r>
              <a:rPr lang="en-US" dirty="0" smtClean="0">
                <a:latin typeface="Arial" pitchFamily="34" charset="0"/>
                <a:cs typeface="Arial" pitchFamily="34" charset="0"/>
              </a:rPr>
              <a:t>structures,</a:t>
            </a:r>
          </a:p>
          <a:p>
            <a:pPr algn="l">
              <a:buNone/>
            </a:pPr>
            <a:r>
              <a:rPr lang="en-US" dirty="0" smtClean="0">
                <a:solidFill>
                  <a:srgbClr val="FF0000"/>
                </a:solidFill>
                <a:latin typeface="Arial" pitchFamily="34" charset="0"/>
                <a:cs typeface="Arial" pitchFamily="34" charset="0"/>
              </a:rPr>
              <a:t>(2)</a:t>
            </a:r>
            <a:r>
              <a:rPr lang="en-US" dirty="0" smtClean="0">
                <a:latin typeface="Arial" pitchFamily="34" charset="0"/>
                <a:cs typeface="Arial" pitchFamily="34" charset="0"/>
              </a:rPr>
              <a:t> food particles that have been ingested by the cell, and </a:t>
            </a:r>
          </a:p>
          <a:p>
            <a:pPr algn="l">
              <a:buNone/>
            </a:pPr>
            <a:r>
              <a:rPr lang="en-US" dirty="0" smtClean="0">
                <a:solidFill>
                  <a:srgbClr val="FF0000"/>
                </a:solidFill>
                <a:latin typeface="Arial" pitchFamily="34" charset="0"/>
                <a:cs typeface="Arial" pitchFamily="34" charset="0"/>
              </a:rPr>
              <a:t>(3)</a:t>
            </a:r>
            <a:r>
              <a:rPr lang="en-US" dirty="0" smtClean="0">
                <a:latin typeface="Arial" pitchFamily="34" charset="0"/>
                <a:cs typeface="Arial" pitchFamily="34" charset="0"/>
              </a:rPr>
              <a:t> unwanted matter such as bacteria.</a:t>
            </a:r>
            <a:endParaRPr lang="ar-IQ" dirty="0">
              <a:latin typeface="Arial" pitchFamily="34" charset="0"/>
              <a:cs typeface="Arial" pitchFamily="34" charset="0"/>
            </a:endParaRPr>
          </a:p>
        </p:txBody>
      </p:sp>
      <p:sp>
        <p:nvSpPr>
          <p:cNvPr id="4" name="Right Arrow 3"/>
          <p:cNvSpPr/>
          <p:nvPr/>
        </p:nvSpPr>
        <p:spPr>
          <a:xfrm>
            <a:off x="0" y="2857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IQ">
              <a:solidFill>
                <a:prstClr val="white"/>
              </a:solidFill>
            </a:endParaRPr>
          </a:p>
        </p:txBody>
      </p:sp>
    </p:spTree>
    <p:extLst>
      <p:ext uri="{BB962C8B-B14F-4D97-AF65-F5344CB8AC3E}">
        <p14:creationId xmlns:p14="http://schemas.microsoft.com/office/powerpoint/2010/main" val="3525647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0"/>
            <a:ext cx="8001024" cy="6643710"/>
          </a:xfrm>
        </p:spPr>
        <p:txBody>
          <a:bodyPr>
            <a:normAutofit/>
          </a:bodyPr>
          <a:lstStyle/>
          <a:p>
            <a:pPr algn="l">
              <a:buNone/>
            </a:pPr>
            <a:r>
              <a:rPr lang="en-US" dirty="0" smtClean="0">
                <a:latin typeface="Arial" pitchFamily="34" charset="0"/>
                <a:cs typeface="Arial" pitchFamily="34" charset="0"/>
              </a:rPr>
              <a:t>It is surrounded by a typical </a:t>
            </a:r>
            <a:r>
              <a:rPr lang="en-US" dirty="0" smtClean="0">
                <a:solidFill>
                  <a:srgbClr val="FF0000"/>
                </a:solidFill>
                <a:latin typeface="Arial" pitchFamily="34" charset="0"/>
                <a:cs typeface="Arial" pitchFamily="34" charset="0"/>
              </a:rPr>
              <a:t>lipid </a:t>
            </a:r>
            <a:r>
              <a:rPr lang="en-US" dirty="0" err="1" smtClean="0">
                <a:solidFill>
                  <a:srgbClr val="FF0000"/>
                </a:solidFill>
                <a:latin typeface="Arial" pitchFamily="34" charset="0"/>
                <a:cs typeface="Arial" pitchFamily="34" charset="0"/>
              </a:rPr>
              <a:t>bilayer</a:t>
            </a:r>
            <a:endParaRPr lang="en-US" dirty="0" smtClean="0">
              <a:solidFill>
                <a:srgbClr val="FF0000"/>
              </a:solidFill>
              <a:latin typeface="Arial" pitchFamily="34" charset="0"/>
              <a:cs typeface="Arial" pitchFamily="34" charset="0"/>
            </a:endParaRPr>
          </a:p>
          <a:p>
            <a:pPr algn="l">
              <a:buNone/>
            </a:pPr>
            <a:r>
              <a:rPr lang="en-US" dirty="0" smtClean="0">
                <a:solidFill>
                  <a:srgbClr val="FF0000"/>
                </a:solidFill>
                <a:latin typeface="Arial" pitchFamily="34" charset="0"/>
                <a:cs typeface="Arial" pitchFamily="34" charset="0"/>
              </a:rPr>
              <a:t>membrane</a:t>
            </a:r>
            <a:r>
              <a:rPr lang="en-US" dirty="0" smtClean="0">
                <a:latin typeface="Arial" pitchFamily="34" charset="0"/>
                <a:cs typeface="Arial" pitchFamily="34" charset="0"/>
              </a:rPr>
              <a:t> and is </a:t>
            </a:r>
            <a:r>
              <a:rPr lang="en-US" dirty="0" smtClean="0">
                <a:solidFill>
                  <a:srgbClr val="FF0000"/>
                </a:solidFill>
                <a:latin typeface="Arial" pitchFamily="34" charset="0"/>
                <a:cs typeface="Arial" pitchFamily="34" charset="0"/>
              </a:rPr>
              <a:t>filled with large numbers of small granules</a:t>
            </a:r>
            <a:r>
              <a:rPr lang="en-US" dirty="0" smtClean="0">
                <a:latin typeface="Arial" pitchFamily="34" charset="0"/>
                <a:cs typeface="Arial" pitchFamily="34" charset="0"/>
              </a:rPr>
              <a:t>, which are protein aggregates of as many as </a:t>
            </a:r>
            <a:r>
              <a:rPr lang="en-US" dirty="0" smtClean="0">
                <a:solidFill>
                  <a:srgbClr val="FF0000"/>
                </a:solidFill>
                <a:latin typeface="Arial" pitchFamily="34" charset="0"/>
                <a:cs typeface="Arial" pitchFamily="34" charset="0"/>
              </a:rPr>
              <a:t>40 different </a:t>
            </a:r>
            <a:r>
              <a:rPr lang="en-US" i="1" dirty="0" err="1" smtClean="0">
                <a:solidFill>
                  <a:srgbClr val="FF0000"/>
                </a:solidFill>
                <a:latin typeface="Arial" pitchFamily="34" charset="0"/>
                <a:cs typeface="Arial" pitchFamily="34" charset="0"/>
              </a:rPr>
              <a:t>hydrolase</a:t>
            </a:r>
            <a:r>
              <a:rPr lang="en-US" i="1" dirty="0" smtClean="0">
                <a:solidFill>
                  <a:srgbClr val="FF0000"/>
                </a:solidFill>
                <a:latin typeface="Arial" pitchFamily="34" charset="0"/>
                <a:cs typeface="Arial" pitchFamily="34" charset="0"/>
              </a:rPr>
              <a:t> (digestive) enzymes</a:t>
            </a:r>
            <a:r>
              <a:rPr lang="en-US" i="1" dirty="0" smtClean="0">
                <a:solidFill>
                  <a:srgbClr val="0070C0"/>
                </a:solidFill>
                <a:latin typeface="Arial" pitchFamily="34" charset="0"/>
                <a:cs typeface="Arial" pitchFamily="34" charset="0"/>
              </a:rPr>
              <a:t>. A </a:t>
            </a:r>
            <a:r>
              <a:rPr lang="en-US" b="1" i="1" dirty="0" smtClean="0">
                <a:solidFill>
                  <a:srgbClr val="0070C0"/>
                </a:solidFill>
                <a:latin typeface="Arial" pitchFamily="34" charset="0"/>
                <a:cs typeface="Arial" pitchFamily="34" charset="0"/>
              </a:rPr>
              <a:t>hydrolytic enzyme</a:t>
            </a:r>
            <a:r>
              <a:rPr lang="en-US" b="1" i="1" dirty="0" smtClean="0">
                <a:latin typeface="Arial" pitchFamily="34" charset="0"/>
                <a:cs typeface="Arial" pitchFamily="34" charset="0"/>
              </a:rPr>
              <a:t> </a:t>
            </a:r>
            <a:r>
              <a:rPr lang="en-US" i="1" dirty="0" smtClean="0">
                <a:latin typeface="Arial" pitchFamily="34" charset="0"/>
                <a:cs typeface="Arial" pitchFamily="34" charset="0"/>
              </a:rPr>
              <a:t>is </a:t>
            </a:r>
            <a:r>
              <a:rPr lang="en-US" dirty="0" smtClean="0">
                <a:latin typeface="Arial" pitchFamily="34" charset="0"/>
                <a:cs typeface="Arial" pitchFamily="34" charset="0"/>
              </a:rPr>
              <a:t>capable of splitting an organic compound into two or more parts by combining </a:t>
            </a:r>
            <a:r>
              <a:rPr lang="en-US" dirty="0" smtClean="0">
                <a:solidFill>
                  <a:srgbClr val="FF0000"/>
                </a:solidFill>
                <a:latin typeface="Arial" pitchFamily="34" charset="0"/>
                <a:cs typeface="Arial" pitchFamily="34" charset="0"/>
              </a:rPr>
              <a:t>hydrogen</a:t>
            </a:r>
            <a:r>
              <a:rPr lang="en-US" dirty="0" smtClean="0">
                <a:latin typeface="Arial" pitchFamily="34" charset="0"/>
                <a:cs typeface="Arial" pitchFamily="34" charset="0"/>
              </a:rPr>
              <a:t> from a water molecule with one part of the compound and combining the </a:t>
            </a:r>
            <a:r>
              <a:rPr lang="en-US" dirty="0" smtClean="0">
                <a:solidFill>
                  <a:srgbClr val="FF0000"/>
                </a:solidFill>
                <a:latin typeface="Arial" pitchFamily="34" charset="0"/>
                <a:cs typeface="Arial" pitchFamily="34" charset="0"/>
              </a:rPr>
              <a:t>hydroxyl portion</a:t>
            </a:r>
            <a:r>
              <a:rPr lang="en-US" dirty="0" smtClean="0">
                <a:latin typeface="Arial" pitchFamily="34" charset="0"/>
                <a:cs typeface="Arial" pitchFamily="34" charset="0"/>
              </a:rPr>
              <a:t> of the water molecule with the</a:t>
            </a:r>
          </a:p>
          <a:p>
            <a:pPr algn="l">
              <a:buNone/>
            </a:pPr>
            <a:r>
              <a:rPr lang="en-US" dirty="0" smtClean="0">
                <a:latin typeface="Arial" pitchFamily="34" charset="0"/>
                <a:cs typeface="Arial" pitchFamily="34" charset="0"/>
              </a:rPr>
              <a:t>other part of the compound.</a:t>
            </a:r>
            <a:endParaRPr lang="ar-IQ" dirty="0">
              <a:latin typeface="Arial" pitchFamily="34" charset="0"/>
              <a:cs typeface="Arial" pitchFamily="34" charset="0"/>
            </a:endParaRPr>
          </a:p>
        </p:txBody>
      </p:sp>
    </p:spTree>
    <p:extLst>
      <p:ext uri="{BB962C8B-B14F-4D97-AF65-F5344CB8AC3E}">
        <p14:creationId xmlns:p14="http://schemas.microsoft.com/office/powerpoint/2010/main" val="1886817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332656"/>
            <a:ext cx="8568952" cy="5262979"/>
          </a:xfrm>
          <a:prstGeom prst="rect">
            <a:avLst/>
          </a:prstGeom>
        </p:spPr>
        <p:txBody>
          <a:bodyPr wrap="square">
            <a:spAutoFit/>
          </a:bodyPr>
          <a:lstStyle/>
          <a:p>
            <a:pPr algn="ctr"/>
            <a:r>
              <a:rPr lang="en-US" sz="2800" b="1" u="sng" dirty="0" smtClean="0">
                <a:solidFill>
                  <a:prstClr val="black"/>
                </a:solidFill>
                <a:latin typeface="Times New Roman" panose="02020603050405020304" pitchFamily="18" charset="0"/>
                <a:cs typeface="Times New Roman" panose="02020603050405020304" pitchFamily="18" charset="0"/>
              </a:rPr>
              <a:t>GENERAL PRINCIPLES</a:t>
            </a:r>
            <a:r>
              <a:rPr lang="en-US" sz="2800" u="sng" dirty="0" smtClean="0">
                <a:solidFill>
                  <a:prstClr val="black"/>
                </a:solidFill>
                <a:latin typeface="Times New Roman" panose="02020603050405020304" pitchFamily="18" charset="0"/>
                <a:cs typeface="Times New Roman" panose="02020603050405020304" pitchFamily="18" charset="0"/>
              </a:rPr>
              <a:t> </a:t>
            </a:r>
            <a:br>
              <a:rPr lang="en-US" sz="2800" u="sng" dirty="0" smtClean="0">
                <a:solidFill>
                  <a:prstClr val="black"/>
                </a:solidFill>
                <a:latin typeface="Times New Roman" panose="02020603050405020304" pitchFamily="18" charset="0"/>
                <a:cs typeface="Times New Roman" panose="02020603050405020304" pitchFamily="18" charset="0"/>
              </a:rPr>
            </a:br>
            <a:r>
              <a:rPr lang="en-US" sz="2800" b="1" u="sng" dirty="0" smtClean="0">
                <a:solidFill>
                  <a:prstClr val="black"/>
                </a:solidFill>
                <a:latin typeface="Times New Roman" panose="02020603050405020304" pitchFamily="18" charset="0"/>
                <a:cs typeface="Times New Roman" panose="02020603050405020304" pitchFamily="18" charset="0"/>
              </a:rPr>
              <a:t>Organization of the Body:</a:t>
            </a:r>
          </a:p>
          <a:p>
            <a:pPr algn="just"/>
            <a:r>
              <a:rPr lang="en-US" sz="2800" dirty="0" smtClean="0">
                <a:solidFill>
                  <a:prstClr val="black"/>
                </a:solidFill>
                <a:latin typeface="Times New Roman" panose="02020603050405020304" pitchFamily="18" charset="0"/>
                <a:cs typeface="Times New Roman" panose="02020603050405020304" pitchFamily="18" charset="0"/>
              </a:rPr>
              <a:t> </a:t>
            </a:r>
            <a:br>
              <a:rPr lang="en-US" sz="2800" dirty="0" smtClean="0">
                <a:solidFill>
                  <a:prstClr val="black"/>
                </a:solidFill>
                <a:latin typeface="Times New Roman" panose="02020603050405020304" pitchFamily="18" charset="0"/>
                <a:cs typeface="Times New Roman" panose="02020603050405020304" pitchFamily="18" charset="0"/>
              </a:rPr>
            </a:br>
            <a:r>
              <a:rPr lang="en-US" sz="2800" dirty="0" smtClean="0">
                <a:solidFill>
                  <a:prstClr val="black"/>
                </a:solidFill>
                <a:latin typeface="Times New Roman" panose="02020603050405020304" pitchFamily="18" charset="0"/>
                <a:cs typeface="Times New Roman" panose="02020603050405020304" pitchFamily="18" charset="0"/>
              </a:rPr>
              <a:t>The cells that make up the bodies of all but the simplest multicellular animals, both aquatic and terrestrial, exist in an "internal sea" of </a:t>
            </a:r>
            <a:r>
              <a:rPr lang="en-US" sz="2800" b="1" dirty="0" smtClean="0">
                <a:solidFill>
                  <a:srgbClr val="C00000"/>
                </a:solidFill>
                <a:latin typeface="Times New Roman" panose="02020603050405020304" pitchFamily="18" charset="0"/>
                <a:cs typeface="Times New Roman" panose="02020603050405020304" pitchFamily="18" charset="0"/>
              </a:rPr>
              <a:t>extracellular fluid (ECF)</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enclosed within the integument of the animal. From this fluid, the cells take up O</a:t>
            </a:r>
            <a:r>
              <a:rPr lang="en-US" sz="2800" baseline="-25000" dirty="0" smtClean="0">
                <a:solidFill>
                  <a:prstClr val="black"/>
                </a:solidFill>
                <a:latin typeface="Times New Roman" panose="02020603050405020304" pitchFamily="18" charset="0"/>
                <a:cs typeface="Times New Roman" panose="02020603050405020304" pitchFamily="18" charset="0"/>
              </a:rPr>
              <a:t>2</a:t>
            </a:r>
            <a:r>
              <a:rPr lang="en-US" sz="2800" dirty="0" smtClean="0">
                <a:solidFill>
                  <a:prstClr val="black"/>
                </a:solidFill>
                <a:latin typeface="Times New Roman" panose="02020603050405020304" pitchFamily="18" charset="0"/>
                <a:cs typeface="Times New Roman" panose="02020603050405020304" pitchFamily="18" charset="0"/>
              </a:rPr>
              <a:t> and nutrients.</a:t>
            </a:r>
            <a:r>
              <a:rPr lang="ar-IQ" sz="2800" dirty="0" smtClean="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In animals with a closed vascular system, the </a:t>
            </a:r>
            <a:r>
              <a:rPr lang="en-US" sz="2800" b="1" dirty="0" smtClean="0">
                <a:solidFill>
                  <a:srgbClr val="C00000"/>
                </a:solidFill>
                <a:latin typeface="Times New Roman" panose="02020603050405020304" pitchFamily="18" charset="0"/>
                <a:cs typeface="Times New Roman" panose="02020603050405020304" pitchFamily="18" charset="0"/>
              </a:rPr>
              <a:t>ECF</a:t>
            </a:r>
            <a:r>
              <a:rPr lang="en-US" sz="2800" dirty="0" smtClean="0">
                <a:solidFill>
                  <a:prstClr val="black"/>
                </a:solidFill>
                <a:latin typeface="Times New Roman" panose="02020603050405020304" pitchFamily="18" charset="0"/>
                <a:cs typeface="Times New Roman" panose="02020603050405020304" pitchFamily="18" charset="0"/>
              </a:rPr>
              <a:t> is divided into two components: the </a:t>
            </a:r>
            <a:r>
              <a:rPr lang="en-US" sz="2800" b="1" dirty="0" smtClean="0">
                <a:solidFill>
                  <a:srgbClr val="C00000"/>
                </a:solidFill>
                <a:latin typeface="Times New Roman" panose="02020603050405020304" pitchFamily="18" charset="0"/>
                <a:cs typeface="Times New Roman" panose="02020603050405020304" pitchFamily="18" charset="0"/>
              </a:rPr>
              <a:t>interstitial fluid</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and the circulating </a:t>
            </a:r>
            <a:r>
              <a:rPr lang="en-US" sz="2800" b="1" dirty="0" smtClean="0">
                <a:solidFill>
                  <a:srgbClr val="C00000"/>
                </a:solidFill>
                <a:latin typeface="Times New Roman" panose="02020603050405020304" pitchFamily="18" charset="0"/>
                <a:cs typeface="Times New Roman" panose="02020603050405020304" pitchFamily="18" charset="0"/>
              </a:rPr>
              <a:t>blood plasma</a:t>
            </a:r>
            <a:r>
              <a:rPr lang="en-US" sz="2800" b="1" dirty="0" smtClean="0">
                <a:solidFill>
                  <a:prstClr val="black"/>
                </a:solidFill>
                <a:latin typeface="Times New Roman" panose="02020603050405020304" pitchFamily="18" charset="0"/>
                <a:cs typeface="Times New Roman" panose="02020603050405020304" pitchFamily="18" charset="0"/>
              </a:rPr>
              <a:t>.</a:t>
            </a:r>
            <a:r>
              <a:rPr lang="en-US" sz="2800" dirty="0" smtClean="0">
                <a:solidFill>
                  <a:prstClr val="black"/>
                </a:solidFill>
                <a:latin typeface="Times New Roman" panose="02020603050405020304" pitchFamily="18" charset="0"/>
                <a:cs typeface="Times New Roman" panose="02020603050405020304" pitchFamily="18" charset="0"/>
              </a:rPr>
              <a:t> The plasma and the cellular elements of the blood, principally red blood cells, fill the vascular system.</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954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576" y="692696"/>
            <a:ext cx="8208912" cy="4724370"/>
          </a:xfrm>
          <a:prstGeom prst="rect">
            <a:avLst/>
          </a:prstGeom>
        </p:spPr>
        <p:txBody>
          <a:bodyPr wrap="square">
            <a:spAutoFit/>
          </a:bodyPr>
          <a:lstStyle/>
          <a:p>
            <a:pPr marL="365760" lvl="0" indent="-283464" rtl="1">
              <a:spcBef>
                <a:spcPts val="600"/>
              </a:spcBef>
              <a:buClr>
                <a:srgbClr val="3891A7"/>
              </a:buClr>
              <a:buSzPct val="80000"/>
            </a:pPr>
            <a:r>
              <a:rPr lang="en-US" sz="3500" b="1" dirty="0">
                <a:solidFill>
                  <a:srgbClr val="0070C0"/>
                </a:solidFill>
                <a:latin typeface="Arial" pitchFamily="34" charset="0"/>
                <a:cs typeface="Arial" pitchFamily="34" charset="0"/>
              </a:rPr>
              <a:t>Peroxisomes</a:t>
            </a:r>
          </a:p>
          <a:p>
            <a:pPr marL="365760" lvl="0" indent="-283464" algn="just">
              <a:spcBef>
                <a:spcPts val="600"/>
              </a:spcBef>
              <a:buClr>
                <a:srgbClr val="3891A7"/>
              </a:buClr>
              <a:buSzPct val="80000"/>
            </a:pPr>
            <a:r>
              <a:rPr lang="en-US" sz="3200" dirty="0">
                <a:solidFill>
                  <a:prstClr val="black"/>
                </a:solidFill>
                <a:latin typeface="Arial" pitchFamily="34" charset="0"/>
                <a:cs typeface="Arial" pitchFamily="34" charset="0"/>
              </a:rPr>
              <a:t>      Peroxisomes are similar physically to lysosomes, but they are different in two important ways. </a:t>
            </a:r>
            <a:r>
              <a:rPr lang="en-US" sz="3200" b="1" dirty="0">
                <a:solidFill>
                  <a:prstClr val="black"/>
                </a:solidFill>
                <a:latin typeface="Arial" pitchFamily="34" charset="0"/>
                <a:cs typeface="Arial" pitchFamily="34" charset="0"/>
              </a:rPr>
              <a:t>First</a:t>
            </a:r>
            <a:r>
              <a:rPr lang="en-US" sz="3200" dirty="0">
                <a:solidFill>
                  <a:prstClr val="black"/>
                </a:solidFill>
                <a:latin typeface="Arial" pitchFamily="34" charset="0"/>
                <a:cs typeface="Arial" pitchFamily="34" charset="0"/>
              </a:rPr>
              <a:t>, they are believed to be formed by </a:t>
            </a:r>
            <a:r>
              <a:rPr lang="en-US" sz="3200" dirty="0">
                <a:solidFill>
                  <a:srgbClr val="00B050"/>
                </a:solidFill>
                <a:latin typeface="Arial" pitchFamily="34" charset="0"/>
                <a:cs typeface="Arial" pitchFamily="34" charset="0"/>
              </a:rPr>
              <a:t>self-replication</a:t>
            </a:r>
            <a:r>
              <a:rPr lang="en-US" sz="3200" dirty="0">
                <a:solidFill>
                  <a:prstClr val="black"/>
                </a:solidFill>
                <a:latin typeface="Arial" pitchFamily="34" charset="0"/>
                <a:cs typeface="Arial" pitchFamily="34" charset="0"/>
              </a:rPr>
              <a:t> (or perhaps</a:t>
            </a:r>
          </a:p>
          <a:p>
            <a:pPr marL="365760" lvl="0" indent="-283464" algn="just">
              <a:spcBef>
                <a:spcPts val="600"/>
              </a:spcBef>
              <a:buClr>
                <a:srgbClr val="3891A7"/>
              </a:buClr>
              <a:buSzPct val="80000"/>
            </a:pPr>
            <a:r>
              <a:rPr lang="en-US" sz="3200" dirty="0">
                <a:solidFill>
                  <a:prstClr val="black"/>
                </a:solidFill>
                <a:latin typeface="Arial" pitchFamily="34" charset="0"/>
                <a:cs typeface="Arial" pitchFamily="34" charset="0"/>
              </a:rPr>
              <a:t>by </a:t>
            </a:r>
            <a:r>
              <a:rPr lang="en-US" sz="3200" dirty="0">
                <a:solidFill>
                  <a:srgbClr val="00B050"/>
                </a:solidFill>
                <a:latin typeface="Arial" pitchFamily="34" charset="0"/>
                <a:cs typeface="Arial" pitchFamily="34" charset="0"/>
              </a:rPr>
              <a:t>budding off from the smooth endoplasmic reticulum</a:t>
            </a:r>
            <a:r>
              <a:rPr lang="en-US" sz="3200" dirty="0">
                <a:solidFill>
                  <a:prstClr val="black"/>
                </a:solidFill>
                <a:latin typeface="Arial" pitchFamily="34" charset="0"/>
                <a:cs typeface="Arial" pitchFamily="34" charset="0"/>
              </a:rPr>
              <a:t>) rather than from the Golgi apparatus. </a:t>
            </a:r>
            <a:r>
              <a:rPr lang="en-US" sz="3200" b="1" dirty="0">
                <a:solidFill>
                  <a:prstClr val="black"/>
                </a:solidFill>
                <a:latin typeface="Arial" pitchFamily="34" charset="0"/>
                <a:cs typeface="Arial" pitchFamily="34" charset="0"/>
              </a:rPr>
              <a:t>Second</a:t>
            </a:r>
            <a:r>
              <a:rPr lang="en-US" sz="3200" dirty="0">
                <a:solidFill>
                  <a:prstClr val="black"/>
                </a:solidFill>
                <a:latin typeface="Arial" pitchFamily="34" charset="0"/>
                <a:cs typeface="Arial" pitchFamily="34" charset="0"/>
              </a:rPr>
              <a:t>, they contain </a:t>
            </a:r>
            <a:r>
              <a:rPr lang="en-US" sz="3200" dirty="0">
                <a:solidFill>
                  <a:srgbClr val="FF0000"/>
                </a:solidFill>
                <a:latin typeface="Arial" pitchFamily="34" charset="0"/>
                <a:cs typeface="Arial" pitchFamily="34" charset="0"/>
              </a:rPr>
              <a:t>oxidases</a:t>
            </a:r>
            <a:r>
              <a:rPr lang="en-US" sz="3200" dirty="0">
                <a:solidFill>
                  <a:prstClr val="black"/>
                </a:solidFill>
                <a:latin typeface="Arial" pitchFamily="34" charset="0"/>
                <a:cs typeface="Arial" pitchFamily="34" charset="0"/>
              </a:rPr>
              <a:t> rather than hydrolases</a:t>
            </a:r>
            <a:endParaRPr lang="en-US" dirty="0"/>
          </a:p>
        </p:txBody>
      </p:sp>
    </p:spTree>
    <p:extLst>
      <p:ext uri="{BB962C8B-B14F-4D97-AF65-F5344CB8AC3E}">
        <p14:creationId xmlns:p14="http://schemas.microsoft.com/office/powerpoint/2010/main" val="3679933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620688"/>
            <a:ext cx="8496944" cy="6986528"/>
          </a:xfrm>
          <a:prstGeom prst="rect">
            <a:avLst/>
          </a:prstGeom>
        </p:spPr>
        <p:txBody>
          <a:bodyPr wrap="square">
            <a:spAutoFit/>
          </a:bodyPr>
          <a:lstStyle/>
          <a:p>
            <a:pPr algn="justLow" rtl="1"/>
            <a:r>
              <a:rPr lang="en-US" sz="3200" b="1" dirty="0">
                <a:solidFill>
                  <a:prstClr val="black"/>
                </a:solidFill>
                <a:latin typeface="Times New Roman" panose="02020603050405020304" pitchFamily="18" charset="0"/>
                <a:cs typeface="Times New Roman" panose="02020603050405020304" pitchFamily="18" charset="0"/>
              </a:rPr>
              <a:t>Cytoskeleton</a:t>
            </a:r>
            <a:r>
              <a:rPr lang="en-US" sz="3200" dirty="0">
                <a:solidFill>
                  <a:prstClr val="black"/>
                </a:solidFill>
                <a:latin typeface="Times New Roman" panose="02020603050405020304" pitchFamily="18" charset="0"/>
                <a:cs typeface="Times New Roman" panose="02020603050405020304" pitchFamily="18" charset="0"/>
              </a:rPr>
              <a:t> </a:t>
            </a:r>
            <a:br>
              <a:rPr lang="en-US" sz="3200" dirty="0">
                <a:solidFill>
                  <a:prstClr val="black"/>
                </a:solidFill>
                <a:latin typeface="Times New Roman" panose="02020603050405020304" pitchFamily="18" charset="0"/>
                <a:cs typeface="Times New Roman" panose="02020603050405020304" pitchFamily="18" charset="0"/>
              </a:rPr>
            </a:br>
            <a:r>
              <a:rPr lang="en-US" sz="3200" dirty="0">
                <a:solidFill>
                  <a:prstClr val="black"/>
                </a:solidFill>
                <a:latin typeface="Times New Roman" panose="02020603050405020304" pitchFamily="18" charset="0"/>
                <a:cs typeface="Times New Roman" panose="02020603050405020304" pitchFamily="18" charset="0"/>
              </a:rPr>
              <a:t/>
            </a:r>
            <a:br>
              <a:rPr lang="en-US" sz="3200" dirty="0">
                <a:solidFill>
                  <a:prstClr val="black"/>
                </a:solidFill>
                <a:latin typeface="Times New Roman" panose="02020603050405020304" pitchFamily="18" charset="0"/>
                <a:cs typeface="Times New Roman" panose="02020603050405020304" pitchFamily="18" charset="0"/>
              </a:rPr>
            </a:br>
            <a:r>
              <a:rPr lang="en-US" sz="3200" dirty="0">
                <a:solidFill>
                  <a:prstClr val="black"/>
                </a:solidFill>
                <a:latin typeface="Times New Roman" panose="02020603050405020304" pitchFamily="18" charset="0"/>
                <a:cs typeface="Times New Roman" panose="02020603050405020304" pitchFamily="18" charset="0"/>
              </a:rPr>
              <a:t>All cells have a </a:t>
            </a:r>
            <a:r>
              <a:rPr lang="en-US" sz="3200" b="1" dirty="0">
                <a:solidFill>
                  <a:prstClr val="black"/>
                </a:solidFill>
                <a:latin typeface="Times New Roman" panose="02020603050405020304" pitchFamily="18" charset="0"/>
                <a:cs typeface="Times New Roman" panose="02020603050405020304" pitchFamily="18" charset="0"/>
              </a:rPr>
              <a:t>cytoskeleton,</a:t>
            </a:r>
            <a:r>
              <a:rPr lang="en-US" sz="3200" dirty="0">
                <a:solidFill>
                  <a:prstClr val="black"/>
                </a:solidFill>
                <a:latin typeface="Times New Roman" panose="02020603050405020304" pitchFamily="18" charset="0"/>
                <a:cs typeface="Times New Roman" panose="02020603050405020304" pitchFamily="18" charset="0"/>
              </a:rPr>
              <a:t> a system of fibers that not only </a:t>
            </a:r>
            <a:r>
              <a:rPr lang="en-US" sz="3200" dirty="0">
                <a:solidFill>
                  <a:srgbClr val="FF0000"/>
                </a:solidFill>
                <a:latin typeface="Times New Roman" panose="02020603050405020304" pitchFamily="18" charset="0"/>
                <a:cs typeface="Times New Roman" panose="02020603050405020304" pitchFamily="18" charset="0"/>
              </a:rPr>
              <a:t>maintains the structure of the cell </a:t>
            </a:r>
            <a:r>
              <a:rPr lang="en-US" sz="3200" dirty="0">
                <a:solidFill>
                  <a:prstClr val="black"/>
                </a:solidFill>
                <a:latin typeface="Times New Roman" panose="02020603050405020304" pitchFamily="18" charset="0"/>
                <a:cs typeface="Times New Roman" panose="02020603050405020304" pitchFamily="18" charset="0"/>
              </a:rPr>
              <a:t>but also permits it to </a:t>
            </a:r>
            <a:r>
              <a:rPr lang="en-US" sz="3200" dirty="0">
                <a:solidFill>
                  <a:srgbClr val="FF0000"/>
                </a:solidFill>
                <a:latin typeface="Times New Roman" panose="02020603050405020304" pitchFamily="18" charset="0"/>
                <a:cs typeface="Times New Roman" panose="02020603050405020304" pitchFamily="18" charset="0"/>
              </a:rPr>
              <a:t>change shape and move</a:t>
            </a:r>
            <a:r>
              <a:rPr lang="en-US" sz="3200" dirty="0">
                <a:solidFill>
                  <a:prstClr val="black"/>
                </a:solidFill>
                <a:latin typeface="Times New Roman" panose="02020603050405020304" pitchFamily="18" charset="0"/>
                <a:cs typeface="Times New Roman" panose="02020603050405020304" pitchFamily="18" charset="0"/>
              </a:rPr>
              <a:t>. The cytoskeleton is made up primarily of </a:t>
            </a:r>
            <a:r>
              <a:rPr lang="en-US" sz="3200" dirty="0">
                <a:solidFill>
                  <a:srgbClr val="00B050"/>
                </a:solidFill>
                <a:latin typeface="Times New Roman" panose="02020603050405020304" pitchFamily="18" charset="0"/>
                <a:cs typeface="Times New Roman" panose="02020603050405020304" pitchFamily="18" charset="0"/>
              </a:rPr>
              <a:t>microtubules</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a:solidFill>
                  <a:srgbClr val="00B050"/>
                </a:solidFill>
                <a:latin typeface="Times New Roman" panose="02020603050405020304" pitchFamily="18" charset="0"/>
                <a:cs typeface="Times New Roman" panose="02020603050405020304" pitchFamily="18" charset="0"/>
              </a:rPr>
              <a:t>intermediate filaments</a:t>
            </a:r>
            <a:r>
              <a:rPr lang="en-US" sz="3200" dirty="0">
                <a:solidFill>
                  <a:prstClr val="black"/>
                </a:solidFill>
                <a:latin typeface="Times New Roman" panose="02020603050405020304" pitchFamily="18" charset="0"/>
                <a:cs typeface="Times New Roman" panose="02020603050405020304" pitchFamily="18" charset="0"/>
              </a:rPr>
              <a:t>, and </a:t>
            </a:r>
            <a:r>
              <a:rPr lang="en-US" sz="3200" dirty="0">
                <a:solidFill>
                  <a:srgbClr val="00B050"/>
                </a:solidFill>
                <a:latin typeface="Times New Roman" panose="02020603050405020304" pitchFamily="18" charset="0"/>
                <a:cs typeface="Times New Roman" panose="02020603050405020304" pitchFamily="18" charset="0"/>
              </a:rPr>
              <a:t>microfilaments</a:t>
            </a:r>
            <a:r>
              <a:rPr lang="en-US" sz="3200" dirty="0">
                <a:solidFill>
                  <a:prstClr val="black"/>
                </a:solidFill>
                <a:latin typeface="Times New Roman" panose="02020603050405020304" pitchFamily="18" charset="0"/>
                <a:cs typeface="Times New Roman" panose="02020603050405020304" pitchFamily="18" charset="0"/>
              </a:rPr>
              <a:t>, along with proteins that anchor them and tie them together. In addition, proteins and organelles move along microtubules and microfilaments from one part of the cell to another propelled by molecular motors. </a:t>
            </a:r>
            <a:br>
              <a:rPr lang="en-US" sz="3200" dirty="0">
                <a:solidFill>
                  <a:prstClr val="black"/>
                </a:solidFill>
                <a:latin typeface="Times New Roman" panose="02020603050405020304" pitchFamily="18" charset="0"/>
                <a:cs typeface="Times New Roman" panose="02020603050405020304" pitchFamily="18" charset="0"/>
              </a:rPr>
            </a:br>
            <a:r>
              <a:rPr lang="en-US" sz="3200" dirty="0">
                <a:solidFill>
                  <a:prstClr val="black"/>
                </a:solidFill>
                <a:latin typeface="Times New Roman" panose="02020603050405020304" pitchFamily="18" charset="0"/>
                <a:cs typeface="Times New Roman" panose="02020603050405020304" pitchFamily="18" charset="0"/>
              </a:rPr>
              <a:t/>
            </a:r>
            <a:br>
              <a:rPr lang="en-US" sz="3200" dirty="0">
                <a:solidFill>
                  <a:prstClr val="black"/>
                </a:solidFill>
                <a:latin typeface="Times New Roman" panose="02020603050405020304" pitchFamily="18" charset="0"/>
                <a:cs typeface="Times New Roman" panose="02020603050405020304" pitchFamily="18" charset="0"/>
              </a:rPr>
            </a:b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49656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فرات للحاسبات\Desktop\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4176464" cy="62646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فرات للحاسبات\Desktop\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32656"/>
            <a:ext cx="4155055"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8759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24" y="214290"/>
            <a:ext cx="8076464" cy="6643710"/>
          </a:xfrm>
        </p:spPr>
        <p:txBody>
          <a:bodyPr/>
          <a:lstStyle/>
          <a:p>
            <a:pPr algn="l">
              <a:buNone/>
            </a:pPr>
            <a:r>
              <a:rPr lang="en-US" b="1" dirty="0" smtClean="0">
                <a:solidFill>
                  <a:srgbClr val="FF0000"/>
                </a:solidFill>
                <a:latin typeface="Arial" pitchFamily="34" charset="0"/>
                <a:cs typeface="Arial" pitchFamily="34" charset="0"/>
              </a:rPr>
              <a:t>Mitochondria</a:t>
            </a:r>
          </a:p>
          <a:p>
            <a:pPr algn="l">
              <a:buNone/>
            </a:pPr>
            <a:r>
              <a:rPr lang="en-US" dirty="0" smtClean="0">
                <a:latin typeface="Arial" pitchFamily="34" charset="0"/>
                <a:cs typeface="Arial" pitchFamily="34" charset="0"/>
              </a:rPr>
              <a:t>The mitochondria, are called the “</a:t>
            </a:r>
            <a:r>
              <a:rPr lang="en-US" b="1" dirty="0" smtClean="0">
                <a:solidFill>
                  <a:srgbClr val="FF0000"/>
                </a:solidFill>
                <a:latin typeface="Arial" pitchFamily="34" charset="0"/>
                <a:cs typeface="Arial" pitchFamily="34" charset="0"/>
              </a:rPr>
              <a:t>powerhouses</a:t>
            </a:r>
            <a:r>
              <a:rPr lang="en-US" dirty="0" smtClean="0">
                <a:latin typeface="Arial" pitchFamily="34" charset="0"/>
                <a:cs typeface="Arial" pitchFamily="34" charset="0"/>
              </a:rPr>
              <a:t>” of the cell. Without them,</a:t>
            </a:r>
          </a:p>
          <a:p>
            <a:pPr algn="l">
              <a:buNone/>
            </a:pPr>
            <a:r>
              <a:rPr lang="en-US" dirty="0" smtClean="0">
                <a:latin typeface="Arial" pitchFamily="34" charset="0"/>
                <a:cs typeface="Arial" pitchFamily="34" charset="0"/>
              </a:rPr>
              <a:t>cells would be unable to extract enough energy from the nutrients, and essentially all cellular functions would cease. Mitochondria are present in all areas of each cell’s cytoplasm, mitochondria are concentrated in the portions of cell that are responsible for the major share of</a:t>
            </a:r>
          </a:p>
          <a:p>
            <a:pPr algn="l">
              <a:buNone/>
            </a:pPr>
            <a:r>
              <a:rPr lang="en-US" dirty="0" smtClean="0">
                <a:latin typeface="Arial" pitchFamily="34" charset="0"/>
                <a:cs typeface="Arial" pitchFamily="34" charset="0"/>
              </a:rPr>
              <a:t>its energy metabolism.</a:t>
            </a:r>
            <a:endParaRPr lang="ar-IQ" dirty="0">
              <a:latin typeface="Arial" pitchFamily="34" charset="0"/>
              <a:cs typeface="Arial" pitchFamily="34" charset="0"/>
            </a:endParaRPr>
          </a:p>
        </p:txBody>
      </p:sp>
    </p:spTree>
    <p:extLst>
      <p:ext uri="{BB962C8B-B14F-4D97-AF65-F5344CB8AC3E}">
        <p14:creationId xmlns:p14="http://schemas.microsoft.com/office/powerpoint/2010/main" val="2427391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357166"/>
            <a:ext cx="7933588" cy="6500834"/>
          </a:xfrm>
        </p:spPr>
        <p:txBody>
          <a:bodyPr>
            <a:normAutofit/>
          </a:bodyPr>
          <a:lstStyle/>
          <a:p>
            <a:pPr algn="l">
              <a:buNone/>
            </a:pPr>
            <a:r>
              <a:rPr lang="en-US" dirty="0" smtClean="0">
                <a:latin typeface="Arial" pitchFamily="34" charset="0"/>
                <a:cs typeface="Arial" pitchFamily="34" charset="0"/>
              </a:rPr>
              <a:t>The basic structure of the mitochondrion, is composed mainly of </a:t>
            </a:r>
            <a:r>
              <a:rPr lang="en-US" dirty="0" smtClean="0">
                <a:solidFill>
                  <a:srgbClr val="FF0000"/>
                </a:solidFill>
                <a:latin typeface="Arial" pitchFamily="34" charset="0"/>
                <a:cs typeface="Arial" pitchFamily="34" charset="0"/>
              </a:rPr>
              <a:t>two lipid </a:t>
            </a:r>
            <a:r>
              <a:rPr lang="en-US" dirty="0" err="1" smtClean="0">
                <a:solidFill>
                  <a:srgbClr val="FF0000"/>
                </a:solidFill>
                <a:latin typeface="Arial" pitchFamily="34" charset="0"/>
                <a:cs typeface="Arial" pitchFamily="34" charset="0"/>
              </a:rPr>
              <a:t>bilayer</a:t>
            </a:r>
            <a:r>
              <a:rPr lang="en-US" dirty="0" smtClean="0">
                <a:solidFill>
                  <a:srgbClr val="FF0000"/>
                </a:solidFill>
                <a:latin typeface="Arial" pitchFamily="34" charset="0"/>
                <a:cs typeface="Arial" pitchFamily="34" charset="0"/>
              </a:rPr>
              <a:t>–protein membranes</a:t>
            </a:r>
            <a:r>
              <a:rPr lang="en-US" dirty="0" smtClean="0">
                <a:latin typeface="Arial" pitchFamily="34" charset="0"/>
                <a:cs typeface="Arial" pitchFamily="34" charset="0"/>
              </a:rPr>
              <a:t>: an </a:t>
            </a:r>
            <a:r>
              <a:rPr lang="en-US" i="1" dirty="0" smtClean="0">
                <a:solidFill>
                  <a:srgbClr val="00B050"/>
                </a:solidFill>
                <a:latin typeface="Arial" pitchFamily="34" charset="0"/>
                <a:cs typeface="Arial" pitchFamily="34" charset="0"/>
              </a:rPr>
              <a:t>outer</a:t>
            </a:r>
            <a:r>
              <a:rPr lang="en-US" i="1" dirty="0" smtClean="0">
                <a:latin typeface="Arial" pitchFamily="34" charset="0"/>
                <a:cs typeface="Arial" pitchFamily="34" charset="0"/>
              </a:rPr>
              <a:t> membrane and </a:t>
            </a:r>
            <a:r>
              <a:rPr lang="en-US" dirty="0" smtClean="0">
                <a:latin typeface="Arial" pitchFamily="34" charset="0"/>
                <a:cs typeface="Arial" pitchFamily="34" charset="0"/>
              </a:rPr>
              <a:t>an </a:t>
            </a:r>
            <a:r>
              <a:rPr lang="en-US" i="1" dirty="0" smtClean="0">
                <a:solidFill>
                  <a:srgbClr val="00B050"/>
                </a:solidFill>
                <a:latin typeface="Arial" pitchFamily="34" charset="0"/>
                <a:cs typeface="Arial" pitchFamily="34" charset="0"/>
              </a:rPr>
              <a:t>inner</a:t>
            </a:r>
            <a:r>
              <a:rPr lang="en-US" i="1" dirty="0" smtClean="0">
                <a:latin typeface="Arial" pitchFamily="34" charset="0"/>
                <a:cs typeface="Arial" pitchFamily="34" charset="0"/>
              </a:rPr>
              <a:t> membrane.</a:t>
            </a:r>
            <a:r>
              <a:rPr lang="en-US" dirty="0" smtClean="0">
                <a:latin typeface="Arial" pitchFamily="34" charset="0"/>
                <a:cs typeface="Arial" pitchFamily="34" charset="0"/>
              </a:rPr>
              <a:t> </a:t>
            </a:r>
          </a:p>
          <a:p>
            <a:pPr algn="l">
              <a:buNone/>
            </a:pPr>
            <a:r>
              <a:rPr lang="en-US" dirty="0" smtClean="0">
                <a:latin typeface="Arial" pitchFamily="34" charset="0"/>
                <a:cs typeface="Arial" pitchFamily="34" charset="0"/>
              </a:rPr>
              <a:t>Many </a:t>
            </a:r>
            <a:r>
              <a:rPr lang="en-US" dirty="0" err="1" smtClean="0">
                <a:solidFill>
                  <a:srgbClr val="FF0000"/>
                </a:solidFill>
                <a:latin typeface="Arial" pitchFamily="34" charset="0"/>
                <a:cs typeface="Arial" pitchFamily="34" charset="0"/>
              </a:rPr>
              <a:t>foldings</a:t>
            </a:r>
            <a:r>
              <a:rPr lang="en-US" dirty="0" smtClean="0">
                <a:latin typeface="Arial" pitchFamily="34" charset="0"/>
                <a:cs typeface="Arial" pitchFamily="34" charset="0"/>
              </a:rPr>
              <a:t> of the inner membrane form </a:t>
            </a:r>
            <a:r>
              <a:rPr lang="en-US" i="1" dirty="0" smtClean="0">
                <a:latin typeface="Arial" pitchFamily="34" charset="0"/>
                <a:cs typeface="Arial" pitchFamily="34" charset="0"/>
              </a:rPr>
              <a:t>shelves onto which </a:t>
            </a:r>
            <a:r>
              <a:rPr lang="en-US" i="1" dirty="0" smtClean="0">
                <a:solidFill>
                  <a:srgbClr val="00B050"/>
                </a:solidFill>
                <a:latin typeface="Arial" pitchFamily="34" charset="0"/>
                <a:cs typeface="Arial" pitchFamily="34" charset="0"/>
              </a:rPr>
              <a:t>oxidative enzymes </a:t>
            </a:r>
            <a:r>
              <a:rPr lang="en-US" dirty="0" smtClean="0">
                <a:latin typeface="Arial" pitchFamily="34" charset="0"/>
                <a:cs typeface="Arial" pitchFamily="34" charset="0"/>
              </a:rPr>
              <a:t>are attached. In addition, the inner cavity of the mitochondrion is filled with a </a:t>
            </a:r>
            <a:r>
              <a:rPr lang="en-US" b="1" i="1" dirty="0" smtClean="0">
                <a:solidFill>
                  <a:srgbClr val="FF0000"/>
                </a:solidFill>
                <a:latin typeface="Arial" pitchFamily="34" charset="0"/>
                <a:cs typeface="Arial" pitchFamily="34" charset="0"/>
              </a:rPr>
              <a:t>matrix </a:t>
            </a:r>
            <a:r>
              <a:rPr lang="en-US" i="1" dirty="0" smtClean="0">
                <a:latin typeface="Arial" pitchFamily="34" charset="0"/>
                <a:cs typeface="Arial" pitchFamily="34" charset="0"/>
              </a:rPr>
              <a:t>that contains large </a:t>
            </a:r>
            <a:r>
              <a:rPr lang="en-US" dirty="0" smtClean="0">
                <a:latin typeface="Arial" pitchFamily="34" charset="0"/>
                <a:cs typeface="Arial" pitchFamily="34" charset="0"/>
              </a:rPr>
              <a:t>quantities of </a:t>
            </a:r>
            <a:r>
              <a:rPr lang="en-US" dirty="0" smtClean="0">
                <a:solidFill>
                  <a:srgbClr val="00B050"/>
                </a:solidFill>
                <a:latin typeface="Arial" pitchFamily="34" charset="0"/>
                <a:cs typeface="Arial" pitchFamily="34" charset="0"/>
              </a:rPr>
              <a:t>dissolved enzymes </a:t>
            </a:r>
            <a:r>
              <a:rPr lang="en-US" dirty="0" smtClean="0">
                <a:latin typeface="Arial" pitchFamily="34" charset="0"/>
                <a:cs typeface="Arial" pitchFamily="34" charset="0"/>
              </a:rPr>
              <a:t>that are necessary for extracting energy from nutrients. </a:t>
            </a:r>
          </a:p>
        </p:txBody>
      </p:sp>
    </p:spTree>
    <p:extLst>
      <p:ext uri="{BB962C8B-B14F-4D97-AF65-F5344CB8AC3E}">
        <p14:creationId xmlns:p14="http://schemas.microsoft.com/office/powerpoint/2010/main" val="1074188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214414" y="0"/>
            <a:ext cx="7643866" cy="6286520"/>
          </a:xfrm>
          <a:prstGeom prst="rect">
            <a:avLst/>
          </a:prstGeom>
          <a:noFill/>
          <a:ln w="9525">
            <a:noFill/>
            <a:miter lim="800000"/>
            <a:headEnd/>
            <a:tailEnd/>
          </a:ln>
          <a:effectLst/>
        </p:spPr>
      </p:pic>
    </p:spTree>
    <p:extLst>
      <p:ext uri="{BB962C8B-B14F-4D97-AF65-F5344CB8AC3E}">
        <p14:creationId xmlns:p14="http://schemas.microsoft.com/office/powerpoint/2010/main" val="2416444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357166"/>
            <a:ext cx="8143900" cy="6500834"/>
          </a:xfrm>
        </p:spPr>
        <p:txBody>
          <a:bodyPr/>
          <a:lstStyle/>
          <a:p>
            <a:pPr algn="l">
              <a:buNone/>
            </a:pPr>
            <a:r>
              <a:rPr lang="en-US" dirty="0" smtClean="0">
                <a:latin typeface="Arial" pitchFamily="34" charset="0"/>
                <a:cs typeface="Arial" pitchFamily="34" charset="0"/>
              </a:rPr>
              <a:t>These enzymes operate in association with the oxidative enzymes on the shelves to cause </a:t>
            </a:r>
            <a:r>
              <a:rPr lang="en-US" b="1" dirty="0" smtClean="0">
                <a:solidFill>
                  <a:srgbClr val="FF0000"/>
                </a:solidFill>
                <a:latin typeface="Arial" pitchFamily="34" charset="0"/>
                <a:cs typeface="Arial" pitchFamily="34" charset="0"/>
              </a:rPr>
              <a:t>oxidation</a:t>
            </a:r>
            <a:r>
              <a:rPr lang="en-US" dirty="0" smtClean="0">
                <a:latin typeface="Arial" pitchFamily="34" charset="0"/>
                <a:cs typeface="Arial" pitchFamily="34" charset="0"/>
              </a:rPr>
              <a:t> of the nutrients, thereby forming carbon </a:t>
            </a:r>
            <a:r>
              <a:rPr lang="en-US" dirty="0" smtClean="0">
                <a:solidFill>
                  <a:srgbClr val="00B050"/>
                </a:solidFill>
                <a:latin typeface="Arial" pitchFamily="34" charset="0"/>
                <a:cs typeface="Arial" pitchFamily="34" charset="0"/>
              </a:rPr>
              <a:t>dioxide and water </a:t>
            </a:r>
            <a:r>
              <a:rPr lang="en-US" dirty="0" smtClean="0">
                <a:latin typeface="Arial" pitchFamily="34" charset="0"/>
                <a:cs typeface="Arial" pitchFamily="34" charset="0"/>
              </a:rPr>
              <a:t>and at the same time releasing </a:t>
            </a:r>
            <a:r>
              <a:rPr lang="en-US" dirty="0" smtClean="0">
                <a:solidFill>
                  <a:srgbClr val="00B050"/>
                </a:solidFill>
                <a:latin typeface="Arial" pitchFamily="34" charset="0"/>
                <a:cs typeface="Arial" pitchFamily="34" charset="0"/>
              </a:rPr>
              <a:t>energy.</a:t>
            </a:r>
          </a:p>
          <a:p>
            <a:pPr algn="l">
              <a:buNone/>
            </a:pPr>
            <a:endParaRPr lang="en-US" dirty="0" smtClean="0">
              <a:latin typeface="Arial" pitchFamily="34" charset="0"/>
              <a:cs typeface="Arial" pitchFamily="34" charset="0"/>
            </a:endParaRPr>
          </a:p>
          <a:p>
            <a:pPr algn="l">
              <a:buNone/>
            </a:pPr>
            <a:r>
              <a:rPr lang="en-US" dirty="0" smtClean="0">
                <a:latin typeface="Arial" pitchFamily="34" charset="0"/>
                <a:cs typeface="Arial" pitchFamily="34" charset="0"/>
              </a:rPr>
              <a:t>The liberated energy is used to</a:t>
            </a:r>
          </a:p>
          <a:p>
            <a:pPr algn="l">
              <a:buNone/>
            </a:pPr>
            <a:r>
              <a:rPr lang="en-US" dirty="0" smtClean="0">
                <a:latin typeface="Arial" pitchFamily="34" charset="0"/>
                <a:cs typeface="Arial" pitchFamily="34" charset="0"/>
              </a:rPr>
              <a:t>synthesize a “high-energy” substance called </a:t>
            </a:r>
            <a:r>
              <a:rPr lang="en-US" b="1" i="1" dirty="0" smtClean="0">
                <a:solidFill>
                  <a:srgbClr val="FF0000"/>
                </a:solidFill>
                <a:latin typeface="Arial" pitchFamily="34" charset="0"/>
                <a:cs typeface="Arial" pitchFamily="34" charset="0"/>
              </a:rPr>
              <a:t>adenosine </a:t>
            </a:r>
            <a:r>
              <a:rPr lang="en-US" b="1" i="1" dirty="0" err="1" smtClean="0">
                <a:solidFill>
                  <a:srgbClr val="FF0000"/>
                </a:solidFill>
                <a:latin typeface="Arial" pitchFamily="34" charset="0"/>
                <a:cs typeface="Arial" pitchFamily="34" charset="0"/>
              </a:rPr>
              <a:t>triphosphate</a:t>
            </a:r>
            <a:r>
              <a:rPr lang="en-US" b="1" i="1" dirty="0" smtClean="0">
                <a:solidFill>
                  <a:srgbClr val="FF0000"/>
                </a:solidFill>
                <a:latin typeface="Arial" pitchFamily="34" charset="0"/>
                <a:cs typeface="Arial" pitchFamily="34" charset="0"/>
              </a:rPr>
              <a:t> (ATP).</a:t>
            </a:r>
            <a:endParaRPr lang="ar-IQ" b="1" dirty="0" smtClean="0">
              <a:solidFill>
                <a:srgbClr val="FF0000"/>
              </a:solidFill>
              <a:latin typeface="Arial" pitchFamily="34" charset="0"/>
              <a:cs typeface="Arial" pitchFamily="34" charset="0"/>
            </a:endParaRPr>
          </a:p>
          <a:p>
            <a:pPr algn="l">
              <a:buNone/>
            </a:pPr>
            <a:endParaRPr lang="ar-IQ" dirty="0">
              <a:latin typeface="Arial" pitchFamily="34" charset="0"/>
              <a:cs typeface="Arial" pitchFamily="34" charset="0"/>
            </a:endParaRPr>
          </a:p>
        </p:txBody>
      </p:sp>
    </p:spTree>
    <p:extLst>
      <p:ext uri="{BB962C8B-B14F-4D97-AF65-F5344CB8AC3E}">
        <p14:creationId xmlns:p14="http://schemas.microsoft.com/office/powerpoint/2010/main" val="40429466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0"/>
            <a:ext cx="7862150" cy="6643710"/>
          </a:xfrm>
        </p:spPr>
        <p:txBody>
          <a:bodyPr>
            <a:normAutofit/>
          </a:bodyPr>
          <a:lstStyle/>
          <a:p>
            <a:pPr algn="l">
              <a:buNone/>
            </a:pPr>
            <a:r>
              <a:rPr lang="en-US" dirty="0" smtClean="0">
                <a:solidFill>
                  <a:srgbClr val="FF0000"/>
                </a:solidFill>
                <a:latin typeface="Arial" pitchFamily="34" charset="0"/>
                <a:cs typeface="Arial" pitchFamily="34" charset="0"/>
              </a:rPr>
              <a:t>ATP</a:t>
            </a:r>
            <a:r>
              <a:rPr lang="en-US" dirty="0" smtClean="0">
                <a:latin typeface="Arial" pitchFamily="34" charset="0"/>
                <a:cs typeface="Arial" pitchFamily="34" charset="0"/>
              </a:rPr>
              <a:t> is then transported out of the</a:t>
            </a:r>
          </a:p>
          <a:p>
            <a:pPr algn="l">
              <a:buNone/>
            </a:pPr>
            <a:r>
              <a:rPr lang="en-US" dirty="0" smtClean="0">
                <a:latin typeface="Arial" pitchFamily="34" charset="0"/>
                <a:cs typeface="Arial" pitchFamily="34" charset="0"/>
              </a:rPr>
              <a:t>mitochondrion, and it diffuses throughout the cell to release its own energy wherever it is needed for performing</a:t>
            </a:r>
          </a:p>
          <a:p>
            <a:pPr algn="l">
              <a:buNone/>
            </a:pPr>
            <a:r>
              <a:rPr lang="en-US" dirty="0" smtClean="0">
                <a:latin typeface="Arial" pitchFamily="34" charset="0"/>
                <a:cs typeface="Arial" pitchFamily="34" charset="0"/>
              </a:rPr>
              <a:t>cellular functions.</a:t>
            </a:r>
          </a:p>
          <a:p>
            <a:pPr algn="l">
              <a:buNone/>
            </a:pPr>
            <a:r>
              <a:rPr lang="en-US" dirty="0" smtClean="0">
                <a:latin typeface="Arial" pitchFamily="34" charset="0"/>
                <a:cs typeface="Arial" pitchFamily="34" charset="0"/>
              </a:rPr>
              <a:t>Mitochondria are </a:t>
            </a:r>
            <a:r>
              <a:rPr lang="en-US" b="1" dirty="0" smtClean="0">
                <a:solidFill>
                  <a:srgbClr val="FF0000"/>
                </a:solidFill>
                <a:latin typeface="Arial" pitchFamily="34" charset="0"/>
                <a:cs typeface="Arial" pitchFamily="34" charset="0"/>
              </a:rPr>
              <a:t>self-</a:t>
            </a:r>
            <a:r>
              <a:rPr lang="en-US" b="1" dirty="0" err="1" smtClean="0">
                <a:solidFill>
                  <a:srgbClr val="FF0000"/>
                </a:solidFill>
                <a:latin typeface="Arial" pitchFamily="34" charset="0"/>
                <a:cs typeface="Arial" pitchFamily="34" charset="0"/>
              </a:rPr>
              <a:t>replicative</a:t>
            </a:r>
            <a:r>
              <a:rPr lang="en-US" dirty="0" smtClean="0">
                <a:latin typeface="Arial" pitchFamily="34" charset="0"/>
                <a:cs typeface="Arial" pitchFamily="34" charset="0"/>
              </a:rPr>
              <a:t>, which means that one mitochondrion can form a second one, a third one, and so on, whenever there is a need in the cell for</a:t>
            </a:r>
          </a:p>
          <a:p>
            <a:pPr algn="l">
              <a:buNone/>
            </a:pPr>
            <a:r>
              <a:rPr lang="en-US" dirty="0" smtClean="0">
                <a:latin typeface="Arial" pitchFamily="34" charset="0"/>
                <a:cs typeface="Arial" pitchFamily="34" charset="0"/>
              </a:rPr>
              <a:t>increased amounts of ATP. Indeed, the </a:t>
            </a:r>
            <a:r>
              <a:rPr lang="en-US" dirty="0" smtClean="0">
                <a:solidFill>
                  <a:srgbClr val="00B050"/>
                </a:solidFill>
                <a:latin typeface="Arial" pitchFamily="34" charset="0"/>
                <a:cs typeface="Arial" pitchFamily="34" charset="0"/>
              </a:rPr>
              <a:t>mitochondria contain DNA </a:t>
            </a:r>
            <a:r>
              <a:rPr lang="en-US" dirty="0" smtClean="0">
                <a:latin typeface="Arial" pitchFamily="34" charset="0"/>
                <a:cs typeface="Arial" pitchFamily="34" charset="0"/>
              </a:rPr>
              <a:t>similar to that found in the cell nucleus.</a:t>
            </a:r>
            <a:endParaRPr lang="ar-IQ" dirty="0">
              <a:latin typeface="Arial" pitchFamily="34" charset="0"/>
              <a:cs typeface="Arial" pitchFamily="34" charset="0"/>
            </a:endParaRPr>
          </a:p>
        </p:txBody>
      </p:sp>
    </p:spTree>
    <p:extLst>
      <p:ext uri="{BB962C8B-B14F-4D97-AF65-F5344CB8AC3E}">
        <p14:creationId xmlns:p14="http://schemas.microsoft.com/office/powerpoint/2010/main" val="2471386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285728"/>
            <a:ext cx="8072462" cy="6357982"/>
          </a:xfrm>
        </p:spPr>
        <p:txBody>
          <a:bodyPr/>
          <a:lstStyle/>
          <a:p>
            <a:pPr algn="ctr">
              <a:buNone/>
            </a:pPr>
            <a:r>
              <a:rPr lang="en-US" b="1" dirty="0" smtClean="0">
                <a:solidFill>
                  <a:srgbClr val="0070C0"/>
                </a:solidFill>
                <a:latin typeface="Arial" pitchFamily="34" charset="0"/>
                <a:cs typeface="Arial" pitchFamily="34" charset="0"/>
              </a:rPr>
              <a:t>Functional Systems of the Cell</a:t>
            </a:r>
          </a:p>
          <a:p>
            <a:pPr algn="l">
              <a:buNone/>
            </a:pPr>
            <a:endParaRPr lang="en-US" b="1" dirty="0" smtClean="0">
              <a:solidFill>
                <a:srgbClr val="FF0000"/>
              </a:solidFill>
              <a:latin typeface="Arial" pitchFamily="34" charset="0"/>
              <a:cs typeface="Arial" pitchFamily="34" charset="0"/>
            </a:endParaRPr>
          </a:p>
          <a:p>
            <a:pPr algn="l">
              <a:buNone/>
            </a:pPr>
            <a:r>
              <a:rPr lang="en-US" dirty="0" smtClean="0">
                <a:latin typeface="Arial" pitchFamily="34" charset="0"/>
                <a:cs typeface="Arial" pitchFamily="34" charset="0"/>
              </a:rPr>
              <a:t>If a cell is to live and grow and reproduce, it must obtain nutrients and other substances from the surrounding fluids. Most substances pass through the cell</a:t>
            </a:r>
          </a:p>
          <a:p>
            <a:pPr algn="l">
              <a:buNone/>
            </a:pPr>
            <a:r>
              <a:rPr lang="en-US" dirty="0" smtClean="0">
                <a:latin typeface="Arial" pitchFamily="34" charset="0"/>
                <a:cs typeface="Arial" pitchFamily="34" charset="0"/>
              </a:rPr>
              <a:t>membrane by </a:t>
            </a:r>
            <a:r>
              <a:rPr lang="en-US" b="1" i="1" dirty="0" smtClean="0">
                <a:solidFill>
                  <a:srgbClr val="0070C0"/>
                </a:solidFill>
                <a:latin typeface="Arial" pitchFamily="34" charset="0"/>
                <a:cs typeface="Arial" pitchFamily="34" charset="0"/>
              </a:rPr>
              <a:t>diffusion</a:t>
            </a:r>
            <a:r>
              <a:rPr lang="en-US" i="1" dirty="0" smtClean="0">
                <a:latin typeface="Arial" pitchFamily="34" charset="0"/>
                <a:cs typeface="Arial" pitchFamily="34" charset="0"/>
              </a:rPr>
              <a:t> and </a:t>
            </a:r>
            <a:r>
              <a:rPr lang="en-US" b="1" i="1" dirty="0" smtClean="0">
                <a:solidFill>
                  <a:srgbClr val="0070C0"/>
                </a:solidFill>
                <a:latin typeface="Arial" pitchFamily="34" charset="0"/>
                <a:cs typeface="Arial" pitchFamily="34" charset="0"/>
              </a:rPr>
              <a:t>active transport.</a:t>
            </a:r>
            <a:endParaRPr lang="ar-IQ"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621568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24" y="285728"/>
            <a:ext cx="8572560" cy="6286544"/>
          </a:xfrm>
        </p:spPr>
        <p:txBody>
          <a:bodyPr>
            <a:normAutofit fontScale="92500"/>
          </a:bodyPr>
          <a:lstStyle/>
          <a:p>
            <a:pPr algn="l">
              <a:buNone/>
            </a:pPr>
            <a:r>
              <a:rPr lang="en-US" dirty="0" smtClean="0">
                <a:solidFill>
                  <a:srgbClr val="FF0000"/>
                </a:solidFill>
                <a:latin typeface="Arial" pitchFamily="34" charset="0"/>
                <a:cs typeface="Arial" pitchFamily="34" charset="0"/>
              </a:rPr>
              <a:t>Diffusion</a:t>
            </a:r>
            <a:r>
              <a:rPr lang="en-US" dirty="0" smtClean="0">
                <a:latin typeface="Arial" pitchFamily="34" charset="0"/>
                <a:cs typeface="Arial" pitchFamily="34" charset="0"/>
              </a:rPr>
              <a:t> involves simple movement through the membrane caused by the </a:t>
            </a:r>
            <a:r>
              <a:rPr lang="en-US" b="1" dirty="0" smtClean="0">
                <a:latin typeface="Arial" pitchFamily="34" charset="0"/>
                <a:cs typeface="Arial" pitchFamily="34" charset="0"/>
              </a:rPr>
              <a:t>random motion </a:t>
            </a:r>
            <a:r>
              <a:rPr lang="en-US" dirty="0" smtClean="0">
                <a:latin typeface="Arial" pitchFamily="34" charset="0"/>
                <a:cs typeface="Arial" pitchFamily="34" charset="0"/>
              </a:rPr>
              <a:t>of the molecules of the substance; substances move either </a:t>
            </a:r>
            <a:r>
              <a:rPr lang="en-US" dirty="0" smtClean="0">
                <a:solidFill>
                  <a:srgbClr val="00B050"/>
                </a:solidFill>
                <a:latin typeface="Arial" pitchFamily="34" charset="0"/>
                <a:cs typeface="Arial" pitchFamily="34" charset="0"/>
              </a:rPr>
              <a:t>through cell membrane pores </a:t>
            </a:r>
            <a:r>
              <a:rPr lang="en-US" dirty="0" smtClean="0">
                <a:latin typeface="Arial" pitchFamily="34" charset="0"/>
                <a:cs typeface="Arial" pitchFamily="34" charset="0"/>
              </a:rPr>
              <a:t>or, in the case of </a:t>
            </a:r>
            <a:r>
              <a:rPr lang="en-US" dirty="0" smtClean="0">
                <a:solidFill>
                  <a:srgbClr val="00B050"/>
                </a:solidFill>
                <a:latin typeface="Arial" pitchFamily="34" charset="0"/>
                <a:cs typeface="Arial" pitchFamily="34" charset="0"/>
              </a:rPr>
              <a:t>lipid soluble </a:t>
            </a:r>
            <a:r>
              <a:rPr lang="en-US" dirty="0" smtClean="0">
                <a:latin typeface="Arial" pitchFamily="34" charset="0"/>
                <a:cs typeface="Arial" pitchFamily="34" charset="0"/>
              </a:rPr>
              <a:t>substances, through the lipid matrix of the membrane.</a:t>
            </a:r>
          </a:p>
          <a:p>
            <a:pPr algn="l">
              <a:buNone/>
            </a:pPr>
            <a:endParaRPr lang="en-US" dirty="0" smtClean="0">
              <a:latin typeface="Arial" pitchFamily="34" charset="0"/>
              <a:cs typeface="Arial" pitchFamily="34" charset="0"/>
            </a:endParaRPr>
          </a:p>
          <a:p>
            <a:pPr algn="l">
              <a:buNone/>
            </a:pPr>
            <a:r>
              <a:rPr lang="en-US" dirty="0" smtClean="0">
                <a:solidFill>
                  <a:srgbClr val="FF0000"/>
                </a:solidFill>
                <a:latin typeface="Arial" pitchFamily="34" charset="0"/>
                <a:cs typeface="Arial" pitchFamily="34" charset="0"/>
              </a:rPr>
              <a:t>Active transport </a:t>
            </a:r>
            <a:r>
              <a:rPr lang="en-US" dirty="0" smtClean="0">
                <a:latin typeface="Arial" pitchFamily="34" charset="0"/>
                <a:cs typeface="Arial" pitchFamily="34" charset="0"/>
              </a:rPr>
              <a:t>involves the actual carrying of a substance through the membrane by </a:t>
            </a:r>
            <a:r>
              <a:rPr lang="en-US" b="1" dirty="0" smtClean="0">
                <a:latin typeface="Arial" pitchFamily="34" charset="0"/>
                <a:cs typeface="Arial" pitchFamily="34" charset="0"/>
              </a:rPr>
              <a:t>a physical protein structure</a:t>
            </a:r>
            <a:r>
              <a:rPr lang="en-US" dirty="0" smtClean="0">
                <a:latin typeface="Arial" pitchFamily="34" charset="0"/>
                <a:cs typeface="Arial" pitchFamily="34" charset="0"/>
              </a:rPr>
              <a:t> that penetrates all the way through the membrane. These active transport mechanisms are so important to cell function</a:t>
            </a:r>
            <a:endParaRPr lang="ar-IQ" dirty="0">
              <a:latin typeface="Arial" pitchFamily="34" charset="0"/>
              <a:cs typeface="Arial" pitchFamily="34" charset="0"/>
            </a:endParaRPr>
          </a:p>
        </p:txBody>
      </p:sp>
    </p:spTree>
    <p:extLst>
      <p:ext uri="{BB962C8B-B14F-4D97-AF65-F5344CB8AC3E}">
        <p14:creationId xmlns:p14="http://schemas.microsoft.com/office/powerpoint/2010/main" val="3895901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692696"/>
            <a:ext cx="8820472" cy="5016758"/>
          </a:xfrm>
          <a:prstGeom prst="rect">
            <a:avLst/>
          </a:prstGeom>
        </p:spPr>
        <p:txBody>
          <a:bodyPr wrap="square">
            <a:spAutoFit/>
          </a:bodyPr>
          <a:lstStyle/>
          <a:p>
            <a:r>
              <a:rPr lang="en-US" sz="3200" dirty="0" smtClean="0">
                <a:solidFill>
                  <a:prstClr val="black"/>
                </a:solidFill>
                <a:latin typeface="Times New Roman" panose="02020603050405020304" pitchFamily="18" charset="0"/>
                <a:cs typeface="Times New Roman" panose="02020603050405020304" pitchFamily="18" charset="0"/>
              </a:rPr>
              <a:t>The </a:t>
            </a:r>
            <a:r>
              <a:rPr lang="en-US" sz="3200" b="1" dirty="0" smtClean="0">
                <a:solidFill>
                  <a:prstClr val="black"/>
                </a:solidFill>
                <a:latin typeface="Times New Roman" panose="02020603050405020304" pitchFamily="18" charset="0"/>
                <a:cs typeface="Times New Roman" panose="02020603050405020304" pitchFamily="18" charset="0"/>
              </a:rPr>
              <a:t>interstitial fluid </a:t>
            </a:r>
            <a:r>
              <a:rPr lang="en-US" sz="3200" dirty="0" smtClean="0">
                <a:solidFill>
                  <a:prstClr val="black"/>
                </a:solidFill>
                <a:latin typeface="Times New Roman" panose="02020603050405020304" pitchFamily="18" charset="0"/>
                <a:cs typeface="Times New Roman" panose="02020603050405020304" pitchFamily="18" charset="0"/>
              </a:rPr>
              <a:t>is that part of the </a:t>
            </a:r>
            <a:r>
              <a:rPr lang="en-US" sz="3200" b="1" dirty="0" smtClean="0">
                <a:solidFill>
                  <a:prstClr val="black"/>
                </a:solidFill>
                <a:latin typeface="Times New Roman" panose="02020603050405020304" pitchFamily="18" charset="0"/>
                <a:cs typeface="Times New Roman" panose="02020603050405020304" pitchFamily="18" charset="0"/>
              </a:rPr>
              <a:t>ECF</a:t>
            </a:r>
            <a:r>
              <a:rPr lang="en-US" sz="3200" dirty="0" smtClean="0">
                <a:solidFill>
                  <a:prstClr val="black"/>
                </a:solidFill>
                <a:latin typeface="Times New Roman" panose="02020603050405020304" pitchFamily="18" charset="0"/>
                <a:cs typeface="Times New Roman" panose="02020603050405020304" pitchFamily="18" charset="0"/>
              </a:rPr>
              <a:t> that is outside the vascular system, bathing the cells.</a:t>
            </a:r>
          </a:p>
          <a:p>
            <a:r>
              <a:rPr lang="en-US" sz="3200" dirty="0" smtClean="0">
                <a:solidFill>
                  <a:prstClr val="black"/>
                </a:solidFill>
                <a:latin typeface="Times New Roman" panose="02020603050405020304" pitchFamily="18" charset="0"/>
                <a:cs typeface="Times New Roman" panose="02020603050405020304" pitchFamily="18" charset="0"/>
              </a:rPr>
              <a:t> About a </a:t>
            </a:r>
            <a:r>
              <a:rPr lang="en-US" sz="3200" b="1" dirty="0" smtClean="0">
                <a:solidFill>
                  <a:srgbClr val="C00000"/>
                </a:solidFill>
                <a:latin typeface="Times New Roman" panose="02020603050405020304" pitchFamily="18" charset="0"/>
                <a:cs typeface="Times New Roman" panose="02020603050405020304" pitchFamily="18" charset="0"/>
              </a:rPr>
              <a:t>third</a:t>
            </a:r>
            <a:r>
              <a:rPr lang="en-US" sz="3200" dirty="0" smtClean="0">
                <a:solidFill>
                  <a:prstClr val="black"/>
                </a:solidFill>
                <a:latin typeface="Times New Roman" panose="02020603050405020304" pitchFamily="18" charset="0"/>
                <a:cs typeface="Times New Roman" panose="02020603050405020304" pitchFamily="18" charset="0"/>
              </a:rPr>
              <a:t> of the </a:t>
            </a:r>
            <a:r>
              <a:rPr lang="en-US" sz="3200" b="1" dirty="0" smtClean="0">
                <a:solidFill>
                  <a:prstClr val="black"/>
                </a:solidFill>
                <a:latin typeface="Times New Roman" panose="02020603050405020304" pitchFamily="18" charset="0"/>
                <a:cs typeface="Times New Roman" panose="02020603050405020304" pitchFamily="18" charset="0"/>
              </a:rPr>
              <a:t>total body water (TBW)</a:t>
            </a:r>
            <a:r>
              <a:rPr lang="en-US" sz="3200" dirty="0" smtClean="0">
                <a:solidFill>
                  <a:prstClr val="black"/>
                </a:solidFill>
                <a:latin typeface="Times New Roman" panose="02020603050405020304" pitchFamily="18" charset="0"/>
                <a:cs typeface="Times New Roman" panose="02020603050405020304" pitchFamily="18" charset="0"/>
              </a:rPr>
              <a:t> is </a:t>
            </a:r>
            <a:r>
              <a:rPr lang="en-US" sz="3200" b="1" dirty="0" smtClean="0">
                <a:solidFill>
                  <a:srgbClr val="C00000"/>
                </a:solidFill>
                <a:latin typeface="Times New Roman" panose="02020603050405020304" pitchFamily="18" charset="0"/>
                <a:cs typeface="Times New Roman" panose="02020603050405020304" pitchFamily="18" charset="0"/>
              </a:rPr>
              <a:t>extracellular</a:t>
            </a:r>
            <a:r>
              <a:rPr lang="en-US" sz="3200" dirty="0" smtClean="0">
                <a:solidFill>
                  <a:prstClr val="black"/>
                </a:solidFill>
                <a:latin typeface="Times New Roman" panose="02020603050405020304" pitchFamily="18" charset="0"/>
                <a:cs typeface="Times New Roman" panose="02020603050405020304" pitchFamily="18" charset="0"/>
              </a:rPr>
              <a:t>; the remaining </a:t>
            </a:r>
            <a:r>
              <a:rPr lang="en-US" sz="3200" b="1" dirty="0" smtClean="0">
                <a:solidFill>
                  <a:srgbClr val="C00000"/>
                </a:solidFill>
                <a:latin typeface="Times New Roman" panose="02020603050405020304" pitchFamily="18" charset="0"/>
                <a:cs typeface="Times New Roman" panose="02020603050405020304" pitchFamily="18" charset="0"/>
              </a:rPr>
              <a:t>two-thirds</a:t>
            </a:r>
            <a:r>
              <a:rPr lang="en-US" sz="3200" dirty="0" smtClean="0">
                <a:solidFill>
                  <a:prstClr val="black"/>
                </a:solidFill>
                <a:latin typeface="Times New Roman" panose="02020603050405020304" pitchFamily="18" charset="0"/>
                <a:cs typeface="Times New Roman" panose="02020603050405020304" pitchFamily="18" charset="0"/>
              </a:rPr>
              <a:t> are intracellular </a:t>
            </a:r>
            <a:r>
              <a:rPr lang="en-US" sz="3200" b="1" dirty="0" smtClean="0">
                <a:solidFill>
                  <a:prstClr val="black"/>
                </a:solidFill>
                <a:latin typeface="Times New Roman" panose="02020603050405020304" pitchFamily="18" charset="0"/>
                <a:cs typeface="Times New Roman" panose="02020603050405020304" pitchFamily="18" charset="0"/>
              </a:rPr>
              <a:t>(</a:t>
            </a:r>
            <a:r>
              <a:rPr lang="en-US" sz="3200" b="1" dirty="0" smtClean="0">
                <a:solidFill>
                  <a:srgbClr val="C00000"/>
                </a:solidFill>
                <a:latin typeface="Times New Roman" panose="02020603050405020304" pitchFamily="18" charset="0"/>
                <a:cs typeface="Times New Roman" panose="02020603050405020304" pitchFamily="18" charset="0"/>
              </a:rPr>
              <a:t>intracellular fluid</a:t>
            </a:r>
            <a:r>
              <a:rPr lang="en-US" sz="3200" b="1" dirty="0" smtClean="0">
                <a:solidFill>
                  <a:prstClr val="black"/>
                </a:solidFill>
                <a:latin typeface="Times New Roman" panose="02020603050405020304" pitchFamily="18" charset="0"/>
                <a:cs typeface="Times New Roman" panose="02020603050405020304" pitchFamily="18" charset="0"/>
              </a:rPr>
              <a:t>).</a:t>
            </a:r>
            <a:r>
              <a:rPr lang="en-US" sz="3200" dirty="0" smtClean="0">
                <a:solidFill>
                  <a:prstClr val="black"/>
                </a:solidFill>
                <a:latin typeface="Times New Roman" panose="02020603050405020304" pitchFamily="18" charset="0"/>
                <a:cs typeface="Times New Roman" panose="02020603050405020304" pitchFamily="18" charset="0"/>
              </a:rPr>
              <a:t> </a:t>
            </a:r>
          </a:p>
          <a:p>
            <a:r>
              <a:rPr lang="en-US" sz="3200" b="1" u="sng" dirty="0" smtClean="0">
                <a:latin typeface="Times New Roman" panose="02020603050405020304" pitchFamily="18" charset="0"/>
                <a:cs typeface="Times New Roman" panose="02020603050405020304" pitchFamily="18" charset="0"/>
              </a:rPr>
              <a:t>Body Composition :</a:t>
            </a:r>
          </a:p>
          <a:p>
            <a:r>
              <a:rPr lang="en-US" sz="3200" dirty="0" smtClean="0">
                <a:solidFill>
                  <a:prstClr val="black"/>
                </a:solidFill>
                <a:latin typeface="Times New Roman" panose="02020603050405020304" pitchFamily="18" charset="0"/>
                <a:cs typeface="Times New Roman" panose="02020603050405020304" pitchFamily="18" charset="0"/>
              </a:rPr>
              <a:t>In the average young adult male, 18% of the body weight is protein and related substances, 7% is mineral, and 15% is fat. The remaining</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u="sng" dirty="0" smtClean="0">
                <a:solidFill>
                  <a:srgbClr val="C00000"/>
                </a:solidFill>
                <a:latin typeface="Times New Roman" panose="02020603050405020304" pitchFamily="18" charset="0"/>
                <a:cs typeface="Times New Roman" panose="02020603050405020304" pitchFamily="18" charset="0"/>
              </a:rPr>
              <a:t>60% is water</a:t>
            </a:r>
            <a:r>
              <a:rPr lang="en-US" sz="3200" b="1" dirty="0" smtClean="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198654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24" y="0"/>
            <a:ext cx="8501122" cy="6858000"/>
          </a:xfrm>
        </p:spPr>
        <p:txBody>
          <a:bodyPr>
            <a:normAutofit/>
          </a:bodyPr>
          <a:lstStyle/>
          <a:p>
            <a:pPr algn="l">
              <a:buNone/>
            </a:pPr>
            <a:r>
              <a:rPr lang="en-US" dirty="0" smtClean="0">
                <a:solidFill>
                  <a:srgbClr val="00B050"/>
                </a:solidFill>
                <a:latin typeface="Arial" pitchFamily="34" charset="0"/>
                <a:cs typeface="Arial" pitchFamily="34" charset="0"/>
              </a:rPr>
              <a:t>Very large particles enter the cell by </a:t>
            </a:r>
            <a:r>
              <a:rPr lang="en-US" dirty="0" smtClean="0">
                <a:latin typeface="Arial" pitchFamily="34" charset="0"/>
                <a:cs typeface="Arial" pitchFamily="34" charset="0"/>
              </a:rPr>
              <a:t>a specialized function of the cell membrane called </a:t>
            </a:r>
            <a:r>
              <a:rPr lang="en-US" i="1" dirty="0" err="1" smtClean="0">
                <a:solidFill>
                  <a:srgbClr val="FF0000"/>
                </a:solidFill>
                <a:latin typeface="Arial" pitchFamily="34" charset="0"/>
                <a:cs typeface="Arial" pitchFamily="34" charset="0"/>
              </a:rPr>
              <a:t>endocytosis</a:t>
            </a:r>
            <a:r>
              <a:rPr lang="en-US" i="1" dirty="0" smtClean="0">
                <a:latin typeface="Arial" pitchFamily="34" charset="0"/>
                <a:cs typeface="Arial" pitchFamily="34" charset="0"/>
              </a:rPr>
              <a:t>. The </a:t>
            </a:r>
            <a:r>
              <a:rPr lang="en-US" dirty="0" smtClean="0">
                <a:latin typeface="Arial" pitchFamily="34" charset="0"/>
                <a:cs typeface="Arial" pitchFamily="34" charset="0"/>
              </a:rPr>
              <a:t>principal forms of </a:t>
            </a:r>
            <a:r>
              <a:rPr lang="en-US" dirty="0" err="1" smtClean="0">
                <a:latin typeface="Arial" pitchFamily="34" charset="0"/>
                <a:cs typeface="Arial" pitchFamily="34" charset="0"/>
              </a:rPr>
              <a:t>endocytosis</a:t>
            </a:r>
            <a:r>
              <a:rPr lang="en-US" dirty="0" smtClean="0">
                <a:latin typeface="Arial" pitchFamily="34" charset="0"/>
                <a:cs typeface="Arial" pitchFamily="34" charset="0"/>
              </a:rPr>
              <a:t> are </a:t>
            </a:r>
            <a:r>
              <a:rPr lang="en-US" i="1" dirty="0" err="1" smtClean="0">
                <a:solidFill>
                  <a:srgbClr val="FF0000"/>
                </a:solidFill>
                <a:latin typeface="Arial" pitchFamily="34" charset="0"/>
                <a:cs typeface="Arial" pitchFamily="34" charset="0"/>
              </a:rPr>
              <a:t>pinocytosis</a:t>
            </a:r>
            <a:r>
              <a:rPr lang="en-US" i="1" dirty="0" smtClean="0">
                <a:latin typeface="Arial" pitchFamily="34" charset="0"/>
                <a:cs typeface="Arial" pitchFamily="34" charset="0"/>
              </a:rPr>
              <a:t> and </a:t>
            </a:r>
            <a:r>
              <a:rPr lang="en-US" i="1" dirty="0" err="1" smtClean="0">
                <a:solidFill>
                  <a:srgbClr val="FF0000"/>
                </a:solidFill>
                <a:latin typeface="Arial" pitchFamily="34" charset="0"/>
                <a:cs typeface="Arial" pitchFamily="34" charset="0"/>
              </a:rPr>
              <a:t>phagocytosis</a:t>
            </a:r>
            <a:r>
              <a:rPr lang="en-US" i="1" dirty="0" smtClean="0">
                <a:latin typeface="Arial" pitchFamily="34" charset="0"/>
                <a:cs typeface="Arial" pitchFamily="34" charset="0"/>
              </a:rPr>
              <a:t>. </a:t>
            </a:r>
          </a:p>
          <a:p>
            <a:pPr algn="l">
              <a:buNone/>
            </a:pPr>
            <a:r>
              <a:rPr lang="en-US" b="1" i="1" dirty="0" err="1" smtClean="0">
                <a:latin typeface="Arial" pitchFamily="34" charset="0"/>
                <a:cs typeface="Arial" pitchFamily="34" charset="0"/>
              </a:rPr>
              <a:t>Pinocytosis</a:t>
            </a:r>
            <a:r>
              <a:rPr lang="en-US" i="1" dirty="0" smtClean="0">
                <a:latin typeface="Arial" pitchFamily="34" charset="0"/>
                <a:cs typeface="Arial" pitchFamily="34" charset="0"/>
              </a:rPr>
              <a:t> means </a:t>
            </a:r>
            <a:r>
              <a:rPr lang="en-US" i="1" dirty="0" smtClean="0">
                <a:solidFill>
                  <a:srgbClr val="00B050"/>
                </a:solidFill>
                <a:latin typeface="Arial" pitchFamily="34" charset="0"/>
                <a:cs typeface="Arial" pitchFamily="34" charset="0"/>
              </a:rPr>
              <a:t>ingestion of minute </a:t>
            </a:r>
            <a:r>
              <a:rPr lang="en-US" dirty="0" smtClean="0">
                <a:solidFill>
                  <a:srgbClr val="00B050"/>
                </a:solidFill>
                <a:latin typeface="Arial" pitchFamily="34" charset="0"/>
                <a:cs typeface="Arial" pitchFamily="34" charset="0"/>
              </a:rPr>
              <a:t>particles </a:t>
            </a:r>
            <a:r>
              <a:rPr lang="en-US" dirty="0" smtClean="0">
                <a:latin typeface="Arial" pitchFamily="34" charset="0"/>
                <a:cs typeface="Arial" pitchFamily="34" charset="0"/>
              </a:rPr>
              <a:t>that form vesicles of extracellular fluid and particulate constituents inside the cell cytoplasm.</a:t>
            </a:r>
          </a:p>
          <a:p>
            <a:pPr algn="l">
              <a:buNone/>
            </a:pPr>
            <a:r>
              <a:rPr lang="en-US" b="1" dirty="0" err="1" smtClean="0">
                <a:latin typeface="Arial" pitchFamily="34" charset="0"/>
                <a:cs typeface="Arial" pitchFamily="34" charset="0"/>
              </a:rPr>
              <a:t>Phagocytosis</a:t>
            </a:r>
            <a:r>
              <a:rPr lang="en-US" dirty="0" smtClean="0">
                <a:latin typeface="Arial" pitchFamily="34" charset="0"/>
                <a:cs typeface="Arial" pitchFamily="34" charset="0"/>
              </a:rPr>
              <a:t> means </a:t>
            </a:r>
            <a:r>
              <a:rPr lang="en-US" dirty="0" smtClean="0">
                <a:solidFill>
                  <a:srgbClr val="00B050"/>
                </a:solidFill>
                <a:latin typeface="Arial" pitchFamily="34" charset="0"/>
                <a:cs typeface="Arial" pitchFamily="34" charset="0"/>
              </a:rPr>
              <a:t>ingestion of large particles, such as bacteria</a:t>
            </a:r>
            <a:r>
              <a:rPr lang="en-US" dirty="0" smtClean="0">
                <a:latin typeface="Arial" pitchFamily="34" charset="0"/>
                <a:cs typeface="Arial" pitchFamily="34" charset="0"/>
              </a:rPr>
              <a:t>, whole cells, or portions of degenerating tissue.</a:t>
            </a:r>
            <a:endParaRPr lang="ar-IQ" dirty="0">
              <a:latin typeface="Arial" pitchFamily="34" charset="0"/>
              <a:cs typeface="Arial" pitchFamily="34" charset="0"/>
            </a:endParaRPr>
          </a:p>
        </p:txBody>
      </p:sp>
    </p:spTree>
    <p:extLst>
      <p:ext uri="{BB962C8B-B14F-4D97-AF65-F5344CB8AC3E}">
        <p14:creationId xmlns:p14="http://schemas.microsoft.com/office/powerpoint/2010/main" val="2548929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1984448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4294967295"/>
          </p:nvPr>
        </p:nvSpPr>
        <p:spPr bwMode="auto">
          <a:xfrm>
            <a:off x="285750" y="214313"/>
            <a:ext cx="8629650"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pPr>
            <a:r>
              <a:rPr kumimoji="0" lang="en-US" altLang="en-US" sz="2800" b="0" i="0" u="none" strike="noStrike" cap="none" normalizeH="0" baseline="0" dirty="0" smtClean="0">
                <a:ln>
                  <a:noFill/>
                </a:ln>
                <a:solidFill>
                  <a:srgbClr val="800000"/>
                </a:solidFill>
                <a:effectLst/>
                <a:latin typeface="Arial" pitchFamily="34" charset="0"/>
                <a:cs typeface="Arial" pitchFamily="34" charset="0"/>
              </a:rPr>
              <a:t>Differences Between ECF and ICF</a:t>
            </a:r>
          </a:p>
          <a:p>
            <a:pPr marL="342900" marR="0" lvl="0" indent="-342900" algn="l" defTabSz="914400" rtl="0" eaLnBrk="1" fontAlgn="base" latinLnBrk="0" hangingPunct="1">
              <a:lnSpc>
                <a:spcPct val="100000"/>
              </a:lnSpc>
              <a:spcBef>
                <a:spcPct val="20000"/>
              </a:spcBef>
              <a:spcAft>
                <a:spcPct val="0"/>
              </a:spcAft>
              <a:buClr>
                <a:schemeClr val="hlink"/>
              </a:buClr>
              <a:buSzPts val="1400"/>
              <a:buFont typeface="Monotype Sorts" charset="2"/>
              <a:buChar char="n"/>
              <a:tabLst/>
            </a:pP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The </a:t>
            </a:r>
            <a:r>
              <a:rPr kumimoji="0" lang="en-US" altLang="en-US" sz="2800" b="1" i="0" u="sng" strike="noStrike" cap="none" normalizeH="0" baseline="0" dirty="0" smtClean="0">
                <a:ln>
                  <a:noFill/>
                </a:ln>
                <a:solidFill>
                  <a:srgbClr val="1F1F0B"/>
                </a:solidFill>
                <a:effectLst/>
                <a:latin typeface="Arial" pitchFamily="34" charset="0"/>
                <a:cs typeface="Arial" pitchFamily="34" charset="0"/>
              </a:rPr>
              <a:t>ECF</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contains </a:t>
            </a: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large</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amounts of </a:t>
            </a:r>
            <a:r>
              <a:rPr kumimoji="0" lang="en-US" altLang="en-US" sz="2800" b="1" i="1" u="sng" strike="noStrike" cap="none" normalizeH="0" baseline="0" dirty="0" smtClean="0">
                <a:ln>
                  <a:noFill/>
                </a:ln>
                <a:solidFill>
                  <a:srgbClr val="C00000"/>
                </a:solidFill>
                <a:effectLst/>
                <a:latin typeface="Arial" pitchFamily="34" charset="0"/>
                <a:cs typeface="Arial" pitchFamily="34" charset="0"/>
              </a:rPr>
              <a:t>sodium</a:t>
            </a:r>
            <a:r>
              <a:rPr kumimoji="0" lang="en-US" altLang="en-US" sz="2800" b="1" i="1" u="sng" strike="noStrike" cap="none" normalizeH="0" baseline="0" dirty="0" smtClean="0">
                <a:ln>
                  <a:noFill/>
                </a:ln>
                <a:solidFill>
                  <a:srgbClr val="1F1F0B"/>
                </a:solidFill>
                <a:effectLst/>
                <a:latin typeface="Arial" pitchFamily="34" charset="0"/>
                <a:cs typeface="Arial" pitchFamily="34" charset="0"/>
              </a:rPr>
              <a:t>, </a:t>
            </a:r>
            <a:r>
              <a:rPr kumimoji="0" lang="en-US" altLang="en-US" sz="2800" b="1" i="1" strike="noStrike" cap="none" normalizeH="0" baseline="0" dirty="0" smtClean="0">
                <a:ln>
                  <a:noFill/>
                </a:ln>
                <a:solidFill>
                  <a:srgbClr val="C00000"/>
                </a:solidFill>
                <a:effectLst/>
                <a:latin typeface="Arial" pitchFamily="34" charset="0"/>
                <a:cs typeface="Arial" pitchFamily="34" charset="0"/>
              </a:rPr>
              <a:t>chloride</a:t>
            </a:r>
            <a:r>
              <a:rPr kumimoji="0" lang="en-US" altLang="en-US" sz="2800" b="1" i="1" strike="noStrike" cap="none" normalizeH="0" baseline="0" dirty="0" smtClean="0">
                <a:ln>
                  <a:noFill/>
                </a:ln>
                <a:solidFill>
                  <a:srgbClr val="1F1F0B"/>
                </a:solidFill>
                <a:effectLst/>
                <a:latin typeface="Arial" pitchFamily="34" charset="0"/>
                <a:cs typeface="Arial" pitchFamily="34" charset="0"/>
              </a:rPr>
              <a:t>,</a:t>
            </a:r>
            <a:r>
              <a:rPr kumimoji="0" lang="en-US" altLang="en-US" sz="2800" b="0" i="1" strike="noStrike" cap="none" normalizeH="0" baseline="0" dirty="0" smtClean="0">
                <a:ln>
                  <a:noFill/>
                </a:ln>
                <a:solidFill>
                  <a:srgbClr val="1F1F0B"/>
                </a:solidFill>
                <a:effectLst/>
                <a:latin typeface="Arial" pitchFamily="34" charset="0"/>
                <a:cs typeface="Arial" pitchFamily="34" charset="0"/>
              </a:rPr>
              <a:t> </a:t>
            </a:r>
            <a:r>
              <a:rPr kumimoji="0" lang="en-US" altLang="en-US" sz="2800" b="0" i="0" strike="noStrike" cap="none" normalizeH="0" baseline="0" dirty="0" smtClean="0">
                <a:ln>
                  <a:noFill/>
                </a:ln>
                <a:solidFill>
                  <a:srgbClr val="1F1F0B"/>
                </a:solidFill>
                <a:effectLst/>
                <a:latin typeface="Arial" pitchFamily="34" charset="0"/>
                <a:cs typeface="Arial" pitchFamily="34" charset="0"/>
              </a:rPr>
              <a:t>and </a:t>
            </a:r>
            <a:r>
              <a:rPr kumimoji="0" lang="en-US" altLang="en-US" sz="2800" b="1" i="1" strike="noStrike" cap="none" normalizeH="0" baseline="0" dirty="0" smtClean="0">
                <a:ln>
                  <a:noFill/>
                </a:ln>
                <a:solidFill>
                  <a:srgbClr val="C00000"/>
                </a:solidFill>
                <a:effectLst/>
                <a:latin typeface="Arial" pitchFamily="34" charset="0"/>
                <a:cs typeface="Arial" pitchFamily="34" charset="0"/>
              </a:rPr>
              <a:t>bicarbonate ions</a:t>
            </a:r>
            <a:r>
              <a:rPr kumimoji="0" lang="en-US" altLang="en-US" sz="2800" b="0" i="1" strike="noStrike" cap="none" normalizeH="0" baseline="0" dirty="0" smtClean="0">
                <a:ln>
                  <a:noFill/>
                </a:ln>
                <a:solidFill>
                  <a:srgbClr val="C00000"/>
                </a:solidFill>
                <a:effectLst/>
                <a:latin typeface="Arial" pitchFamily="34" charset="0"/>
                <a:cs typeface="Arial" pitchFamily="34" charset="0"/>
              </a:rPr>
              <a:t> </a:t>
            </a:r>
            <a:r>
              <a:rPr kumimoji="0" lang="en-US" altLang="en-US" sz="2800" b="0" i="0" strike="noStrike" cap="none" normalizeH="0" baseline="0" dirty="0" smtClean="0">
                <a:ln>
                  <a:noFill/>
                </a:ln>
                <a:solidFill>
                  <a:srgbClr val="1F1F0B"/>
                </a:solidFill>
                <a:effectLst/>
                <a:latin typeface="Arial" pitchFamily="34" charset="0"/>
                <a:cs typeface="Arial" pitchFamily="34" charset="0"/>
              </a:rPr>
              <a:t>plus </a:t>
            </a:r>
            <a:r>
              <a:rPr kumimoji="0" lang="en-US" altLang="en-US" sz="2800" b="1" i="0" strike="noStrike" cap="none" normalizeH="0" baseline="0" dirty="0" smtClean="0">
                <a:ln>
                  <a:noFill/>
                </a:ln>
                <a:solidFill>
                  <a:srgbClr val="C00000"/>
                </a:solidFill>
                <a:effectLst/>
                <a:latin typeface="Arial" pitchFamily="34" charset="0"/>
                <a:cs typeface="Arial" pitchFamily="34" charset="0"/>
              </a:rPr>
              <a:t>nutrients</a:t>
            </a:r>
            <a:r>
              <a:rPr kumimoji="0" lang="en-US" altLang="en-US" sz="2800" b="0" i="0" strike="noStrike" cap="none" normalizeH="0" baseline="0" dirty="0" smtClean="0">
                <a:ln>
                  <a:noFill/>
                </a:ln>
                <a:solidFill>
                  <a:srgbClr val="1F1F0B"/>
                </a:solidFill>
                <a:effectLst/>
                <a:latin typeface="Arial" pitchFamily="34" charset="0"/>
                <a:cs typeface="Arial" pitchFamily="34" charset="0"/>
              </a:rPr>
              <a:t> for the cells, such as </a:t>
            </a:r>
            <a:r>
              <a:rPr kumimoji="0" lang="en-US" altLang="en-US" sz="2800" b="1" i="1" strike="noStrike" cap="none" normalizeH="0" baseline="0" dirty="0" smtClean="0">
                <a:ln>
                  <a:noFill/>
                </a:ln>
                <a:solidFill>
                  <a:srgbClr val="C00000"/>
                </a:solidFill>
                <a:effectLst/>
                <a:latin typeface="Arial" pitchFamily="34" charset="0"/>
                <a:cs typeface="Arial" pitchFamily="34" charset="0"/>
              </a:rPr>
              <a:t>oxygen</a:t>
            </a:r>
            <a:r>
              <a:rPr kumimoji="0" lang="en-US" altLang="en-US" sz="2800" b="1" i="1" strike="noStrike" cap="none" normalizeH="0" baseline="0" dirty="0" smtClean="0">
                <a:ln>
                  <a:noFill/>
                </a:ln>
                <a:solidFill>
                  <a:srgbClr val="1F1F0B"/>
                </a:solidFill>
                <a:effectLst/>
                <a:latin typeface="Arial" pitchFamily="34" charset="0"/>
                <a:cs typeface="Arial" pitchFamily="34" charset="0"/>
              </a:rPr>
              <a:t>, </a:t>
            </a:r>
            <a:r>
              <a:rPr kumimoji="0" lang="en-US" altLang="en-US" sz="2800" b="1" i="1" strike="noStrike" cap="none" normalizeH="0" baseline="0" dirty="0" smtClean="0">
                <a:ln>
                  <a:noFill/>
                </a:ln>
                <a:solidFill>
                  <a:srgbClr val="C00000"/>
                </a:solidFill>
                <a:effectLst/>
                <a:latin typeface="Arial" pitchFamily="34" charset="0"/>
                <a:cs typeface="Arial" pitchFamily="34" charset="0"/>
              </a:rPr>
              <a:t>glucose</a:t>
            </a:r>
            <a:r>
              <a:rPr kumimoji="0" lang="en-US" altLang="en-US" sz="2800" b="1" i="1" strike="noStrike" cap="none" normalizeH="0" baseline="0" dirty="0" smtClean="0">
                <a:ln>
                  <a:noFill/>
                </a:ln>
                <a:solidFill>
                  <a:srgbClr val="1F1F0B"/>
                </a:solidFill>
                <a:effectLst/>
                <a:latin typeface="Arial" pitchFamily="34" charset="0"/>
                <a:cs typeface="Arial" pitchFamily="34" charset="0"/>
              </a:rPr>
              <a:t>, </a:t>
            </a:r>
            <a:r>
              <a:rPr kumimoji="0" lang="en-US" altLang="en-US" sz="2800" b="1" i="1" strike="noStrike" cap="none" normalizeH="0" baseline="0" dirty="0" smtClean="0">
                <a:ln>
                  <a:noFill/>
                </a:ln>
                <a:solidFill>
                  <a:srgbClr val="C00000"/>
                </a:solidFill>
                <a:effectLst/>
                <a:latin typeface="Arial" pitchFamily="34" charset="0"/>
                <a:cs typeface="Arial" pitchFamily="34" charset="0"/>
              </a:rPr>
              <a:t>fatty acids</a:t>
            </a:r>
            <a:r>
              <a:rPr kumimoji="0" lang="en-US" altLang="en-US" sz="2800" b="0" i="1" strike="noStrike" cap="none" normalizeH="0" baseline="0" dirty="0" smtClean="0">
                <a:ln>
                  <a:noFill/>
                </a:ln>
                <a:solidFill>
                  <a:srgbClr val="1F1F0B"/>
                </a:solidFill>
                <a:effectLst/>
                <a:latin typeface="Arial" pitchFamily="34" charset="0"/>
                <a:cs typeface="Arial" pitchFamily="34" charset="0"/>
              </a:rPr>
              <a:t>, </a:t>
            </a:r>
            <a:r>
              <a:rPr kumimoji="0" lang="en-US" altLang="en-US" sz="2800" b="0" i="0" strike="noStrike" cap="none" normalizeH="0" baseline="0" dirty="0" smtClean="0">
                <a:ln>
                  <a:noFill/>
                </a:ln>
                <a:solidFill>
                  <a:srgbClr val="1F1F0B"/>
                </a:solidFill>
                <a:effectLst/>
                <a:latin typeface="Arial" pitchFamily="34" charset="0"/>
                <a:cs typeface="Arial" pitchFamily="34" charset="0"/>
              </a:rPr>
              <a:t>and </a:t>
            </a:r>
            <a:r>
              <a:rPr kumimoji="0" lang="en-US" altLang="en-US" sz="2800" b="1" i="1" strike="noStrike" cap="none" normalizeH="0" baseline="0" dirty="0" smtClean="0">
                <a:ln>
                  <a:noFill/>
                </a:ln>
                <a:solidFill>
                  <a:srgbClr val="C00000"/>
                </a:solidFill>
                <a:effectLst/>
                <a:latin typeface="Arial" pitchFamily="34" charset="0"/>
                <a:cs typeface="Arial" pitchFamily="34" charset="0"/>
              </a:rPr>
              <a:t>amino acids</a:t>
            </a:r>
            <a:r>
              <a:rPr kumimoji="0" lang="en-US" altLang="en-US" sz="2800" b="0" i="1" strike="noStrike" cap="none" normalizeH="0" baseline="0" dirty="0" smtClean="0">
                <a:ln>
                  <a:noFill/>
                </a:ln>
                <a:solidFill>
                  <a:srgbClr val="1F1F0B"/>
                </a:solidFill>
                <a:effectLst/>
                <a:latin typeface="Arial" pitchFamily="34" charset="0"/>
                <a:cs typeface="Arial" pitchFamily="34" charset="0"/>
              </a:rPr>
              <a:t>. </a:t>
            </a:r>
            <a:r>
              <a:rPr kumimoji="0" lang="en-US" altLang="en-US" sz="2800" b="0" i="0" strike="noStrike" cap="none" normalizeH="0" baseline="0" dirty="0" smtClean="0">
                <a:ln>
                  <a:noFill/>
                </a:ln>
                <a:solidFill>
                  <a:srgbClr val="1F1F0B"/>
                </a:solidFill>
                <a:effectLst/>
                <a:latin typeface="Arial" pitchFamily="34" charset="0"/>
                <a:cs typeface="Arial" pitchFamily="34" charset="0"/>
              </a:rPr>
              <a:t>It </a:t>
            </a:r>
            <a:r>
              <a:rPr kumimoji="0" lang="en-US" altLang="en-US" sz="2800" b="1" i="0" strike="noStrike" cap="none" normalizeH="0" baseline="0" dirty="0" smtClean="0">
                <a:ln>
                  <a:noFill/>
                </a:ln>
                <a:solidFill>
                  <a:srgbClr val="1F1F0B"/>
                </a:solidFill>
                <a:effectLst/>
                <a:latin typeface="Arial" pitchFamily="34" charset="0"/>
                <a:cs typeface="Arial" pitchFamily="34" charset="0"/>
              </a:rPr>
              <a:t>also</a:t>
            </a:r>
            <a:r>
              <a:rPr kumimoji="0" lang="en-US" altLang="en-US" sz="2800" b="0" i="0" strike="noStrike" cap="none" normalizeH="0" baseline="0" dirty="0" smtClean="0">
                <a:ln>
                  <a:noFill/>
                </a:ln>
                <a:solidFill>
                  <a:srgbClr val="1F1F0B"/>
                </a:solidFill>
                <a:effectLst/>
                <a:latin typeface="Arial" pitchFamily="34" charset="0"/>
                <a:cs typeface="Arial" pitchFamily="34" charset="0"/>
              </a:rPr>
              <a:t> contains </a:t>
            </a:r>
            <a:r>
              <a:rPr kumimoji="0" lang="en-US" altLang="en-US" sz="2800" b="1" i="1" strike="noStrike" cap="none" normalizeH="0" baseline="0" dirty="0" smtClean="0">
                <a:ln>
                  <a:noFill/>
                </a:ln>
                <a:solidFill>
                  <a:srgbClr val="C00000"/>
                </a:solidFill>
                <a:effectLst/>
                <a:latin typeface="Arial" pitchFamily="34" charset="0"/>
                <a:cs typeface="Arial" pitchFamily="34" charset="0"/>
              </a:rPr>
              <a:t>carbon dioxide</a:t>
            </a:r>
            <a:r>
              <a:rPr kumimoji="0" lang="en-US" altLang="en-US" sz="2800" b="0" i="1" strike="noStrike" cap="none" normalizeH="0" baseline="0" dirty="0" smtClean="0">
                <a:ln>
                  <a:noFill/>
                </a:ln>
                <a:solidFill>
                  <a:srgbClr val="C00000"/>
                </a:solidFill>
                <a:effectLst/>
                <a:latin typeface="Arial" pitchFamily="34" charset="0"/>
                <a:cs typeface="Arial" pitchFamily="34" charset="0"/>
              </a:rPr>
              <a:t> </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that is being </a:t>
            </a: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transported</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from the cells to the </a:t>
            </a: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lungs</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to be </a:t>
            </a: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excreted</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plus other </a:t>
            </a:r>
            <a:r>
              <a:rPr kumimoji="0" lang="en-US" altLang="en-US" sz="2800" b="1" i="0" strike="noStrike" cap="none" normalizeH="0" baseline="0" dirty="0" smtClean="0">
                <a:ln>
                  <a:noFill/>
                </a:ln>
                <a:solidFill>
                  <a:srgbClr val="C00000"/>
                </a:solidFill>
                <a:effectLst/>
                <a:latin typeface="Arial" pitchFamily="34" charset="0"/>
                <a:cs typeface="Arial" pitchFamily="34" charset="0"/>
              </a:rPr>
              <a:t>cellular waste products</a:t>
            </a:r>
            <a:r>
              <a:rPr kumimoji="0" lang="en-US" altLang="en-US" sz="2800" b="0" i="0" strike="noStrike" cap="none" normalizeH="0" baseline="0" dirty="0" smtClean="0">
                <a:ln>
                  <a:noFill/>
                </a:ln>
                <a:solidFill>
                  <a:srgbClr val="C00000"/>
                </a:solidFill>
                <a:effectLst/>
                <a:latin typeface="Arial" pitchFamily="34" charset="0"/>
                <a:cs typeface="Arial" pitchFamily="34" charset="0"/>
              </a:rPr>
              <a:t> </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that are being </a:t>
            </a: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transported</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to the </a:t>
            </a: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kidneys</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for excretion.</a:t>
            </a:r>
          </a:p>
          <a:p>
            <a:pPr marL="342900" marR="0" lvl="0" indent="-342900" algn="l" defTabSz="914400" rtl="0" eaLnBrk="1" fontAlgn="base" latinLnBrk="0" hangingPunct="1">
              <a:lnSpc>
                <a:spcPct val="100000"/>
              </a:lnSpc>
              <a:spcBef>
                <a:spcPct val="20000"/>
              </a:spcBef>
              <a:spcAft>
                <a:spcPct val="0"/>
              </a:spcAft>
              <a:buClr>
                <a:schemeClr val="hlink"/>
              </a:buClr>
              <a:buSzPts val="1400"/>
              <a:buFont typeface="Monotype Sorts" charset="2"/>
              <a:buChar char="n"/>
              <a:tabLst/>
            </a:pP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The </a:t>
            </a:r>
            <a:r>
              <a:rPr kumimoji="0" lang="en-US" altLang="en-US" sz="2800" b="1" i="0" u="sng" strike="noStrike" cap="none" normalizeH="0" baseline="0" dirty="0" smtClean="0">
                <a:ln>
                  <a:noFill/>
                </a:ln>
                <a:solidFill>
                  <a:srgbClr val="1F1F0B"/>
                </a:solidFill>
                <a:effectLst/>
                <a:latin typeface="Arial" pitchFamily="34" charset="0"/>
                <a:cs typeface="Arial" pitchFamily="34" charset="0"/>
              </a:rPr>
              <a:t>ICF</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differs </a:t>
            </a: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significantly</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from the </a:t>
            </a: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ECF</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specifically, it contains </a:t>
            </a: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large</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amounts of </a:t>
            </a:r>
            <a:r>
              <a:rPr kumimoji="0" lang="en-US" altLang="en-US" sz="2800" b="1" i="1" strike="noStrike" cap="none" normalizeH="0" baseline="0" dirty="0" smtClean="0">
                <a:ln>
                  <a:noFill/>
                </a:ln>
                <a:solidFill>
                  <a:srgbClr val="C00000"/>
                </a:solidFill>
                <a:effectLst/>
                <a:latin typeface="Arial" pitchFamily="34" charset="0"/>
                <a:cs typeface="Arial" pitchFamily="34" charset="0"/>
              </a:rPr>
              <a:t>potassium, magnesium,</a:t>
            </a:r>
            <a:r>
              <a:rPr kumimoji="0" lang="en-US" altLang="en-US" sz="2800" b="0" i="1" strike="noStrike" cap="none" normalizeH="0" baseline="0" dirty="0" smtClean="0">
                <a:ln>
                  <a:noFill/>
                </a:ln>
                <a:solidFill>
                  <a:srgbClr val="C00000"/>
                </a:solidFill>
                <a:effectLst/>
                <a:latin typeface="Arial" pitchFamily="34" charset="0"/>
                <a:cs typeface="Arial" pitchFamily="34" charset="0"/>
              </a:rPr>
              <a:t> </a:t>
            </a:r>
            <a:r>
              <a:rPr kumimoji="0" lang="en-US" altLang="en-US" sz="2800" b="0" i="0" strike="noStrike" cap="none" normalizeH="0" baseline="0" dirty="0" smtClean="0">
                <a:ln>
                  <a:noFill/>
                </a:ln>
                <a:solidFill>
                  <a:srgbClr val="C00000"/>
                </a:solidFill>
                <a:effectLst/>
                <a:latin typeface="Arial" pitchFamily="34" charset="0"/>
                <a:cs typeface="Arial" pitchFamily="34" charset="0"/>
              </a:rPr>
              <a:t>and </a:t>
            </a:r>
            <a:r>
              <a:rPr kumimoji="0" lang="en-US" altLang="en-US" sz="2800" b="1" i="1" strike="noStrike" cap="none" normalizeH="0" baseline="0" dirty="0" smtClean="0">
                <a:ln>
                  <a:noFill/>
                </a:ln>
                <a:solidFill>
                  <a:srgbClr val="C00000"/>
                </a:solidFill>
                <a:effectLst/>
                <a:latin typeface="Arial" pitchFamily="34" charset="0"/>
                <a:cs typeface="Arial" pitchFamily="34" charset="0"/>
              </a:rPr>
              <a:t>phosphate ions.</a:t>
            </a:r>
            <a:endParaRPr kumimoji="0" lang="en-US" altLang="en-US" sz="2800" b="0" i="0" strike="noStrike" cap="none" normalizeH="0" baseline="0" dirty="0" smtClean="0">
              <a:ln>
                <a:noFill/>
              </a:ln>
              <a:solidFill>
                <a:srgbClr val="C00000"/>
              </a:solidFill>
              <a:effectLst/>
              <a:latin typeface="Arial" pitchFamily="34"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pPr>
            <a:endParaRPr kumimoji="0" lang="en-US" altLang="en-US"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6732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4294967295"/>
          </p:nvPr>
        </p:nvSpPr>
        <p:spPr bwMode="auto">
          <a:xfrm>
            <a:off x="357188" y="285750"/>
            <a:ext cx="8558212"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pPr>
            <a:r>
              <a:rPr kumimoji="0" lang="en-US" altLang="en-US" sz="3200" b="1" i="0" u="sng" strike="noStrike" cap="none" normalizeH="0" baseline="0" dirty="0" smtClean="0">
                <a:ln>
                  <a:noFill/>
                </a:ln>
                <a:solidFill>
                  <a:srgbClr val="004B78"/>
                </a:solidFill>
                <a:effectLst/>
                <a:latin typeface="Arial" pitchFamily="34" charset="0"/>
                <a:cs typeface="Arial" pitchFamily="34" charset="0"/>
              </a:rPr>
              <a:t>“Homeostatic” Mechanisms of the Major Functional Systems</a:t>
            </a:r>
            <a:endParaRPr kumimoji="0" lang="en-US" altLang="en-US" sz="3200" b="1" i="0" u="none" strike="noStrike" cap="none" normalizeH="0" baseline="0" dirty="0" smtClean="0">
              <a:ln>
                <a:noFill/>
              </a:ln>
              <a:solidFill>
                <a:srgbClr val="004B78"/>
              </a:solidFill>
              <a:effectLst/>
              <a:latin typeface="Arial" pitchFamily="34"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pPr>
            <a:r>
              <a:rPr kumimoji="0" lang="en-US" altLang="en-US" sz="3200" b="1" i="0" u="none" strike="noStrike" cap="none" normalizeH="0" baseline="0" dirty="0" smtClean="0">
                <a:ln>
                  <a:noFill/>
                </a:ln>
                <a:solidFill>
                  <a:srgbClr val="800000"/>
                </a:solidFill>
                <a:effectLst/>
                <a:latin typeface="Arial" pitchFamily="34" charset="0"/>
                <a:cs typeface="Arial" pitchFamily="34" charset="0"/>
              </a:rPr>
              <a:t>Homeostasis: </a:t>
            </a:r>
            <a:r>
              <a:rPr kumimoji="0" lang="ar-IQ" altLang="en-US" sz="3200" b="1" i="0" u="none" strike="noStrike" cap="none" normalizeH="0" baseline="0" dirty="0" smtClean="0">
                <a:ln>
                  <a:noFill/>
                </a:ln>
                <a:solidFill>
                  <a:srgbClr val="800000"/>
                </a:solidFill>
                <a:effectLst/>
                <a:latin typeface="Arial" pitchFamily="34" charset="0"/>
                <a:cs typeface="Arial" pitchFamily="34" charset="0"/>
              </a:rPr>
              <a:t>التوازن</a:t>
            </a:r>
            <a:r>
              <a:rPr kumimoji="0" lang="ar-IQ" altLang="en-US" sz="3200" b="1" i="0" u="none" strike="noStrike" cap="none" normalizeH="0" dirty="0" smtClean="0">
                <a:ln>
                  <a:noFill/>
                </a:ln>
                <a:solidFill>
                  <a:srgbClr val="800000"/>
                </a:solidFill>
                <a:effectLst/>
                <a:latin typeface="Arial" pitchFamily="34" charset="0"/>
                <a:cs typeface="Arial" pitchFamily="34" charset="0"/>
              </a:rPr>
              <a:t> الداخلي </a:t>
            </a:r>
            <a:endParaRPr kumimoji="0" lang="en-US" altLang="en-US" sz="3200" b="1"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
                <a:schemeClr val="hlink"/>
              </a:buClr>
              <a:buSzPts val="1600"/>
              <a:buFont typeface="Monotype Sorts" charset="2"/>
              <a:buChar char="n"/>
              <a:tabLst/>
            </a:pPr>
            <a:r>
              <a:rPr kumimoji="0" lang="en-US" altLang="en-US" sz="3200" b="0" i="0" u="none" strike="noStrike" cap="none" normalizeH="0" baseline="0" dirty="0" smtClean="0">
                <a:ln>
                  <a:noFill/>
                </a:ln>
                <a:effectLst/>
                <a:latin typeface="Arial" pitchFamily="34" charset="0"/>
                <a:cs typeface="Arial" pitchFamily="34" charset="0"/>
              </a:rPr>
              <a:t>The term </a:t>
            </a:r>
            <a:r>
              <a:rPr kumimoji="0" lang="en-US" altLang="en-US" sz="3200" b="1" i="1" u="none" strike="noStrike" cap="none" normalizeH="0" baseline="0" dirty="0" smtClean="0">
                <a:ln>
                  <a:noFill/>
                </a:ln>
                <a:solidFill>
                  <a:schemeClr val="accent6"/>
                </a:solidFill>
                <a:effectLst/>
                <a:latin typeface="Arial" pitchFamily="34" charset="0"/>
                <a:cs typeface="Arial" pitchFamily="34" charset="0"/>
              </a:rPr>
              <a:t>homeostasis</a:t>
            </a:r>
            <a:r>
              <a:rPr kumimoji="0" lang="en-US" altLang="en-US" sz="3200" b="0" i="1" u="none" strike="noStrike" cap="none" normalizeH="0" baseline="0" dirty="0" smtClean="0">
                <a:ln>
                  <a:noFill/>
                </a:ln>
                <a:solidFill>
                  <a:schemeClr val="tx2">
                    <a:lumMod val="60000"/>
                    <a:lumOff val="40000"/>
                  </a:schemeClr>
                </a:solidFill>
                <a:effectLst/>
                <a:latin typeface="Arial" pitchFamily="34" charset="0"/>
                <a:cs typeface="Arial" pitchFamily="34" charset="0"/>
              </a:rPr>
              <a:t> </a:t>
            </a:r>
            <a:r>
              <a:rPr kumimoji="0" lang="en-US" altLang="en-US" sz="3200" b="0" i="0" u="none" strike="noStrike" cap="none" normalizeH="0" baseline="0" dirty="0" smtClean="0">
                <a:ln>
                  <a:noFill/>
                </a:ln>
                <a:effectLst/>
                <a:latin typeface="Arial" pitchFamily="34" charset="0"/>
                <a:cs typeface="Arial" pitchFamily="34" charset="0"/>
              </a:rPr>
              <a:t>is used by physiologists to </a:t>
            </a:r>
            <a:r>
              <a:rPr kumimoji="0" lang="en-US" altLang="en-US" sz="3200" b="1" i="0" strike="noStrike" cap="none" normalizeH="0" baseline="0" dirty="0" smtClean="0">
                <a:ln>
                  <a:noFill/>
                </a:ln>
                <a:solidFill>
                  <a:srgbClr val="C00000"/>
                </a:solidFill>
                <a:effectLst/>
                <a:latin typeface="Arial" pitchFamily="34" charset="0"/>
                <a:cs typeface="Arial" pitchFamily="34" charset="0"/>
              </a:rPr>
              <a:t>mean </a:t>
            </a:r>
            <a:r>
              <a:rPr kumimoji="0" lang="en-US" altLang="en-US" sz="3200" b="1" i="1" strike="noStrike" cap="none" normalizeH="0" baseline="0" dirty="0" smtClean="0">
                <a:ln>
                  <a:noFill/>
                </a:ln>
                <a:solidFill>
                  <a:srgbClr val="C00000"/>
                </a:solidFill>
                <a:effectLst/>
                <a:latin typeface="Arial" pitchFamily="34" charset="0"/>
                <a:cs typeface="Arial" pitchFamily="34" charset="0"/>
              </a:rPr>
              <a:t>maintenance of nearly constant conditions in the internal environment</a:t>
            </a:r>
            <a:r>
              <a:rPr kumimoji="0" lang="en-US" altLang="en-US" sz="3200" b="0" i="1" strike="noStrike" cap="none" normalizeH="0" baseline="0" dirty="0" smtClean="0">
                <a:ln>
                  <a:noFill/>
                </a:ln>
                <a:solidFill>
                  <a:srgbClr val="C00000"/>
                </a:solidFill>
                <a:effectLst/>
                <a:latin typeface="Arial" pitchFamily="34" charset="0"/>
                <a:cs typeface="Arial" pitchFamily="34" charset="0"/>
              </a:rPr>
              <a:t>. </a:t>
            </a:r>
          </a:p>
          <a:p>
            <a:pPr marL="342900" marR="0" lvl="0" indent="-342900" algn="l" defTabSz="914400" rtl="0" eaLnBrk="1" fontAlgn="base" latinLnBrk="0" hangingPunct="1">
              <a:lnSpc>
                <a:spcPct val="100000"/>
              </a:lnSpc>
              <a:spcBef>
                <a:spcPct val="20000"/>
              </a:spcBef>
              <a:spcAft>
                <a:spcPct val="0"/>
              </a:spcAft>
              <a:buClr>
                <a:schemeClr val="hlink"/>
              </a:buClr>
              <a:buSzPts val="1600"/>
              <a:buFont typeface="Monotype Sorts" charset="2"/>
              <a:buChar char="n"/>
              <a:tabLst/>
            </a:pPr>
            <a:r>
              <a:rPr kumimoji="0" lang="en-US" altLang="en-US" sz="3200" b="0" i="0" u="none" strike="noStrike" cap="none" normalizeH="0" baseline="0" dirty="0" smtClean="0">
                <a:ln>
                  <a:noFill/>
                </a:ln>
                <a:effectLst/>
                <a:latin typeface="Arial" pitchFamily="34" charset="0"/>
                <a:cs typeface="Arial" pitchFamily="34" charset="0"/>
              </a:rPr>
              <a:t>Essentially </a:t>
            </a:r>
            <a:r>
              <a:rPr kumimoji="0" lang="en-US" altLang="en-US" sz="3200" b="1" i="0" strike="noStrike" cap="none" normalizeH="0" baseline="0" dirty="0" smtClean="0">
                <a:ln>
                  <a:noFill/>
                </a:ln>
                <a:effectLst/>
                <a:latin typeface="Arial" pitchFamily="34" charset="0"/>
                <a:cs typeface="Arial" pitchFamily="34" charset="0"/>
              </a:rPr>
              <a:t>all organs and tissues</a:t>
            </a:r>
            <a:r>
              <a:rPr kumimoji="0" lang="en-US" altLang="en-US" sz="3200" b="0" i="0" strike="noStrike" cap="none" normalizeH="0" baseline="0" dirty="0" smtClean="0">
                <a:ln>
                  <a:noFill/>
                </a:ln>
                <a:effectLst/>
                <a:latin typeface="Arial" pitchFamily="34" charset="0"/>
                <a:cs typeface="Arial" pitchFamily="34" charset="0"/>
              </a:rPr>
              <a:t> </a:t>
            </a:r>
            <a:r>
              <a:rPr kumimoji="0" lang="en-US" altLang="en-US" sz="3200" b="0" i="0" u="none" strike="noStrike" cap="none" normalizeH="0" baseline="0" dirty="0" smtClean="0">
                <a:ln>
                  <a:noFill/>
                </a:ln>
                <a:effectLst/>
                <a:latin typeface="Arial" pitchFamily="34" charset="0"/>
                <a:cs typeface="Arial" pitchFamily="34" charset="0"/>
              </a:rPr>
              <a:t>of the body </a:t>
            </a:r>
            <a:r>
              <a:rPr kumimoji="0" lang="en-US" altLang="en-US" sz="3200" b="1" i="0" u="none" strike="noStrike" cap="none" normalizeH="0" baseline="0" dirty="0" smtClean="0">
                <a:ln>
                  <a:noFill/>
                </a:ln>
                <a:effectLst/>
                <a:latin typeface="Arial" pitchFamily="34" charset="0"/>
                <a:cs typeface="Arial" pitchFamily="34" charset="0"/>
              </a:rPr>
              <a:t>perform</a:t>
            </a:r>
            <a:r>
              <a:rPr kumimoji="0" lang="en-US" altLang="en-US" sz="3200" b="0" i="0" u="none" strike="noStrike" cap="none" normalizeH="0" baseline="0" dirty="0" smtClean="0">
                <a:ln>
                  <a:noFill/>
                </a:ln>
                <a:effectLst/>
                <a:latin typeface="Arial" pitchFamily="34" charset="0"/>
                <a:cs typeface="Arial" pitchFamily="34" charset="0"/>
              </a:rPr>
              <a:t> </a:t>
            </a:r>
            <a:r>
              <a:rPr kumimoji="0" lang="en-US" altLang="en-US" sz="3200" b="1" i="0" u="none" strike="noStrike" cap="none" normalizeH="0" baseline="0" dirty="0" smtClean="0">
                <a:ln>
                  <a:noFill/>
                </a:ln>
                <a:effectLst/>
                <a:latin typeface="Arial" pitchFamily="34" charset="0"/>
                <a:cs typeface="Arial" pitchFamily="34" charset="0"/>
              </a:rPr>
              <a:t>functions</a:t>
            </a:r>
            <a:r>
              <a:rPr kumimoji="0" lang="en-US" altLang="en-US" sz="3200" b="0" i="0" u="none" strike="noStrike" cap="none" normalizeH="0" baseline="0" dirty="0" smtClean="0">
                <a:ln>
                  <a:noFill/>
                </a:ln>
                <a:effectLst/>
                <a:latin typeface="Arial" pitchFamily="34" charset="0"/>
                <a:cs typeface="Arial" pitchFamily="34" charset="0"/>
              </a:rPr>
              <a:t> that help </a:t>
            </a:r>
            <a:r>
              <a:rPr kumimoji="0" lang="en-US" altLang="en-US" sz="3200" b="1" i="0" u="none" strike="noStrike" cap="none" normalizeH="0" baseline="0" dirty="0" smtClean="0">
                <a:ln>
                  <a:noFill/>
                </a:ln>
                <a:effectLst/>
                <a:latin typeface="Arial" pitchFamily="34" charset="0"/>
                <a:cs typeface="Arial" pitchFamily="34" charset="0"/>
              </a:rPr>
              <a:t>maintain these constant conditions</a:t>
            </a:r>
            <a:r>
              <a:rPr kumimoji="0" lang="en-US" altLang="en-US" sz="3200" b="0" i="0" u="none" strike="noStrike" cap="none" normalizeH="0" baseline="0" dirty="0" smtClean="0">
                <a:ln>
                  <a:noFill/>
                </a:ln>
                <a:effectLst/>
                <a:latin typeface="Arial" pitchFamily="34" charset="0"/>
                <a:cs typeface="Arial" pitchFamily="34" charset="0"/>
              </a:rPr>
              <a:t>.</a:t>
            </a:r>
          </a:p>
          <a:p>
            <a:pPr marL="342900" marR="0" lvl="0" indent="-342900" algn="l" defTabSz="914400" rtl="0" eaLnBrk="1" fontAlgn="base" latinLnBrk="0" hangingPunct="1">
              <a:lnSpc>
                <a:spcPct val="100000"/>
              </a:lnSpc>
              <a:spcBef>
                <a:spcPct val="20000"/>
              </a:spcBef>
              <a:spcAft>
                <a:spcPct val="0"/>
              </a:spcAft>
              <a:buClrTx/>
              <a:buSzTx/>
              <a:buFontTx/>
              <a:buChar char="•"/>
              <a:tabLst/>
            </a:pPr>
            <a:endParaRPr kumimoji="0" lang="en-US" altLang="en-US" sz="32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spTree>
    <p:extLst>
      <p:ext uri="{BB962C8B-B14F-4D97-AF65-F5344CB8AC3E}">
        <p14:creationId xmlns:p14="http://schemas.microsoft.com/office/powerpoint/2010/main" val="901751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4294967295"/>
          </p:nvPr>
        </p:nvSpPr>
        <p:spPr bwMode="auto">
          <a:xfrm>
            <a:off x="357188" y="285750"/>
            <a:ext cx="8558212"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pPr>
            <a:r>
              <a:rPr kumimoji="0" lang="en-US" altLang="en-US" sz="2800" b="1" i="0" u="sng" strike="noStrike" cap="none" normalizeH="0" baseline="0" dirty="0" smtClean="0">
                <a:ln>
                  <a:noFill/>
                </a:ln>
                <a:solidFill>
                  <a:srgbClr val="004B78"/>
                </a:solidFill>
                <a:effectLst/>
                <a:latin typeface="Arial" pitchFamily="34" charset="0"/>
                <a:cs typeface="Arial" pitchFamily="34" charset="0"/>
              </a:rPr>
              <a:t>ECF Transport and Mixing System –</a:t>
            </a:r>
          </a:p>
          <a:p>
            <a:pPr marL="0" marR="0" lvl="0" indent="0" algn="l" defTabSz="914400" rtl="0" eaLnBrk="1" fontAlgn="base" latinLnBrk="0" hangingPunct="1">
              <a:lnSpc>
                <a:spcPct val="100000"/>
              </a:lnSpc>
              <a:spcBef>
                <a:spcPct val="20000"/>
              </a:spcBef>
              <a:spcAft>
                <a:spcPct val="0"/>
              </a:spcAft>
              <a:buClrTx/>
              <a:buSzTx/>
              <a:buNone/>
              <a:tabLst/>
            </a:pPr>
            <a:r>
              <a:rPr lang="en-US" altLang="en-US" sz="2800" b="1" u="sng" dirty="0">
                <a:solidFill>
                  <a:srgbClr val="004B78"/>
                </a:solidFill>
                <a:latin typeface="Arial" pitchFamily="34" charset="0"/>
                <a:cs typeface="Arial" pitchFamily="34" charset="0"/>
              </a:rPr>
              <a:t> </a:t>
            </a:r>
            <a:r>
              <a:rPr kumimoji="0" lang="en-US" altLang="en-US" sz="2800" b="1" i="0" u="sng" strike="noStrike" cap="none" normalizeH="0" baseline="0" dirty="0" smtClean="0">
                <a:ln>
                  <a:noFill/>
                </a:ln>
                <a:solidFill>
                  <a:srgbClr val="004B78"/>
                </a:solidFill>
                <a:effectLst/>
                <a:latin typeface="Arial" pitchFamily="34" charset="0"/>
                <a:cs typeface="Arial" pitchFamily="34" charset="0"/>
              </a:rPr>
              <a:t> The Blood Circulatory System</a:t>
            </a:r>
          </a:p>
          <a:p>
            <a:pPr marL="342900" marR="0" lvl="0" indent="-342900" algn="l" defTabSz="914400" rtl="0" eaLnBrk="1" fontAlgn="base" latinLnBrk="0" hangingPunct="1">
              <a:lnSpc>
                <a:spcPct val="100000"/>
              </a:lnSpc>
              <a:spcBef>
                <a:spcPct val="20000"/>
              </a:spcBef>
              <a:spcAft>
                <a:spcPct val="0"/>
              </a:spcAft>
              <a:buClr>
                <a:schemeClr val="hlink"/>
              </a:buClr>
              <a:buSzPts val="1400"/>
              <a:buFont typeface="Monotype Sorts" charset="2"/>
              <a:buChar char="n"/>
              <a:tabLst/>
            </a:pP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ECF</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is </a:t>
            </a: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transported</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through all </a:t>
            </a: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parts</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of the body in </a:t>
            </a: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two stages</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a:t>
            </a:r>
          </a:p>
          <a:p>
            <a:pPr marL="342900" marR="0" lvl="0" indent="-342900" algn="l" defTabSz="914400" rtl="0" eaLnBrk="1" fontAlgn="base" latinLnBrk="0" hangingPunct="1">
              <a:lnSpc>
                <a:spcPct val="100000"/>
              </a:lnSpc>
              <a:spcBef>
                <a:spcPct val="20000"/>
              </a:spcBef>
              <a:spcAft>
                <a:spcPct val="0"/>
              </a:spcAft>
              <a:buClr>
                <a:schemeClr val="hlink"/>
              </a:buClr>
              <a:buSzPts val="1400"/>
              <a:buFont typeface="Monotype Sorts" charset="2"/>
              <a:buChar char="n"/>
              <a:tabLst/>
            </a:pP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The </a:t>
            </a: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first</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stage is </a:t>
            </a: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movement of blood</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through the body in the </a:t>
            </a:r>
            <a:r>
              <a:rPr kumimoji="0" lang="en-US" altLang="en-US" sz="2800" b="1" i="0" u="none" strike="noStrike" cap="none" normalizeH="0" baseline="0" dirty="0" smtClean="0">
                <a:ln>
                  <a:noFill/>
                </a:ln>
                <a:solidFill>
                  <a:srgbClr val="C00000"/>
                </a:solidFill>
                <a:effectLst/>
                <a:latin typeface="Arial" pitchFamily="34" charset="0"/>
                <a:cs typeface="Arial" pitchFamily="34" charset="0"/>
              </a:rPr>
              <a:t>blood vessels</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a:t>
            </a:r>
          </a:p>
          <a:p>
            <a:pPr marL="342900" marR="0" lvl="0" indent="-342900" algn="l" defTabSz="914400" rtl="0" eaLnBrk="1" fontAlgn="base" latinLnBrk="0" hangingPunct="1">
              <a:lnSpc>
                <a:spcPct val="100000"/>
              </a:lnSpc>
              <a:spcBef>
                <a:spcPct val="20000"/>
              </a:spcBef>
              <a:spcAft>
                <a:spcPct val="0"/>
              </a:spcAft>
              <a:buClr>
                <a:schemeClr val="hlink"/>
              </a:buClr>
              <a:buSzPts val="1400"/>
              <a:buFont typeface="Monotype Sorts" charset="2"/>
              <a:buChar char="n"/>
              <a:tabLst/>
            </a:pP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The </a:t>
            </a: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second </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is movement of </a:t>
            </a: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fluid</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between the </a:t>
            </a: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blood capillaries</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and the </a:t>
            </a:r>
            <a:r>
              <a:rPr kumimoji="0" lang="en-US" altLang="en-US" sz="2800" b="1" u="none" strike="noStrike" cap="none" normalizeH="0" baseline="0" dirty="0" smtClean="0">
                <a:ln>
                  <a:noFill/>
                </a:ln>
                <a:solidFill>
                  <a:srgbClr val="C00000"/>
                </a:solidFill>
                <a:effectLst/>
                <a:latin typeface="Arial" pitchFamily="34" charset="0"/>
                <a:cs typeface="Arial" pitchFamily="34" charset="0"/>
              </a:rPr>
              <a:t>intercellular spaces</a:t>
            </a:r>
            <a:r>
              <a:rPr kumimoji="0" lang="en-US" altLang="en-US" sz="2800" b="0" u="none" strike="noStrike" cap="none" normalizeH="0" baseline="0" dirty="0" smtClean="0">
                <a:ln>
                  <a:noFill/>
                </a:ln>
                <a:solidFill>
                  <a:srgbClr val="1F1F0B"/>
                </a:solidFill>
                <a:effectLst/>
                <a:latin typeface="Arial" pitchFamily="34" charset="0"/>
                <a:cs typeface="Arial" pitchFamily="34" charset="0"/>
              </a:rPr>
              <a:t> </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between the </a:t>
            </a: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tissue cells</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a:t>
            </a:r>
          </a:p>
          <a:p>
            <a:pPr marL="342900" marR="0" lvl="0" indent="-342900" algn="l" defTabSz="914400" rtl="0" eaLnBrk="1" fontAlgn="base" latinLnBrk="0" hangingPunct="1">
              <a:lnSpc>
                <a:spcPct val="100000"/>
              </a:lnSpc>
              <a:spcBef>
                <a:spcPct val="20000"/>
              </a:spcBef>
              <a:spcAft>
                <a:spcPct val="0"/>
              </a:spcAft>
              <a:buClr>
                <a:schemeClr val="hlink"/>
              </a:buClr>
              <a:buSzPts val="1400"/>
              <a:buFont typeface="Monotype Sorts" charset="2"/>
              <a:buChar char="n"/>
              <a:tabLst/>
            </a:pP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The </a:t>
            </a: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walls</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of the </a:t>
            </a:r>
            <a:r>
              <a:rPr kumimoji="0" lang="en-US" altLang="en-US" sz="2800" b="1" i="0" u="none" strike="noStrike" cap="none" normalizeH="0" baseline="0" dirty="0" smtClean="0">
                <a:ln>
                  <a:noFill/>
                </a:ln>
                <a:solidFill>
                  <a:srgbClr val="C00000"/>
                </a:solidFill>
                <a:effectLst/>
                <a:latin typeface="Arial" pitchFamily="34" charset="0"/>
                <a:cs typeface="Arial" pitchFamily="34" charset="0"/>
              </a:rPr>
              <a:t>capillaries</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are </a:t>
            </a: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permeable</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to </a:t>
            </a: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most molecules</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in the </a:t>
            </a: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plasma</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of the blood, with the </a:t>
            </a: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exception</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of the </a:t>
            </a: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large</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a:t>
            </a:r>
            <a:r>
              <a:rPr kumimoji="0" lang="en-US" altLang="en-US" sz="2800" b="1" i="0" u="none" strike="noStrike" cap="none" normalizeH="0" baseline="0" dirty="0" smtClean="0">
                <a:ln>
                  <a:noFill/>
                </a:ln>
                <a:solidFill>
                  <a:srgbClr val="1F1F0B"/>
                </a:solidFill>
                <a:effectLst/>
                <a:latin typeface="Arial" pitchFamily="34" charset="0"/>
                <a:cs typeface="Arial" pitchFamily="34" charset="0"/>
              </a:rPr>
              <a:t>plasma protein molecules</a:t>
            </a:r>
            <a:r>
              <a:rPr kumimoji="0" lang="en-US" altLang="en-US" sz="2800" b="0" i="0" u="none" strike="noStrike" cap="none" normalizeH="0" baseline="0" dirty="0" smtClean="0">
                <a:ln>
                  <a:noFill/>
                </a:ln>
                <a:solidFill>
                  <a:srgbClr val="1F1F0B"/>
                </a:solidFill>
                <a:effectLst/>
                <a:latin typeface="Arial" pitchFamily="34" charset="0"/>
                <a:cs typeface="Arial" pitchFamily="34" charset="0"/>
              </a:rPr>
              <a:t>. </a:t>
            </a:r>
            <a:endParaRPr kumimoji="0" lang="en-US" altLang="en-US"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29260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925460943"/>
              </p:ext>
            </p:extLst>
          </p:nvPr>
        </p:nvGraphicFramePr>
        <p:xfrm>
          <a:off x="395536" y="332656"/>
          <a:ext cx="8424936" cy="6192688"/>
        </p:xfrm>
        <a:graphic>
          <a:graphicData uri="http://schemas.openxmlformats.org/presentationml/2006/ole">
            <mc:AlternateContent xmlns:mc="http://schemas.openxmlformats.org/markup-compatibility/2006">
              <mc:Choice xmlns:v="urn:schemas-microsoft-com:vml" Requires="v">
                <p:oleObj spid="_x0000_s11319" name="شريحة" r:id="rId3" imgW="3276664" imgH="2456572" progId="PowerPoint.Slide.8">
                  <p:embed/>
                </p:oleObj>
              </mc:Choice>
              <mc:Fallback>
                <p:oleObj name="شريحة" r:id="rId3" imgW="3276664" imgH="2456572" progId="PowerPoint.Slide.8">
                  <p:embed/>
                  <p:pic>
                    <p:nvPicPr>
                      <p:cNvPr id="0" name=""/>
                      <p:cNvPicPr/>
                      <p:nvPr/>
                    </p:nvPicPr>
                    <p:blipFill>
                      <a:blip r:embed="rId4"/>
                      <a:stretch>
                        <a:fillRect/>
                      </a:stretch>
                    </p:blipFill>
                    <p:spPr>
                      <a:xfrm>
                        <a:off x="395536" y="332656"/>
                        <a:ext cx="8424936" cy="6192688"/>
                      </a:xfrm>
                      <a:prstGeom prst="rect">
                        <a:avLst/>
                      </a:prstGeom>
                    </p:spPr>
                  </p:pic>
                </p:oleObj>
              </mc:Fallback>
            </mc:AlternateContent>
          </a:graphicData>
        </a:graphic>
      </p:graphicFrame>
    </p:spTree>
    <p:extLst>
      <p:ext uri="{BB962C8B-B14F-4D97-AF65-F5344CB8AC3E}">
        <p14:creationId xmlns:p14="http://schemas.microsoft.com/office/powerpoint/2010/main" val="2373819624"/>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2.jpeg"/></Relationships>
</file>

<file path=ppt/theme/_rels/theme4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1.xml><?xml version="1.0" encoding="utf-8"?>
<a:theme xmlns:a="http://schemas.openxmlformats.org/drawingml/2006/main" name="4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2.xml><?xml version="1.0" encoding="utf-8"?>
<a:theme xmlns:a="http://schemas.openxmlformats.org/drawingml/2006/main" name="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3.xml><?xml version="1.0" encoding="utf-8"?>
<a:theme xmlns:a="http://schemas.openxmlformats.org/drawingml/2006/main" name="6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4.xml><?xml version="1.0" encoding="utf-8"?>
<a:theme xmlns:a="http://schemas.openxmlformats.org/drawingml/2006/main" name="7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5.xml><?xml version="1.0" encoding="utf-8"?>
<a:theme xmlns:a="http://schemas.openxmlformats.org/drawingml/2006/main" name="8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6.xml><?xml version="1.0" encoding="utf-8"?>
<a:theme xmlns:a="http://schemas.openxmlformats.org/drawingml/2006/main" name="10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7.xml><?xml version="1.0" encoding="utf-8"?>
<a:theme xmlns:a="http://schemas.openxmlformats.org/drawingml/2006/main" name="1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8.xml><?xml version="1.0" encoding="utf-8"?>
<a:theme xmlns:a="http://schemas.openxmlformats.org/drawingml/2006/main" name="1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9.xml><?xml version="1.0" encoding="utf-8"?>
<a:theme xmlns:a="http://schemas.openxmlformats.org/drawingml/2006/main" name="1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0.xml><?xml version="1.0" encoding="utf-8"?>
<a:theme xmlns:a="http://schemas.openxmlformats.org/drawingml/2006/main" name="14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1.xml><?xml version="1.0" encoding="utf-8"?>
<a:theme xmlns:a="http://schemas.openxmlformats.org/drawingml/2006/main" name="16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9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5.xml><?xml version="1.0" encoding="utf-8"?>
<a:theme xmlns:a="http://schemas.openxmlformats.org/drawingml/2006/main" name="1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6.xml><?xml version="1.0" encoding="utf-8"?>
<a:theme xmlns:a="http://schemas.openxmlformats.org/drawingml/2006/main" name="17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7.xml><?xml version="1.0" encoding="utf-8"?>
<a:theme xmlns:a="http://schemas.openxmlformats.org/drawingml/2006/main" name="19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8.xml><?xml version="1.0" encoding="utf-8"?>
<a:theme xmlns:a="http://schemas.openxmlformats.org/drawingml/2006/main" name="Generic (Standard)">
  <a:themeElements>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fontScheme name="Generic (Standard)">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_Generic (Standard)">
  <a:themeElements>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fontScheme name="Generic (Standard)">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0.xml><?xml version="1.0" encoding="utf-8"?>
<a:theme xmlns:a="http://schemas.openxmlformats.org/drawingml/2006/main" name="2_Generic (Standard)">
  <a:themeElements>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fontScheme name="Generic (Standard)">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_Generic (Standard)">
  <a:themeElements>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fontScheme name="Generic (Standard)">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4_Generic (Standard)">
  <a:themeElements>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fontScheme name="Generic (Standard)">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5_Generic (Standard)">
  <a:themeElements>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fontScheme name="Generic (Standard)">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6_Generic (Standard)">
  <a:themeElements>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fontScheme name="Generic (Standard)">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7_Generic (Standard)">
  <a:themeElements>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fontScheme name="Generic (Standard)">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8_Generic (Standard)">
  <a:themeElements>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fontScheme name="Generic (Standard)">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9_Generic (Standard)">
  <a:themeElements>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fontScheme name="Generic (Standard)">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0.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1.xml><?xml version="1.0" encoding="utf-8"?>
<a:theme xmlns:a="http://schemas.openxmlformats.org/drawingml/2006/main" name="2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1318</TotalTime>
  <Words>2371</Words>
  <Application>Microsoft Office PowerPoint</Application>
  <PresentationFormat>عرض على الشاشة (3:4)‏</PresentationFormat>
  <Paragraphs>151</Paragraphs>
  <Slides>51</Slides>
  <Notes>0</Notes>
  <HiddenSlides>0</HiddenSlides>
  <MMClips>0</MMClips>
  <ScaleCrop>false</ScaleCrop>
  <HeadingPairs>
    <vt:vector size="6" baseType="variant">
      <vt:variant>
        <vt:lpstr>نسق</vt:lpstr>
      </vt:variant>
      <vt:variant>
        <vt:i4>41</vt:i4>
      </vt:variant>
      <vt:variant>
        <vt:lpstr>خوادم OLE مضمنة</vt:lpstr>
      </vt:variant>
      <vt:variant>
        <vt:i4>2</vt:i4>
      </vt:variant>
      <vt:variant>
        <vt:lpstr>عناوين الشرائح</vt:lpstr>
      </vt:variant>
      <vt:variant>
        <vt:i4>51</vt:i4>
      </vt:variant>
    </vt:vector>
  </HeadingPairs>
  <TitlesOfParts>
    <vt:vector size="94" baseType="lpstr">
      <vt:lpstr>Office Theme</vt:lpstr>
      <vt:lpstr>Solstice</vt:lpstr>
      <vt:lpstr>1_Solstice</vt:lpstr>
      <vt:lpstr>3_Solstice</vt:lpstr>
      <vt:lpstr>1_Office Theme</vt:lpstr>
      <vt:lpstr>2_Office Theme</vt:lpstr>
      <vt:lpstr>3_Office Theme</vt:lpstr>
      <vt:lpstr>4_Office Theme</vt:lpstr>
      <vt:lpstr>5_Office Theme</vt:lpstr>
      <vt:lpstr>2_Solstice</vt:lpstr>
      <vt:lpstr>4_Solstice</vt:lpstr>
      <vt:lpstr>5_Solstice</vt:lpstr>
      <vt:lpstr>6_Solstice</vt:lpstr>
      <vt:lpstr>7_Solstice</vt:lpstr>
      <vt:lpstr>8_Solstice</vt:lpstr>
      <vt:lpstr>10_Solstice</vt:lpstr>
      <vt:lpstr>11_Solstice</vt:lpstr>
      <vt:lpstr>12_Solstice</vt:lpstr>
      <vt:lpstr>13_Solstice</vt:lpstr>
      <vt:lpstr>14_Solstice</vt:lpstr>
      <vt:lpstr>16_Solstice</vt:lpstr>
      <vt:lpstr>6_Office Theme</vt:lpstr>
      <vt:lpstr>7_Office Theme</vt:lpstr>
      <vt:lpstr>9_Solstice</vt:lpstr>
      <vt:lpstr>15_Solstice</vt:lpstr>
      <vt:lpstr>17_Solstice</vt:lpstr>
      <vt:lpstr>19_Solstice</vt:lpstr>
      <vt:lpstr>Generic (Standard)</vt:lpstr>
      <vt:lpstr>1_Generic (Standard)</vt:lpstr>
      <vt:lpstr>2_Generic (Standard)</vt:lpstr>
      <vt:lpstr>3_Generic (Standard)</vt:lpstr>
      <vt:lpstr>4_Generic (Standard)</vt:lpstr>
      <vt:lpstr>5_Generic (Standard)</vt:lpstr>
      <vt:lpstr>6_Generic (Standard)</vt:lpstr>
      <vt:lpstr>7_Generic (Standard)</vt:lpstr>
      <vt:lpstr>8_Generic (Standard)</vt:lpstr>
      <vt:lpstr>9_Generic (Standard)</vt:lpstr>
      <vt:lpstr>8_Office Theme</vt:lpstr>
      <vt:lpstr>Executive</vt:lpstr>
      <vt:lpstr>1_Executive</vt:lpstr>
      <vt:lpstr>2_Executive</vt:lpstr>
      <vt:lpstr>شريحة</vt:lpstr>
      <vt:lpstr>Microsoft PowerPoint 97-2003 Slide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dc:creator>
  <cp:lastModifiedBy>NS</cp:lastModifiedBy>
  <cp:revision>72</cp:revision>
  <dcterms:created xsi:type="dcterms:W3CDTF">2017-09-17T06:05:55Z</dcterms:created>
  <dcterms:modified xsi:type="dcterms:W3CDTF">2024-10-19T14:06:19Z</dcterms:modified>
</cp:coreProperties>
</file>