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69" r:id="rId3"/>
    <p:sldId id="270" r:id="rId4"/>
    <p:sldId id="272" r:id="rId5"/>
    <p:sldId id="271" r:id="rId6"/>
    <p:sldId id="273" r:id="rId7"/>
    <p:sldId id="275" r:id="rId8"/>
    <p:sldId id="276" r:id="rId9"/>
    <p:sldId id="277" r:id="rId10"/>
    <p:sldId id="279" r:id="rId11"/>
    <p:sldId id="278" r:id="rId12"/>
    <p:sldId id="280" r:id="rId13"/>
    <p:sldId id="281" r:id="rId14"/>
    <p:sldId id="282" r:id="rId15"/>
    <p:sldId id="283" r:id="rId16"/>
    <p:sldId id="284" r:id="rId17"/>
    <p:sldId id="285" r:id="rId18"/>
    <p:sldId id="286" r:id="rId19"/>
    <p:sldId id="287" r:id="rId20"/>
    <p:sldId id="288" r:id="rId21"/>
    <p:sldId id="291" r:id="rId22"/>
    <p:sldId id="289" r:id="rId23"/>
    <p:sldId id="290" r:id="rId24"/>
    <p:sldId id="292" r:id="rId25"/>
    <p:sldId id="268" r:id="rId26"/>
    <p:sldId id="259" r:id="rId27"/>
    <p:sldId id="258" r:id="rId28"/>
    <p:sldId id="260" r:id="rId29"/>
    <p:sldId id="261" r:id="rId30"/>
    <p:sldId id="262" r:id="rId31"/>
    <p:sldId id="263" r:id="rId32"/>
    <p:sldId id="264" r:id="rId33"/>
    <p:sldId id="265" r:id="rId34"/>
    <p:sldId id="266"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500" y="2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EDDB758-8607-47D0-B4D7-40AD9DDC9813}"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F996D7-EDFB-4A40-AE03-6F1067509CF1}"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DDB758-8607-47D0-B4D7-40AD9DDC9813}"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F996D7-EDFB-4A40-AE03-6F1067509C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DDB758-8607-47D0-B4D7-40AD9DDC9813}"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F996D7-EDFB-4A40-AE03-6F1067509C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DDB758-8607-47D0-B4D7-40AD9DDC9813}"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F996D7-EDFB-4A40-AE03-6F1067509C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DDB758-8607-47D0-B4D7-40AD9DDC9813}" type="datetimeFigureOut">
              <a:rPr lang="en-US" smtClean="0"/>
              <a:t>11/25/2024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F996D7-EDFB-4A40-AE03-6F1067509CF1}"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EDDB758-8607-47D0-B4D7-40AD9DDC9813}" type="datetimeFigureOut">
              <a:rPr lang="en-US" smtClean="0"/>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F996D7-EDFB-4A40-AE03-6F1067509C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DDB758-8607-47D0-B4D7-40AD9DDC9813}" type="datetimeFigureOut">
              <a:rPr lang="en-US" smtClean="0"/>
              <a:t>11/25/2024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F996D7-EDFB-4A40-AE03-6F1067509CF1}"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EDDB758-8607-47D0-B4D7-40AD9DDC9813}" type="datetimeFigureOut">
              <a:rPr lang="en-US" smtClean="0"/>
              <a:t>11/25/2024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F996D7-EDFB-4A40-AE03-6F1067509C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DDB758-8607-47D0-B4D7-40AD9DDC9813}" type="datetimeFigureOut">
              <a:rPr lang="en-US" smtClean="0"/>
              <a:t>11/25/2024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F996D7-EDFB-4A40-AE03-6F1067509C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DDB758-8607-47D0-B4D7-40AD9DDC9813}" type="datetimeFigureOut">
              <a:rPr lang="en-US" smtClean="0"/>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F996D7-EDFB-4A40-AE03-6F1067509CF1}"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DDB758-8607-47D0-B4D7-40AD9DDC9813}" type="datetimeFigureOut">
              <a:rPr lang="en-US" smtClean="0"/>
              <a:t>11/25/2024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F996D7-EDFB-4A40-AE03-6F1067509C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EDDB758-8607-47D0-B4D7-40AD9DDC9813}" type="datetimeFigureOut">
              <a:rPr lang="en-US" smtClean="0"/>
              <a:t>11/25/2024</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65F996D7-EDFB-4A40-AE03-6F1067509C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762000"/>
            <a:ext cx="8534400" cy="1828801"/>
          </a:xfrm>
        </p:spPr>
        <p:style>
          <a:lnRef idx="1">
            <a:schemeClr val="accent1"/>
          </a:lnRef>
          <a:fillRef idx="3">
            <a:schemeClr val="accent1"/>
          </a:fillRef>
          <a:effectRef idx="2">
            <a:schemeClr val="accent1"/>
          </a:effectRef>
          <a:fontRef idx="minor">
            <a:schemeClr val="lt1"/>
          </a:fontRef>
        </p:style>
        <p:txBody>
          <a:bodyPr/>
          <a:lstStyle/>
          <a:p>
            <a:pPr algn="ctr"/>
            <a:r>
              <a:rPr lang="en-US" sz="4000" b="1" cap="none" spc="0" dirty="0">
                <a:ln w="17780" cmpd="sng">
                  <a:solidFill>
                    <a:schemeClr val="accent1">
                      <a:tint val="3000"/>
                    </a:schemeClr>
                  </a:solidFill>
                  <a:prstDash val="solid"/>
                  <a:miter lim="800000"/>
                </a:ln>
                <a:solidFill>
                  <a:schemeClr val="accent6">
                    <a:lumMod val="40000"/>
                    <a:lumOff val="60000"/>
                  </a:schemeClr>
                </a:solidFill>
                <a:effectLst>
                  <a:outerShdw blurRad="55000" dist="50800" dir="5400000" algn="tl">
                    <a:srgbClr val="000000">
                      <a:alpha val="33000"/>
                    </a:srgbClr>
                  </a:outerShdw>
                </a:effectLst>
                <a:latin typeface="Times New Roman" panose="02020603050405020304" pitchFamily="18" charset="0"/>
                <a:cs typeface="Times New Roman" panose="02020603050405020304" pitchFamily="18" charset="0"/>
              </a:rPr>
              <a:t>Mechanism of Drug Action</a:t>
            </a:r>
            <a:br>
              <a:rPr lang="en-US" sz="4000" b="1" cap="none" spc="0" dirty="0">
                <a:ln w="17780" cmpd="sng">
                  <a:solidFill>
                    <a:schemeClr val="accent1">
                      <a:tint val="3000"/>
                    </a:schemeClr>
                  </a:solidFill>
                  <a:prstDash val="solid"/>
                  <a:miter lim="800000"/>
                </a:ln>
                <a:solidFill>
                  <a:schemeClr val="bg1"/>
                </a:solidFill>
                <a:effectLst>
                  <a:outerShdw blurRad="55000" dist="50800" dir="5400000" algn="tl">
                    <a:srgbClr val="000000">
                      <a:alpha val="33000"/>
                    </a:srgbClr>
                  </a:outerShdw>
                </a:effectLst>
                <a:latin typeface="Times New Roman" panose="02020603050405020304" pitchFamily="18" charset="0"/>
                <a:cs typeface="Times New Roman" panose="02020603050405020304" pitchFamily="18" charset="0"/>
              </a:rPr>
            </a:br>
            <a:r>
              <a:rPr lang="en-US" sz="4000" b="1" cap="none" spc="0" dirty="0">
                <a:ln w="17780" cmpd="sng">
                  <a:solidFill>
                    <a:schemeClr val="accent1">
                      <a:tint val="3000"/>
                    </a:schemeClr>
                  </a:solidFill>
                  <a:prstDash val="solid"/>
                  <a:miter lim="800000"/>
                </a:ln>
                <a:solidFill>
                  <a:schemeClr val="bg1"/>
                </a:solidFill>
                <a:effectLst>
                  <a:outerShdw blurRad="55000" dist="50800" dir="5400000" algn="tl">
                    <a:srgbClr val="000000">
                      <a:alpha val="33000"/>
                    </a:srgbClr>
                  </a:outerShdw>
                </a:effectLst>
                <a:latin typeface="Times New Roman" panose="02020603050405020304" pitchFamily="18" charset="0"/>
                <a:cs typeface="Times New Roman" panose="02020603050405020304" pitchFamily="18" charset="0"/>
              </a:rPr>
              <a:t>Drug design: optimizing target interactions</a:t>
            </a:r>
          </a:p>
        </p:txBody>
      </p:sp>
      <p:sp>
        <p:nvSpPr>
          <p:cNvPr id="3" name="Subtitle 2"/>
          <p:cNvSpPr>
            <a:spLocks noGrp="1"/>
          </p:cNvSpPr>
          <p:nvPr>
            <p:ph type="subTitle" idx="1"/>
          </p:nvPr>
        </p:nvSpPr>
        <p:spPr>
          <a:xfrm>
            <a:off x="1752600" y="2895600"/>
            <a:ext cx="5486400" cy="2895600"/>
          </a:xfrm>
        </p:spPr>
        <p:txBody>
          <a:bodyPr>
            <a:normAutofit fontScale="77500" lnSpcReduction="20000"/>
          </a:bodyPr>
          <a:lstStyle/>
          <a:p>
            <a:pPr algn="ctr"/>
            <a:r>
              <a:rPr lang="en-US" sz="5100" dirty="0">
                <a:solidFill>
                  <a:srgbClr val="FF0000"/>
                </a:solidFill>
                <a:latin typeface="Times New Roman" panose="02020603050405020304" pitchFamily="18" charset="0"/>
                <a:cs typeface="Times New Roman" panose="02020603050405020304" pitchFamily="18" charset="0"/>
              </a:rPr>
              <a:t>M.Sc. Students</a:t>
            </a:r>
          </a:p>
          <a:p>
            <a:pPr algn="ctr"/>
            <a:endParaRPr lang="en-US" sz="3800" dirty="0">
              <a:solidFill>
                <a:srgbClr val="0070C0"/>
              </a:solidFill>
              <a:latin typeface="Times New Roman" panose="02020603050405020304" pitchFamily="18" charset="0"/>
              <a:cs typeface="Times New Roman" panose="02020603050405020304" pitchFamily="18" charset="0"/>
            </a:endParaRPr>
          </a:p>
          <a:p>
            <a:pPr algn="ctr"/>
            <a:r>
              <a:rPr lang="en-US" sz="3800" dirty="0">
                <a:solidFill>
                  <a:srgbClr val="0070C0"/>
                </a:solidFill>
                <a:latin typeface="Times New Roman" panose="02020603050405020304" pitchFamily="18" charset="0"/>
                <a:cs typeface="Times New Roman" panose="02020603050405020304" pitchFamily="18" charset="0"/>
              </a:rPr>
              <a:t>Assist . Prof . Karima F. Ali</a:t>
            </a:r>
          </a:p>
          <a:p>
            <a:pPr algn="ctr"/>
            <a:r>
              <a:rPr lang="en-US" sz="3400" dirty="0">
                <a:solidFill>
                  <a:srgbClr val="00B050"/>
                </a:solidFill>
                <a:latin typeface="Times New Roman" panose="02020603050405020304" pitchFamily="18" charset="0"/>
                <a:cs typeface="Times New Roman" panose="02020603050405020304" pitchFamily="18" charset="0"/>
              </a:rPr>
              <a:t>Mustansiriyah University</a:t>
            </a:r>
          </a:p>
          <a:p>
            <a:pPr algn="ctr"/>
            <a:r>
              <a:rPr lang="en-US" sz="3400" dirty="0">
                <a:solidFill>
                  <a:srgbClr val="00B050"/>
                </a:solidFill>
                <a:latin typeface="Times New Roman" panose="02020603050405020304" pitchFamily="18" charset="0"/>
                <a:cs typeface="Times New Roman" panose="02020603050405020304" pitchFamily="18" charset="0"/>
              </a:rPr>
              <a:t>College of Pharmacy</a:t>
            </a:r>
          </a:p>
          <a:p>
            <a:pPr algn="ctr"/>
            <a:r>
              <a:rPr lang="en-US" sz="4000">
                <a:solidFill>
                  <a:schemeClr val="tx1"/>
                </a:solidFill>
                <a:latin typeface="Times New Roman" panose="02020603050405020304" pitchFamily="18" charset="0"/>
                <a:cs typeface="Times New Roman" panose="02020603050405020304" pitchFamily="18" charset="0"/>
              </a:rPr>
              <a:t>2020-2021</a:t>
            </a:r>
            <a:endParaRPr lang="en-US" sz="4000" dirty="0">
              <a:solidFill>
                <a:schemeClr val="tx1"/>
              </a:solidFill>
              <a:latin typeface="Times New Roman" panose="02020603050405020304" pitchFamily="18" charset="0"/>
              <a:cs typeface="Times New Roman" panose="02020603050405020304" pitchFamily="18" charset="0"/>
            </a:endParaRPr>
          </a:p>
          <a:p>
            <a:pPr algn="ctr"/>
            <a:endParaRPr lang="en-US" dirty="0"/>
          </a:p>
        </p:txBody>
      </p:sp>
    </p:spTree>
    <p:extLst>
      <p:ext uri="{BB962C8B-B14F-4D97-AF65-F5344CB8AC3E}">
        <p14:creationId xmlns:p14="http://schemas.microsoft.com/office/powerpoint/2010/main" val="1676777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458200" cy="5334000"/>
          </a:xfrm>
        </p:spPr>
        <p:txBody>
          <a:bodyPr/>
          <a:lstStyle/>
          <a:p>
            <a:pPr marL="0" indent="0">
              <a:buNone/>
            </a:pPr>
            <a:r>
              <a:rPr lang="en-US" dirty="0">
                <a:latin typeface="Times New Roman" panose="02020603050405020304" pitchFamily="18" charset="0"/>
                <a:cs typeface="Times New Roman" panose="02020603050405020304" pitchFamily="18" charset="0"/>
              </a:rPr>
              <a:t>    Conventional optimization strategies then led to sorafenib which is 1000-fold more active than the original lead compound.</a:t>
            </a:r>
          </a:p>
          <a:p>
            <a:pPr marL="0" indent="0">
              <a:buNone/>
            </a:pPr>
            <a:r>
              <a:rPr lang="en-US" dirty="0">
                <a:latin typeface="Times New Roman" panose="02020603050405020304" pitchFamily="18" charset="0"/>
                <a:cs typeface="Times New Roman" panose="02020603050405020304" pitchFamily="18" charset="0"/>
              </a:rPr>
              <a:t>    The urea functional group serves as an anchor group in a similar manner to the amide group present in imatinib.</a:t>
            </a:r>
          </a:p>
          <a:p>
            <a:pPr marL="0" indent="0">
              <a:buNone/>
            </a:pPr>
            <a:r>
              <a:rPr lang="en-US" dirty="0">
                <a:latin typeface="Times New Roman" panose="02020603050405020304" pitchFamily="18" charset="0"/>
                <a:cs typeface="Times New Roman" panose="02020603050405020304" pitchFamily="18" charset="0"/>
              </a:rPr>
              <a:t>    It forms two hydrogen bonding interactions to the catalytic</a:t>
            </a:r>
          </a:p>
          <a:p>
            <a:pPr marL="0" indent="0">
              <a:buNone/>
            </a:pPr>
            <a:r>
              <a:rPr lang="en-US" dirty="0">
                <a:latin typeface="Times New Roman" panose="02020603050405020304" pitchFamily="18" charset="0"/>
                <a:cs typeface="Times New Roman" panose="02020603050405020304" pitchFamily="18" charset="0"/>
              </a:rPr>
              <a:t>aspartate and glutamate residues in the active site, and orientates</a:t>
            </a:r>
          </a:p>
          <a:p>
            <a:pPr marL="0" indent="0">
              <a:buNone/>
            </a:pPr>
            <a:r>
              <a:rPr lang="en-US" dirty="0">
                <a:latin typeface="Times New Roman" panose="02020603050405020304" pitchFamily="18" charset="0"/>
                <a:cs typeface="Times New Roman" panose="02020603050405020304" pitchFamily="18" charset="0"/>
              </a:rPr>
              <a:t>the molecule such that each half of the molecule is positioned into two selectivity regions</a:t>
            </a:r>
          </a:p>
        </p:txBody>
      </p:sp>
    </p:spTree>
    <p:extLst>
      <p:ext uri="{BB962C8B-B14F-4D97-AF65-F5344CB8AC3E}">
        <p14:creationId xmlns:p14="http://schemas.microsoft.com/office/powerpoint/2010/main" val="888779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800" y="838200"/>
            <a:ext cx="8458199" cy="51815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41759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normAutofit fontScale="90000"/>
          </a:bodyPr>
          <a:lstStyle/>
          <a:p>
            <a:r>
              <a:rPr lang="en-US" dirty="0">
                <a:latin typeface="Times New Roman" panose="02020603050405020304" pitchFamily="18" charset="0"/>
                <a:cs typeface="Times New Roman" panose="02020603050405020304" pitchFamily="18" charset="0"/>
              </a:rPr>
              <a:t>Extension of the structure</a:t>
            </a:r>
          </a:p>
        </p:txBody>
      </p:sp>
      <p:sp>
        <p:nvSpPr>
          <p:cNvPr id="3" name="Content Placeholder 2"/>
          <p:cNvSpPr>
            <a:spLocks noGrp="1"/>
          </p:cNvSpPr>
          <p:nvPr>
            <p:ph idx="1"/>
          </p:nvPr>
        </p:nvSpPr>
        <p:spPr>
          <a:xfrm>
            <a:off x="457200" y="1219200"/>
            <a:ext cx="8229600" cy="5257800"/>
          </a:xfrm>
        </p:spPr>
        <p:txBody>
          <a:bodyPr/>
          <a:lstStyle/>
          <a:p>
            <a:pPr marL="0" indent="0">
              <a:buNone/>
            </a:pPr>
            <a:r>
              <a:rPr lang="en-US" dirty="0">
                <a:latin typeface="Times New Roman" panose="02020603050405020304" pitchFamily="18" charset="0"/>
                <a:cs typeface="Times New Roman" panose="02020603050405020304" pitchFamily="18" charset="0"/>
              </a:rPr>
              <a:t>    The strategy of extension involves the addition of another</a:t>
            </a:r>
          </a:p>
          <a:p>
            <a:pPr marL="0" indent="0">
              <a:buNone/>
            </a:pPr>
            <a:r>
              <a:rPr lang="en-US" dirty="0">
                <a:latin typeface="Times New Roman" panose="02020603050405020304" pitchFamily="18" charset="0"/>
                <a:cs typeface="Times New Roman" panose="02020603050405020304" pitchFamily="18" charset="0"/>
              </a:rPr>
              <a:t>functional group or substituent to the lead compound in order to probe for extra binding interactions with the target.</a:t>
            </a:r>
          </a:p>
          <a:p>
            <a:pPr marL="0" indent="0">
              <a:buNone/>
            </a:pPr>
            <a:r>
              <a:rPr lang="en-US" dirty="0">
                <a:latin typeface="Times New Roman" panose="02020603050405020304" pitchFamily="18" charset="0"/>
                <a:cs typeface="Times New Roman" panose="02020603050405020304" pitchFamily="18" charset="0"/>
              </a:rPr>
              <a:t>    Lead compounds are capable of fitting the binding site and have the necessary functional groups to interact with some of the important binding regions present. However, it is possible that they do not interact with all the binding regions available. For example, a lead compound may bind to three binding regions in the binding site but fail to use a fourth .Therefore, why not add extra functional groups to probe for that fourth region?</a:t>
            </a:r>
          </a:p>
        </p:txBody>
      </p:sp>
    </p:spTree>
    <p:extLst>
      <p:ext uri="{BB962C8B-B14F-4D97-AF65-F5344CB8AC3E}">
        <p14:creationId xmlns:p14="http://schemas.microsoft.com/office/powerpoint/2010/main" val="2070461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371601"/>
            <a:ext cx="8382000" cy="3852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70758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normAutofit fontScale="90000"/>
          </a:bodyPr>
          <a:lstStyle/>
          <a:p>
            <a:r>
              <a:rPr lang="en-US" sz="2800" dirty="0">
                <a:latin typeface="Times New Roman" panose="02020603050405020304" pitchFamily="18" charset="0"/>
                <a:cs typeface="Times New Roman" panose="02020603050405020304" pitchFamily="18" charset="0"/>
              </a:rPr>
              <a:t>Converting an enzyme substrate to an inhibitor by extension tactics</a:t>
            </a:r>
          </a:p>
        </p:txBody>
      </p:sp>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90600" y="1143000"/>
            <a:ext cx="7391399" cy="54863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0013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91200"/>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    The amide group interacts with the primary amide NADH by</a:t>
            </a:r>
          </a:p>
          <a:p>
            <a:pPr marL="0" indent="0">
              <a:buNone/>
            </a:pPr>
            <a:r>
              <a:rPr lang="en-US" dirty="0">
                <a:latin typeface="Times New Roman" panose="02020603050405020304" pitchFamily="18" charset="0"/>
                <a:cs typeface="Times New Roman" panose="02020603050405020304" pitchFamily="18" charset="0"/>
              </a:rPr>
              <a:t>hydrogen bonding, while the pyridine ring interacts with the</a:t>
            </a:r>
          </a:p>
          <a:p>
            <a:pPr marL="0" indent="0">
              <a:buNone/>
            </a:pPr>
            <a:r>
              <a:rPr lang="en-US" dirty="0">
                <a:latin typeface="Times New Roman" panose="02020603050405020304" pitchFamily="18" charset="0"/>
                <a:cs typeface="Times New Roman" panose="02020603050405020304" pitchFamily="18" charset="0"/>
              </a:rPr>
              <a:t>phosphate groups of the cofactor.</a:t>
            </a:r>
          </a:p>
          <a:p>
            <a:pPr marL="0" indent="0">
              <a:buNone/>
            </a:pPr>
            <a:r>
              <a:rPr lang="en-US" dirty="0">
                <a:latin typeface="Times New Roman" panose="02020603050405020304" pitchFamily="18" charset="0"/>
                <a:cs typeface="Times New Roman" panose="02020603050405020304" pitchFamily="18" charset="0"/>
              </a:rPr>
              <a:t>    A more conventional extension strategy was to add an ethyl group at C-2, which allowed additional van der Waals interactions with a small hydrophobic pocket in the active site. </a:t>
            </a:r>
          </a:p>
          <a:p>
            <a:pPr marL="0" indent="0">
              <a:buNone/>
            </a:pPr>
            <a:r>
              <a:rPr lang="en-US" dirty="0">
                <a:latin typeface="Times New Roman" panose="02020603050405020304" pitchFamily="18" charset="0"/>
                <a:cs typeface="Times New Roman" panose="02020603050405020304" pitchFamily="18" charset="0"/>
              </a:rPr>
              <a:t>    It was also observed that two protons acted as steric blockers and prevented NADH reducing the ketone group of the analogue. The extension tactic has been used successfully to produce more active analogues of morphine and more active adrenergic agents </a:t>
            </a:r>
          </a:p>
          <a:p>
            <a:pPr marL="0" indent="0">
              <a:buNone/>
            </a:pPr>
            <a:r>
              <a:rPr lang="en-US" dirty="0">
                <a:latin typeface="Times New Roman" panose="02020603050405020304" pitchFamily="18" charset="0"/>
                <a:cs typeface="Times New Roman" panose="02020603050405020304" pitchFamily="18" charset="0"/>
              </a:rPr>
              <a:t>    It was also used to improve the activity and selectivity of the protein kinase inhibitor, imatinib.</a:t>
            </a:r>
          </a:p>
          <a:p>
            <a:pPr marL="0" indent="0">
              <a:buNone/>
            </a:pP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9551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normAutofit fontScale="90000"/>
          </a:bodyPr>
          <a:lstStyle/>
          <a:p>
            <a:r>
              <a:rPr lang="en-US" dirty="0">
                <a:latin typeface="Times New Roman" panose="02020603050405020304" pitchFamily="18" charset="0"/>
                <a:cs typeface="Times New Roman" panose="02020603050405020304" pitchFamily="18" charset="0"/>
              </a:rPr>
              <a:t>Chain extension/contraction</a:t>
            </a:r>
          </a:p>
        </p:txBody>
      </p:sp>
      <p:sp>
        <p:nvSpPr>
          <p:cNvPr id="3" name="Content Placeholder 2"/>
          <p:cNvSpPr>
            <a:spLocks noGrp="1"/>
          </p:cNvSpPr>
          <p:nvPr>
            <p:ph idx="1"/>
          </p:nvPr>
        </p:nvSpPr>
        <p:spPr>
          <a:xfrm>
            <a:off x="457200" y="1219200"/>
            <a:ext cx="8229600" cy="5257800"/>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    Some drugs have two important binding groups linked together by a chain, in which case it is possible that the chain length is not ideal for the best interaction. Therefore, shortening or lengthening the chain length is a useful tactic to try</a:t>
            </a:r>
          </a:p>
          <a:p>
            <a:pPr marL="0" indent="0">
              <a:buNone/>
            </a:pPr>
            <a:r>
              <a:rPr lang="en-US" sz="3200" dirty="0">
                <a:solidFill>
                  <a:schemeClr val="tx2"/>
                </a:solidFill>
                <a:latin typeface="Times New Roman" panose="02020603050405020304" pitchFamily="18" charset="0"/>
                <a:cs typeface="Times New Roman" panose="02020603050405020304" pitchFamily="18" charset="0"/>
              </a:rPr>
              <a:t>  </a:t>
            </a:r>
          </a:p>
          <a:p>
            <a:pPr marL="0" indent="0">
              <a:buNone/>
            </a:pPr>
            <a:endParaRPr lang="en-US" sz="3200" dirty="0">
              <a:solidFill>
                <a:schemeClr val="tx2"/>
              </a:solidFill>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743200"/>
            <a:ext cx="8534400" cy="2971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67834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normAutofit fontScale="90000"/>
          </a:bodyPr>
          <a:lstStyle/>
          <a:p>
            <a:r>
              <a:rPr lang="en-US" dirty="0">
                <a:latin typeface="Times New Roman" panose="02020603050405020304" pitchFamily="18" charset="0"/>
                <a:cs typeface="Times New Roman" panose="02020603050405020304" pitchFamily="18" charset="0"/>
              </a:rPr>
              <a:t>Ring expansion/contraction</a:t>
            </a:r>
          </a:p>
        </p:txBody>
      </p:sp>
      <p:sp>
        <p:nvSpPr>
          <p:cNvPr id="3" name="Content Placeholder 2"/>
          <p:cNvSpPr>
            <a:spLocks noGrp="1"/>
          </p:cNvSpPr>
          <p:nvPr>
            <p:ph idx="1"/>
          </p:nvPr>
        </p:nvSpPr>
        <p:spPr>
          <a:xfrm>
            <a:off x="457200" y="1143000"/>
            <a:ext cx="8229600" cy="5334000"/>
          </a:xfrm>
        </p:spPr>
        <p:txBody>
          <a:bodyPr/>
          <a:lstStyle/>
          <a:p>
            <a:pPr marL="0" indent="0">
              <a:buNone/>
            </a:pPr>
            <a:r>
              <a:rPr lang="en-US" dirty="0">
                <a:latin typeface="Times New Roman" panose="02020603050405020304" pitchFamily="18" charset="0"/>
                <a:cs typeface="Times New Roman" panose="02020603050405020304" pitchFamily="18" charset="0"/>
              </a:rPr>
              <a:t>If a drug has one or more rings that are important to binding, it is generally worth synthesizing analogues where one of these rings is expanded or contracted. Expanding or contracting a ring may put other rings in different positions relative to each other, and may lead to better interactions with specific regions in the binding site</a:t>
            </a:r>
          </a:p>
          <a:p>
            <a:pPr marL="0" indent="0">
              <a:buNone/>
            </a:pPr>
            <a:endParaRPr lang="en-US" dirty="0">
              <a:latin typeface="Times New Roman" panose="02020603050405020304" pitchFamily="18" charset="0"/>
              <a:cs typeface="Times New Roman" panose="02020603050405020304" pitchFamily="18" charset="0"/>
            </a:endParaRP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2971800"/>
            <a:ext cx="6553200" cy="37337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398244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867400"/>
          </a:xfrm>
        </p:spPr>
        <p:txBody>
          <a:bodyPr/>
          <a:lstStyle/>
          <a:p>
            <a:pPr marL="0" indent="0" algn="just">
              <a:buNone/>
            </a:pPr>
            <a:r>
              <a:rPr lang="en-US" dirty="0">
                <a:latin typeface="Times New Roman" panose="02020603050405020304" pitchFamily="18" charset="0"/>
                <a:cs typeface="Times New Roman" panose="02020603050405020304" pitchFamily="18" charset="0"/>
              </a:rPr>
              <a:t>Development of the anti-hypertensive agent </a:t>
            </a:r>
            <a:r>
              <a:rPr lang="en-US" dirty="0">
                <a:solidFill>
                  <a:srgbClr val="FF0000"/>
                </a:solidFill>
                <a:latin typeface="Times New Roman" panose="02020603050405020304" pitchFamily="18" charset="0"/>
                <a:cs typeface="Times New Roman" panose="02020603050405020304" pitchFamily="18" charset="0"/>
              </a:rPr>
              <a:t>cilazaprilat</a:t>
            </a:r>
          </a:p>
          <a:p>
            <a:pPr marL="0" indent="0" algn="just">
              <a:buNone/>
            </a:pPr>
            <a:r>
              <a:rPr lang="en-US" dirty="0">
                <a:latin typeface="Times New Roman" panose="02020603050405020304" pitchFamily="18" charset="0"/>
                <a:cs typeface="Times New Roman" panose="02020603050405020304" pitchFamily="18" charset="0"/>
              </a:rPr>
              <a:t>(another ACE inhibitor), the bicyclic structure I showed promising activity .The important binding groups were the two carboxylate groups and the amide group. By carrying out various ring contractions and expansions , cilazaprilat was identified as the structure having the best interaction with the binding site.</a:t>
            </a: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200400"/>
            <a:ext cx="8000999" cy="304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28288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normAutofit fontScale="90000"/>
          </a:bodyPr>
          <a:lstStyle/>
          <a:p>
            <a:r>
              <a:rPr lang="en-US" dirty="0">
                <a:latin typeface="Times New Roman" panose="02020603050405020304" pitchFamily="18" charset="0"/>
                <a:cs typeface="Times New Roman" panose="02020603050405020304" pitchFamily="18" charset="0"/>
              </a:rPr>
              <a:t>Ring variations</a:t>
            </a:r>
          </a:p>
        </p:txBody>
      </p:sp>
      <p:sp>
        <p:nvSpPr>
          <p:cNvPr id="3" name="Content Placeholder 2"/>
          <p:cNvSpPr>
            <a:spLocks noGrp="1"/>
          </p:cNvSpPr>
          <p:nvPr>
            <p:ph idx="1"/>
          </p:nvPr>
        </p:nvSpPr>
        <p:spPr>
          <a:xfrm>
            <a:off x="304800" y="1219200"/>
            <a:ext cx="8458200" cy="5257800"/>
          </a:xfrm>
        </p:spPr>
        <p:txBody>
          <a:bodyPr/>
          <a:lstStyle/>
          <a:p>
            <a:pPr marL="0" indent="0">
              <a:buNone/>
            </a:pPr>
            <a:r>
              <a:rPr lang="en-US" dirty="0">
                <a:latin typeface="Times New Roman" panose="02020603050405020304" pitchFamily="18" charset="0"/>
                <a:cs typeface="Times New Roman" panose="02020603050405020304" pitchFamily="18" charset="0"/>
              </a:rPr>
              <a:t>    A popular strategy used for compounds containing an aromatic or heteroaromatic ring is to replace the original ring with a range of other heteroaromatic rings of different ring size and heteroatom positions. several non-steroidal anti-inflammatory agents (NSAIDs) have been reported, all consisting of a central ring with 1,2-biaryl substitution. Different pharmaceutical companies have varied the central ring to produce a range of active compounds</a:t>
            </a:r>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1638" y="3810000"/>
            <a:ext cx="5800725" cy="2895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62867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686800" cy="990600"/>
          </a:xfrm>
        </p:spPr>
        <p:txBody>
          <a:bodyPr>
            <a:normAutofit fontScale="90000"/>
          </a:bodyPr>
          <a:lstStyle/>
          <a:p>
            <a:r>
              <a:rPr lang="de-DE" dirty="0"/>
              <a:t>Drug optimization: strategies in drug design</a:t>
            </a:r>
            <a:endParaRPr lang="en-US" dirty="0"/>
          </a:p>
        </p:txBody>
      </p:sp>
      <p:sp>
        <p:nvSpPr>
          <p:cNvPr id="3" name="Content Placeholder 2"/>
          <p:cNvSpPr>
            <a:spLocks noGrp="1"/>
          </p:cNvSpPr>
          <p:nvPr>
            <p:ph idx="1"/>
          </p:nvPr>
        </p:nvSpPr>
        <p:spPr>
          <a:xfrm>
            <a:off x="457200" y="1295400"/>
            <a:ext cx="8229600" cy="5181600"/>
          </a:xfrm>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    Once the important binding groups and pharmacophore of the lead compound have been identified, it is possible to synthesize analogues that contain the same pharmacophore.</a:t>
            </a:r>
          </a:p>
          <a:p>
            <a:pPr marL="0" indent="0" algn="just">
              <a:buNone/>
            </a:pPr>
            <a:r>
              <a:rPr lang="en-US" dirty="0">
                <a:latin typeface="Times New Roman" panose="02020603050405020304" pitchFamily="18" charset="0"/>
                <a:cs typeface="Times New Roman" panose="02020603050405020304" pitchFamily="18" charset="0"/>
              </a:rPr>
              <a:t>    But why is this necessary? If the lead compound has useful biological activity, why bother making analogues?</a:t>
            </a:r>
          </a:p>
          <a:p>
            <a:pPr marL="0" indent="0" algn="just">
              <a:buNone/>
            </a:pPr>
            <a:r>
              <a:rPr lang="en-US" dirty="0">
                <a:latin typeface="Times New Roman" panose="02020603050405020304" pitchFamily="18" charset="0"/>
                <a:cs typeface="Times New Roman" panose="02020603050405020304" pitchFamily="18" charset="0"/>
              </a:rPr>
              <a:t>    The answer is that very few lead compounds are ideal. </a:t>
            </a:r>
          </a:p>
          <a:p>
            <a:pPr marL="0" indent="0" algn="just">
              <a:buNone/>
            </a:pPr>
            <a:r>
              <a:rPr lang="en-US" dirty="0">
                <a:latin typeface="Times New Roman" panose="02020603050405020304" pitchFamily="18" charset="0"/>
                <a:cs typeface="Times New Roman" panose="02020603050405020304" pitchFamily="18" charset="0"/>
              </a:rPr>
              <a:t>    Most are likely to have </a:t>
            </a:r>
            <a:r>
              <a:rPr lang="en-US" dirty="0">
                <a:solidFill>
                  <a:srgbClr val="0070C0"/>
                </a:solidFill>
                <a:latin typeface="Times New Roman" panose="02020603050405020304" pitchFamily="18" charset="0"/>
                <a:cs typeface="Times New Roman" panose="02020603050405020304" pitchFamily="18" charset="0"/>
              </a:rPr>
              <a:t>low activity, poor selectivity, and significant side effects</a:t>
            </a:r>
            <a:r>
              <a:rPr lang="en-US" dirty="0">
                <a:latin typeface="Times New Roman" panose="02020603050405020304" pitchFamily="18" charset="0"/>
                <a:cs typeface="Times New Roman" panose="02020603050405020304" pitchFamily="18" charset="0"/>
              </a:rPr>
              <a:t>. They may also be difficult to synthesize, so there is an advantage in finding analogues with improved properties. We look now at strategies that can be used to optimize the interactions of a drug with its target in order to </a:t>
            </a:r>
            <a:r>
              <a:rPr lang="en-US" dirty="0">
                <a:solidFill>
                  <a:srgbClr val="FF0000"/>
                </a:solidFill>
                <a:latin typeface="Times New Roman" panose="02020603050405020304" pitchFamily="18" charset="0"/>
                <a:cs typeface="Times New Roman" panose="02020603050405020304" pitchFamily="18" charset="0"/>
              </a:rPr>
              <a:t>gain better activity and selectivity.</a:t>
            </a:r>
          </a:p>
        </p:txBody>
      </p:sp>
    </p:spTree>
    <p:extLst>
      <p:ext uri="{BB962C8B-B14F-4D97-AF65-F5344CB8AC3E}">
        <p14:creationId xmlns:p14="http://schemas.microsoft.com/office/powerpoint/2010/main" val="40046602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762000"/>
            <a:ext cx="8229600" cy="5715000"/>
          </a:xfrm>
        </p:spPr>
        <p:txBody>
          <a:bodyPr/>
          <a:lstStyle/>
          <a:p>
            <a:pPr marL="0" indent="0">
              <a:buNone/>
            </a:pPr>
            <a:r>
              <a:rPr lang="en-US" dirty="0">
                <a:latin typeface="Times New Roman" panose="02020603050405020304" pitchFamily="18" charset="0"/>
                <a:cs typeface="Times New Roman" panose="02020603050405020304" pitchFamily="18" charset="0"/>
              </a:rPr>
              <a:t>the antifungal agent (I) acts against an enzyme present in both fungal and human cells. Replacing the imidazole ring of structure (I) with a 1,2,4-triazole ring to give UK 46245 resulted in better</a:t>
            </a:r>
          </a:p>
          <a:p>
            <a:pPr marL="0" indent="0">
              <a:buNone/>
            </a:pPr>
            <a:r>
              <a:rPr lang="en-US" dirty="0">
                <a:latin typeface="Times New Roman" panose="02020603050405020304" pitchFamily="18" charset="0"/>
                <a:cs typeface="Times New Roman" panose="02020603050405020304" pitchFamily="18" charset="0"/>
              </a:rPr>
              <a:t>selectivity against the fungal form of the enzyme.</a:t>
            </a:r>
          </a:p>
        </p:txBody>
      </p:sp>
      <p:pic>
        <p:nvPicPr>
          <p:cNvPr id="1229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586038"/>
            <a:ext cx="5791200" cy="2519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01299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15000"/>
          </a:xfrm>
        </p:spPr>
        <p:txBody>
          <a:bodyPr/>
          <a:lstStyle/>
          <a:p>
            <a:pPr marL="0" indent="0">
              <a:buNone/>
            </a:pPr>
            <a:r>
              <a:rPr lang="en-US" dirty="0">
                <a:latin typeface="Times New Roman" panose="02020603050405020304" pitchFamily="18" charset="0"/>
                <a:cs typeface="Times New Roman" panose="02020603050405020304" pitchFamily="18" charset="0"/>
              </a:rPr>
              <a:t>Replacing the aromatic ring with a pyridine ring resulted in an additional binding interaction with the target enzyme. Further development led eventually to the antiviral agent nevirapine</a:t>
            </a:r>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371724"/>
            <a:ext cx="8534399" cy="2809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608911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533400"/>
          </a:xfrm>
        </p:spPr>
        <p:txBody>
          <a:bodyPr>
            <a:normAutofit fontScale="90000"/>
          </a:bodyPr>
          <a:lstStyle/>
          <a:p>
            <a:r>
              <a:rPr lang="en-US" dirty="0"/>
              <a:t>Ring fusions</a:t>
            </a:r>
          </a:p>
        </p:txBody>
      </p:sp>
      <p:sp>
        <p:nvSpPr>
          <p:cNvPr id="3" name="Content Placeholder 2"/>
          <p:cNvSpPr>
            <a:spLocks noGrp="1"/>
          </p:cNvSpPr>
          <p:nvPr>
            <p:ph idx="1"/>
          </p:nvPr>
        </p:nvSpPr>
        <p:spPr>
          <a:xfrm>
            <a:off x="457200" y="1143000"/>
            <a:ext cx="8229600" cy="5334000"/>
          </a:xfrm>
        </p:spPr>
        <p:txBody>
          <a:bodyPr>
            <a:noAutofit/>
          </a:bodyPr>
          <a:lstStyle/>
          <a:p>
            <a:pPr marL="0" indent="0" algn="just">
              <a:buNone/>
            </a:pPr>
            <a:r>
              <a:rPr lang="en-US" dirty="0">
                <a:latin typeface="Times New Roman" panose="02020603050405020304" pitchFamily="18" charset="0"/>
                <a:cs typeface="Times New Roman" panose="02020603050405020304" pitchFamily="18" charset="0"/>
              </a:rPr>
              <a:t>Extending a ring by ring fusion can sometimes result in increased interactions or increased selectivity. One of the major advances in the development of the selective β-blockers was the replacement of the aromatic ring in adrenaline with a naphthalene ring system</a:t>
            </a:r>
          </a:p>
          <a:p>
            <a:pPr marL="0" indent="0" algn="just">
              <a:buNone/>
            </a:pPr>
            <a:r>
              <a:rPr lang="en-US" dirty="0">
                <a:latin typeface="Times New Roman" panose="02020603050405020304" pitchFamily="18" charset="0"/>
                <a:cs typeface="Times New Roman" panose="02020603050405020304" pitchFamily="18" charset="0"/>
              </a:rPr>
              <a:t>( Pronethalol ) .This resulted in a compound that was able to distinguish between two very similar receptors—the α- and β-receptors for adrenaline. </a:t>
            </a:r>
          </a:p>
          <a:p>
            <a:pPr marL="0" indent="0" algn="just">
              <a:buNone/>
            </a:pPr>
            <a:r>
              <a:rPr lang="en-US" dirty="0">
                <a:latin typeface="Times New Roman" panose="02020603050405020304" pitchFamily="18" charset="0"/>
                <a:cs typeface="Times New Roman" panose="02020603050405020304" pitchFamily="18" charset="0"/>
              </a:rPr>
              <a:t>One possible explanation for this could be that the β-receptor</a:t>
            </a:r>
          </a:p>
          <a:p>
            <a:pPr marL="0" indent="0" algn="just">
              <a:buNone/>
            </a:pPr>
            <a:r>
              <a:rPr lang="en-US" dirty="0">
                <a:latin typeface="Times New Roman" panose="02020603050405020304" pitchFamily="18" charset="0"/>
                <a:cs typeface="Times New Roman" panose="02020603050405020304" pitchFamily="18" charset="0"/>
              </a:rPr>
              <a:t>has a larger van der Waals binding area for the aromatic system than the α-receptor, and can interact more strongly with Pronethalol than with adrenaline. Another possible explanation is that the naphthalene ring system is sterically too big for the α-receptor, but is just right for the β-receptor.</a:t>
            </a:r>
          </a:p>
        </p:txBody>
      </p:sp>
    </p:spTree>
    <p:extLst>
      <p:ext uri="{BB962C8B-B14F-4D97-AF65-F5344CB8AC3E}">
        <p14:creationId xmlns:p14="http://schemas.microsoft.com/office/powerpoint/2010/main" val="858626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914400"/>
            <a:ext cx="8305800" cy="2514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058048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762000"/>
          </a:xfrm>
        </p:spPr>
        <p:txBody>
          <a:bodyPr/>
          <a:lstStyle/>
          <a:p>
            <a:r>
              <a:rPr lang="en-US" dirty="0">
                <a:latin typeface="Times New Roman" panose="02020603050405020304" pitchFamily="18" charset="0"/>
                <a:cs typeface="Times New Roman" panose="02020603050405020304" pitchFamily="18" charset="0"/>
              </a:rPr>
              <a:t>Isosteres and bioisosteres</a:t>
            </a:r>
          </a:p>
        </p:txBody>
      </p:sp>
      <p:sp>
        <p:nvSpPr>
          <p:cNvPr id="3" name="Content Placeholder 2"/>
          <p:cNvSpPr>
            <a:spLocks noGrp="1"/>
          </p:cNvSpPr>
          <p:nvPr>
            <p:ph idx="1"/>
          </p:nvPr>
        </p:nvSpPr>
        <p:spPr>
          <a:xfrm>
            <a:off x="457200" y="1219200"/>
            <a:ext cx="8229600" cy="5257800"/>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    Isosteres are atoms or groups of atoms which share the same valency and which have chemical or physical similarities</a:t>
            </a:r>
          </a:p>
          <a:p>
            <a:pPr marL="0" indent="0">
              <a:buNone/>
            </a:pPr>
            <a:r>
              <a:rPr lang="en-US" dirty="0">
                <a:latin typeface="Times New Roman" panose="02020603050405020304" pitchFamily="18" charset="0"/>
                <a:cs typeface="Times New Roman" panose="02020603050405020304" pitchFamily="18" charset="0"/>
              </a:rPr>
              <a:t>    For example, SH, NH2 , and CH3 are isosteres of OH, whereas S, NH, and CH2 are isosteres of O.</a:t>
            </a:r>
          </a:p>
          <a:p>
            <a:pPr marL="0" indent="0">
              <a:buNone/>
            </a:pPr>
            <a:r>
              <a:rPr lang="en-US" dirty="0">
                <a:latin typeface="Times New Roman" panose="02020603050405020304" pitchFamily="18" charset="0"/>
                <a:cs typeface="Times New Roman" panose="02020603050405020304" pitchFamily="18" charset="0"/>
              </a:rPr>
              <a:t>     Isosteres can be used to determine whether a particular group is an important binding group or not by altering the character of the molecule in as controlled a way as possible.</a:t>
            </a:r>
          </a:p>
          <a:p>
            <a:pPr marL="0" indent="0">
              <a:buNone/>
            </a:pPr>
            <a:r>
              <a:rPr lang="en-US" dirty="0">
                <a:latin typeface="Times New Roman" panose="02020603050405020304" pitchFamily="18" charset="0"/>
                <a:cs typeface="Times New Roman" panose="02020603050405020304" pitchFamily="18" charset="0"/>
              </a:rPr>
              <a:t>    Replacing O with CH</a:t>
            </a:r>
            <a:r>
              <a:rPr lang="en-US" sz="18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 for example, makes little difference to the size of the analogue, but will have a marked effect on its polarity, electronic distribution, and bonding.</a:t>
            </a:r>
          </a:p>
          <a:p>
            <a:pPr marL="0" indent="0">
              <a:buNone/>
            </a:pPr>
            <a:r>
              <a:rPr lang="en-US" dirty="0">
                <a:latin typeface="Times New Roman" panose="02020603050405020304" pitchFamily="18" charset="0"/>
                <a:cs typeface="Times New Roman" panose="02020603050405020304" pitchFamily="18" charset="0"/>
              </a:rPr>
              <a:t>    Replacing OH with the larger SH may not have such an influence on the electronic character, but steric factors become more significant. </a:t>
            </a:r>
          </a:p>
          <a:p>
            <a:endParaRPr lang="en-US" dirty="0"/>
          </a:p>
        </p:txBody>
      </p:sp>
    </p:spTree>
    <p:extLst>
      <p:ext uri="{BB962C8B-B14F-4D97-AF65-F5344CB8AC3E}">
        <p14:creationId xmlns:p14="http://schemas.microsoft.com/office/powerpoint/2010/main" val="36840863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Isosteric groups could be used to determine whether a particular group is involved in hydrogen bonding.</a:t>
            </a:r>
          </a:p>
          <a:p>
            <a:pPr marL="0" indent="0">
              <a:buNone/>
            </a:pPr>
            <a:r>
              <a:rPr lang="en-US" dirty="0">
                <a:solidFill>
                  <a:srgbClr val="0070C0"/>
                </a:solidFill>
                <a:latin typeface="Times New Roman" panose="02020603050405020304" pitchFamily="18" charset="0"/>
                <a:cs typeface="Times New Roman" panose="02020603050405020304" pitchFamily="18" charset="0"/>
              </a:rPr>
              <a:t>For example,</a:t>
            </a:r>
            <a:r>
              <a:rPr lang="en-US" dirty="0">
                <a:latin typeface="Times New Roman" panose="02020603050405020304" pitchFamily="18" charset="0"/>
                <a:cs typeface="Times New Roman" panose="02020603050405020304" pitchFamily="18" charset="0"/>
              </a:rPr>
              <a:t> replacing OH with CH3 would completely eliminate hydrogen bonding, whereas replacing OH with NH2 would not.</a:t>
            </a:r>
          </a:p>
          <a:p>
            <a:pPr marL="0" indent="0">
              <a:buNone/>
            </a:pPr>
            <a:endParaRPr lang="en-US" dirty="0"/>
          </a:p>
        </p:txBody>
      </p:sp>
    </p:spTree>
    <p:extLst>
      <p:ext uri="{BB962C8B-B14F-4D97-AF65-F5344CB8AC3E}">
        <p14:creationId xmlns:p14="http://schemas.microsoft.com/office/powerpoint/2010/main" val="21489202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6827" r="5982"/>
          <a:stretch/>
        </p:blipFill>
        <p:spPr bwMode="auto">
          <a:xfrm>
            <a:off x="228600" y="609600"/>
            <a:ext cx="8001000" cy="556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762431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7924800" cy="5867400"/>
          </a:xfrm>
        </p:spPr>
        <p:txBody>
          <a:bodyPr>
            <a:normAutofit/>
          </a:bodyPr>
          <a:lstStyle/>
          <a:p>
            <a:pPr marL="0" indent="0" algn="just">
              <a:buNone/>
            </a:pPr>
            <a:r>
              <a:rPr lang="en-US" sz="2400" dirty="0">
                <a:latin typeface="Times New Roman" panose="02020603050405020304" pitchFamily="18" charset="0"/>
                <a:cs typeface="Times New Roman" panose="02020603050405020304" pitchFamily="18" charset="0"/>
              </a:rPr>
              <a:t>    The β-blocker propranolol has an ether linkage</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    Replacement of the OCH</a:t>
            </a:r>
            <a:r>
              <a:rPr lang="en-US" sz="18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segment with the isosteres </a:t>
            </a:r>
          </a:p>
          <a:p>
            <a:pPr marL="0" indent="0" algn="just">
              <a:buNone/>
            </a:pPr>
            <a:r>
              <a:rPr lang="en-US" sz="2400" dirty="0">
                <a:latin typeface="Times New Roman" panose="02020603050405020304" pitchFamily="18" charset="0"/>
                <a:cs typeface="Times New Roman" panose="02020603050405020304" pitchFamily="18" charset="0"/>
              </a:rPr>
              <a:t> CH = CH, SCH</a:t>
            </a:r>
            <a:r>
              <a:rPr lang="en-US" sz="2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 or CH</a:t>
            </a:r>
            <a:r>
              <a:rPr lang="en-US" sz="16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CH</a:t>
            </a:r>
            <a:r>
              <a:rPr lang="en-US" sz="16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eliminates activity, whereas replacement with NHCH</a:t>
            </a:r>
            <a:r>
              <a:rPr lang="en-US" sz="16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retains activity (though reduced).    </a:t>
            </a:r>
          </a:p>
          <a:p>
            <a:pPr marL="0" indent="0" algn="just">
              <a:buNone/>
            </a:pPr>
            <a:r>
              <a:rPr lang="en-US"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These results show that the ether oxygen is important to the activity of the drug and suggests that it is involved in hydrogen bonding with the receptor</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3657600"/>
            <a:ext cx="5334000" cy="2590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661304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7924800" cy="5440363"/>
          </a:xfrm>
        </p:spPr>
        <p:txBody>
          <a:bodyPr>
            <a:normAutofit/>
          </a:bodyPr>
          <a:lstStyle/>
          <a:p>
            <a:pPr marL="0" indent="0" algn="just">
              <a:buNone/>
            </a:pPr>
            <a:r>
              <a:rPr lang="en-US" sz="2400" dirty="0">
                <a:latin typeface="Times New Roman" panose="02020603050405020304" pitchFamily="18" charset="0"/>
                <a:cs typeface="Times New Roman" panose="02020603050405020304" pitchFamily="18" charset="0"/>
              </a:rPr>
              <a:t>Some isosteres can be used to determine the importance of size towards activity, whereas others can be used to determine the importance of electronic factors. For example, fluorine is often used as an isostere of hydrogen as it is virtually the same size. However, it is more electronegative and can be used to vary the electronic properties of the drug without having any steric effect.</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presence of fluorine in place of an enzymatically labile hydrogen can also disrupt an enzymatic reaction, as C–F bonds are not easily broken.</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4495800"/>
            <a:ext cx="7010400" cy="2209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905357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001000" cy="5516563"/>
          </a:xfrm>
        </p:spPr>
        <p:txBody>
          <a:bodyPr>
            <a:normAutofit/>
          </a:bodyPr>
          <a:lstStyle/>
          <a:p>
            <a:pPr marL="0" indent="0" algn="just">
              <a:buNone/>
            </a:pPr>
            <a:r>
              <a:rPr lang="en-US" sz="2400" dirty="0">
                <a:solidFill>
                  <a:srgbClr val="0070C0"/>
                </a:solidFill>
                <a:latin typeface="Times New Roman" panose="02020603050405020304" pitchFamily="18" charset="0"/>
                <a:cs typeface="Times New Roman" panose="02020603050405020304" pitchFamily="18" charset="0"/>
              </a:rPr>
              <a:t>For example, </a:t>
            </a:r>
            <a:r>
              <a:rPr lang="en-US" sz="2400" dirty="0">
                <a:latin typeface="Times New Roman" panose="02020603050405020304" pitchFamily="18" charset="0"/>
                <a:cs typeface="Times New Roman" panose="02020603050405020304" pitchFamily="18" charset="0"/>
              </a:rPr>
              <a:t>the antitumour drug </a:t>
            </a:r>
            <a:r>
              <a:rPr lang="en-US" sz="2400" dirty="0">
                <a:solidFill>
                  <a:srgbClr val="FF0000"/>
                </a:solidFill>
                <a:latin typeface="Times New Roman" panose="02020603050405020304" pitchFamily="18" charset="0"/>
                <a:cs typeface="Times New Roman" panose="02020603050405020304" pitchFamily="18" charset="0"/>
              </a:rPr>
              <a:t>5-fluorouracil </a:t>
            </a:r>
            <a:r>
              <a:rPr lang="en-US" sz="2400" dirty="0">
                <a:latin typeface="Times New Roman" panose="02020603050405020304" pitchFamily="18" charset="0"/>
                <a:cs typeface="Times New Roman" panose="02020603050405020304" pitchFamily="18" charset="0"/>
              </a:rPr>
              <a:t>described in is</a:t>
            </a:r>
          </a:p>
          <a:p>
            <a:pPr marL="0" indent="0" algn="just">
              <a:buNone/>
            </a:pPr>
            <a:r>
              <a:rPr lang="en-US" sz="2400" dirty="0">
                <a:latin typeface="Times New Roman" panose="02020603050405020304" pitchFamily="18" charset="0"/>
                <a:cs typeface="Times New Roman" panose="02020603050405020304" pitchFamily="18" charset="0"/>
              </a:rPr>
              <a:t>accepted by its target enzyme because it appears little different</a:t>
            </a:r>
          </a:p>
          <a:p>
            <a:pPr marL="0" indent="0" algn="just">
              <a:buNone/>
            </a:pPr>
            <a:r>
              <a:rPr lang="en-US" sz="2400" dirty="0">
                <a:latin typeface="Times New Roman" panose="02020603050405020304" pitchFamily="18" charset="0"/>
                <a:cs typeface="Times New Roman" panose="02020603050405020304" pitchFamily="18" charset="0"/>
              </a:rPr>
              <a:t>from the normal substrate— uracil . However, the mechanism of the enzyme-catalysed reaction is totally disrupted, as the fluorine has replaced a hydrogen which is normally lost during the enzyme mechanism. Several non-classical isosteres have been used in drug design as replacements for particular functional groups.</a:t>
            </a:r>
          </a:p>
          <a:p>
            <a:pPr marL="0" indent="0" algn="just">
              <a:buNone/>
            </a:pPr>
            <a:r>
              <a:rPr lang="en-US" sz="2400" dirty="0">
                <a:latin typeface="Times New Roman" panose="02020603050405020304" pitchFamily="18" charset="0"/>
                <a:cs typeface="Times New Roman" panose="02020603050405020304" pitchFamily="18" charset="0"/>
              </a:rPr>
              <a:t>Non-classical isosteres are groups that do not obey the steric and electronic rules used to define classical isosteres, but which have similar physical and chemical properties.</a:t>
            </a:r>
          </a:p>
        </p:txBody>
      </p:sp>
    </p:spTree>
    <p:extLst>
      <p:ext uri="{BB962C8B-B14F-4D97-AF65-F5344CB8AC3E}">
        <p14:creationId xmlns:p14="http://schemas.microsoft.com/office/powerpoint/2010/main" val="760913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lstStyle/>
          <a:p>
            <a:r>
              <a:rPr lang="en-US" dirty="0">
                <a:latin typeface="Times New Roman" panose="02020603050405020304" pitchFamily="18" charset="0"/>
                <a:cs typeface="Times New Roman" panose="02020603050405020304" pitchFamily="18" charset="0"/>
              </a:rPr>
              <a:t>Variation of substituents</a:t>
            </a:r>
          </a:p>
        </p:txBody>
      </p:sp>
      <p:sp>
        <p:nvSpPr>
          <p:cNvPr id="3" name="Content Placeholder 2"/>
          <p:cNvSpPr>
            <a:spLocks noGrp="1"/>
          </p:cNvSpPr>
          <p:nvPr>
            <p:ph idx="1"/>
          </p:nvPr>
        </p:nvSpPr>
        <p:spPr>
          <a:xfrm>
            <a:off x="457200" y="1295400"/>
            <a:ext cx="8229600" cy="5181600"/>
          </a:xfrm>
        </p:spPr>
        <p:txBody>
          <a:bodyPr>
            <a:normAutofit fontScale="92500" lnSpcReduction="10000"/>
          </a:bodyPr>
          <a:lstStyle/>
          <a:p>
            <a:pPr marL="0" indent="0">
              <a:buNone/>
            </a:pPr>
            <a:r>
              <a:rPr lang="en-US" dirty="0">
                <a:solidFill>
                  <a:srgbClr val="0070C0"/>
                </a:solidFill>
                <a:latin typeface="Times New Roman" panose="02020603050405020304" pitchFamily="18" charset="0"/>
                <a:cs typeface="Times New Roman" panose="02020603050405020304" pitchFamily="18" charset="0"/>
              </a:rPr>
              <a:t>Alkyl substituents </a:t>
            </a:r>
          </a:p>
          <a:p>
            <a:pPr marL="0" indent="0">
              <a:buNone/>
            </a:pPr>
            <a:r>
              <a:rPr lang="en-US" dirty="0">
                <a:latin typeface="Times New Roman" panose="02020603050405020304" pitchFamily="18" charset="0"/>
                <a:cs typeface="Times New Roman" panose="02020603050405020304" pitchFamily="18" charset="0"/>
              </a:rPr>
              <a:t>Certain alkyl substituents can be varied more easily than others. </a:t>
            </a:r>
          </a:p>
          <a:p>
            <a:pPr>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The alkyl substituents of ethers, amines, esters, and amides are easily varied </a:t>
            </a:r>
          </a:p>
          <a:p>
            <a:pPr>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In these cases, the alkyl substituent already present can be removed and replaced by another substituent.</a:t>
            </a:r>
          </a:p>
          <a:p>
            <a:pPr>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Alkyl substituents which are part of the carbon skeleton of the molecule </a:t>
            </a:r>
            <a:r>
              <a:rPr lang="en-US" dirty="0">
                <a:solidFill>
                  <a:srgbClr val="FF0000"/>
                </a:solidFill>
                <a:latin typeface="Times New Roman" panose="02020603050405020304" pitchFamily="18" charset="0"/>
                <a:cs typeface="Times New Roman" panose="02020603050405020304" pitchFamily="18" charset="0"/>
              </a:rPr>
              <a:t>are not easily removed</a:t>
            </a:r>
            <a:r>
              <a:rPr lang="en-US" dirty="0">
                <a:latin typeface="Times New Roman" panose="02020603050405020304" pitchFamily="18" charset="0"/>
                <a:cs typeface="Times New Roman" panose="02020603050405020304" pitchFamily="18" charset="0"/>
              </a:rPr>
              <a:t>, and it is usually necessary to carry out a full synthesis in order to vary them.</a:t>
            </a:r>
          </a:p>
          <a:p>
            <a:pPr>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If alkyl groups are interacting with a hydrophobic pocket in the binding site, then varying the length and bulk of the alkyl group (e.g. methyl, ethyl, propyl, butyl isopropyl, isobutyl, or t -butyl) allows one to probe the depth and width of the pocket. </a:t>
            </a:r>
          </a:p>
          <a:p>
            <a:pPr>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Choosing a substituent that will fill the pocket will then increase the binding interaction</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24385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8790" b="21049"/>
          <a:stretch/>
        </p:blipFill>
        <p:spPr bwMode="auto">
          <a:xfrm>
            <a:off x="914400" y="533400"/>
            <a:ext cx="6934200" cy="22540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04800" y="2743200"/>
            <a:ext cx="8077200" cy="3785652"/>
          </a:xfrm>
          <a:prstGeom prst="rect">
            <a:avLst/>
          </a:prstGeom>
        </p:spPr>
        <p:txBody>
          <a:bodyPr wrap="square">
            <a:spAutoFit/>
          </a:bodyPr>
          <a:lstStyle/>
          <a:p>
            <a:pPr algn="just"/>
            <a:r>
              <a:rPr lang="en-US" sz="2400" dirty="0">
                <a:latin typeface="Times New Roman" panose="02020603050405020304" pitchFamily="18" charset="0"/>
                <a:cs typeface="Times New Roman" panose="02020603050405020304" pitchFamily="18" charset="0"/>
              </a:rPr>
              <a:t>    Non-classical isosteres for a thiourea group are all planar groups of similar size and basicity.</a:t>
            </a:r>
          </a:p>
          <a:p>
            <a:pPr algn="just"/>
            <a:r>
              <a:rPr lang="en-US" sz="2400" dirty="0">
                <a:latin typeface="Times New Roman" panose="02020603050405020304" pitchFamily="18" charset="0"/>
                <a:cs typeface="Times New Roman" panose="02020603050405020304" pitchFamily="18" charset="0"/>
              </a:rPr>
              <a:t>    The term bioisostere is used in drug design and includes both classical and non-classical isosteres. </a:t>
            </a:r>
          </a:p>
          <a:p>
            <a:pPr algn="just"/>
            <a:r>
              <a:rPr lang="en-US" sz="2400" dirty="0">
                <a:latin typeface="Times New Roman" panose="02020603050405020304" pitchFamily="18" charset="0"/>
                <a:cs typeface="Times New Roman" panose="02020603050405020304" pitchFamily="18" charset="0"/>
              </a:rPr>
              <a:t>    </a:t>
            </a:r>
            <a:r>
              <a:rPr lang="en-US" sz="2400" dirty="0">
                <a:solidFill>
                  <a:srgbClr val="FF0000"/>
                </a:solidFill>
                <a:latin typeface="Times New Roman" panose="02020603050405020304" pitchFamily="18" charset="0"/>
                <a:cs typeface="Times New Roman" panose="02020603050405020304" pitchFamily="18" charset="0"/>
              </a:rPr>
              <a:t>A bioisostere </a:t>
            </a:r>
            <a:r>
              <a:rPr lang="en-US" sz="2400" dirty="0">
                <a:latin typeface="Times New Roman" panose="02020603050405020304" pitchFamily="18" charset="0"/>
                <a:cs typeface="Times New Roman" panose="02020603050405020304" pitchFamily="18" charset="0"/>
              </a:rPr>
              <a:t>is a group that can be used to replace another group while retaining the desired biological activity.   </a:t>
            </a:r>
          </a:p>
          <a:p>
            <a:pPr algn="just"/>
            <a:r>
              <a:rPr lang="en-US" sz="2400" dirty="0">
                <a:latin typeface="Times New Roman" panose="02020603050405020304" pitchFamily="18" charset="0"/>
                <a:cs typeface="Times New Roman" panose="02020603050405020304" pitchFamily="18" charset="0"/>
              </a:rPr>
              <a:t>    Bioisosteres are often used to replace a functional group that is important for target  binding, but is problematic in one way or another.</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86285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153400" cy="5592763"/>
          </a:xfrm>
        </p:spPr>
        <p:txBody>
          <a:bodyPr>
            <a:normAutofit/>
          </a:bodyPr>
          <a:lstStyle/>
          <a:p>
            <a:pPr marL="0" indent="0" algn="just">
              <a:buNone/>
            </a:pPr>
            <a:r>
              <a:rPr lang="en-US" sz="2400" dirty="0">
                <a:solidFill>
                  <a:srgbClr val="0070C0"/>
                </a:solidFill>
                <a:latin typeface="Times New Roman" panose="02020603050405020304" pitchFamily="18" charset="0"/>
                <a:cs typeface="Times New Roman" panose="02020603050405020304" pitchFamily="18" charset="0"/>
              </a:rPr>
              <a:t>For example, </a:t>
            </a:r>
            <a:r>
              <a:rPr lang="en-US" sz="2400" dirty="0">
                <a:latin typeface="Times New Roman" panose="02020603050405020304" pitchFamily="18" charset="0"/>
                <a:cs typeface="Times New Roman" panose="02020603050405020304" pitchFamily="18" charset="0"/>
              </a:rPr>
              <a:t>the thiourea group was present as an important binding group in early histamine antagonists, but was responsible for toxic side effects. Replacing it with bioisosteres allowed the important binding interactions to be retained for histamine antagonism but avoided the toxicity problems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1" y="2943224"/>
            <a:ext cx="3048000" cy="1781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2762249"/>
            <a:ext cx="3810000" cy="19621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348975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7834" r="5898" b="7061"/>
          <a:stretch/>
        </p:blipFill>
        <p:spPr bwMode="auto">
          <a:xfrm>
            <a:off x="304800" y="228600"/>
            <a:ext cx="7452852" cy="57739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457200" y="5961965"/>
            <a:ext cx="7696200" cy="461665"/>
          </a:xfrm>
          <a:prstGeom prst="rect">
            <a:avLst/>
          </a:prstGeom>
        </p:spPr>
        <p:txBody>
          <a:bodyPr wrap="square">
            <a:spAutoFit/>
          </a:bodyPr>
          <a:lstStyle/>
          <a:p>
            <a:r>
              <a:rPr lang="en-US" sz="2400" dirty="0">
                <a:latin typeface="Times New Roman" panose="02020603050405020304" pitchFamily="18" charset="0"/>
                <a:cs typeface="Times New Roman" panose="02020603050405020304" pitchFamily="18" charset="0"/>
              </a:rPr>
              <a:t>Possible receptor interactions of histamine and an antagonist.</a:t>
            </a:r>
          </a:p>
        </p:txBody>
      </p:sp>
    </p:spTree>
    <p:extLst>
      <p:ext uri="{BB962C8B-B14F-4D97-AF65-F5344CB8AC3E}">
        <p14:creationId xmlns:p14="http://schemas.microsoft.com/office/powerpoint/2010/main" val="25870275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82000" cy="6096000"/>
          </a:xfrm>
        </p:spPr>
        <p:txBody>
          <a:bodyPr>
            <a:normAutofit/>
          </a:bodyPr>
          <a:lstStyle/>
          <a:p>
            <a:pPr marL="114300" indent="0" algn="just">
              <a:buNone/>
            </a:pPr>
            <a:endParaRPr lang="en-US" sz="2400" dirty="0">
              <a:latin typeface="Times New Roman" panose="02020603050405020304" pitchFamily="18" charset="0"/>
              <a:cs typeface="Times New Roman" panose="02020603050405020304" pitchFamily="18" charset="0"/>
            </a:endParaRPr>
          </a:p>
          <a:p>
            <a:pPr marL="114300" indent="0" algn="just">
              <a:buNone/>
            </a:pPr>
            <a:r>
              <a:rPr lang="en-US" sz="2400" dirty="0">
                <a:latin typeface="Times New Roman" panose="02020603050405020304" pitchFamily="18" charset="0"/>
                <a:cs typeface="Times New Roman" panose="02020603050405020304" pitchFamily="18" charset="0"/>
              </a:rPr>
              <a:t>    In some situations, the use of a </a:t>
            </a:r>
            <a:r>
              <a:rPr lang="en-US" sz="2400" dirty="0">
                <a:solidFill>
                  <a:srgbClr val="FF0000"/>
                </a:solidFill>
                <a:latin typeface="Times New Roman" panose="02020603050405020304" pitchFamily="18" charset="0"/>
                <a:cs typeface="Times New Roman" panose="02020603050405020304" pitchFamily="18" charset="0"/>
              </a:rPr>
              <a:t>bioisostere</a:t>
            </a:r>
            <a:r>
              <a:rPr lang="en-US" sz="2400" dirty="0">
                <a:latin typeface="Times New Roman" panose="02020603050405020304" pitchFamily="18" charset="0"/>
                <a:cs typeface="Times New Roman" panose="02020603050405020304" pitchFamily="18" charset="0"/>
              </a:rPr>
              <a:t> can actually increase target interactions and/or selectivity.</a:t>
            </a:r>
          </a:p>
          <a:p>
            <a:pPr marL="114300" indent="0" algn="just">
              <a:buNone/>
            </a:pPr>
            <a:r>
              <a:rPr lang="en-US" sz="2400" dirty="0">
                <a:latin typeface="Times New Roman" panose="02020603050405020304" pitchFamily="18" charset="0"/>
                <a:cs typeface="Times New Roman" panose="02020603050405020304" pitchFamily="18" charset="0"/>
              </a:rPr>
              <a:t>    For example, a pyrrole ring has frequently been used as a bioisostere for an amide. Carrying out this replacement on the dopamine antagonist sultopride led to increased activity and selectivity towards the dopamine D 3 -receptor over the dopamine D 2 -receptor Such agents show promise as antipsychotic agents that lack the side effects associated with the D 2 -receptor.</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3810000"/>
            <a:ext cx="4724400" cy="26669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124088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609600"/>
            <a:ext cx="8305800" cy="5791200"/>
          </a:xfrm>
        </p:spPr>
        <p:txBody>
          <a:bodyPr/>
          <a:lstStyle/>
          <a:p>
            <a:pPr marL="114300" indent="0">
              <a:buNone/>
            </a:pPr>
            <a:r>
              <a:rPr lang="en-US" dirty="0">
                <a:latin typeface="Times New Roman" panose="02020603050405020304" pitchFamily="18" charset="0"/>
                <a:cs typeface="Times New Roman" panose="02020603050405020304" pitchFamily="18" charset="0"/>
              </a:rPr>
              <a:t>    Introducing a bioisostere to replace a problematic group often involves introducing further functional groups that might form extra binding interactions with the target binding site </a:t>
            </a:r>
          </a:p>
          <a:p>
            <a:pPr marL="114300" indent="0">
              <a:buNone/>
            </a:pPr>
            <a:r>
              <a:rPr lang="en-US" dirty="0">
                <a:latin typeface="Times New Roman" panose="02020603050405020304" pitchFamily="18" charset="0"/>
                <a:cs typeface="Times New Roman" panose="02020603050405020304" pitchFamily="18" charset="0"/>
              </a:rPr>
              <a:t>    For example, a 10-fold increase in activity was observed for an antiviral agent when an N -acylsulphonamide was used as a bioisostere for a carboxylic acid The N -acylsulphonamide group introduces the possibility of further hydrogen bonding or van der Waals interactions with the binding site.</a:t>
            </a:r>
          </a:p>
        </p:txBody>
      </p:sp>
      <p:pic>
        <p:nvPicPr>
          <p:cNvPr id="2051"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t="17051"/>
          <a:stretch/>
        </p:blipFill>
        <p:spPr bwMode="auto">
          <a:xfrm>
            <a:off x="1219200" y="3831770"/>
            <a:ext cx="6705600" cy="19594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304800" y="5791200"/>
            <a:ext cx="8001000" cy="1200329"/>
          </a:xfrm>
          <a:prstGeom prst="rect">
            <a:avLst/>
          </a:prstGeom>
        </p:spPr>
        <p:txBody>
          <a:bodyPr wrap="square">
            <a:spAutoFit/>
          </a:bodyPr>
          <a:lstStyle/>
          <a:p>
            <a:r>
              <a:rPr lang="en-US" sz="2400" dirty="0">
                <a:latin typeface="Times New Roman" panose="02020603050405020304" pitchFamily="18" charset="0"/>
                <a:cs typeface="Times New Roman" panose="02020603050405020304" pitchFamily="18" charset="0"/>
              </a:rPr>
              <a:t>    Extra binding interactions that might be possible when using an N acylsulphonamide as a bioisostere for a carboxylic acid.</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8273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66800" y="533400"/>
            <a:ext cx="6300668" cy="5943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15303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458200" cy="5562600"/>
          </a:xfrm>
        </p:spPr>
        <p:txBody>
          <a:bodyPr/>
          <a:lstStyle/>
          <a:p>
            <a:pPr>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Larger alkyl groups may also </a:t>
            </a:r>
            <a:r>
              <a:rPr lang="en-US" dirty="0">
                <a:solidFill>
                  <a:srgbClr val="FF0000"/>
                </a:solidFill>
                <a:latin typeface="Times New Roman" panose="02020603050405020304" pitchFamily="18" charset="0"/>
                <a:cs typeface="Times New Roman" panose="02020603050405020304" pitchFamily="18" charset="0"/>
              </a:rPr>
              <a:t>confer selectivity </a:t>
            </a:r>
            <a:r>
              <a:rPr lang="en-US" dirty="0">
                <a:latin typeface="Times New Roman" panose="02020603050405020304" pitchFamily="18" charset="0"/>
                <a:cs typeface="Times New Roman" panose="02020603050405020304" pitchFamily="18" charset="0"/>
              </a:rPr>
              <a:t>on the drug. For example, in the case of a compound that interacts with two </a:t>
            </a:r>
          </a:p>
          <a:p>
            <a:pPr marL="0" indent="0">
              <a:buNone/>
            </a:pPr>
            <a:r>
              <a:rPr lang="en-US" dirty="0">
                <a:latin typeface="Times New Roman" panose="02020603050405020304" pitchFamily="18" charset="0"/>
                <a:cs typeface="Times New Roman" panose="02020603050405020304" pitchFamily="18" charset="0"/>
              </a:rPr>
              <a:t>different receptors, a bulkier alkyl substituent may prevent the drug from binding to one of those receptors and so cut down side effects </a:t>
            </a:r>
            <a:r>
              <a:rPr lang="en-US" dirty="0">
                <a:solidFill>
                  <a:srgbClr val="FF0000"/>
                </a:solidFill>
                <a:latin typeface="Times New Roman" panose="02020603050405020304" pitchFamily="18" charset="0"/>
                <a:cs typeface="Times New Roman" panose="02020603050405020304" pitchFamily="18" charset="0"/>
              </a:rPr>
              <a:t>Isoprenaline</a:t>
            </a:r>
            <a:r>
              <a:rPr lang="en-US" dirty="0">
                <a:latin typeface="Times New Roman" panose="02020603050405020304" pitchFamily="18" charset="0"/>
                <a:cs typeface="Times New Roman" panose="02020603050405020304" pitchFamily="18" charset="0"/>
              </a:rPr>
              <a:t> is an analogue of </a:t>
            </a:r>
          </a:p>
          <a:p>
            <a:pPr marL="0" indent="0" algn="just">
              <a:buNone/>
            </a:pPr>
            <a:r>
              <a:rPr lang="en-US" dirty="0">
                <a:latin typeface="Times New Roman" panose="02020603050405020304" pitchFamily="18" charset="0"/>
                <a:cs typeface="Times New Roman" panose="02020603050405020304" pitchFamily="18" charset="0"/>
              </a:rPr>
              <a:t>Adrenaline where a </a:t>
            </a:r>
            <a:r>
              <a:rPr lang="en-US" dirty="0">
                <a:solidFill>
                  <a:srgbClr val="0070C0"/>
                </a:solidFill>
                <a:latin typeface="Times New Roman" panose="02020603050405020304" pitchFamily="18" charset="0"/>
                <a:cs typeface="Times New Roman" panose="02020603050405020304" pitchFamily="18" charset="0"/>
              </a:rPr>
              <a:t>methyl group </a:t>
            </a:r>
            <a:r>
              <a:rPr lang="en-US" dirty="0">
                <a:latin typeface="Times New Roman" panose="02020603050405020304" pitchFamily="18" charset="0"/>
                <a:cs typeface="Times New Roman" panose="02020603050405020304" pitchFamily="18" charset="0"/>
              </a:rPr>
              <a:t>was</a:t>
            </a:r>
          </a:p>
          <a:p>
            <a:pPr marL="0" indent="0" algn="just">
              <a:buNone/>
            </a:pPr>
            <a:r>
              <a:rPr lang="en-US" dirty="0">
                <a:latin typeface="Times New Roman" panose="02020603050405020304" pitchFamily="18" charset="0"/>
                <a:cs typeface="Times New Roman" panose="02020603050405020304" pitchFamily="18" charset="0"/>
              </a:rPr>
              <a:t> replaced by an </a:t>
            </a:r>
            <a:r>
              <a:rPr lang="en-US" dirty="0">
                <a:solidFill>
                  <a:srgbClr val="0070C0"/>
                </a:solidFill>
                <a:latin typeface="Times New Roman" panose="02020603050405020304" pitchFamily="18" charset="0"/>
                <a:cs typeface="Times New Roman" panose="02020603050405020304" pitchFamily="18" charset="0"/>
              </a:rPr>
              <a:t>isopropyl group</a:t>
            </a:r>
            <a:r>
              <a:rPr lang="en-US" dirty="0">
                <a:latin typeface="Times New Roman" panose="02020603050405020304" pitchFamily="18" charset="0"/>
                <a:cs typeface="Times New Roman" panose="02020603050405020304" pitchFamily="18" charset="0"/>
              </a:rPr>
              <a:t>, </a:t>
            </a:r>
          </a:p>
          <a:p>
            <a:pPr marL="0" indent="0" algn="just">
              <a:buNone/>
            </a:pPr>
            <a:r>
              <a:rPr lang="en-US" dirty="0">
                <a:latin typeface="Times New Roman" panose="02020603050405020304" pitchFamily="18" charset="0"/>
                <a:cs typeface="Times New Roman" panose="02020603050405020304" pitchFamily="18" charset="0"/>
              </a:rPr>
              <a:t>resulting in selectivity for adrenergic</a:t>
            </a:r>
          </a:p>
          <a:p>
            <a:pPr marL="0" indent="0" algn="just">
              <a:buNone/>
            </a:pPr>
            <a:r>
              <a:rPr lang="en-US" dirty="0">
                <a:latin typeface="Times New Roman" panose="02020603050405020304" pitchFamily="18" charset="0"/>
                <a:cs typeface="Times New Roman" panose="02020603050405020304" pitchFamily="18" charset="0"/>
              </a:rPr>
              <a:t> β-receptors over adrenergic α-receptors</a:t>
            </a:r>
          </a:p>
          <a:p>
            <a:pPr marL="0" indent="0" algn="just">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4320" r="9965"/>
          <a:stretch/>
        </p:blipFill>
        <p:spPr bwMode="auto">
          <a:xfrm>
            <a:off x="5257800" y="2438400"/>
            <a:ext cx="3657600" cy="426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4800600"/>
            <a:ext cx="4495799" cy="190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95530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normAutofit fontScale="90000"/>
          </a:bodyPr>
          <a:lstStyle/>
          <a:p>
            <a:r>
              <a:rPr lang="en-US" dirty="0">
                <a:latin typeface="Times New Roman" panose="02020603050405020304" pitchFamily="18" charset="0"/>
                <a:cs typeface="Times New Roman" panose="02020603050405020304" pitchFamily="18" charset="0"/>
              </a:rPr>
              <a:t>Aromatic substituents</a:t>
            </a:r>
          </a:p>
        </p:txBody>
      </p:sp>
      <p:sp>
        <p:nvSpPr>
          <p:cNvPr id="3" name="Content Placeholder 2"/>
          <p:cNvSpPr>
            <a:spLocks noGrp="1"/>
          </p:cNvSpPr>
          <p:nvPr>
            <p:ph idx="1"/>
          </p:nvPr>
        </p:nvSpPr>
        <p:spPr>
          <a:xfrm>
            <a:off x="457200" y="1295400"/>
            <a:ext cx="8229600" cy="5181600"/>
          </a:xfrm>
        </p:spPr>
        <p:txBody>
          <a:bodyPr/>
          <a:lstStyle/>
          <a:p>
            <a:pPr marL="0" indent="0">
              <a:buNone/>
            </a:pPr>
            <a:r>
              <a:rPr lang="en-US" dirty="0">
                <a:latin typeface="Times New Roman" panose="02020603050405020304" pitchFamily="18" charset="0"/>
                <a:cs typeface="Times New Roman" panose="02020603050405020304" pitchFamily="18" charset="0"/>
              </a:rPr>
              <a:t>    If a drug contains an aromatic ring, the position of substituents</a:t>
            </a:r>
          </a:p>
          <a:p>
            <a:pPr marL="0" indent="0">
              <a:buNone/>
            </a:pPr>
            <a:r>
              <a:rPr lang="en-US" dirty="0">
                <a:latin typeface="Times New Roman" panose="02020603050405020304" pitchFamily="18" charset="0"/>
                <a:cs typeface="Times New Roman" panose="02020603050405020304" pitchFamily="18" charset="0"/>
              </a:rPr>
              <a:t>can be varied to find better binding interactions, resulting in </a:t>
            </a:r>
            <a:r>
              <a:rPr lang="en-US" dirty="0">
                <a:solidFill>
                  <a:srgbClr val="FF0000"/>
                </a:solidFill>
                <a:latin typeface="Times New Roman" panose="02020603050405020304" pitchFamily="18" charset="0"/>
                <a:cs typeface="Times New Roman" panose="02020603050405020304" pitchFamily="18" charset="0"/>
              </a:rPr>
              <a:t>increased activity</a:t>
            </a:r>
            <a:r>
              <a:rPr lang="en-US" dirty="0">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For example: the best anti-</a:t>
            </a:r>
            <a:r>
              <a:rPr lang="en-US" dirty="0" err="1">
                <a:latin typeface="Times New Roman" panose="02020603050405020304" pitchFamily="18" charset="0"/>
                <a:cs typeface="Times New Roman" panose="02020603050405020304" pitchFamily="18" charset="0"/>
              </a:rPr>
              <a:t>arrythmic</a:t>
            </a:r>
            <a:r>
              <a:rPr lang="en-US" dirty="0">
                <a:latin typeface="Times New Roman" panose="02020603050405020304" pitchFamily="18" charset="0"/>
                <a:cs typeface="Times New Roman" panose="02020603050405020304" pitchFamily="18" charset="0"/>
              </a:rPr>
              <a:t> activity for a series of benzopyrans was found when the sulphonamide substituent was at position 7 of the aromatic ring</a:t>
            </a:r>
          </a:p>
        </p:txBody>
      </p:sp>
      <p:pic>
        <p:nvPicPr>
          <p:cNvPr id="4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8065"/>
          <a:stretch/>
        </p:blipFill>
        <p:spPr bwMode="auto">
          <a:xfrm>
            <a:off x="2667000" y="3809999"/>
            <a:ext cx="4876800" cy="2362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57875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91200"/>
          </a:xfrm>
        </p:spPr>
        <p:txBody>
          <a:bodyPr/>
          <a:lstStyle/>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Changing the position of one substituent may have an important effect on another. </a:t>
            </a:r>
          </a:p>
          <a:p>
            <a:pPr marL="0" indent="0">
              <a:buNone/>
            </a:pPr>
            <a:r>
              <a:rPr lang="en-US" dirty="0">
                <a:latin typeface="Times New Roman" panose="02020603050405020304" pitchFamily="18" charset="0"/>
                <a:cs typeface="Times New Roman" panose="02020603050405020304" pitchFamily="18" charset="0"/>
              </a:rPr>
              <a:t>For example, an </a:t>
            </a:r>
            <a:r>
              <a:rPr lang="en-US" dirty="0">
                <a:solidFill>
                  <a:srgbClr val="FF0000"/>
                </a:solidFill>
                <a:latin typeface="Times New Roman" panose="02020603050405020304" pitchFamily="18" charset="0"/>
                <a:cs typeface="Times New Roman" panose="02020603050405020304" pitchFamily="18" charset="0"/>
              </a:rPr>
              <a:t>electron withdrawing nitro group </a:t>
            </a:r>
            <a:r>
              <a:rPr lang="en-US" dirty="0">
                <a:latin typeface="Times New Roman" panose="02020603050405020304" pitchFamily="18" charset="0"/>
                <a:cs typeface="Times New Roman" panose="02020603050405020304" pitchFamily="18" charset="0"/>
              </a:rPr>
              <a:t>will affect the basicity of an aromatic amine more significantly if it is at the </a:t>
            </a:r>
            <a:r>
              <a:rPr lang="en-US" dirty="0">
                <a:solidFill>
                  <a:srgbClr val="0070C0"/>
                </a:solidFill>
                <a:latin typeface="Times New Roman" panose="02020603050405020304" pitchFamily="18" charset="0"/>
                <a:cs typeface="Times New Roman" panose="02020603050405020304" pitchFamily="18" charset="0"/>
              </a:rPr>
              <a:t>para</a:t>
            </a:r>
            <a:r>
              <a:rPr lang="en-US" dirty="0">
                <a:latin typeface="Times New Roman" panose="02020603050405020304" pitchFamily="18" charset="0"/>
                <a:cs typeface="Times New Roman" panose="02020603050405020304" pitchFamily="18" charset="0"/>
              </a:rPr>
              <a:t> position rather than the </a:t>
            </a:r>
            <a:r>
              <a:rPr lang="en-US" dirty="0">
                <a:solidFill>
                  <a:srgbClr val="0070C0"/>
                </a:solidFill>
                <a:latin typeface="Times New Roman" panose="02020603050405020304" pitchFamily="18" charset="0"/>
                <a:cs typeface="Times New Roman" panose="02020603050405020304" pitchFamily="18" charset="0"/>
              </a:rPr>
              <a:t>meta</a:t>
            </a:r>
            <a:r>
              <a:rPr lang="en-US" dirty="0">
                <a:latin typeface="Times New Roman" panose="02020603050405020304" pitchFamily="18" charset="0"/>
                <a:cs typeface="Times New Roman" panose="02020603050405020304" pitchFamily="18" charset="0"/>
              </a:rPr>
              <a:t> position .</a:t>
            </a:r>
          </a:p>
          <a:p>
            <a:pPr marL="0" indent="0">
              <a:buNone/>
            </a:pPr>
            <a:r>
              <a:rPr lang="en-US" dirty="0">
                <a:latin typeface="Times New Roman" panose="02020603050405020304" pitchFamily="18" charset="0"/>
                <a:cs typeface="Times New Roman" panose="02020603050405020304" pitchFamily="18" charset="0"/>
              </a:rPr>
              <a:t>    At the para position, the nitro group will make the amine </a:t>
            </a:r>
          </a:p>
          <a:p>
            <a:pPr marL="0" indent="0">
              <a:buNone/>
            </a:pPr>
            <a:r>
              <a:rPr lang="en-US" dirty="0">
                <a:latin typeface="Times New Roman" panose="02020603050405020304" pitchFamily="18" charset="0"/>
                <a:cs typeface="Times New Roman" panose="02020603050405020304" pitchFamily="18" charset="0"/>
              </a:rPr>
              <a:t>a weaker base and less liable to protonate. This would decrease the amine’s ability to interact with ionic binding groups in</a:t>
            </a:r>
          </a:p>
          <a:p>
            <a:pPr marL="0" indent="0">
              <a:buNone/>
            </a:pPr>
            <a:r>
              <a:rPr lang="en-US" dirty="0">
                <a:latin typeface="Times New Roman" panose="02020603050405020304" pitchFamily="18" charset="0"/>
                <a:cs typeface="Times New Roman" panose="02020603050405020304" pitchFamily="18" charset="0"/>
              </a:rPr>
              <a:t>the binding site, and decrease activity.</a:t>
            </a:r>
          </a:p>
          <a:p>
            <a:pPr marL="0" indent="0">
              <a:buNone/>
            </a:pPr>
            <a:endParaRPr lang="en-US" dirty="0">
              <a:latin typeface="Times New Roman" panose="02020603050405020304" pitchFamily="18" charset="0"/>
              <a:cs typeface="Times New Roman" panose="02020603050405020304" pitchFamily="18" charset="0"/>
            </a:endParaRPr>
          </a:p>
        </p:txBody>
      </p:sp>
      <p:pic>
        <p:nvPicPr>
          <p:cNvPr id="5122" name="Picture 2"/>
          <p:cNvPicPr>
            <a:picLocks noChangeAspect="1" noChangeArrowheads="1"/>
          </p:cNvPicPr>
          <p:nvPr/>
        </p:nvPicPr>
        <p:blipFill rotWithShape="1">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l="8602" t="5784" r="17205" b="58175"/>
          <a:stretch/>
        </p:blipFill>
        <p:spPr bwMode="auto">
          <a:xfrm>
            <a:off x="381001" y="4648200"/>
            <a:ext cx="3047999" cy="16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p:cNvPicPr>
            <a:picLocks noChangeAspect="1" noChangeArrowheads="1"/>
          </p:cNvPicPr>
          <p:nvPr/>
        </p:nvPicPr>
        <p:blipFill rotWithShape="1">
          <a:blip r:embed="rId4">
            <a:extLst>
              <a:ext uri="{BEBA8EAE-BF5A-486C-A8C5-ECC9F3942E4B}">
                <a14:imgProps xmlns:a14="http://schemas.microsoft.com/office/drawing/2010/main">
                  <a14:imgLayer r:embed="rId5">
                    <a14:imgEffect>
                      <a14:sharpenSoften amount="50000"/>
                    </a14:imgEffect>
                  </a14:imgLayer>
                </a14:imgProps>
              </a:ext>
              <a:ext uri="{28A0092B-C50C-407E-A947-70E740481C1C}">
                <a14:useLocalDpi xmlns:a14="http://schemas.microsoft.com/office/drawing/2010/main" val="0"/>
              </a:ext>
            </a:extLst>
          </a:blip>
          <a:srcRect l="13151" r="16874"/>
          <a:stretch/>
        </p:blipFill>
        <p:spPr bwMode="auto">
          <a:xfrm>
            <a:off x="4952999" y="4343400"/>
            <a:ext cx="3202859" cy="2362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23671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638800"/>
          </a:xfrm>
        </p:spPr>
        <p:txBody>
          <a:bodyPr/>
          <a:lstStyle/>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If the substitution pattern is ideal, then we can </a:t>
            </a:r>
            <a:r>
              <a:rPr lang="en-US" dirty="0">
                <a:solidFill>
                  <a:srgbClr val="FF0000"/>
                </a:solidFill>
                <a:latin typeface="Times New Roman" panose="02020603050405020304" pitchFamily="18" charset="0"/>
                <a:cs typeface="Times New Roman" panose="02020603050405020304" pitchFamily="18" charset="0"/>
              </a:rPr>
              <a:t>try varying</a:t>
            </a:r>
          </a:p>
          <a:p>
            <a:pPr marL="0" indent="0">
              <a:buNone/>
            </a:pPr>
            <a:r>
              <a:rPr lang="en-US" dirty="0">
                <a:solidFill>
                  <a:srgbClr val="FF0000"/>
                </a:solidFill>
                <a:latin typeface="Times New Roman" panose="02020603050405020304" pitchFamily="18" charset="0"/>
                <a:cs typeface="Times New Roman" panose="02020603050405020304" pitchFamily="18" charset="0"/>
              </a:rPr>
              <a:t>the substituents themselves.</a:t>
            </a:r>
          </a:p>
          <a:p>
            <a:pPr marL="0" indent="0">
              <a:buNone/>
            </a:pPr>
            <a:r>
              <a:rPr lang="en-US" dirty="0">
                <a:latin typeface="Times New Roman" panose="02020603050405020304" pitchFamily="18" charset="0"/>
                <a:cs typeface="Times New Roman" panose="02020603050405020304" pitchFamily="18" charset="0"/>
              </a:rPr>
              <a:t>    Substituents have different steric, hydrophobic, and electronic properties, and so varying these properties may have an effect on binding and activity. </a:t>
            </a:r>
          </a:p>
          <a:p>
            <a:pPr marL="0" indent="0">
              <a:buNone/>
            </a:pPr>
            <a:r>
              <a:rPr lang="en-US" dirty="0">
                <a:latin typeface="Times New Roman" panose="02020603050405020304" pitchFamily="18" charset="0"/>
                <a:cs typeface="Times New Roman" panose="02020603050405020304" pitchFamily="18" charset="0"/>
              </a:rPr>
              <a:t>    Activity might be improved by having a more electron-withdrawing substituent, in which case a chloro substituent might be tried in place of a methyl substituent.</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5128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normAutofit fontScale="90000"/>
          </a:bodyPr>
          <a:lstStyle/>
          <a:p>
            <a:r>
              <a:rPr lang="en-US" dirty="0">
                <a:latin typeface="Times New Roman" panose="02020603050405020304" pitchFamily="18" charset="0"/>
                <a:cs typeface="Times New Roman" panose="02020603050405020304" pitchFamily="18" charset="0"/>
              </a:rPr>
              <a:t>Synergistic effects</a:t>
            </a:r>
          </a:p>
        </p:txBody>
      </p:sp>
      <p:sp>
        <p:nvSpPr>
          <p:cNvPr id="3" name="Content Placeholder 2"/>
          <p:cNvSpPr>
            <a:spLocks noGrp="1"/>
          </p:cNvSpPr>
          <p:nvPr>
            <p:ph idx="1"/>
          </p:nvPr>
        </p:nvSpPr>
        <p:spPr>
          <a:xfrm>
            <a:off x="457200" y="1295400"/>
            <a:ext cx="8229600" cy="5181600"/>
          </a:xfrm>
        </p:spPr>
        <p:txBody>
          <a:bodyPr>
            <a:noAutofit/>
          </a:bodyPr>
          <a:lstStyle/>
          <a:p>
            <a:pPr marL="0" indent="0">
              <a:buNone/>
            </a:pPr>
            <a:r>
              <a:rPr lang="en-US" dirty="0">
                <a:latin typeface="Times New Roman" panose="02020603050405020304" pitchFamily="18" charset="0"/>
                <a:cs typeface="Times New Roman" panose="02020603050405020304" pitchFamily="18" charset="0"/>
              </a:rPr>
              <a:t>    It does not take into account </a:t>
            </a:r>
            <a:r>
              <a:rPr lang="en-US" dirty="0">
                <a:solidFill>
                  <a:srgbClr val="0070C0"/>
                </a:solidFill>
                <a:latin typeface="Times New Roman" panose="02020603050405020304" pitchFamily="18" charset="0"/>
                <a:cs typeface="Times New Roman" panose="02020603050405020304" pitchFamily="18" charset="0"/>
              </a:rPr>
              <a:t>the synergistic effect </a:t>
            </a:r>
            <a:r>
              <a:rPr lang="en-US" dirty="0">
                <a:latin typeface="Times New Roman" panose="02020603050405020304" pitchFamily="18" charset="0"/>
                <a:cs typeface="Times New Roman" panose="02020603050405020304" pitchFamily="18" charset="0"/>
              </a:rPr>
              <a:t>that two or more substituents may have on activity. For example, two substituents that are individually bad for activity may actually be beneficial for activity when they are both present. </a:t>
            </a:r>
          </a:p>
          <a:p>
            <a:pPr marL="0" indent="0">
              <a:buNone/>
            </a:pPr>
            <a:r>
              <a:rPr lang="en-US" dirty="0">
                <a:latin typeface="Times New Roman" panose="02020603050405020304" pitchFamily="18" charset="0"/>
                <a:cs typeface="Times New Roman" panose="02020603050405020304" pitchFamily="18" charset="0"/>
              </a:rPr>
              <a:t>    The design of the </a:t>
            </a:r>
            <a:r>
              <a:rPr lang="en-US" dirty="0">
                <a:solidFill>
                  <a:srgbClr val="FF0000"/>
                </a:solidFill>
                <a:latin typeface="Times New Roman" panose="02020603050405020304" pitchFamily="18" charset="0"/>
                <a:cs typeface="Times New Roman" panose="02020603050405020304" pitchFamily="18" charset="0"/>
              </a:rPr>
              <a:t>anticancer drug sorafenib </a:t>
            </a:r>
            <a:r>
              <a:rPr lang="en-US" dirty="0">
                <a:latin typeface="Times New Roman" panose="02020603050405020304" pitchFamily="18" charset="0"/>
                <a:cs typeface="Times New Roman" panose="02020603050405020304" pitchFamily="18" charset="0"/>
              </a:rPr>
              <a:t>provides an illustration of this effect</a:t>
            </a:r>
          </a:p>
          <a:p>
            <a:pPr marL="0" indent="0">
              <a:buNone/>
            </a:pPr>
            <a:r>
              <a:rPr lang="en-US" dirty="0">
                <a:latin typeface="Times New Roman" panose="02020603050405020304" pitchFamily="18" charset="0"/>
                <a:cs typeface="Times New Roman" panose="02020603050405020304" pitchFamily="18" charset="0"/>
              </a:rPr>
              <a:t>    The strategy of multiple point modifications allows the identification of such synergistic effects and demonstrates that there are limitations to simple SAR analyses. Structure IV was now adopted as the new lead compound.</a:t>
            </a:r>
          </a:p>
          <a:p>
            <a:pPr marL="0" indent="0">
              <a:buNone/>
            </a:pPr>
            <a:r>
              <a:rPr lang="en-US" dirty="0">
                <a:latin typeface="Times New Roman" panose="02020603050405020304" pitchFamily="18" charset="0"/>
                <a:cs typeface="Times New Roman" panose="02020603050405020304" pitchFamily="18" charset="0"/>
              </a:rPr>
              <a:t>    Replacing the </a:t>
            </a:r>
            <a:r>
              <a:rPr lang="en-US" dirty="0">
                <a:solidFill>
                  <a:srgbClr val="FF0000"/>
                </a:solidFill>
                <a:latin typeface="Times New Roman" panose="02020603050405020304" pitchFamily="18" charset="0"/>
                <a:cs typeface="Times New Roman" panose="02020603050405020304" pitchFamily="18" charset="0"/>
              </a:rPr>
              <a:t>phenyl ring with a pyridine ring </a:t>
            </a:r>
            <a:r>
              <a:rPr lang="en-US" dirty="0">
                <a:latin typeface="Times New Roman" panose="02020603050405020304" pitchFamily="18" charset="0"/>
                <a:cs typeface="Times New Roman" panose="02020603050405020304" pitchFamily="18" charset="0"/>
              </a:rPr>
              <a:t>led to structure</a:t>
            </a:r>
          </a:p>
          <a:p>
            <a:pPr marL="0" indent="0">
              <a:buNone/>
            </a:pPr>
            <a:r>
              <a:rPr lang="en-US" dirty="0">
                <a:latin typeface="Times New Roman" panose="02020603050405020304" pitchFamily="18" charset="0"/>
                <a:cs typeface="Times New Roman" panose="02020603050405020304" pitchFamily="18" charset="0"/>
              </a:rPr>
              <a:t>(V) and a fivefold increase in activity, as well as improving</a:t>
            </a:r>
          </a:p>
          <a:p>
            <a:pPr marL="0" indent="0">
              <a:buNone/>
            </a:pPr>
            <a:r>
              <a:rPr lang="en-US" dirty="0">
                <a:latin typeface="Times New Roman" panose="02020603050405020304" pitchFamily="18" charset="0"/>
                <a:cs typeface="Times New Roman" panose="02020603050405020304" pitchFamily="18" charset="0"/>
              </a:rPr>
              <a:t>aqueous solubility and </a:t>
            </a:r>
            <a:r>
              <a:rPr lang="en-US" dirty="0" err="1">
                <a:latin typeface="Times New Roman" panose="02020603050405020304" pitchFamily="18" charset="0"/>
                <a:cs typeface="Times New Roman" panose="02020603050405020304" pitchFamily="18" charset="0"/>
              </a:rPr>
              <a:t>cLogP</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048814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521</TotalTime>
  <Words>2278</Words>
  <Application>Microsoft Office PowerPoint</Application>
  <PresentationFormat>On-screen Show (4:3)</PresentationFormat>
  <Paragraphs>113</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Times New Roman</vt:lpstr>
      <vt:lpstr>Wingdings</vt:lpstr>
      <vt:lpstr>Clarity</vt:lpstr>
      <vt:lpstr>Mechanism of Drug Action Drug design: optimizing target interactions</vt:lpstr>
      <vt:lpstr>Drug optimization: strategies in drug design</vt:lpstr>
      <vt:lpstr>Variation of substituents</vt:lpstr>
      <vt:lpstr>PowerPoint Presentation</vt:lpstr>
      <vt:lpstr>PowerPoint Presentation</vt:lpstr>
      <vt:lpstr>Aromatic substituents</vt:lpstr>
      <vt:lpstr>PowerPoint Presentation</vt:lpstr>
      <vt:lpstr>PowerPoint Presentation</vt:lpstr>
      <vt:lpstr>Synergistic effects</vt:lpstr>
      <vt:lpstr>PowerPoint Presentation</vt:lpstr>
      <vt:lpstr>PowerPoint Presentation</vt:lpstr>
      <vt:lpstr>Extension of the structure</vt:lpstr>
      <vt:lpstr>PowerPoint Presentation</vt:lpstr>
      <vt:lpstr>Converting an enzyme substrate to an inhibitor by extension tactics</vt:lpstr>
      <vt:lpstr>PowerPoint Presentation</vt:lpstr>
      <vt:lpstr>Chain extension/contraction</vt:lpstr>
      <vt:lpstr>Ring expansion/contraction</vt:lpstr>
      <vt:lpstr>PowerPoint Presentation</vt:lpstr>
      <vt:lpstr>Ring variations</vt:lpstr>
      <vt:lpstr>PowerPoint Presentation</vt:lpstr>
      <vt:lpstr>PowerPoint Presentation</vt:lpstr>
      <vt:lpstr>Ring fusions</vt:lpstr>
      <vt:lpstr>PowerPoint Presentation</vt:lpstr>
      <vt:lpstr>Isosteres and bioisosteres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Isosteres and bioisosteres</dc:title>
  <dc:creator>Windows User</dc:creator>
  <cp:lastModifiedBy>Karima</cp:lastModifiedBy>
  <cp:revision>39</cp:revision>
  <dcterms:created xsi:type="dcterms:W3CDTF">2019-11-17T20:35:23Z</dcterms:created>
  <dcterms:modified xsi:type="dcterms:W3CDTF">2024-11-25T14:48:31Z</dcterms:modified>
</cp:coreProperties>
</file>