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8" r:id="rId3"/>
    <p:sldId id="259" r:id="rId4"/>
    <p:sldId id="260" r:id="rId5"/>
    <p:sldId id="261" r:id="rId6"/>
    <p:sldId id="262" r:id="rId7"/>
    <p:sldId id="263" r:id="rId8"/>
    <p:sldId id="264" r:id="rId9"/>
    <p:sldId id="265" r:id="rId10"/>
    <p:sldId id="266" r:id="rId11"/>
    <p:sldId id="269" r:id="rId12"/>
    <p:sldId id="267" r:id="rId13"/>
    <p:sldId id="268"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E5B8D6-0B08-4C08-9A6A-1BD01E4B8534}" v="1" dt="2024-10-16T19:43:58.277"/>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706"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B67F07-F114-4D73-9968-AAB23374DF1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7A9A758-ACFB-49D5-96B9-929BCD138877}">
      <dgm:prSet/>
      <dgm:spPr/>
      <dgm:t>
        <a:bodyPr/>
        <a:lstStyle/>
        <a:p>
          <a:pPr>
            <a:lnSpc>
              <a:spcPct val="100000"/>
            </a:lnSpc>
          </a:pPr>
          <a:r>
            <a:rPr lang="en-US"/>
            <a:t>The mechanism of this reaction can be broken down into three steps in order to easily understand it. These steps are:</a:t>
          </a:r>
        </a:p>
      </dgm:t>
    </dgm:pt>
    <dgm:pt modelId="{0C751FCC-A7AB-45A1-A74B-5339658AFE0D}" type="parTrans" cxnId="{22436AFA-500B-403B-A642-4DAAB9474FE3}">
      <dgm:prSet/>
      <dgm:spPr/>
      <dgm:t>
        <a:bodyPr/>
        <a:lstStyle/>
        <a:p>
          <a:endParaRPr lang="en-US"/>
        </a:p>
      </dgm:t>
    </dgm:pt>
    <dgm:pt modelId="{09C1C124-5C68-4B50-8CF7-FDFD667D12C3}" type="sibTrans" cxnId="{22436AFA-500B-403B-A642-4DAAB9474FE3}">
      <dgm:prSet/>
      <dgm:spPr/>
      <dgm:t>
        <a:bodyPr/>
        <a:lstStyle/>
        <a:p>
          <a:endParaRPr lang="en-US"/>
        </a:p>
      </dgm:t>
    </dgm:pt>
    <dgm:pt modelId="{14630CA9-071B-4C6A-9473-8A024DE05C01}">
      <dgm:prSet/>
      <dgm:spPr/>
      <dgm:t>
        <a:bodyPr/>
        <a:lstStyle/>
        <a:p>
          <a:pPr>
            <a:lnSpc>
              <a:spcPct val="100000"/>
            </a:lnSpc>
          </a:pPr>
          <a:r>
            <a:rPr lang="en-US"/>
            <a:t>The formation of a protonated compound from the reaction between the acyl chloride and the amine. First, the nitrogen atom puts forth a lone pair of electrons towards the formation of a carbon-nitrogen bond ,                The positive and negative charges on the nitrogen and oxygen atoms are neutralized by the exchange of a proton between them.</a:t>
          </a:r>
        </a:p>
      </dgm:t>
    </dgm:pt>
    <dgm:pt modelId="{C951C09D-A1E6-4B39-8631-95B8713CCF43}" type="parTrans" cxnId="{F2749CBB-7427-4A86-B439-A73475C07E09}">
      <dgm:prSet/>
      <dgm:spPr/>
      <dgm:t>
        <a:bodyPr/>
        <a:lstStyle/>
        <a:p>
          <a:endParaRPr lang="en-US"/>
        </a:p>
      </dgm:t>
    </dgm:pt>
    <dgm:pt modelId="{AC48652D-79D1-4C86-815E-8E453BEF568A}" type="sibTrans" cxnId="{F2749CBB-7427-4A86-B439-A73475C07E09}">
      <dgm:prSet/>
      <dgm:spPr/>
      <dgm:t>
        <a:bodyPr/>
        <a:lstStyle/>
        <a:p>
          <a:endParaRPr lang="en-US"/>
        </a:p>
      </dgm:t>
    </dgm:pt>
    <dgm:pt modelId="{E463C572-7699-410E-8AF6-311B2781D94A}">
      <dgm:prSet/>
      <dgm:spPr/>
      <dgm:t>
        <a:bodyPr/>
        <a:lstStyle/>
        <a:p>
          <a:pPr>
            <a:lnSpc>
              <a:spcPct val="100000"/>
            </a:lnSpc>
          </a:pPr>
          <a:r>
            <a:rPr lang="en-US"/>
            <a:t>The catalyst of the reaction (i.e. the base) proceeds to absorb the acidic proton which is formed when oxygen attempts to reform a double bond with the carbonyl carbon (which is favourable as the electronegative chlorine atom can easily break its bond with carbon and be liberated as a chloride ion).</a:t>
          </a:r>
        </a:p>
      </dgm:t>
    </dgm:pt>
    <dgm:pt modelId="{C86BE54F-97C4-4B32-B327-9FC36160842F}" type="parTrans" cxnId="{138BEB1D-00B6-4953-8E74-20FFDA725D41}">
      <dgm:prSet/>
      <dgm:spPr/>
      <dgm:t>
        <a:bodyPr/>
        <a:lstStyle/>
        <a:p>
          <a:endParaRPr lang="en-US"/>
        </a:p>
      </dgm:t>
    </dgm:pt>
    <dgm:pt modelId="{6D1FE6E5-7E3C-441C-858A-76A0FECD4B01}" type="sibTrans" cxnId="{138BEB1D-00B6-4953-8E74-20FFDA725D41}">
      <dgm:prSet/>
      <dgm:spPr/>
      <dgm:t>
        <a:bodyPr/>
        <a:lstStyle/>
        <a:p>
          <a:endParaRPr lang="en-US"/>
        </a:p>
      </dgm:t>
    </dgm:pt>
    <dgm:pt modelId="{5CFA7B5C-1D38-457A-85D9-A345C900EBDE}">
      <dgm:prSet/>
      <dgm:spPr/>
      <dgm:t>
        <a:bodyPr/>
        <a:lstStyle/>
        <a:p>
          <a:pPr>
            <a:lnSpc>
              <a:spcPct val="100000"/>
            </a:lnSpc>
          </a:pPr>
          <a:r>
            <a:rPr lang="en-US"/>
            <a:t>In the final step of the </a:t>
          </a:r>
          <a:r>
            <a:rPr lang="en-US" err="1"/>
            <a:t>Schotten</a:t>
          </a:r>
          <a:r>
            <a:rPr lang="en-US"/>
            <a:t> Baumann reaction mechanism, the required amide product is formed along with hydrochloric acid now that the base catalyst has absorbed the acidic proton. This HCl is neutralized by the base catalyst as well.</a:t>
          </a:r>
        </a:p>
      </dgm:t>
    </dgm:pt>
    <dgm:pt modelId="{E2F37D47-7348-44E4-AAE7-36F9C94D613D}" type="parTrans" cxnId="{380F13C0-B3B5-4669-B0F5-BFB7F07DC1CA}">
      <dgm:prSet/>
      <dgm:spPr/>
      <dgm:t>
        <a:bodyPr/>
        <a:lstStyle/>
        <a:p>
          <a:endParaRPr lang="en-US"/>
        </a:p>
      </dgm:t>
    </dgm:pt>
    <dgm:pt modelId="{402FDC4A-EE2C-4298-8E1F-1AF70CF8B8B0}" type="sibTrans" cxnId="{380F13C0-B3B5-4669-B0F5-BFB7F07DC1CA}">
      <dgm:prSet/>
      <dgm:spPr/>
      <dgm:t>
        <a:bodyPr/>
        <a:lstStyle/>
        <a:p>
          <a:endParaRPr lang="en-US"/>
        </a:p>
      </dgm:t>
    </dgm:pt>
    <dgm:pt modelId="{75902050-ABB1-4C5E-9456-2E527F8CCD7F}" type="pres">
      <dgm:prSet presAssocID="{1DB67F07-F114-4D73-9968-AAB23374DF1A}" presName="root" presStyleCnt="0">
        <dgm:presLayoutVars>
          <dgm:dir/>
          <dgm:resizeHandles val="exact"/>
        </dgm:presLayoutVars>
      </dgm:prSet>
      <dgm:spPr/>
    </dgm:pt>
    <dgm:pt modelId="{06BF47DB-2E4C-4CD9-8CBB-E3EC1C15C34D}" type="pres">
      <dgm:prSet presAssocID="{67A9A758-ACFB-49D5-96B9-929BCD138877}" presName="compNode" presStyleCnt="0"/>
      <dgm:spPr/>
    </dgm:pt>
    <dgm:pt modelId="{CDCCE498-6C11-49BD-9EF8-973EE881EA45}" type="pres">
      <dgm:prSet presAssocID="{67A9A758-ACFB-49D5-96B9-929BCD138877}" presName="bgRect" presStyleLbl="bgShp" presStyleIdx="0" presStyleCnt="4"/>
      <dgm:spPr/>
    </dgm:pt>
    <dgm:pt modelId="{4017312A-014E-457D-B9BA-1461C5FF99C3}" type="pres">
      <dgm:prSet presAssocID="{67A9A758-ACFB-49D5-96B9-929BCD13887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Flowchart"/>
        </a:ext>
      </dgm:extLst>
    </dgm:pt>
    <dgm:pt modelId="{10057B19-EC4A-4BB5-B7F9-8A0F6D5A597C}" type="pres">
      <dgm:prSet presAssocID="{67A9A758-ACFB-49D5-96B9-929BCD138877}" presName="spaceRect" presStyleCnt="0"/>
      <dgm:spPr/>
    </dgm:pt>
    <dgm:pt modelId="{FB635EFA-373A-4212-B094-542713FEA347}" type="pres">
      <dgm:prSet presAssocID="{67A9A758-ACFB-49D5-96B9-929BCD138877}" presName="parTx" presStyleLbl="revTx" presStyleIdx="0" presStyleCnt="4">
        <dgm:presLayoutVars>
          <dgm:chMax val="0"/>
          <dgm:chPref val="0"/>
        </dgm:presLayoutVars>
      </dgm:prSet>
      <dgm:spPr/>
    </dgm:pt>
    <dgm:pt modelId="{F15A495E-967D-4C4D-8F3C-76B88CC0BFF7}" type="pres">
      <dgm:prSet presAssocID="{09C1C124-5C68-4B50-8CF7-FDFD667D12C3}" presName="sibTrans" presStyleCnt="0"/>
      <dgm:spPr/>
    </dgm:pt>
    <dgm:pt modelId="{E01BA870-FFC8-434E-87CB-ECA2E28949C6}" type="pres">
      <dgm:prSet presAssocID="{14630CA9-071B-4C6A-9473-8A024DE05C01}" presName="compNode" presStyleCnt="0"/>
      <dgm:spPr/>
    </dgm:pt>
    <dgm:pt modelId="{3B7D199A-D3E6-4205-A01E-4D99E0C81AC2}" type="pres">
      <dgm:prSet presAssocID="{14630CA9-071B-4C6A-9473-8A024DE05C01}" presName="bgRect" presStyleLbl="bgShp" presStyleIdx="1" presStyleCnt="4"/>
      <dgm:spPr/>
    </dgm:pt>
    <dgm:pt modelId="{2E7B7613-6340-46A7-9A40-6BA26B085AF8}" type="pres">
      <dgm:prSet presAssocID="{14630CA9-071B-4C6A-9473-8A024DE05C0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cientist"/>
        </a:ext>
      </dgm:extLst>
    </dgm:pt>
    <dgm:pt modelId="{71E09B02-EA11-4422-BEA1-521D45FB6987}" type="pres">
      <dgm:prSet presAssocID="{14630CA9-071B-4C6A-9473-8A024DE05C01}" presName="spaceRect" presStyleCnt="0"/>
      <dgm:spPr/>
    </dgm:pt>
    <dgm:pt modelId="{1AE85D89-B100-40D9-B6F6-756AB351B273}" type="pres">
      <dgm:prSet presAssocID="{14630CA9-071B-4C6A-9473-8A024DE05C01}" presName="parTx" presStyleLbl="revTx" presStyleIdx="1" presStyleCnt="4">
        <dgm:presLayoutVars>
          <dgm:chMax val="0"/>
          <dgm:chPref val="0"/>
        </dgm:presLayoutVars>
      </dgm:prSet>
      <dgm:spPr/>
    </dgm:pt>
    <dgm:pt modelId="{0C9BE09F-1CD8-43A2-80E9-849C62470BBD}" type="pres">
      <dgm:prSet presAssocID="{AC48652D-79D1-4C86-815E-8E453BEF568A}" presName="sibTrans" presStyleCnt="0"/>
      <dgm:spPr/>
    </dgm:pt>
    <dgm:pt modelId="{814BFE76-CE57-443A-860D-715CC0D716AE}" type="pres">
      <dgm:prSet presAssocID="{E463C572-7699-410E-8AF6-311B2781D94A}" presName="compNode" presStyleCnt="0"/>
      <dgm:spPr/>
    </dgm:pt>
    <dgm:pt modelId="{2335A31A-7519-401D-B4BD-633ECDE7595B}" type="pres">
      <dgm:prSet presAssocID="{E463C572-7699-410E-8AF6-311B2781D94A}" presName="bgRect" presStyleLbl="bgShp" presStyleIdx="2" presStyleCnt="4"/>
      <dgm:spPr/>
    </dgm:pt>
    <dgm:pt modelId="{98208E60-FBEF-492E-83F4-64E120ACB43A}" type="pres">
      <dgm:prSet presAssocID="{E463C572-7699-410E-8AF6-311B2781D94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Atom"/>
        </a:ext>
      </dgm:extLst>
    </dgm:pt>
    <dgm:pt modelId="{5FE60FFC-26DA-4DBE-9781-34672B10A588}" type="pres">
      <dgm:prSet presAssocID="{E463C572-7699-410E-8AF6-311B2781D94A}" presName="spaceRect" presStyleCnt="0"/>
      <dgm:spPr/>
    </dgm:pt>
    <dgm:pt modelId="{2190378D-C0AA-4DD6-8B09-8E010FB29191}" type="pres">
      <dgm:prSet presAssocID="{E463C572-7699-410E-8AF6-311B2781D94A}" presName="parTx" presStyleLbl="revTx" presStyleIdx="2" presStyleCnt="4">
        <dgm:presLayoutVars>
          <dgm:chMax val="0"/>
          <dgm:chPref val="0"/>
        </dgm:presLayoutVars>
      </dgm:prSet>
      <dgm:spPr/>
    </dgm:pt>
    <dgm:pt modelId="{E4F488AE-A66E-4D61-AE88-095BA615062C}" type="pres">
      <dgm:prSet presAssocID="{6D1FE6E5-7E3C-441C-858A-76A0FECD4B01}" presName="sibTrans" presStyleCnt="0"/>
      <dgm:spPr/>
    </dgm:pt>
    <dgm:pt modelId="{43AEED21-B83B-42B4-909D-36D8198537E7}" type="pres">
      <dgm:prSet presAssocID="{5CFA7B5C-1D38-457A-85D9-A345C900EBDE}" presName="compNode" presStyleCnt="0"/>
      <dgm:spPr/>
    </dgm:pt>
    <dgm:pt modelId="{F1E6C07D-0C9A-4ADD-A28C-BFED22B7AACD}" type="pres">
      <dgm:prSet presAssocID="{5CFA7B5C-1D38-457A-85D9-A345C900EBDE}" presName="bgRect" presStyleLbl="bgShp" presStyleIdx="3" presStyleCnt="4"/>
      <dgm:spPr/>
    </dgm:pt>
    <dgm:pt modelId="{3EBB89FA-BCE2-4C4B-9239-D546F192969F}" type="pres">
      <dgm:prSet presAssocID="{5CFA7B5C-1D38-457A-85D9-A345C900EBD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Flask"/>
        </a:ext>
      </dgm:extLst>
    </dgm:pt>
    <dgm:pt modelId="{46CE12DB-5135-4189-BC94-F06CC4CB38A5}" type="pres">
      <dgm:prSet presAssocID="{5CFA7B5C-1D38-457A-85D9-A345C900EBDE}" presName="spaceRect" presStyleCnt="0"/>
      <dgm:spPr/>
    </dgm:pt>
    <dgm:pt modelId="{1A92F3F6-356E-4C3F-B36D-E4E984278CFC}" type="pres">
      <dgm:prSet presAssocID="{5CFA7B5C-1D38-457A-85D9-A345C900EBDE}" presName="parTx" presStyleLbl="revTx" presStyleIdx="3" presStyleCnt="4">
        <dgm:presLayoutVars>
          <dgm:chMax val="0"/>
          <dgm:chPref val="0"/>
        </dgm:presLayoutVars>
      </dgm:prSet>
      <dgm:spPr/>
    </dgm:pt>
  </dgm:ptLst>
  <dgm:cxnLst>
    <dgm:cxn modelId="{27428B0F-4A34-442C-B1FF-94986F4301EF}" type="presOf" srcId="{14630CA9-071B-4C6A-9473-8A024DE05C01}" destId="{1AE85D89-B100-40D9-B6F6-756AB351B273}" srcOrd="0" destOrd="0" presId="urn:microsoft.com/office/officeart/2018/2/layout/IconVerticalSolidList"/>
    <dgm:cxn modelId="{138BEB1D-00B6-4953-8E74-20FFDA725D41}" srcId="{1DB67F07-F114-4D73-9968-AAB23374DF1A}" destId="{E463C572-7699-410E-8AF6-311B2781D94A}" srcOrd="2" destOrd="0" parTransId="{C86BE54F-97C4-4B32-B327-9FC36160842F}" sibTransId="{6D1FE6E5-7E3C-441C-858A-76A0FECD4B01}"/>
    <dgm:cxn modelId="{1C6E2F31-EF17-4621-8E84-39956554D467}" type="presOf" srcId="{67A9A758-ACFB-49D5-96B9-929BCD138877}" destId="{FB635EFA-373A-4212-B094-542713FEA347}" srcOrd="0" destOrd="0" presId="urn:microsoft.com/office/officeart/2018/2/layout/IconVerticalSolidList"/>
    <dgm:cxn modelId="{74FD249A-C241-4EC1-8E3D-B4FC609FAF7C}" type="presOf" srcId="{1DB67F07-F114-4D73-9968-AAB23374DF1A}" destId="{75902050-ABB1-4C5E-9456-2E527F8CCD7F}" srcOrd="0" destOrd="0" presId="urn:microsoft.com/office/officeart/2018/2/layout/IconVerticalSolidList"/>
    <dgm:cxn modelId="{F5C294B8-568E-4914-AC47-8C25EF673D4F}" type="presOf" srcId="{E463C572-7699-410E-8AF6-311B2781D94A}" destId="{2190378D-C0AA-4DD6-8B09-8E010FB29191}" srcOrd="0" destOrd="0" presId="urn:microsoft.com/office/officeart/2018/2/layout/IconVerticalSolidList"/>
    <dgm:cxn modelId="{F2749CBB-7427-4A86-B439-A73475C07E09}" srcId="{1DB67F07-F114-4D73-9968-AAB23374DF1A}" destId="{14630CA9-071B-4C6A-9473-8A024DE05C01}" srcOrd="1" destOrd="0" parTransId="{C951C09D-A1E6-4B39-8631-95B8713CCF43}" sibTransId="{AC48652D-79D1-4C86-815E-8E453BEF568A}"/>
    <dgm:cxn modelId="{380F13C0-B3B5-4669-B0F5-BFB7F07DC1CA}" srcId="{1DB67F07-F114-4D73-9968-AAB23374DF1A}" destId="{5CFA7B5C-1D38-457A-85D9-A345C900EBDE}" srcOrd="3" destOrd="0" parTransId="{E2F37D47-7348-44E4-AAE7-36F9C94D613D}" sibTransId="{402FDC4A-EE2C-4298-8E1F-1AF70CF8B8B0}"/>
    <dgm:cxn modelId="{A6DC13C6-F8D7-4F78-BF9F-56CEC0259B4C}" type="presOf" srcId="{5CFA7B5C-1D38-457A-85D9-A345C900EBDE}" destId="{1A92F3F6-356E-4C3F-B36D-E4E984278CFC}" srcOrd="0" destOrd="0" presId="urn:microsoft.com/office/officeart/2018/2/layout/IconVerticalSolidList"/>
    <dgm:cxn modelId="{22436AFA-500B-403B-A642-4DAAB9474FE3}" srcId="{1DB67F07-F114-4D73-9968-AAB23374DF1A}" destId="{67A9A758-ACFB-49D5-96B9-929BCD138877}" srcOrd="0" destOrd="0" parTransId="{0C751FCC-A7AB-45A1-A74B-5339658AFE0D}" sibTransId="{09C1C124-5C68-4B50-8CF7-FDFD667D12C3}"/>
    <dgm:cxn modelId="{557E9548-E400-4ECE-AA87-ADB53EBB6F54}" type="presParOf" srcId="{75902050-ABB1-4C5E-9456-2E527F8CCD7F}" destId="{06BF47DB-2E4C-4CD9-8CBB-E3EC1C15C34D}" srcOrd="0" destOrd="0" presId="urn:microsoft.com/office/officeart/2018/2/layout/IconVerticalSolidList"/>
    <dgm:cxn modelId="{2187C9BF-60E2-4953-A58A-64A1EF0CCF4C}" type="presParOf" srcId="{06BF47DB-2E4C-4CD9-8CBB-E3EC1C15C34D}" destId="{CDCCE498-6C11-49BD-9EF8-973EE881EA45}" srcOrd="0" destOrd="0" presId="urn:microsoft.com/office/officeart/2018/2/layout/IconVerticalSolidList"/>
    <dgm:cxn modelId="{F91D5970-76E8-414B-96BE-1890C627D200}" type="presParOf" srcId="{06BF47DB-2E4C-4CD9-8CBB-E3EC1C15C34D}" destId="{4017312A-014E-457D-B9BA-1461C5FF99C3}" srcOrd="1" destOrd="0" presId="urn:microsoft.com/office/officeart/2018/2/layout/IconVerticalSolidList"/>
    <dgm:cxn modelId="{01C267AD-36C1-46A8-9638-997C9C50EC9C}" type="presParOf" srcId="{06BF47DB-2E4C-4CD9-8CBB-E3EC1C15C34D}" destId="{10057B19-EC4A-4BB5-B7F9-8A0F6D5A597C}" srcOrd="2" destOrd="0" presId="urn:microsoft.com/office/officeart/2018/2/layout/IconVerticalSolidList"/>
    <dgm:cxn modelId="{BACACD48-AAD1-4B3C-8E10-D385B5A5310B}" type="presParOf" srcId="{06BF47DB-2E4C-4CD9-8CBB-E3EC1C15C34D}" destId="{FB635EFA-373A-4212-B094-542713FEA347}" srcOrd="3" destOrd="0" presId="urn:microsoft.com/office/officeart/2018/2/layout/IconVerticalSolidList"/>
    <dgm:cxn modelId="{4C72E3B6-B98B-4AFB-A5C1-AEC816B6FE38}" type="presParOf" srcId="{75902050-ABB1-4C5E-9456-2E527F8CCD7F}" destId="{F15A495E-967D-4C4D-8F3C-76B88CC0BFF7}" srcOrd="1" destOrd="0" presId="urn:microsoft.com/office/officeart/2018/2/layout/IconVerticalSolidList"/>
    <dgm:cxn modelId="{ABBADBF9-56A3-4765-8147-FCE03F9F0A6C}" type="presParOf" srcId="{75902050-ABB1-4C5E-9456-2E527F8CCD7F}" destId="{E01BA870-FFC8-434E-87CB-ECA2E28949C6}" srcOrd="2" destOrd="0" presId="urn:microsoft.com/office/officeart/2018/2/layout/IconVerticalSolidList"/>
    <dgm:cxn modelId="{97F0EB6D-D7B5-48F4-B9CD-A83337672263}" type="presParOf" srcId="{E01BA870-FFC8-434E-87CB-ECA2E28949C6}" destId="{3B7D199A-D3E6-4205-A01E-4D99E0C81AC2}" srcOrd="0" destOrd="0" presId="urn:microsoft.com/office/officeart/2018/2/layout/IconVerticalSolidList"/>
    <dgm:cxn modelId="{C9F4DBD1-C9BF-49FF-A9D5-1636823B437D}" type="presParOf" srcId="{E01BA870-FFC8-434E-87CB-ECA2E28949C6}" destId="{2E7B7613-6340-46A7-9A40-6BA26B085AF8}" srcOrd="1" destOrd="0" presId="urn:microsoft.com/office/officeart/2018/2/layout/IconVerticalSolidList"/>
    <dgm:cxn modelId="{F74E75A1-3BF9-4465-8735-C87E6B319D1B}" type="presParOf" srcId="{E01BA870-FFC8-434E-87CB-ECA2E28949C6}" destId="{71E09B02-EA11-4422-BEA1-521D45FB6987}" srcOrd="2" destOrd="0" presId="urn:microsoft.com/office/officeart/2018/2/layout/IconVerticalSolidList"/>
    <dgm:cxn modelId="{A0173431-C1BD-43D5-816C-83FF6CB8D648}" type="presParOf" srcId="{E01BA870-FFC8-434E-87CB-ECA2E28949C6}" destId="{1AE85D89-B100-40D9-B6F6-756AB351B273}" srcOrd="3" destOrd="0" presId="urn:microsoft.com/office/officeart/2018/2/layout/IconVerticalSolidList"/>
    <dgm:cxn modelId="{88DBA4C2-A652-49AA-A0B7-AF13DFE00DB5}" type="presParOf" srcId="{75902050-ABB1-4C5E-9456-2E527F8CCD7F}" destId="{0C9BE09F-1CD8-43A2-80E9-849C62470BBD}" srcOrd="3" destOrd="0" presId="urn:microsoft.com/office/officeart/2018/2/layout/IconVerticalSolidList"/>
    <dgm:cxn modelId="{04DFA3E0-A5BB-4501-B4DE-118889D646BF}" type="presParOf" srcId="{75902050-ABB1-4C5E-9456-2E527F8CCD7F}" destId="{814BFE76-CE57-443A-860D-715CC0D716AE}" srcOrd="4" destOrd="0" presId="urn:microsoft.com/office/officeart/2018/2/layout/IconVerticalSolidList"/>
    <dgm:cxn modelId="{C3645D45-85C9-4E9F-BE93-121B85ED44F5}" type="presParOf" srcId="{814BFE76-CE57-443A-860D-715CC0D716AE}" destId="{2335A31A-7519-401D-B4BD-633ECDE7595B}" srcOrd="0" destOrd="0" presId="urn:microsoft.com/office/officeart/2018/2/layout/IconVerticalSolidList"/>
    <dgm:cxn modelId="{18DD7C80-69C1-422F-8779-91F71D48D802}" type="presParOf" srcId="{814BFE76-CE57-443A-860D-715CC0D716AE}" destId="{98208E60-FBEF-492E-83F4-64E120ACB43A}" srcOrd="1" destOrd="0" presId="urn:microsoft.com/office/officeart/2018/2/layout/IconVerticalSolidList"/>
    <dgm:cxn modelId="{4DA32F6F-1969-4CBB-A4B1-367202E9A8F2}" type="presParOf" srcId="{814BFE76-CE57-443A-860D-715CC0D716AE}" destId="{5FE60FFC-26DA-4DBE-9781-34672B10A588}" srcOrd="2" destOrd="0" presId="urn:microsoft.com/office/officeart/2018/2/layout/IconVerticalSolidList"/>
    <dgm:cxn modelId="{6B1EAD5E-1BD6-409B-968F-C9CDF45615FE}" type="presParOf" srcId="{814BFE76-CE57-443A-860D-715CC0D716AE}" destId="{2190378D-C0AA-4DD6-8B09-8E010FB29191}" srcOrd="3" destOrd="0" presId="urn:microsoft.com/office/officeart/2018/2/layout/IconVerticalSolidList"/>
    <dgm:cxn modelId="{B3BD486E-0D3F-4FFB-88BC-36E96DFDAE1D}" type="presParOf" srcId="{75902050-ABB1-4C5E-9456-2E527F8CCD7F}" destId="{E4F488AE-A66E-4D61-AE88-095BA615062C}" srcOrd="5" destOrd="0" presId="urn:microsoft.com/office/officeart/2018/2/layout/IconVerticalSolidList"/>
    <dgm:cxn modelId="{D0643278-11BA-43ED-A33E-8A0C0F257F32}" type="presParOf" srcId="{75902050-ABB1-4C5E-9456-2E527F8CCD7F}" destId="{43AEED21-B83B-42B4-909D-36D8198537E7}" srcOrd="6" destOrd="0" presId="urn:microsoft.com/office/officeart/2018/2/layout/IconVerticalSolidList"/>
    <dgm:cxn modelId="{A30D5B4A-6C7D-48B5-8011-B669A94A0B20}" type="presParOf" srcId="{43AEED21-B83B-42B4-909D-36D8198537E7}" destId="{F1E6C07D-0C9A-4ADD-A28C-BFED22B7AACD}" srcOrd="0" destOrd="0" presId="urn:microsoft.com/office/officeart/2018/2/layout/IconVerticalSolidList"/>
    <dgm:cxn modelId="{00714AC8-ABF8-43BF-9D3C-324A03433CD5}" type="presParOf" srcId="{43AEED21-B83B-42B4-909D-36D8198537E7}" destId="{3EBB89FA-BCE2-4C4B-9239-D546F192969F}" srcOrd="1" destOrd="0" presId="urn:microsoft.com/office/officeart/2018/2/layout/IconVerticalSolidList"/>
    <dgm:cxn modelId="{B3C1116A-4936-4EE5-8E64-8DD082A694C1}" type="presParOf" srcId="{43AEED21-B83B-42B4-909D-36D8198537E7}" destId="{46CE12DB-5135-4189-BC94-F06CC4CB38A5}" srcOrd="2" destOrd="0" presId="urn:microsoft.com/office/officeart/2018/2/layout/IconVerticalSolidList"/>
    <dgm:cxn modelId="{60B9C99C-EF82-4CF1-BFDF-271FB7A3738B}" type="presParOf" srcId="{43AEED21-B83B-42B4-909D-36D8198537E7}" destId="{1A92F3F6-356E-4C3F-B36D-E4E984278CF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CE498-6C11-49BD-9EF8-973EE881EA45}">
      <dsp:nvSpPr>
        <dsp:cNvPr id="0" name=""/>
        <dsp:cNvSpPr/>
      </dsp:nvSpPr>
      <dsp:spPr>
        <a:xfrm>
          <a:off x="0" y="4384"/>
          <a:ext cx="8915400" cy="74219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17312A-014E-457D-B9BA-1461C5FF99C3}">
      <dsp:nvSpPr>
        <dsp:cNvPr id="0" name=""/>
        <dsp:cNvSpPr/>
      </dsp:nvSpPr>
      <dsp:spPr>
        <a:xfrm>
          <a:off x="224513" y="171378"/>
          <a:ext cx="408605" cy="4082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635EFA-373A-4212-B094-542713FEA347}">
      <dsp:nvSpPr>
        <dsp:cNvPr id="0" name=""/>
        <dsp:cNvSpPr/>
      </dsp:nvSpPr>
      <dsp:spPr>
        <a:xfrm>
          <a:off x="857632" y="4384"/>
          <a:ext cx="7904101" cy="1020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005" tIns="108005" rIns="108005" bIns="108005" numCol="1" spcCol="1270" anchor="ctr" anchorCtr="0">
          <a:noAutofit/>
        </a:bodyPr>
        <a:lstStyle/>
        <a:p>
          <a:pPr marL="0" lvl="0" indent="0" algn="l" defTabSz="622300">
            <a:lnSpc>
              <a:spcPct val="100000"/>
            </a:lnSpc>
            <a:spcBef>
              <a:spcPct val="0"/>
            </a:spcBef>
            <a:spcAft>
              <a:spcPct val="35000"/>
            </a:spcAft>
            <a:buNone/>
          </a:pPr>
          <a:r>
            <a:rPr lang="en-US" sz="1400" kern="1200"/>
            <a:t>The mechanism of this reaction can be broken down into three steps in order to easily understand it. These steps are:</a:t>
          </a:r>
        </a:p>
      </dsp:txBody>
      <dsp:txXfrm>
        <a:off x="857632" y="4384"/>
        <a:ext cx="7904101" cy="1020515"/>
      </dsp:txXfrm>
    </dsp:sp>
    <dsp:sp modelId="{3B7D199A-D3E6-4205-A01E-4D99E0C81AC2}">
      <dsp:nvSpPr>
        <dsp:cNvPr id="0" name=""/>
        <dsp:cNvSpPr/>
      </dsp:nvSpPr>
      <dsp:spPr>
        <a:xfrm>
          <a:off x="0" y="1280029"/>
          <a:ext cx="8915400" cy="74219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7B7613-6340-46A7-9A40-6BA26B085AF8}">
      <dsp:nvSpPr>
        <dsp:cNvPr id="0" name=""/>
        <dsp:cNvSpPr/>
      </dsp:nvSpPr>
      <dsp:spPr>
        <a:xfrm>
          <a:off x="224513" y="1447022"/>
          <a:ext cx="408605" cy="4082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E85D89-B100-40D9-B6F6-756AB351B273}">
      <dsp:nvSpPr>
        <dsp:cNvPr id="0" name=""/>
        <dsp:cNvSpPr/>
      </dsp:nvSpPr>
      <dsp:spPr>
        <a:xfrm>
          <a:off x="857632" y="1280029"/>
          <a:ext cx="7904101" cy="1020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005" tIns="108005" rIns="108005" bIns="108005" numCol="1" spcCol="1270" anchor="ctr" anchorCtr="0">
          <a:noAutofit/>
        </a:bodyPr>
        <a:lstStyle/>
        <a:p>
          <a:pPr marL="0" lvl="0" indent="0" algn="l" defTabSz="622300">
            <a:lnSpc>
              <a:spcPct val="100000"/>
            </a:lnSpc>
            <a:spcBef>
              <a:spcPct val="0"/>
            </a:spcBef>
            <a:spcAft>
              <a:spcPct val="35000"/>
            </a:spcAft>
            <a:buNone/>
          </a:pPr>
          <a:r>
            <a:rPr lang="en-US" sz="1400" kern="1200"/>
            <a:t>The formation of a protonated compound from the reaction between the acyl chloride and the amine. First, the nitrogen atom puts forth a lone pair of electrons towards the formation of a carbon-nitrogen bond ,                The positive and negative charges on the nitrogen and oxygen atoms are neutralized by the exchange of a proton between them.</a:t>
          </a:r>
        </a:p>
      </dsp:txBody>
      <dsp:txXfrm>
        <a:off x="857632" y="1280029"/>
        <a:ext cx="7904101" cy="1020515"/>
      </dsp:txXfrm>
    </dsp:sp>
    <dsp:sp modelId="{2335A31A-7519-401D-B4BD-633ECDE7595B}">
      <dsp:nvSpPr>
        <dsp:cNvPr id="0" name=""/>
        <dsp:cNvSpPr/>
      </dsp:nvSpPr>
      <dsp:spPr>
        <a:xfrm>
          <a:off x="0" y="2555673"/>
          <a:ext cx="8915400" cy="74219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208E60-FBEF-492E-83F4-64E120ACB43A}">
      <dsp:nvSpPr>
        <dsp:cNvPr id="0" name=""/>
        <dsp:cNvSpPr/>
      </dsp:nvSpPr>
      <dsp:spPr>
        <a:xfrm>
          <a:off x="224513" y="2722667"/>
          <a:ext cx="408605" cy="4082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90378D-C0AA-4DD6-8B09-8E010FB29191}">
      <dsp:nvSpPr>
        <dsp:cNvPr id="0" name=""/>
        <dsp:cNvSpPr/>
      </dsp:nvSpPr>
      <dsp:spPr>
        <a:xfrm>
          <a:off x="857632" y="2555673"/>
          <a:ext cx="7904101" cy="1020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005" tIns="108005" rIns="108005" bIns="108005" numCol="1" spcCol="1270" anchor="ctr" anchorCtr="0">
          <a:noAutofit/>
        </a:bodyPr>
        <a:lstStyle/>
        <a:p>
          <a:pPr marL="0" lvl="0" indent="0" algn="l" defTabSz="622300">
            <a:lnSpc>
              <a:spcPct val="100000"/>
            </a:lnSpc>
            <a:spcBef>
              <a:spcPct val="0"/>
            </a:spcBef>
            <a:spcAft>
              <a:spcPct val="35000"/>
            </a:spcAft>
            <a:buNone/>
          </a:pPr>
          <a:r>
            <a:rPr lang="en-US" sz="1400" kern="1200"/>
            <a:t>The catalyst of the reaction (i.e. the base) proceeds to absorb the acidic proton which is formed when oxygen attempts to reform a double bond with the carbonyl carbon (which is favourable as the electronegative chlorine atom can easily break its bond with carbon and be liberated as a chloride ion).</a:t>
          </a:r>
        </a:p>
      </dsp:txBody>
      <dsp:txXfrm>
        <a:off x="857632" y="2555673"/>
        <a:ext cx="7904101" cy="1020515"/>
      </dsp:txXfrm>
    </dsp:sp>
    <dsp:sp modelId="{F1E6C07D-0C9A-4ADD-A28C-BFED22B7AACD}">
      <dsp:nvSpPr>
        <dsp:cNvPr id="0" name=""/>
        <dsp:cNvSpPr/>
      </dsp:nvSpPr>
      <dsp:spPr>
        <a:xfrm>
          <a:off x="0" y="3831318"/>
          <a:ext cx="8915400" cy="74219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BB89FA-BCE2-4C4B-9239-D546F192969F}">
      <dsp:nvSpPr>
        <dsp:cNvPr id="0" name=""/>
        <dsp:cNvSpPr/>
      </dsp:nvSpPr>
      <dsp:spPr>
        <a:xfrm>
          <a:off x="224513" y="3998312"/>
          <a:ext cx="408605" cy="40820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92F3F6-356E-4C3F-B36D-E4E984278CFC}">
      <dsp:nvSpPr>
        <dsp:cNvPr id="0" name=""/>
        <dsp:cNvSpPr/>
      </dsp:nvSpPr>
      <dsp:spPr>
        <a:xfrm>
          <a:off x="857632" y="3831318"/>
          <a:ext cx="7904101" cy="1020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005" tIns="108005" rIns="108005" bIns="108005" numCol="1" spcCol="1270" anchor="ctr" anchorCtr="0">
          <a:noAutofit/>
        </a:bodyPr>
        <a:lstStyle/>
        <a:p>
          <a:pPr marL="0" lvl="0" indent="0" algn="l" defTabSz="622300">
            <a:lnSpc>
              <a:spcPct val="100000"/>
            </a:lnSpc>
            <a:spcBef>
              <a:spcPct val="0"/>
            </a:spcBef>
            <a:spcAft>
              <a:spcPct val="35000"/>
            </a:spcAft>
            <a:buNone/>
          </a:pPr>
          <a:r>
            <a:rPr lang="en-US" sz="1400" kern="1200"/>
            <a:t>In the final step of the </a:t>
          </a:r>
          <a:r>
            <a:rPr lang="en-US" sz="1400" kern="1200" err="1"/>
            <a:t>Schotten</a:t>
          </a:r>
          <a:r>
            <a:rPr lang="en-US" sz="1400" kern="1200"/>
            <a:t> Baumann reaction mechanism, the required amide product is formed along with hydrochloric acid now that the base catalyst has absorbed the acidic proton. This HCl is neutralized by the base catalyst as well.</a:t>
          </a:r>
        </a:p>
      </dsp:txBody>
      <dsp:txXfrm>
        <a:off x="857632" y="3831318"/>
        <a:ext cx="7904101" cy="102051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DE7995-3802-42B6-9EA8-45DABDE53EF3}"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407340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E7995-3802-42B6-9EA8-45DABDE53EF3}"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171387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E7995-3802-42B6-9EA8-45DABDE53EF3}"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DC0FEE-C54B-4F48-B80B-D88D70E35DB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685329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4DE7995-3802-42B6-9EA8-45DABDE53EF3}"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2461685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4DE7995-3802-42B6-9EA8-45DABDE53EF3}"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DC0FEE-C54B-4F48-B80B-D88D70E35DB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597811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4DE7995-3802-42B6-9EA8-45DABDE53EF3}"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166601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E7995-3802-42B6-9EA8-45DABDE53EF3}"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2068005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E7995-3802-42B6-9EA8-45DABDE53EF3}"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2751155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E7995-3802-42B6-9EA8-45DABDE53EF3}"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151717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E7995-3802-42B6-9EA8-45DABDE53EF3}"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1433139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DE7995-3802-42B6-9EA8-45DABDE53EF3}"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78284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DE7995-3802-42B6-9EA8-45DABDE53EF3}" type="datetimeFigureOut">
              <a:rPr lang="en-US" smtClean="0"/>
              <a:t>10/16/2024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237945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DE7995-3802-42B6-9EA8-45DABDE53EF3}" type="datetimeFigureOut">
              <a:rPr lang="en-US" smtClean="0"/>
              <a:t>10/16/2024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329642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E7995-3802-42B6-9EA8-45DABDE53EF3}" type="datetimeFigureOut">
              <a:rPr lang="en-US" smtClean="0"/>
              <a:t>10/16/2024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1874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E7995-3802-42B6-9EA8-45DABDE53EF3}"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1719587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E7995-3802-42B6-9EA8-45DABDE53EF3}"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DC0FEE-C54B-4F48-B80B-D88D70E35DB8}" type="slidenum">
              <a:rPr lang="en-US" smtClean="0"/>
              <a:t>‹#›</a:t>
            </a:fld>
            <a:endParaRPr lang="en-US"/>
          </a:p>
        </p:txBody>
      </p:sp>
    </p:spTree>
    <p:extLst>
      <p:ext uri="{BB962C8B-B14F-4D97-AF65-F5344CB8AC3E}">
        <p14:creationId xmlns:p14="http://schemas.microsoft.com/office/powerpoint/2010/main" val="3537087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4DE7995-3802-42B6-9EA8-45DABDE53EF3}" type="datetimeFigureOut">
              <a:rPr lang="en-US" smtClean="0"/>
              <a:t>10/16/2024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CDC0FEE-C54B-4F48-B80B-D88D70E35DB8}" type="slidenum">
              <a:rPr lang="en-US" smtClean="0"/>
              <a:t>‹#›</a:t>
            </a:fld>
            <a:endParaRPr lang="en-US"/>
          </a:p>
        </p:txBody>
      </p:sp>
    </p:spTree>
    <p:extLst>
      <p:ext uri="{BB962C8B-B14F-4D97-AF65-F5344CB8AC3E}">
        <p14:creationId xmlns:p14="http://schemas.microsoft.com/office/powerpoint/2010/main" val="390163255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C6CE2B-5908-ABB9-6EC6-6C930972B3F4}"/>
              </a:ext>
            </a:extLst>
          </p:cNvPr>
          <p:cNvSpPr txBox="1"/>
          <p:nvPr/>
        </p:nvSpPr>
        <p:spPr>
          <a:xfrm>
            <a:off x="2035277" y="3611886"/>
            <a:ext cx="7285703" cy="2683472"/>
          </a:xfrm>
          <a:prstGeom prst="rect">
            <a:avLst/>
          </a:prstGeom>
        </p:spPr>
        <p:txBody>
          <a:bodyPr vert="horz" lIns="91440" tIns="45720" rIns="91440" bIns="45720" rtlCol="0" anchor="ctr">
            <a:noAutofit/>
          </a:bodyPr>
          <a:lstStyle/>
          <a:p>
            <a:pPr algn="ctr" defTabSz="914400">
              <a:lnSpc>
                <a:spcPct val="80000"/>
              </a:lnSpc>
              <a:spcBef>
                <a:spcPct val="0"/>
              </a:spcBef>
              <a:spcAft>
                <a:spcPts val="600"/>
              </a:spcAft>
            </a:pPr>
            <a:r>
              <a:rPr lang="en-US" sz="3200" b="1" u="sng" cap="all" spc="200">
                <a:solidFill>
                  <a:schemeClr val="tx1">
                    <a:lumMod val="95000"/>
                    <a:lumOff val="5000"/>
                  </a:schemeClr>
                </a:solidFill>
                <a:highlight>
                  <a:srgbClr val="FFFF00"/>
                </a:highlight>
                <a:latin typeface="+mj-lt"/>
                <a:ea typeface="+mj-ea"/>
                <a:cs typeface="+mj-cs"/>
              </a:rPr>
              <a:t>SYNTHESIS Benzanilide BY</a:t>
            </a:r>
          </a:p>
          <a:p>
            <a:pPr algn="r" defTabSz="914400">
              <a:lnSpc>
                <a:spcPct val="80000"/>
              </a:lnSpc>
              <a:spcBef>
                <a:spcPct val="0"/>
              </a:spcBef>
              <a:spcAft>
                <a:spcPts val="600"/>
              </a:spcAft>
            </a:pPr>
            <a:endParaRPr lang="en-US" sz="3200" b="1" u="sng" cap="all" spc="200">
              <a:solidFill>
                <a:schemeClr val="tx1">
                  <a:lumMod val="95000"/>
                  <a:lumOff val="5000"/>
                </a:schemeClr>
              </a:solidFill>
              <a:highlight>
                <a:srgbClr val="FFFF00"/>
              </a:highlight>
              <a:latin typeface="+mj-lt"/>
              <a:ea typeface="+mj-ea"/>
              <a:cs typeface="+mj-cs"/>
            </a:endParaRPr>
          </a:p>
          <a:p>
            <a:pPr algn="r" defTabSz="914400">
              <a:lnSpc>
                <a:spcPct val="80000"/>
              </a:lnSpc>
              <a:spcBef>
                <a:spcPct val="0"/>
              </a:spcBef>
              <a:spcAft>
                <a:spcPts val="600"/>
              </a:spcAft>
            </a:pPr>
            <a:endParaRPr lang="en-US" sz="3200" b="1" u="sng" cap="all" spc="200">
              <a:solidFill>
                <a:schemeClr val="tx1">
                  <a:lumMod val="95000"/>
                  <a:lumOff val="5000"/>
                </a:schemeClr>
              </a:solidFill>
              <a:highlight>
                <a:srgbClr val="FFFF00"/>
              </a:highlight>
              <a:latin typeface="+mj-lt"/>
              <a:ea typeface="+mj-ea"/>
              <a:cs typeface="+mj-cs"/>
            </a:endParaRPr>
          </a:p>
          <a:p>
            <a:pPr algn="ctr" defTabSz="914400">
              <a:lnSpc>
                <a:spcPct val="80000"/>
              </a:lnSpc>
              <a:spcBef>
                <a:spcPct val="0"/>
              </a:spcBef>
              <a:spcAft>
                <a:spcPts val="600"/>
              </a:spcAft>
            </a:pPr>
            <a:r>
              <a:rPr lang="en-US" sz="3200" b="1" u="sng" cap="all" spc="200">
                <a:solidFill>
                  <a:schemeClr val="tx1">
                    <a:lumMod val="95000"/>
                    <a:lumOff val="5000"/>
                  </a:schemeClr>
                </a:solidFill>
                <a:highlight>
                  <a:srgbClr val="FFFF00"/>
                </a:highlight>
                <a:latin typeface="+mj-lt"/>
                <a:ea typeface="+mj-ea"/>
                <a:cs typeface="+mj-cs"/>
              </a:rPr>
              <a:t>BENZOLATION</a:t>
            </a:r>
          </a:p>
        </p:txBody>
      </p:sp>
      <p:pic>
        <p:nvPicPr>
          <p:cNvPr id="6" name="Picture 5" descr="A yellow rectangle with white text&#10;&#10;Description automatically generated">
            <a:extLst>
              <a:ext uri="{FF2B5EF4-FFF2-40B4-BE49-F238E27FC236}">
                <a16:creationId xmlns:a16="http://schemas.microsoft.com/office/drawing/2014/main" id="{870C461B-BCBC-5D94-FB72-5AEC8B1E0FAC}"/>
              </a:ext>
            </a:extLst>
          </p:cNvPr>
          <p:cNvPicPr>
            <a:picLocks noChangeAspect="1"/>
          </p:cNvPicPr>
          <p:nvPr/>
        </p:nvPicPr>
        <p:blipFill>
          <a:blip r:embed="rId2"/>
          <a:stretch>
            <a:fillRect/>
          </a:stretch>
        </p:blipFill>
        <p:spPr>
          <a:xfrm>
            <a:off x="634276" y="1965965"/>
            <a:ext cx="10917644" cy="1280150"/>
          </a:xfrm>
          <a:prstGeom prst="rect">
            <a:avLst/>
          </a:prstGeom>
        </p:spPr>
      </p:pic>
    </p:spTree>
    <p:extLst>
      <p:ext uri="{BB962C8B-B14F-4D97-AF65-F5344CB8AC3E}">
        <p14:creationId xmlns:p14="http://schemas.microsoft.com/office/powerpoint/2010/main" val="3092735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8" name="Freeform 11">
            <a:extLst>
              <a:ext uri="{FF2B5EF4-FFF2-40B4-BE49-F238E27FC236}">
                <a16:creationId xmlns:a16="http://schemas.microsoft.com/office/drawing/2014/main" id="{54EEEBD9-D37D-42B9-BE64-2C102B1D6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19" name="Rectangle 18">
            <a:extLst>
              <a:ext uri="{FF2B5EF4-FFF2-40B4-BE49-F238E27FC236}">
                <a16:creationId xmlns:a16="http://schemas.microsoft.com/office/drawing/2014/main" id="{A2F47212-081A-4E41-8623-C5BD41ADD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89211" y="643467"/>
            <a:ext cx="8959322" cy="5571066"/>
          </a:xfrm>
          <a:prstGeom prst="rect">
            <a:avLst/>
          </a:prstGeom>
          <a:solidFill>
            <a:srgbClr val="FFFFFF"/>
          </a:solidFill>
          <a:ln w="12700" cap="sq">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E1533BC2-CDCD-886C-271A-BE50E87C2B60}"/>
              </a:ext>
            </a:extLst>
          </p:cNvPr>
          <p:cNvPicPr>
            <a:picLocks noChangeAspect="1"/>
          </p:cNvPicPr>
          <p:nvPr/>
        </p:nvPicPr>
        <p:blipFill>
          <a:blip r:embed="rId2"/>
          <a:srcRect r="-1" b="271"/>
          <a:stretch/>
        </p:blipFill>
        <p:spPr>
          <a:xfrm>
            <a:off x="3505251" y="968023"/>
            <a:ext cx="7130990" cy="4924777"/>
          </a:xfrm>
          <a:prstGeom prst="rect">
            <a:avLst/>
          </a:prstGeom>
        </p:spPr>
      </p:pic>
    </p:spTree>
    <p:extLst>
      <p:ext uri="{BB962C8B-B14F-4D97-AF65-F5344CB8AC3E}">
        <p14:creationId xmlns:p14="http://schemas.microsoft.com/office/powerpoint/2010/main" val="3498784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CC3D7-607D-D014-2A91-C717F613F479}"/>
              </a:ext>
            </a:extLst>
          </p:cNvPr>
          <p:cNvSpPr>
            <a:spLocks noGrp="1"/>
          </p:cNvSpPr>
          <p:nvPr>
            <p:ph type="title"/>
          </p:nvPr>
        </p:nvSpPr>
        <p:spPr>
          <a:xfrm>
            <a:off x="1828799" y="0"/>
            <a:ext cx="9665979" cy="619432"/>
          </a:xfrm>
        </p:spPr>
        <p:txBody>
          <a:bodyPr>
            <a:normAutofit fontScale="90000"/>
          </a:bodyPr>
          <a:lstStyle/>
          <a:p>
            <a:pPr algn="ctr"/>
            <a:r>
              <a:rPr lang="en-US" sz="3200" b="1"/>
              <a:t>why esters generally hydrolyze faster than amides.</a:t>
            </a:r>
          </a:p>
        </p:txBody>
      </p:sp>
      <p:graphicFrame>
        <p:nvGraphicFramePr>
          <p:cNvPr id="3" name="Table 2">
            <a:extLst>
              <a:ext uri="{FF2B5EF4-FFF2-40B4-BE49-F238E27FC236}">
                <a16:creationId xmlns:a16="http://schemas.microsoft.com/office/drawing/2014/main" id="{9BF5A988-1B3D-314C-0B03-7E3803A88EC9}"/>
              </a:ext>
            </a:extLst>
          </p:cNvPr>
          <p:cNvGraphicFramePr>
            <a:graphicFrameLocks noGrp="1"/>
          </p:cNvGraphicFramePr>
          <p:nvPr>
            <p:extLst>
              <p:ext uri="{D42A27DB-BD31-4B8C-83A1-F6EECF244321}">
                <p14:modId xmlns:p14="http://schemas.microsoft.com/office/powerpoint/2010/main" val="3286085134"/>
              </p:ext>
            </p:extLst>
          </p:nvPr>
        </p:nvGraphicFramePr>
        <p:xfrm>
          <a:off x="1563329" y="850978"/>
          <a:ext cx="10569677" cy="5982441"/>
        </p:xfrm>
        <a:graphic>
          <a:graphicData uri="http://schemas.openxmlformats.org/drawingml/2006/table">
            <a:tbl>
              <a:tblPr>
                <a:tableStyleId>{3C2FFA5D-87B4-456A-9821-1D502468CF0F}</a:tableStyleId>
              </a:tblPr>
              <a:tblGrid>
                <a:gridCol w="1563329">
                  <a:extLst>
                    <a:ext uri="{9D8B030D-6E8A-4147-A177-3AD203B41FA5}">
                      <a16:colId xmlns:a16="http://schemas.microsoft.com/office/drawing/2014/main" val="1221280181"/>
                    </a:ext>
                  </a:extLst>
                </a:gridCol>
                <a:gridCol w="5034116">
                  <a:extLst>
                    <a:ext uri="{9D8B030D-6E8A-4147-A177-3AD203B41FA5}">
                      <a16:colId xmlns:a16="http://schemas.microsoft.com/office/drawing/2014/main" val="732814502"/>
                    </a:ext>
                  </a:extLst>
                </a:gridCol>
                <a:gridCol w="3972232">
                  <a:extLst>
                    <a:ext uri="{9D8B030D-6E8A-4147-A177-3AD203B41FA5}">
                      <a16:colId xmlns:a16="http://schemas.microsoft.com/office/drawing/2014/main" val="3368140582"/>
                    </a:ext>
                  </a:extLst>
                </a:gridCol>
              </a:tblGrid>
              <a:tr h="101059">
                <a:tc>
                  <a:txBody>
                    <a:bodyPr/>
                    <a:lstStyle/>
                    <a:p>
                      <a:r>
                        <a:rPr lang="en-US" sz="1400" b="1">
                          <a:latin typeface="Arial Rounded MT Bold" panose="020F0704030504030204" pitchFamily="34" charset="0"/>
                        </a:rPr>
                        <a:t>Factor</a:t>
                      </a:r>
                      <a:endParaRPr lang="en-US" sz="1400">
                        <a:latin typeface="Arial Rounded MT Bold" panose="020F0704030504030204" pitchFamily="34" charset="0"/>
                      </a:endParaRPr>
                    </a:p>
                  </a:txBody>
                  <a:tcPr marL="33215" marR="33215" marT="16608" marB="16608" anchor="ctr"/>
                </a:tc>
                <a:tc>
                  <a:txBody>
                    <a:bodyPr/>
                    <a:lstStyle/>
                    <a:p>
                      <a:r>
                        <a:rPr lang="en-US" sz="1400" b="1">
                          <a:latin typeface="Arial Rounded MT Bold" panose="020F0704030504030204" pitchFamily="34" charset="0"/>
                        </a:rPr>
                        <a:t>Esters</a:t>
                      </a:r>
                      <a:endParaRPr lang="en-US" sz="1400">
                        <a:latin typeface="Arial Rounded MT Bold" panose="020F0704030504030204" pitchFamily="34" charset="0"/>
                      </a:endParaRPr>
                    </a:p>
                  </a:txBody>
                  <a:tcPr marL="33215" marR="33215" marT="16608" marB="16608" anchor="ctr"/>
                </a:tc>
                <a:tc>
                  <a:txBody>
                    <a:bodyPr/>
                    <a:lstStyle/>
                    <a:p>
                      <a:r>
                        <a:rPr lang="en-US" sz="1400" b="1">
                          <a:latin typeface="Arial Rounded MT Bold" panose="020F0704030504030204" pitchFamily="34" charset="0"/>
                        </a:rPr>
                        <a:t>Amides</a:t>
                      </a:r>
                      <a:endParaRPr lang="en-US" sz="1400">
                        <a:latin typeface="Arial Rounded MT Bold" panose="020F0704030504030204" pitchFamily="34" charset="0"/>
                      </a:endParaRPr>
                    </a:p>
                  </a:txBody>
                  <a:tcPr marL="33215" marR="33215" marT="16608" marB="16608" anchor="ctr"/>
                </a:tc>
                <a:extLst>
                  <a:ext uri="{0D108BD9-81ED-4DB2-BD59-A6C34878D82A}">
                    <a16:rowId xmlns:a16="http://schemas.microsoft.com/office/drawing/2014/main" val="2712176618"/>
                  </a:ext>
                </a:extLst>
              </a:tr>
              <a:tr h="652531">
                <a:tc>
                  <a:txBody>
                    <a:bodyPr/>
                    <a:lstStyle/>
                    <a:p>
                      <a:r>
                        <a:rPr lang="en-US" sz="1400" b="1">
                          <a:latin typeface="Arial Rounded MT Bold" panose="020F0704030504030204" pitchFamily="34" charset="0"/>
                        </a:rPr>
                        <a:t>Resonance Stabilization</a:t>
                      </a:r>
                      <a:endParaRPr lang="en-US" sz="1400">
                        <a:latin typeface="Arial Rounded MT Bold" panose="020F0704030504030204" pitchFamily="34" charset="0"/>
                      </a:endParaRPr>
                    </a:p>
                  </a:txBody>
                  <a:tcPr marL="33215" marR="33215" marT="16608" marB="16608" anchor="ctr"/>
                </a:tc>
                <a:tc>
                  <a:txBody>
                    <a:bodyPr/>
                    <a:lstStyle/>
                    <a:p>
                      <a:r>
                        <a:rPr lang="en-US" sz="1400">
                          <a:latin typeface="Arial Rounded MT Bold" panose="020F0704030504030204" pitchFamily="34" charset="0"/>
                        </a:rPr>
                        <a:t>Limited resonance with the carbonyl group.</a:t>
                      </a:r>
                    </a:p>
                  </a:txBody>
                  <a:tcPr marL="33215" marR="33215" marT="16608" marB="16608" anchor="ctr"/>
                </a:tc>
                <a:tc>
                  <a:txBody>
                    <a:bodyPr/>
                    <a:lstStyle/>
                    <a:p>
                      <a:r>
                        <a:rPr lang="en-US" sz="1400">
                          <a:latin typeface="Arial Rounded MT Bold" panose="020F0704030504030204" pitchFamily="34" charset="0"/>
                        </a:rPr>
                        <a:t>Extensive resonance between the nitrogen lone pair and the carbonyl group, stabilizing the bond.</a:t>
                      </a:r>
                    </a:p>
                  </a:txBody>
                  <a:tcPr marL="33215" marR="33215" marT="16608" marB="16608" anchor="ctr"/>
                </a:tc>
                <a:extLst>
                  <a:ext uri="{0D108BD9-81ED-4DB2-BD59-A6C34878D82A}">
                    <a16:rowId xmlns:a16="http://schemas.microsoft.com/office/drawing/2014/main" val="1372984123"/>
                  </a:ext>
                </a:extLst>
              </a:tr>
              <a:tr h="652531">
                <a:tc>
                  <a:txBody>
                    <a:bodyPr/>
                    <a:lstStyle/>
                    <a:p>
                      <a:r>
                        <a:rPr lang="en-US" sz="1400" b="1">
                          <a:latin typeface="Arial Rounded MT Bold" panose="020F0704030504030204" pitchFamily="34" charset="0"/>
                        </a:rPr>
                        <a:t>Bond Strength</a:t>
                      </a:r>
                      <a:endParaRPr lang="en-US" sz="1400">
                        <a:latin typeface="Arial Rounded MT Bold" panose="020F0704030504030204" pitchFamily="34" charset="0"/>
                      </a:endParaRPr>
                    </a:p>
                  </a:txBody>
                  <a:tcPr marL="33215" marR="33215" marT="16608" marB="16608" anchor="ctr"/>
                </a:tc>
                <a:tc>
                  <a:txBody>
                    <a:bodyPr/>
                    <a:lstStyle/>
                    <a:p>
                      <a:r>
                        <a:rPr lang="en-US" sz="1400">
                          <a:latin typeface="Arial Rounded MT Bold" panose="020F0704030504030204" pitchFamily="34" charset="0"/>
                        </a:rPr>
                        <a:t>Weaker C–O bond due to less resonance stabilization, making it more susceptible to hydrolysis.</a:t>
                      </a:r>
                    </a:p>
                  </a:txBody>
                  <a:tcPr marL="33215" marR="33215" marT="16608" marB="16608" anchor="ctr"/>
                </a:tc>
                <a:tc>
                  <a:txBody>
                    <a:bodyPr/>
                    <a:lstStyle/>
                    <a:p>
                      <a:r>
                        <a:rPr lang="en-US" sz="1400">
                          <a:latin typeface="Arial Rounded MT Bold" panose="020F0704030504030204" pitchFamily="34" charset="0"/>
                        </a:rPr>
                        <a:t>Stronger C–N bond reinforced by resonance, making it less susceptible to hydrolysis.</a:t>
                      </a:r>
                    </a:p>
                  </a:txBody>
                  <a:tcPr marL="33215" marR="33215" marT="16608" marB="16608" anchor="ctr"/>
                </a:tc>
                <a:extLst>
                  <a:ext uri="{0D108BD9-81ED-4DB2-BD59-A6C34878D82A}">
                    <a16:rowId xmlns:a16="http://schemas.microsoft.com/office/drawing/2014/main" val="2211897631"/>
                  </a:ext>
                </a:extLst>
              </a:tr>
              <a:tr h="652531">
                <a:tc>
                  <a:txBody>
                    <a:bodyPr/>
                    <a:lstStyle/>
                    <a:p>
                      <a:r>
                        <a:rPr lang="en-US" sz="1400" b="1">
                          <a:latin typeface="Arial Rounded MT Bold" panose="020F0704030504030204" pitchFamily="34" charset="0"/>
                        </a:rPr>
                        <a:t>Bond Length</a:t>
                      </a:r>
                      <a:endParaRPr lang="en-US" sz="1400">
                        <a:latin typeface="Arial Rounded MT Bold" panose="020F0704030504030204" pitchFamily="34" charset="0"/>
                      </a:endParaRPr>
                    </a:p>
                  </a:txBody>
                  <a:tcPr marL="33215" marR="33215" marT="16608" marB="16608" anchor="ctr"/>
                </a:tc>
                <a:tc>
                  <a:txBody>
                    <a:bodyPr/>
                    <a:lstStyle/>
                    <a:p>
                      <a:r>
                        <a:rPr lang="en-US" sz="1400">
                          <a:latin typeface="Arial Rounded MT Bold" panose="020F0704030504030204" pitchFamily="34" charset="0"/>
                        </a:rPr>
                        <a:t>Longer C–O bond (~1.43 Å), which is weaker and more reactive.</a:t>
                      </a:r>
                    </a:p>
                  </a:txBody>
                  <a:tcPr marL="33215" marR="33215" marT="16608" marB="16608" anchor="ctr"/>
                </a:tc>
                <a:tc>
                  <a:txBody>
                    <a:bodyPr/>
                    <a:lstStyle/>
                    <a:p>
                      <a:r>
                        <a:rPr lang="en-US" sz="1400">
                          <a:latin typeface="Arial Rounded MT Bold" panose="020F0704030504030204" pitchFamily="34" charset="0"/>
                        </a:rPr>
                        <a:t>Shorter C–N bond (~1.33 Å) due to partial double bond character from resonance.</a:t>
                      </a:r>
                    </a:p>
                  </a:txBody>
                  <a:tcPr marL="33215" marR="33215" marT="16608" marB="16608" anchor="ctr"/>
                </a:tc>
                <a:extLst>
                  <a:ext uri="{0D108BD9-81ED-4DB2-BD59-A6C34878D82A}">
                    <a16:rowId xmlns:a16="http://schemas.microsoft.com/office/drawing/2014/main" val="3415460487"/>
                  </a:ext>
                </a:extLst>
              </a:tr>
              <a:tr h="397690">
                <a:tc>
                  <a:txBody>
                    <a:bodyPr/>
                    <a:lstStyle/>
                    <a:p>
                      <a:r>
                        <a:rPr lang="en-US" sz="1400" b="1">
                          <a:latin typeface="Arial Rounded MT Bold" panose="020F0704030504030204" pitchFamily="34" charset="0"/>
                        </a:rPr>
                        <a:t>Leaving Group Stability</a:t>
                      </a:r>
                      <a:endParaRPr lang="en-US" sz="1400">
                        <a:latin typeface="Arial Rounded MT Bold" panose="020F0704030504030204" pitchFamily="34" charset="0"/>
                      </a:endParaRPr>
                    </a:p>
                  </a:txBody>
                  <a:tcPr marL="33215" marR="33215" marT="16608" marB="16608" anchor="ctr"/>
                </a:tc>
                <a:tc>
                  <a:txBody>
                    <a:bodyPr/>
                    <a:lstStyle/>
                    <a:p>
                      <a:r>
                        <a:rPr lang="en-US" sz="1400">
                          <a:latin typeface="Arial Rounded MT Bold" panose="020F0704030504030204" pitchFamily="34" charset="0"/>
                        </a:rPr>
                        <a:t>Typically releases a stable alcohol (ROH) as the leaving group.</a:t>
                      </a:r>
                    </a:p>
                  </a:txBody>
                  <a:tcPr marL="33215" marR="33215" marT="16608" marB="16608" anchor="ctr"/>
                </a:tc>
                <a:tc>
                  <a:txBody>
                    <a:bodyPr/>
                    <a:lstStyle/>
                    <a:p>
                      <a:r>
                        <a:rPr lang="en-US" sz="1400">
                          <a:latin typeface="Arial Rounded MT Bold" panose="020F0704030504030204" pitchFamily="34" charset="0"/>
                        </a:rPr>
                        <a:t>Releases a less stable amine (RNH₂) as the leaving group.</a:t>
                      </a:r>
                    </a:p>
                  </a:txBody>
                  <a:tcPr marL="33215" marR="33215" marT="16608" marB="16608" anchor="ctr"/>
                </a:tc>
                <a:extLst>
                  <a:ext uri="{0D108BD9-81ED-4DB2-BD59-A6C34878D82A}">
                    <a16:rowId xmlns:a16="http://schemas.microsoft.com/office/drawing/2014/main" val="510727727"/>
                  </a:ext>
                </a:extLst>
              </a:tr>
              <a:tr h="907372">
                <a:tc>
                  <a:txBody>
                    <a:bodyPr/>
                    <a:lstStyle/>
                    <a:p>
                      <a:r>
                        <a:rPr lang="en-US" sz="1400" b="1">
                          <a:latin typeface="Arial Rounded MT Bold" panose="020F0704030504030204" pitchFamily="34" charset="0"/>
                        </a:rPr>
                        <a:t>Electronegativity Effects</a:t>
                      </a:r>
                      <a:endParaRPr lang="en-US" sz="1400">
                        <a:latin typeface="Arial Rounded MT Bold" panose="020F0704030504030204" pitchFamily="34" charset="0"/>
                      </a:endParaRPr>
                    </a:p>
                  </a:txBody>
                  <a:tcPr marL="33215" marR="33215" marT="16608" marB="16608" anchor="ctr"/>
                </a:tc>
                <a:tc>
                  <a:txBody>
                    <a:bodyPr/>
                    <a:lstStyle/>
                    <a:p>
                      <a:r>
                        <a:rPr lang="en-US" sz="1400">
                          <a:latin typeface="Arial Rounded MT Bold" panose="020F0704030504030204" pitchFamily="34" charset="0"/>
                        </a:rPr>
                        <a:t>Oxygen is more electronegative, increasing the carbonyl carbon's susceptibility to nucleophilic attack.</a:t>
                      </a:r>
                    </a:p>
                  </a:txBody>
                  <a:tcPr marL="33215" marR="33215" marT="16608" marB="16608" anchor="ctr"/>
                </a:tc>
                <a:tc>
                  <a:txBody>
                    <a:bodyPr/>
                    <a:lstStyle/>
                    <a:p>
                      <a:r>
                        <a:rPr lang="en-US" sz="1400">
                          <a:latin typeface="Arial Rounded MT Bold" panose="020F0704030504030204" pitchFamily="34" charset="0"/>
                        </a:rPr>
                        <a:t>Nitrogen donates electron density through resonance, decreasing the carbonyl carbon's susceptibility to attack.</a:t>
                      </a:r>
                    </a:p>
                  </a:txBody>
                  <a:tcPr marL="33215" marR="33215" marT="16608" marB="16608" anchor="ctr"/>
                </a:tc>
                <a:extLst>
                  <a:ext uri="{0D108BD9-81ED-4DB2-BD59-A6C34878D82A}">
                    <a16:rowId xmlns:a16="http://schemas.microsoft.com/office/drawing/2014/main" val="43457548"/>
                  </a:ext>
                </a:extLst>
              </a:tr>
              <a:tr h="652531">
                <a:tc>
                  <a:txBody>
                    <a:bodyPr/>
                    <a:lstStyle/>
                    <a:p>
                      <a:r>
                        <a:rPr lang="en-US" sz="1200" b="1">
                          <a:latin typeface="Arial Rounded MT Bold" panose="020F0704030504030204" pitchFamily="34" charset="0"/>
                        </a:rPr>
                        <a:t>Hydrolysis Mechanism</a:t>
                      </a:r>
                      <a:endParaRPr lang="en-US" sz="1200">
                        <a:latin typeface="Arial Rounded MT Bold" panose="020F0704030504030204" pitchFamily="34" charset="0"/>
                      </a:endParaRPr>
                    </a:p>
                  </a:txBody>
                  <a:tcPr marL="33215" marR="33215" marT="16608" marB="16608" anchor="ctr"/>
                </a:tc>
                <a:tc>
                  <a:txBody>
                    <a:bodyPr/>
                    <a:lstStyle/>
                    <a:p>
                      <a:r>
                        <a:rPr lang="en-US" sz="1200">
                          <a:latin typeface="Arial Rounded MT Bold" panose="020F0704030504030204" pitchFamily="34" charset="0"/>
                        </a:rPr>
                        <a:t>More favorable for nucleophilic attack due to higher electrophilicity of the carbonyl carbon.</a:t>
                      </a:r>
                    </a:p>
                  </a:txBody>
                  <a:tcPr marL="33215" marR="33215" marT="16608" marB="16608" anchor="ctr"/>
                </a:tc>
                <a:tc>
                  <a:txBody>
                    <a:bodyPr/>
                    <a:lstStyle/>
                    <a:p>
                      <a:r>
                        <a:rPr lang="en-US" sz="1200">
                          <a:latin typeface="Arial Rounded MT Bold" panose="020F0704030504030204" pitchFamily="34" charset="0"/>
                        </a:rPr>
                        <a:t>Less favorable for nucleophilic attack due to reduced electrophilicity from resonance.</a:t>
                      </a:r>
                    </a:p>
                  </a:txBody>
                  <a:tcPr marL="33215" marR="33215" marT="16608" marB="16608" anchor="ctr"/>
                </a:tc>
                <a:extLst>
                  <a:ext uri="{0D108BD9-81ED-4DB2-BD59-A6C34878D82A}">
                    <a16:rowId xmlns:a16="http://schemas.microsoft.com/office/drawing/2014/main" val="1117366704"/>
                  </a:ext>
                </a:extLst>
              </a:tr>
              <a:tr h="652531">
                <a:tc>
                  <a:txBody>
                    <a:bodyPr/>
                    <a:lstStyle/>
                    <a:p>
                      <a:r>
                        <a:rPr lang="en-US" sz="1200" b="1">
                          <a:latin typeface="Arial Rounded MT Bold" panose="020F0704030504030204" pitchFamily="34" charset="0"/>
                        </a:rPr>
                        <a:t>Stability of Products</a:t>
                      </a:r>
                      <a:endParaRPr lang="en-US" sz="1200">
                        <a:latin typeface="Arial Rounded MT Bold" panose="020F0704030504030204" pitchFamily="34" charset="0"/>
                      </a:endParaRPr>
                    </a:p>
                  </a:txBody>
                  <a:tcPr marL="33215" marR="33215" marT="16608" marB="16608" anchor="ctr"/>
                </a:tc>
                <a:tc>
                  <a:txBody>
                    <a:bodyPr/>
                    <a:lstStyle/>
                    <a:p>
                      <a:r>
                        <a:rPr lang="en-US" sz="1200">
                          <a:latin typeface="Arial Rounded MT Bold" panose="020F0704030504030204" pitchFamily="34" charset="0"/>
                        </a:rPr>
                        <a:t>Products (alcohol and carboxylic acid) are generally more stable.</a:t>
                      </a:r>
                    </a:p>
                  </a:txBody>
                  <a:tcPr marL="33215" marR="33215" marT="16608" marB="16608" anchor="ctr"/>
                </a:tc>
                <a:tc>
                  <a:txBody>
                    <a:bodyPr/>
                    <a:lstStyle/>
                    <a:p>
                      <a:r>
                        <a:rPr lang="en-US" sz="1200">
                          <a:latin typeface="Arial Rounded MT Bold" panose="020F0704030504030204" pitchFamily="34" charset="0"/>
                        </a:rPr>
                        <a:t>Products (amine and carboxylic acid) are less stable compared to ester hydrolysis products.</a:t>
                      </a:r>
                    </a:p>
                  </a:txBody>
                  <a:tcPr marL="33215" marR="33215" marT="16608" marB="16608" anchor="ctr"/>
                </a:tc>
                <a:extLst>
                  <a:ext uri="{0D108BD9-81ED-4DB2-BD59-A6C34878D82A}">
                    <a16:rowId xmlns:a16="http://schemas.microsoft.com/office/drawing/2014/main" val="2648811039"/>
                  </a:ext>
                </a:extLst>
              </a:tr>
              <a:tr h="1085137">
                <a:tc>
                  <a:txBody>
                    <a:bodyPr/>
                    <a:lstStyle/>
                    <a:p>
                      <a:r>
                        <a:rPr lang="en-US" sz="1400" b="1">
                          <a:latin typeface="Arial Rounded MT Bold" panose="020F0704030504030204" pitchFamily="34" charset="0"/>
                        </a:rPr>
                        <a:t>Steric Factors</a:t>
                      </a:r>
                      <a:endParaRPr lang="en-US" sz="1400">
                        <a:latin typeface="Arial Rounded MT Bold" panose="020F0704030504030204" pitchFamily="34" charset="0"/>
                      </a:endParaRPr>
                    </a:p>
                  </a:txBody>
                  <a:tcPr marL="33215" marR="33215" marT="16608" marB="16608" anchor="ctr"/>
                </a:tc>
                <a:tc>
                  <a:txBody>
                    <a:bodyPr/>
                    <a:lstStyle/>
                    <a:p>
                      <a:r>
                        <a:rPr lang="en-US" sz="1400">
                          <a:latin typeface="Arial Rounded MT Bold" panose="020F0704030504030204" pitchFamily="34" charset="0"/>
                        </a:rPr>
                        <a:t>Generally, less steric hindrance around the carbonyl carbon.</a:t>
                      </a:r>
                    </a:p>
                  </a:txBody>
                  <a:tcPr marL="33215" marR="33215" marT="16608" marB="16608" anchor="ctr"/>
                </a:tc>
                <a:tc>
                  <a:txBody>
                    <a:bodyPr/>
                    <a:lstStyle/>
                    <a:p>
                      <a:r>
                        <a:rPr lang="en-US" sz="1400">
                          <a:latin typeface="Arial Rounded MT Bold" panose="020F0704030504030204" pitchFamily="34" charset="0"/>
                        </a:rPr>
                        <a:t>Potentially more steric hindrance due to the presence of the nitrogen atom.</a:t>
                      </a:r>
                    </a:p>
                  </a:txBody>
                  <a:tcPr marL="33215" marR="33215" marT="16608" marB="16608" anchor="ctr"/>
                </a:tc>
                <a:extLst>
                  <a:ext uri="{0D108BD9-81ED-4DB2-BD59-A6C34878D82A}">
                    <a16:rowId xmlns:a16="http://schemas.microsoft.com/office/drawing/2014/main" val="3955938096"/>
                  </a:ext>
                </a:extLst>
              </a:tr>
            </a:tbl>
          </a:graphicData>
        </a:graphic>
      </p:graphicFrame>
    </p:spTree>
    <p:extLst>
      <p:ext uri="{BB962C8B-B14F-4D97-AF65-F5344CB8AC3E}">
        <p14:creationId xmlns:p14="http://schemas.microsoft.com/office/powerpoint/2010/main" val="2776481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BDC1A-8A13-80DD-D390-89693F74D624}"/>
              </a:ext>
            </a:extLst>
          </p:cNvPr>
          <p:cNvSpPr>
            <a:spLocks noGrp="1"/>
          </p:cNvSpPr>
          <p:nvPr>
            <p:ph type="title"/>
          </p:nvPr>
        </p:nvSpPr>
        <p:spPr>
          <a:xfrm>
            <a:off x="2592924" y="624110"/>
            <a:ext cx="8911687" cy="840896"/>
          </a:xfrm>
        </p:spPr>
        <p:txBody>
          <a:bodyPr>
            <a:normAutofit fontScale="90000"/>
          </a:bodyPr>
          <a:lstStyle/>
          <a:p>
            <a:r>
              <a:rPr lang="en-US" b="1" i="0" err="1">
                <a:solidFill>
                  <a:srgbClr val="2A2A2A"/>
                </a:solidFill>
                <a:effectLst/>
                <a:latin typeface="Roboto" panose="02000000000000000000" pitchFamily="2" charset="0"/>
              </a:rPr>
              <a:t>Schotten</a:t>
            </a:r>
            <a:r>
              <a:rPr lang="en-US" b="1" i="0">
                <a:solidFill>
                  <a:srgbClr val="2A2A2A"/>
                </a:solidFill>
                <a:effectLst/>
                <a:latin typeface="Roboto" panose="02000000000000000000" pitchFamily="2" charset="0"/>
              </a:rPr>
              <a:t> Baumann reaction procedure</a:t>
            </a:r>
            <a:br>
              <a:rPr lang="en-US" b="1" i="0">
                <a:solidFill>
                  <a:srgbClr val="2A2A2A"/>
                </a:solidFill>
                <a:effectLst/>
                <a:latin typeface="Roboto" panose="02000000000000000000" pitchFamily="2" charset="0"/>
              </a:rPr>
            </a:br>
            <a:endParaRPr lang="en-US"/>
          </a:p>
        </p:txBody>
      </p:sp>
      <p:sp>
        <p:nvSpPr>
          <p:cNvPr id="4" name="TextBox 3">
            <a:extLst>
              <a:ext uri="{FF2B5EF4-FFF2-40B4-BE49-F238E27FC236}">
                <a16:creationId xmlns:a16="http://schemas.microsoft.com/office/drawing/2014/main" id="{B31C92C5-AF92-F39E-C91F-E25BE3FD6C2D}"/>
              </a:ext>
            </a:extLst>
          </p:cNvPr>
          <p:cNvSpPr txBox="1"/>
          <p:nvPr/>
        </p:nvSpPr>
        <p:spPr>
          <a:xfrm>
            <a:off x="2281084" y="1465006"/>
            <a:ext cx="9360310" cy="4801314"/>
          </a:xfrm>
          <a:prstGeom prst="rect">
            <a:avLst/>
          </a:prstGeom>
          <a:noFill/>
        </p:spPr>
        <p:txBody>
          <a:bodyPr wrap="square">
            <a:spAutoFit/>
          </a:bodyPr>
          <a:lstStyle/>
          <a:p>
            <a:r>
              <a:rPr lang="en-US" b="1"/>
              <a:t>The procedure for the </a:t>
            </a:r>
            <a:r>
              <a:rPr lang="en-US" b="1" err="1"/>
              <a:t>Schotten</a:t>
            </a:r>
            <a:r>
              <a:rPr lang="en-US" b="1"/>
              <a:t>-Baumann reaction is described as follows:</a:t>
            </a:r>
          </a:p>
          <a:p>
            <a:endParaRPr lang="en-US" b="1"/>
          </a:p>
          <a:p>
            <a:pPr marL="285750" indent="-285750">
              <a:buFont typeface="Wingdings" panose="05000000000000000000" pitchFamily="2" charset="2"/>
              <a:buChar char="§"/>
            </a:pPr>
            <a:r>
              <a:rPr lang="en-US"/>
              <a:t>Take a 100 mL Erlenmeyer flask and add 1mL or 1.04 g of aniline to it. Afterward, add 10 mL of 1</a:t>
            </a:r>
            <a:r>
              <a:rPr lang="ar-IQ"/>
              <a:t>0</a:t>
            </a:r>
            <a:r>
              <a:rPr lang="en-US"/>
              <a:t>% aq. NaOH solution.</a:t>
            </a:r>
          </a:p>
          <a:p>
            <a:endParaRPr lang="en-US"/>
          </a:p>
          <a:p>
            <a:pPr marL="285750" indent="-285750">
              <a:buFont typeface="Wingdings" panose="05000000000000000000" pitchFamily="2" charset="2"/>
              <a:buChar char="§"/>
            </a:pPr>
            <a:r>
              <a:rPr lang="en-US"/>
              <a:t>In a gradual and controlled manner (drop wisely), add 1.4 mL or 1.72 g of benzoyl chloride with vigorous shaking for 1 minute after each addition.</a:t>
            </a:r>
          </a:p>
          <a:p>
            <a:endParaRPr lang="en-US"/>
          </a:p>
          <a:p>
            <a:pPr marL="285750" indent="-285750">
              <a:buFont typeface="Wingdings" panose="05000000000000000000" pitchFamily="2" charset="2"/>
              <a:buChar char="§"/>
            </a:pPr>
            <a:r>
              <a:rPr lang="en-US"/>
              <a:t>Once the addition of benzoyl chloride is finished, tightly cork the flask and proceed to vigorously shake it for 15 minutes.</a:t>
            </a:r>
          </a:p>
          <a:p>
            <a:pPr marL="285750" indent="-285750">
              <a:buFont typeface="Wingdings" panose="05000000000000000000" pitchFamily="2" charset="2"/>
              <a:buChar char="§"/>
            </a:pPr>
            <a:endParaRPr lang="en-US"/>
          </a:p>
          <a:p>
            <a:pPr marL="285750" indent="-285750">
              <a:buFont typeface="Wingdings" panose="05000000000000000000" pitchFamily="2" charset="2"/>
              <a:buChar char="§"/>
            </a:pPr>
            <a:r>
              <a:rPr lang="en-US"/>
              <a:t>Upon completion of the reaction, the benzoyl derivatives might precipitate as a white powder.</a:t>
            </a:r>
          </a:p>
          <a:p>
            <a:pPr marL="285750" indent="-285750">
              <a:buFont typeface="Wingdings" panose="05000000000000000000" pitchFamily="2" charset="2"/>
              <a:buChar char="§"/>
            </a:pPr>
            <a:endParaRPr lang="en-US"/>
          </a:p>
          <a:p>
            <a:pPr marL="285750" indent="-285750">
              <a:buFont typeface="Wingdings" panose="05000000000000000000" pitchFamily="2" charset="2"/>
              <a:buChar char="§"/>
            </a:pPr>
            <a:r>
              <a:rPr lang="en-US"/>
              <a:t>Filter the white solids and perform multiple washes with water. Ultimately, recrystallize the solid by using boiling alcohol.</a:t>
            </a:r>
          </a:p>
          <a:p>
            <a:pPr marL="285750" indent="-285750">
              <a:buFont typeface="Wingdings" panose="05000000000000000000" pitchFamily="2" charset="2"/>
              <a:buChar char="§"/>
            </a:pPr>
            <a:endParaRPr lang="en-US"/>
          </a:p>
        </p:txBody>
      </p:sp>
    </p:spTree>
    <p:extLst>
      <p:ext uri="{BB962C8B-B14F-4D97-AF65-F5344CB8AC3E}">
        <p14:creationId xmlns:p14="http://schemas.microsoft.com/office/powerpoint/2010/main" val="532629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8F6A6-1A18-983F-378D-9C665B76EC86}"/>
              </a:ext>
            </a:extLst>
          </p:cNvPr>
          <p:cNvSpPr>
            <a:spLocks noGrp="1"/>
          </p:cNvSpPr>
          <p:nvPr>
            <p:ph type="title"/>
          </p:nvPr>
        </p:nvSpPr>
        <p:spPr/>
        <p:txBody>
          <a:bodyPr/>
          <a:lstStyle/>
          <a:p>
            <a:r>
              <a:rPr lang="en-US" b="1"/>
              <a:t>Physical Properties</a:t>
            </a:r>
            <a:r>
              <a:rPr lang="ar-IQ" b="1"/>
              <a:t> </a:t>
            </a:r>
            <a:r>
              <a:rPr lang="en-US" b="1"/>
              <a:t>of Benzanilide</a:t>
            </a:r>
            <a:r>
              <a:rPr lang="ar-IQ"/>
              <a:t>.</a:t>
            </a:r>
            <a:endParaRPr lang="en-US"/>
          </a:p>
        </p:txBody>
      </p:sp>
      <p:sp>
        <p:nvSpPr>
          <p:cNvPr id="4" name="TextBox 3">
            <a:extLst>
              <a:ext uri="{FF2B5EF4-FFF2-40B4-BE49-F238E27FC236}">
                <a16:creationId xmlns:a16="http://schemas.microsoft.com/office/drawing/2014/main" id="{513ADA84-395C-A222-57B4-5A6E15D2CB31}"/>
              </a:ext>
            </a:extLst>
          </p:cNvPr>
          <p:cNvSpPr txBox="1"/>
          <p:nvPr/>
        </p:nvSpPr>
        <p:spPr>
          <a:xfrm>
            <a:off x="2491515" y="1536681"/>
            <a:ext cx="9114503" cy="3416320"/>
          </a:xfrm>
          <a:prstGeom prst="rect">
            <a:avLst/>
          </a:prstGeom>
          <a:noFill/>
        </p:spPr>
        <p:txBody>
          <a:bodyPr wrap="square">
            <a:spAutoFit/>
          </a:bodyPr>
          <a:lstStyle/>
          <a:p>
            <a:pPr marL="342900" indent="-342900">
              <a:buFont typeface="+mj-lt"/>
              <a:buAutoNum type="arabicPeriod"/>
            </a:pPr>
            <a:r>
              <a:rPr lang="en-US"/>
              <a:t>Molecular Weight: 197.23 g/mol.</a:t>
            </a:r>
          </a:p>
          <a:p>
            <a:pPr marL="342900" indent="-342900">
              <a:buFont typeface="+mj-lt"/>
              <a:buAutoNum type="arabicPeriod"/>
            </a:pPr>
            <a:r>
              <a:rPr lang="en-US"/>
              <a:t>Molecular Formula: C₁₃H₁₁NO.</a:t>
            </a:r>
          </a:p>
          <a:p>
            <a:pPr marL="342900" indent="-342900">
              <a:buFont typeface="+mj-lt"/>
              <a:buAutoNum type="arabicPeriod"/>
            </a:pPr>
            <a:r>
              <a:rPr lang="en-US"/>
              <a:t>Appearance: White crystalline solid.</a:t>
            </a:r>
          </a:p>
          <a:p>
            <a:pPr marL="342900" indent="-342900">
              <a:buFont typeface="+mj-lt"/>
              <a:buAutoNum type="arabicPeriod"/>
            </a:pPr>
            <a:r>
              <a:rPr lang="en-US"/>
              <a:t>Melting Point: 155–157 °C.</a:t>
            </a:r>
          </a:p>
          <a:p>
            <a:pPr marL="342900" indent="-342900">
              <a:buFont typeface="+mj-lt"/>
              <a:buAutoNum type="arabicPeriod"/>
            </a:pPr>
            <a:r>
              <a:rPr lang="en-US"/>
              <a:t>Boiling Point: Not readily available; expected to be high due to aromatic amide structure.</a:t>
            </a:r>
          </a:p>
          <a:p>
            <a:pPr marL="342900" indent="-342900">
              <a:buFont typeface="+mj-lt"/>
              <a:buAutoNum type="arabicPeriod"/>
            </a:pPr>
            <a:r>
              <a:rPr lang="en-US"/>
              <a:t>Density: Approximately 1.1 g/cm³ at room temperature.</a:t>
            </a:r>
          </a:p>
          <a:p>
            <a:pPr marL="342900" indent="-342900">
              <a:buFont typeface="+mj-lt"/>
              <a:buAutoNum type="arabicPeriod"/>
            </a:pPr>
            <a:r>
              <a:rPr lang="en-US"/>
              <a:t>Odor: Odorless or faint characteristic odor.</a:t>
            </a:r>
          </a:p>
          <a:p>
            <a:pPr marL="342900" indent="-342900">
              <a:buFont typeface="+mj-lt"/>
              <a:buAutoNum type="arabicPeriod"/>
            </a:pPr>
            <a:r>
              <a:rPr lang="en-US"/>
              <a:t>Solubility:</a:t>
            </a:r>
          </a:p>
          <a:p>
            <a:pPr marL="285750" indent="-285750">
              <a:buFont typeface="Arial" panose="020B0604020202020204" pitchFamily="34" charset="0"/>
              <a:buChar char="•"/>
            </a:pPr>
            <a:r>
              <a:rPr lang="en-US"/>
              <a:t>In Water: Limited solubility.</a:t>
            </a:r>
          </a:p>
          <a:p>
            <a:pPr marL="285750" indent="-285750">
              <a:buFont typeface="Arial" panose="020B0604020202020204" pitchFamily="34" charset="0"/>
              <a:buChar char="•"/>
            </a:pPr>
            <a:r>
              <a:rPr lang="en-US"/>
              <a:t>In Organic Solvents: Soluble in ethanol, acetone, chloroform, and other common organic solvents.</a:t>
            </a:r>
          </a:p>
        </p:txBody>
      </p:sp>
    </p:spTree>
    <p:extLst>
      <p:ext uri="{BB962C8B-B14F-4D97-AF65-F5344CB8AC3E}">
        <p14:creationId xmlns:p14="http://schemas.microsoft.com/office/powerpoint/2010/main" val="1964135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5BDDF5B-1133-45D7-A901-9F28E0872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6980A4-3CD4-445E-EBD0-8B0B98F91579}"/>
              </a:ext>
            </a:extLst>
          </p:cNvPr>
          <p:cNvSpPr>
            <a:spLocks noGrp="1"/>
          </p:cNvSpPr>
          <p:nvPr>
            <p:ph type="title"/>
          </p:nvPr>
        </p:nvSpPr>
        <p:spPr>
          <a:xfrm>
            <a:off x="649224" y="645106"/>
            <a:ext cx="5122652" cy="1259894"/>
          </a:xfrm>
        </p:spPr>
        <p:txBody>
          <a:bodyPr>
            <a:normAutofit/>
          </a:bodyPr>
          <a:lstStyle/>
          <a:p>
            <a:r>
              <a:rPr lang="en-US"/>
              <a:t>calculations</a:t>
            </a:r>
          </a:p>
        </p:txBody>
      </p:sp>
      <p:sp>
        <p:nvSpPr>
          <p:cNvPr id="27" name="Rectangle 26">
            <a:extLst>
              <a:ext uri="{FF2B5EF4-FFF2-40B4-BE49-F238E27FC236}">
                <a16:creationId xmlns:a16="http://schemas.microsoft.com/office/drawing/2014/main" id="{F22C7101-14DA-4743-898E-3563B0FC93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Content Placeholder 21">
            <a:extLst>
              <a:ext uri="{FF2B5EF4-FFF2-40B4-BE49-F238E27FC236}">
                <a16:creationId xmlns:a16="http://schemas.microsoft.com/office/drawing/2014/main" id="{CABC8F3A-C99B-B7BA-00B0-1BE533BC2AD5}"/>
              </a:ext>
            </a:extLst>
          </p:cNvPr>
          <p:cNvSpPr>
            <a:spLocks noGrp="1"/>
          </p:cNvSpPr>
          <p:nvPr>
            <p:ph idx="1"/>
          </p:nvPr>
        </p:nvSpPr>
        <p:spPr>
          <a:xfrm>
            <a:off x="649225" y="2133600"/>
            <a:ext cx="5122652" cy="3759253"/>
          </a:xfrm>
        </p:spPr>
        <p:txBody>
          <a:bodyPr>
            <a:normAutofit/>
          </a:bodyPr>
          <a:lstStyle/>
          <a:p>
            <a:endParaRPr lang="en-US"/>
          </a:p>
        </p:txBody>
      </p:sp>
      <p:sp>
        <p:nvSpPr>
          <p:cNvPr id="29" name="Rectangle 28">
            <a:extLst>
              <a:ext uri="{FF2B5EF4-FFF2-40B4-BE49-F238E27FC236}">
                <a16:creationId xmlns:a16="http://schemas.microsoft.com/office/drawing/2014/main" id="{EDD0748D-5151-4F2A-8DD0-FC4BB9444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6040" y="645106"/>
            <a:ext cx="5451627" cy="5247747"/>
          </a:xfrm>
          <a:prstGeom prst="rect">
            <a:avLst/>
          </a:prstGeom>
          <a:solidFill>
            <a:srgbClr val="FFFFFE"/>
          </a:solidFill>
          <a:ln w="12700" cap="sq">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E68960FB-DB54-E5E8-277B-12DF21E67123}"/>
              </a:ext>
            </a:extLst>
          </p:cNvPr>
          <p:cNvPicPr>
            <a:picLocks noChangeAspect="1"/>
          </p:cNvPicPr>
          <p:nvPr/>
        </p:nvPicPr>
        <p:blipFill>
          <a:blip r:embed="rId2"/>
          <a:stretch>
            <a:fillRect/>
          </a:stretch>
        </p:blipFill>
        <p:spPr>
          <a:xfrm>
            <a:off x="881803" y="2328654"/>
            <a:ext cx="4505314" cy="2534239"/>
          </a:xfrm>
          <a:prstGeom prst="rect">
            <a:avLst/>
          </a:prstGeom>
        </p:spPr>
      </p:pic>
      <p:pic>
        <p:nvPicPr>
          <p:cNvPr id="16" name="Content Placeholder 15">
            <a:extLst>
              <a:ext uri="{FF2B5EF4-FFF2-40B4-BE49-F238E27FC236}">
                <a16:creationId xmlns:a16="http://schemas.microsoft.com/office/drawing/2014/main" id="{ECCA2C23-EE67-9C02-209A-10E1E1DB11BD}"/>
              </a:ext>
            </a:extLst>
          </p:cNvPr>
          <p:cNvPicPr>
            <a:picLocks noChangeAspect="1"/>
          </p:cNvPicPr>
          <p:nvPr/>
        </p:nvPicPr>
        <p:blipFill>
          <a:blip r:embed="rId3"/>
          <a:stretch>
            <a:fillRect/>
          </a:stretch>
        </p:blipFill>
        <p:spPr>
          <a:xfrm>
            <a:off x="6255641" y="1351072"/>
            <a:ext cx="5112423" cy="3163101"/>
          </a:xfrm>
          <a:prstGeom prst="rect">
            <a:avLst/>
          </a:prstGeom>
        </p:spPr>
      </p:pic>
      <p:sp>
        <p:nvSpPr>
          <p:cNvPr id="31" name="Freeform 12">
            <a:extLst>
              <a:ext uri="{FF2B5EF4-FFF2-40B4-BE49-F238E27FC236}">
                <a16:creationId xmlns:a16="http://schemas.microsoft.com/office/drawing/2014/main" id="{EE1A7EAA-DE31-45FD-8A51-7ADE79018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1065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52"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a:p>
          </p:txBody>
        </p:sp>
        <p:sp>
          <p:nvSpPr>
            <p:cNvPr id="53"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a:p>
          </p:txBody>
        </p:sp>
        <p:sp>
          <p:nvSpPr>
            <p:cNvPr id="54"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a:p>
          </p:txBody>
        </p:sp>
        <p:sp>
          <p:nvSpPr>
            <p:cNvPr id="55"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a:p>
          </p:txBody>
        </p:sp>
        <p:sp>
          <p:nvSpPr>
            <p:cNvPr id="56"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a:p>
          </p:txBody>
        </p:sp>
        <p:sp>
          <p:nvSpPr>
            <p:cNvPr id="57"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a:p>
          </p:txBody>
        </p:sp>
        <p:sp>
          <p:nvSpPr>
            <p:cNvPr id="58"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a:p>
          </p:txBody>
        </p:sp>
        <p:sp>
          <p:nvSpPr>
            <p:cNvPr id="59"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a:p>
          </p:txBody>
        </p:sp>
        <p:sp>
          <p:nvSpPr>
            <p:cNvPr id="60"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a:p>
          </p:txBody>
        </p:sp>
        <p:sp>
          <p:nvSpPr>
            <p:cNvPr id="61"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a:p>
          </p:txBody>
        </p:sp>
        <p:sp>
          <p:nvSpPr>
            <p:cNvPr id="62"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a:p>
          </p:txBody>
        </p:sp>
        <p:sp>
          <p:nvSpPr>
            <p:cNvPr id="63"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a:p>
          </p:txBody>
        </p:sp>
      </p:grpSp>
      <p:grpSp>
        <p:nvGrpSpPr>
          <p:cNvPr id="65" name="Group 64">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66"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a:p>
          </p:txBody>
        </p:sp>
        <p:sp>
          <p:nvSpPr>
            <p:cNvPr id="67"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a:p>
          </p:txBody>
        </p:sp>
        <p:sp>
          <p:nvSpPr>
            <p:cNvPr id="68"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a:p>
          </p:txBody>
        </p:sp>
        <p:sp>
          <p:nvSpPr>
            <p:cNvPr id="69"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a:p>
          </p:txBody>
        </p:sp>
        <p:sp>
          <p:nvSpPr>
            <p:cNvPr id="70"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a:p>
          </p:txBody>
        </p:sp>
        <p:sp>
          <p:nvSpPr>
            <p:cNvPr id="71"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a:p>
          </p:txBody>
        </p:sp>
        <p:sp>
          <p:nvSpPr>
            <p:cNvPr id="72"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a:p>
          </p:txBody>
        </p:sp>
        <p:sp>
          <p:nvSpPr>
            <p:cNvPr id="73"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a:p>
          </p:txBody>
        </p:sp>
        <p:sp>
          <p:nvSpPr>
            <p:cNvPr id="74"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a:p>
          </p:txBody>
        </p:sp>
        <p:sp>
          <p:nvSpPr>
            <p:cNvPr id="75"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a:p>
          </p:txBody>
        </p:sp>
        <p:sp>
          <p:nvSpPr>
            <p:cNvPr id="76"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a:p>
          </p:txBody>
        </p:sp>
        <p:sp>
          <p:nvSpPr>
            <p:cNvPr id="77"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a:p>
          </p:txBody>
        </p:sp>
      </p:grpSp>
      <p:sp>
        <p:nvSpPr>
          <p:cNvPr id="79" name="Rectangle 78">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1"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83" name="Rectangle 82">
            <a:extLst>
              <a:ext uri="{FF2B5EF4-FFF2-40B4-BE49-F238E27FC236}">
                <a16:creationId xmlns:a16="http://schemas.microsoft.com/office/drawing/2014/main" id="{37B5A23F-7276-435D-91DA-09104D777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2F3ECD7F-BF61-4CB1-AA15-464BB771E7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966F1B29-3A08-4DB7-9F92-4C09B3BCF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9" name="Freeform 5">
            <a:extLst>
              <a:ext uri="{FF2B5EF4-FFF2-40B4-BE49-F238E27FC236}">
                <a16:creationId xmlns:a16="http://schemas.microsoft.com/office/drawing/2014/main" id="{44A5AAD1-9616-4E1C-B3AC-E5497A6A3C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6ADFDA1-3C6F-4A34-0C57-1467A9974BA4}"/>
              </a:ext>
            </a:extLst>
          </p:cNvPr>
          <p:cNvSpPr>
            <a:spLocks noGrp="1"/>
          </p:cNvSpPr>
          <p:nvPr>
            <p:ph type="title"/>
          </p:nvPr>
        </p:nvSpPr>
        <p:spPr>
          <a:xfrm>
            <a:off x="451967" y="841236"/>
            <a:ext cx="7145866" cy="778933"/>
          </a:xfrm>
        </p:spPr>
        <p:txBody>
          <a:bodyPr vert="horz" lIns="91440" tIns="45720" rIns="91440" bIns="45720" rtlCol="0" anchor="ctr">
            <a:normAutofit/>
          </a:bodyPr>
          <a:lstStyle/>
          <a:p>
            <a:r>
              <a:rPr lang="en-US" sz="3200" b="1">
                <a:solidFill>
                  <a:srgbClr val="FEFFFF"/>
                </a:solidFill>
              </a:rPr>
              <a:t>Benzanilide</a:t>
            </a:r>
          </a:p>
        </p:txBody>
      </p:sp>
      <p:sp>
        <p:nvSpPr>
          <p:cNvPr id="4" name="TextBox 3">
            <a:extLst>
              <a:ext uri="{FF2B5EF4-FFF2-40B4-BE49-F238E27FC236}">
                <a16:creationId xmlns:a16="http://schemas.microsoft.com/office/drawing/2014/main" id="{9A6338CE-850C-4408-219A-77CE2DC32C79}"/>
              </a:ext>
            </a:extLst>
          </p:cNvPr>
          <p:cNvSpPr txBox="1"/>
          <p:nvPr/>
        </p:nvSpPr>
        <p:spPr>
          <a:xfrm>
            <a:off x="541866" y="2032000"/>
            <a:ext cx="7145867" cy="3879222"/>
          </a:xfrm>
          <a:prstGeom prst="rect">
            <a:avLst/>
          </a:prstGeom>
        </p:spPr>
        <p:txBody>
          <a:bodyPr vert="horz" lIns="91440" tIns="45720" rIns="91440" bIns="45720" rtlCol="0">
            <a:normAutofit/>
          </a:bodyPr>
          <a:lstStyle/>
          <a:p>
            <a:pPr algn="just">
              <a:spcBef>
                <a:spcPts val="1000"/>
              </a:spcBef>
              <a:buClr>
                <a:schemeClr val="accent1"/>
              </a:buClr>
              <a:buFont typeface="Wingdings 3" charset="2"/>
              <a:buChar char=""/>
            </a:pPr>
            <a:r>
              <a:rPr lang="en-US">
                <a:solidFill>
                  <a:srgbClr val="FEFFFF"/>
                </a:solidFill>
              </a:rPr>
              <a:t>Benzanilide is an important organic compound within the class of aromatic amides, bearing the chemical formula C₁₃H₁₁NO. It is structurally composed of a benzoyl group (C₆H₅CO-) linked to an aniline moiety (C₆H₅NH-). This compound typically manifests as a white to pale yellow crystalline solid and exhibits limited solubility in water while being more soluble in various organic solvents such as ethanol, ether, and chloroform.</a:t>
            </a:r>
          </a:p>
        </p:txBody>
      </p:sp>
      <p:pic>
        <p:nvPicPr>
          <p:cNvPr id="5" name="Picture 4" descr="A black background with a black square&#10;&#10;Description automatically generated with medium confidence">
            <a:extLst>
              <a:ext uri="{FF2B5EF4-FFF2-40B4-BE49-F238E27FC236}">
                <a16:creationId xmlns:a16="http://schemas.microsoft.com/office/drawing/2014/main" id="{0625E81E-56F1-678C-F336-474DC56C20CD}"/>
              </a:ext>
            </a:extLst>
          </p:cNvPr>
          <p:cNvPicPr>
            <a:picLocks noChangeAspect="1"/>
          </p:cNvPicPr>
          <p:nvPr/>
        </p:nvPicPr>
        <p:blipFill>
          <a:blip r:embed="rId2"/>
          <a:stretch>
            <a:fillRect/>
          </a:stretch>
        </p:blipFill>
        <p:spPr>
          <a:xfrm>
            <a:off x="8713057" y="3077678"/>
            <a:ext cx="3001931" cy="1771139"/>
          </a:xfrm>
          <a:prstGeom prst="rect">
            <a:avLst/>
          </a:prstGeom>
        </p:spPr>
      </p:pic>
    </p:spTree>
    <p:extLst>
      <p:ext uri="{BB962C8B-B14F-4D97-AF65-F5344CB8AC3E}">
        <p14:creationId xmlns:p14="http://schemas.microsoft.com/office/powerpoint/2010/main" val="391741199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atMod val="92000"/>
                <a:lumMod val="120000"/>
              </a:schemeClr>
            </a:gs>
            <a:gs pos="100000">
              <a:schemeClr val="bg1">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63516C8-F227-4B77-9AA7-61B9A0B78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5258C0-82B1-C57C-EEFD-BE9D778A1DFE}"/>
              </a:ext>
            </a:extLst>
          </p:cNvPr>
          <p:cNvSpPr>
            <a:spLocks noGrp="1"/>
          </p:cNvSpPr>
          <p:nvPr>
            <p:ph type="title"/>
          </p:nvPr>
        </p:nvSpPr>
        <p:spPr>
          <a:xfrm>
            <a:off x="7534655" y="646148"/>
            <a:ext cx="4092173" cy="1324340"/>
          </a:xfrm>
        </p:spPr>
        <p:txBody>
          <a:bodyPr anchor="b">
            <a:normAutofit/>
          </a:bodyPr>
          <a:lstStyle/>
          <a:p>
            <a:r>
              <a:rPr lang="en-US" b="1"/>
              <a:t>Names</a:t>
            </a:r>
          </a:p>
        </p:txBody>
      </p:sp>
      <p:sp>
        <p:nvSpPr>
          <p:cNvPr id="16" name="Rectangle 15">
            <a:extLst>
              <a:ext uri="{FF2B5EF4-FFF2-40B4-BE49-F238E27FC236}">
                <a16:creationId xmlns:a16="http://schemas.microsoft.com/office/drawing/2014/main" id="{D91B420C-C4C8-44DF-96B2-FBD101464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3">
            <a:extLst>
              <a:ext uri="{FF2B5EF4-FFF2-40B4-BE49-F238E27FC236}">
                <a16:creationId xmlns:a16="http://schemas.microsoft.com/office/drawing/2014/main" id="{8B6CEE10-A23A-4481-3C82-2EDE6C58C004}"/>
              </a:ext>
            </a:extLst>
          </p:cNvPr>
          <p:cNvPicPr>
            <a:picLocks noChangeAspect="1"/>
          </p:cNvPicPr>
          <p:nvPr/>
        </p:nvPicPr>
        <p:blipFill>
          <a:blip r:embed="rId2"/>
          <a:stretch>
            <a:fillRect/>
          </a:stretch>
        </p:blipFill>
        <p:spPr>
          <a:xfrm>
            <a:off x="1643262" y="1685121"/>
            <a:ext cx="3527828" cy="3086510"/>
          </a:xfrm>
          <a:prstGeom prst="rect">
            <a:avLst/>
          </a:prstGeom>
        </p:spPr>
      </p:pic>
      <p:sp>
        <p:nvSpPr>
          <p:cNvPr id="3" name="Content Placeholder 2">
            <a:extLst>
              <a:ext uri="{FF2B5EF4-FFF2-40B4-BE49-F238E27FC236}">
                <a16:creationId xmlns:a16="http://schemas.microsoft.com/office/drawing/2014/main" id="{119576AA-5785-E9AA-6C5D-547E12FB053D}"/>
              </a:ext>
            </a:extLst>
          </p:cNvPr>
          <p:cNvSpPr>
            <a:spLocks noGrp="1"/>
          </p:cNvSpPr>
          <p:nvPr>
            <p:ph idx="1"/>
          </p:nvPr>
        </p:nvSpPr>
        <p:spPr>
          <a:xfrm>
            <a:off x="5707117" y="2255492"/>
            <a:ext cx="5919711" cy="3521740"/>
          </a:xfrm>
        </p:spPr>
        <p:txBody>
          <a:bodyPr>
            <a:normAutofit/>
          </a:bodyPr>
          <a:lstStyle/>
          <a:p>
            <a:pPr algn="just"/>
            <a:r>
              <a:rPr lang="en-US" sz="2400"/>
              <a:t>N-Phenyl-benzamide.(IUPAC name )</a:t>
            </a:r>
          </a:p>
          <a:p>
            <a:pPr algn="just"/>
            <a:r>
              <a:rPr lang="en-US" sz="2400"/>
              <a:t>N-</a:t>
            </a:r>
            <a:r>
              <a:rPr lang="en-US" sz="2400" err="1"/>
              <a:t>Benzoylaniline</a:t>
            </a:r>
            <a:r>
              <a:rPr lang="en-US" sz="2400"/>
              <a:t>.</a:t>
            </a:r>
          </a:p>
          <a:p>
            <a:pPr algn="just"/>
            <a:r>
              <a:rPr lang="en-US" sz="2400"/>
              <a:t>N-</a:t>
            </a:r>
            <a:r>
              <a:rPr lang="en-US" sz="2400" err="1"/>
              <a:t>Benzoylphenylamine</a:t>
            </a:r>
            <a:r>
              <a:rPr lang="en-US" sz="2400"/>
              <a:t>.</a:t>
            </a:r>
          </a:p>
          <a:p>
            <a:endParaRPr lang="en-US" sz="2400"/>
          </a:p>
        </p:txBody>
      </p:sp>
    </p:spTree>
    <p:extLst>
      <p:ext uri="{BB962C8B-B14F-4D97-AF65-F5344CB8AC3E}">
        <p14:creationId xmlns:p14="http://schemas.microsoft.com/office/powerpoint/2010/main" val="358799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467ED-A98D-95C5-8281-D91FE903A0F2}"/>
              </a:ext>
            </a:extLst>
          </p:cNvPr>
          <p:cNvSpPr>
            <a:spLocks noGrp="1"/>
          </p:cNvSpPr>
          <p:nvPr>
            <p:ph type="title"/>
          </p:nvPr>
        </p:nvSpPr>
        <p:spPr>
          <a:xfrm>
            <a:off x="2258628" y="329142"/>
            <a:ext cx="8911687" cy="4793464"/>
          </a:xfrm>
        </p:spPr>
        <p:txBody>
          <a:bodyPr>
            <a:normAutofit/>
          </a:bodyPr>
          <a:lstStyle/>
          <a:p>
            <a:r>
              <a:rPr lang="en-US" sz="2400" b="1">
                <a:solidFill>
                  <a:schemeClr val="accent1"/>
                </a:solidFill>
              </a:rPr>
              <a:t>some of the primary applications of benzanilide:</a:t>
            </a:r>
          </a:p>
        </p:txBody>
      </p:sp>
      <p:sp>
        <p:nvSpPr>
          <p:cNvPr id="4" name="TextBox 3">
            <a:extLst>
              <a:ext uri="{FF2B5EF4-FFF2-40B4-BE49-F238E27FC236}">
                <a16:creationId xmlns:a16="http://schemas.microsoft.com/office/drawing/2014/main" id="{F1C4EF40-2162-A9ED-CF20-593D274E02DF}"/>
              </a:ext>
            </a:extLst>
          </p:cNvPr>
          <p:cNvSpPr txBox="1"/>
          <p:nvPr/>
        </p:nvSpPr>
        <p:spPr>
          <a:xfrm>
            <a:off x="1337187" y="2018040"/>
            <a:ext cx="10697497" cy="2585323"/>
          </a:xfrm>
          <a:prstGeom prst="rect">
            <a:avLst/>
          </a:prstGeom>
          <a:noFill/>
        </p:spPr>
        <p:txBody>
          <a:bodyPr wrap="square">
            <a:spAutoFit/>
          </a:bodyPr>
          <a:lstStyle/>
          <a:p>
            <a:pPr marL="342900" indent="-342900" algn="just">
              <a:buFont typeface="+mj-lt"/>
              <a:buAutoNum type="arabicPeriod"/>
            </a:pPr>
            <a:r>
              <a:rPr lang="en-US" b="1"/>
              <a:t>Intermediate in Organic Synthesis: </a:t>
            </a:r>
            <a:r>
              <a:rPr lang="en-US"/>
              <a:t>Benzanilide is widely used as an intermediate in the synthesis of more complex organic compounds. Its amide functional group makes it a valuable starting material for creating pharmaceuticals, agrochemicals, and dyes.</a:t>
            </a:r>
          </a:p>
          <a:p>
            <a:pPr marL="342900" indent="-342900" algn="just">
              <a:buFont typeface="+mj-lt"/>
              <a:buAutoNum type="arabicPeriod"/>
            </a:pPr>
            <a:r>
              <a:rPr lang="en-US" b="1"/>
              <a:t>Pharmaceutical Industry: </a:t>
            </a:r>
            <a:r>
              <a:rPr lang="en-US"/>
              <a:t>In drug development, benzanilide serves as a building block for synthesizing various medicinal compounds. Its structure allows chemists to modify it and develop drugs with desired therapeutic properties.</a:t>
            </a:r>
          </a:p>
          <a:p>
            <a:pPr marL="342900" indent="-342900" algn="just">
              <a:buFont typeface="+mj-lt"/>
              <a:buAutoNum type="arabicPeriod"/>
            </a:pPr>
            <a:r>
              <a:rPr lang="en-US" b="1"/>
              <a:t>Polymer and Resin Production</a:t>
            </a:r>
            <a:r>
              <a:rPr lang="en-US"/>
              <a:t>: The compound is involved in synthesizing specific polymers and resins, contributing to materials that require particular mechanical or thermal properties.</a:t>
            </a:r>
          </a:p>
        </p:txBody>
      </p:sp>
    </p:spTree>
    <p:extLst>
      <p:ext uri="{BB962C8B-B14F-4D97-AF65-F5344CB8AC3E}">
        <p14:creationId xmlns:p14="http://schemas.microsoft.com/office/powerpoint/2010/main" val="130740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ABC24-0FD5-0E4A-DFC2-A43A63DCC79E}"/>
              </a:ext>
            </a:extLst>
          </p:cNvPr>
          <p:cNvSpPr>
            <a:spLocks noGrp="1"/>
          </p:cNvSpPr>
          <p:nvPr>
            <p:ph type="title"/>
          </p:nvPr>
        </p:nvSpPr>
        <p:spPr/>
        <p:txBody>
          <a:bodyPr/>
          <a:lstStyle/>
          <a:p>
            <a:pPr algn="ctr"/>
            <a:r>
              <a:rPr lang="en-US" b="1"/>
              <a:t>Benzoylation</a:t>
            </a:r>
          </a:p>
        </p:txBody>
      </p:sp>
      <p:sp>
        <p:nvSpPr>
          <p:cNvPr id="3" name="Content Placeholder 2">
            <a:extLst>
              <a:ext uri="{FF2B5EF4-FFF2-40B4-BE49-F238E27FC236}">
                <a16:creationId xmlns:a16="http://schemas.microsoft.com/office/drawing/2014/main" id="{0D1DBCEC-AFDC-E209-8954-9939C34F0804}"/>
              </a:ext>
            </a:extLst>
          </p:cNvPr>
          <p:cNvSpPr>
            <a:spLocks noGrp="1"/>
          </p:cNvSpPr>
          <p:nvPr>
            <p:ph idx="1"/>
          </p:nvPr>
        </p:nvSpPr>
        <p:spPr/>
        <p:txBody>
          <a:bodyPr/>
          <a:lstStyle/>
          <a:p>
            <a:r>
              <a:rPr lang="en-US" b="1"/>
              <a:t>Benzoylation</a:t>
            </a:r>
            <a:r>
              <a:rPr lang="en-US"/>
              <a:t> is a chemical reaction in organic chemistry where a benzoyl group (C₆H₅CO-) is introduced into another molecule. This process typically involves the removal of a hydrogen atom from a nitrogen atom in amines (R-NH₂) or an oxygen atom in alcohols (R-OH), replacing it with a benzoyl group.</a:t>
            </a:r>
          </a:p>
        </p:txBody>
      </p:sp>
      <p:pic>
        <p:nvPicPr>
          <p:cNvPr id="4" name="Picture 3">
            <a:extLst>
              <a:ext uri="{FF2B5EF4-FFF2-40B4-BE49-F238E27FC236}">
                <a16:creationId xmlns:a16="http://schemas.microsoft.com/office/drawing/2014/main" id="{7E7217FF-3FEB-41BC-3301-6E59F694A0ED}"/>
              </a:ext>
            </a:extLst>
          </p:cNvPr>
          <p:cNvPicPr>
            <a:picLocks noChangeAspect="1"/>
          </p:cNvPicPr>
          <p:nvPr/>
        </p:nvPicPr>
        <p:blipFill>
          <a:blip r:embed="rId2"/>
          <a:stretch>
            <a:fillRect/>
          </a:stretch>
        </p:blipFill>
        <p:spPr>
          <a:xfrm>
            <a:off x="9330813" y="3500285"/>
            <a:ext cx="2392466" cy="2410937"/>
          </a:xfrm>
          <a:prstGeom prst="rect">
            <a:avLst/>
          </a:prstGeom>
        </p:spPr>
      </p:pic>
    </p:spTree>
    <p:extLst>
      <p:ext uri="{BB962C8B-B14F-4D97-AF65-F5344CB8AC3E}">
        <p14:creationId xmlns:p14="http://schemas.microsoft.com/office/powerpoint/2010/main" val="3253093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0FFC93-7EB3-464D-D7EE-62344AED801A}"/>
              </a:ext>
            </a:extLst>
          </p:cNvPr>
          <p:cNvSpPr>
            <a:spLocks noGrp="1"/>
          </p:cNvSpPr>
          <p:nvPr>
            <p:ph type="title"/>
          </p:nvPr>
        </p:nvSpPr>
        <p:spPr>
          <a:xfrm>
            <a:off x="649224" y="645106"/>
            <a:ext cx="3650279" cy="1259894"/>
          </a:xfrm>
        </p:spPr>
        <p:txBody>
          <a:bodyPr>
            <a:normAutofit/>
          </a:bodyPr>
          <a:lstStyle/>
          <a:p>
            <a:pPr>
              <a:lnSpc>
                <a:spcPct val="90000"/>
              </a:lnSpc>
            </a:pPr>
            <a:r>
              <a:rPr lang="en-US" sz="2800"/>
              <a:t>Features of Schotten Baumann Reaction</a:t>
            </a:r>
          </a:p>
        </p:txBody>
      </p:sp>
      <p:sp>
        <p:nvSpPr>
          <p:cNvPr id="12" name="Rectangle 11">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C4590F20-2822-D0CD-A2D7-C5B4956589B2}"/>
              </a:ext>
            </a:extLst>
          </p:cNvPr>
          <p:cNvSpPr>
            <a:spLocks noGrp="1"/>
          </p:cNvSpPr>
          <p:nvPr>
            <p:ph idx="1"/>
          </p:nvPr>
        </p:nvSpPr>
        <p:spPr>
          <a:xfrm>
            <a:off x="649225" y="2133600"/>
            <a:ext cx="3650278" cy="3759253"/>
          </a:xfrm>
        </p:spPr>
        <p:txBody>
          <a:bodyPr>
            <a:normAutofit/>
          </a:bodyPr>
          <a:lstStyle/>
          <a:p>
            <a:pPr>
              <a:lnSpc>
                <a:spcPct val="90000"/>
              </a:lnSpc>
            </a:pPr>
            <a:r>
              <a:rPr lang="en-US"/>
              <a:t>The Schotten Baumann reaction can also refer to the benzoylation of active hydrogen-containing compounds with the help of benzyl chloride and aqueous sodium hydroxide. Pyridine can also be used as an alternative to the sodium hydroxide base.</a:t>
            </a:r>
          </a:p>
          <a:p>
            <a:pPr>
              <a:lnSpc>
                <a:spcPct val="90000"/>
              </a:lnSpc>
            </a:pPr>
            <a:endParaRPr lang="en-US"/>
          </a:p>
          <a:p>
            <a:pPr>
              <a:lnSpc>
                <a:spcPct val="90000"/>
              </a:lnSpc>
            </a:pPr>
            <a:r>
              <a:rPr lang="en-US"/>
              <a:t>This reaction can be generalized as follows.</a:t>
            </a:r>
          </a:p>
        </p:txBody>
      </p:sp>
      <p:pic>
        <p:nvPicPr>
          <p:cNvPr id="5" name="Picture 4" descr="A diagram of a chemical reaction&#10;&#10;Description automatically generated">
            <a:extLst>
              <a:ext uri="{FF2B5EF4-FFF2-40B4-BE49-F238E27FC236}">
                <a16:creationId xmlns:a16="http://schemas.microsoft.com/office/drawing/2014/main" id="{C5FC544A-5640-F8EA-3803-570AE344D214}"/>
              </a:ext>
            </a:extLst>
          </p:cNvPr>
          <p:cNvPicPr>
            <a:picLocks noChangeAspect="1"/>
          </p:cNvPicPr>
          <p:nvPr/>
        </p:nvPicPr>
        <p:blipFill>
          <a:blip r:embed="rId2"/>
          <a:stretch>
            <a:fillRect/>
          </a:stretch>
        </p:blipFill>
        <p:spPr>
          <a:xfrm>
            <a:off x="4619543" y="1023938"/>
            <a:ext cx="6953577" cy="4485056"/>
          </a:xfrm>
          <a:prstGeom prst="rect">
            <a:avLst/>
          </a:prstGeom>
        </p:spPr>
      </p:pic>
      <p:sp>
        <p:nvSpPr>
          <p:cNvPr id="14"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2856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F32EC-21EE-40FE-3FBA-C02674122EB0}"/>
              </a:ext>
            </a:extLst>
          </p:cNvPr>
          <p:cNvSpPr>
            <a:spLocks noGrp="1"/>
          </p:cNvSpPr>
          <p:nvPr>
            <p:ph type="title"/>
          </p:nvPr>
        </p:nvSpPr>
        <p:spPr>
          <a:xfrm>
            <a:off x="1750143" y="624110"/>
            <a:ext cx="9754470" cy="1280890"/>
          </a:xfrm>
        </p:spPr>
        <p:txBody>
          <a:bodyPr>
            <a:normAutofit/>
          </a:bodyPr>
          <a:lstStyle/>
          <a:p>
            <a:r>
              <a:rPr lang="en-US" sz="3200" b="1"/>
              <a:t>Some key features of the </a:t>
            </a:r>
            <a:r>
              <a:rPr lang="en-US" sz="3200" b="1" err="1"/>
              <a:t>Schotten</a:t>
            </a:r>
            <a:r>
              <a:rPr lang="en-US" sz="3200" b="1"/>
              <a:t> Baumann Reaction are:</a:t>
            </a:r>
          </a:p>
        </p:txBody>
      </p:sp>
      <p:sp>
        <p:nvSpPr>
          <p:cNvPr id="3" name="Content Placeholder 2">
            <a:extLst>
              <a:ext uri="{FF2B5EF4-FFF2-40B4-BE49-F238E27FC236}">
                <a16:creationId xmlns:a16="http://schemas.microsoft.com/office/drawing/2014/main" id="{1218CD03-76A9-2D7B-6B04-214FBC16F264}"/>
              </a:ext>
            </a:extLst>
          </p:cNvPr>
          <p:cNvSpPr>
            <a:spLocks noGrp="1"/>
          </p:cNvSpPr>
          <p:nvPr>
            <p:ph idx="1"/>
          </p:nvPr>
        </p:nvSpPr>
        <p:spPr/>
        <p:txBody>
          <a:bodyPr/>
          <a:lstStyle/>
          <a:p>
            <a:r>
              <a:rPr lang="en-US"/>
              <a:t>It is a base-catalyzed reaction. The base is necessary to encourage an equilibrium shift towards the formation of amides.</a:t>
            </a:r>
          </a:p>
          <a:p>
            <a:r>
              <a:rPr lang="en-US"/>
              <a:t>The base also neutralizes the hydrochloric acid which is formed in the process, thereby preventing the further protonation of the amide product formed.</a:t>
            </a:r>
          </a:p>
          <a:p>
            <a:r>
              <a:rPr lang="en-US"/>
              <a:t>Usually, aqueous sodium hydroxide is used as the base catalyst, but pyridine also can be used in this reaction.</a:t>
            </a:r>
          </a:p>
        </p:txBody>
      </p:sp>
    </p:spTree>
    <p:extLst>
      <p:ext uri="{BB962C8B-B14F-4D97-AF65-F5344CB8AC3E}">
        <p14:creationId xmlns:p14="http://schemas.microsoft.com/office/powerpoint/2010/main" val="3439660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CBC8-2361-9B0E-BEF1-25A614C2927C}"/>
              </a:ext>
            </a:extLst>
          </p:cNvPr>
          <p:cNvSpPr>
            <a:spLocks noGrp="1"/>
          </p:cNvSpPr>
          <p:nvPr>
            <p:ph type="title"/>
          </p:nvPr>
        </p:nvSpPr>
        <p:spPr/>
        <p:txBody>
          <a:bodyPr>
            <a:normAutofit/>
          </a:bodyPr>
          <a:lstStyle/>
          <a:p>
            <a:r>
              <a:rPr lang="en-US" sz="3200" b="1"/>
              <a:t>Schotten Baumann Reaction Mechanism</a:t>
            </a:r>
          </a:p>
        </p:txBody>
      </p:sp>
      <p:graphicFrame>
        <p:nvGraphicFramePr>
          <p:cNvPr id="19" name="Content Placeholder 2">
            <a:extLst>
              <a:ext uri="{FF2B5EF4-FFF2-40B4-BE49-F238E27FC236}">
                <a16:creationId xmlns:a16="http://schemas.microsoft.com/office/drawing/2014/main" id="{D3926E3D-A671-5227-94F3-BA5844CFA842}"/>
              </a:ext>
            </a:extLst>
          </p:cNvPr>
          <p:cNvGraphicFramePr>
            <a:graphicFrameLocks noGrp="1"/>
          </p:cNvGraphicFramePr>
          <p:nvPr>
            <p:ph idx="1"/>
            <p:extLst>
              <p:ext uri="{D42A27DB-BD31-4B8C-83A1-F6EECF244321}">
                <p14:modId xmlns:p14="http://schemas.microsoft.com/office/powerpoint/2010/main" val="926000706"/>
              </p:ext>
            </p:extLst>
          </p:nvPr>
        </p:nvGraphicFramePr>
        <p:xfrm>
          <a:off x="2589212" y="1229271"/>
          <a:ext cx="8915400" cy="4856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5722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E612726-6AD2-4BFC-B44A-BA092E156C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84B9C2C-FD52-48EF-8BDE-720C5030FE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37129"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Freeform 11">
            <a:extLst>
              <a:ext uri="{FF2B5EF4-FFF2-40B4-BE49-F238E27FC236}">
                <a16:creationId xmlns:a16="http://schemas.microsoft.com/office/drawing/2014/main" id="{A1DE0485-65C8-4D95-9B34-C55884FC27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pic>
        <p:nvPicPr>
          <p:cNvPr id="5" name="Picture 4">
            <a:extLst>
              <a:ext uri="{FF2B5EF4-FFF2-40B4-BE49-F238E27FC236}">
                <a16:creationId xmlns:a16="http://schemas.microsoft.com/office/drawing/2014/main" id="{E32FB16D-1AED-2B52-E9EF-BFBD43EF0978}"/>
              </a:ext>
            </a:extLst>
          </p:cNvPr>
          <p:cNvPicPr>
            <a:picLocks noChangeAspect="1"/>
          </p:cNvPicPr>
          <p:nvPr/>
        </p:nvPicPr>
        <p:blipFill>
          <a:blip r:embed="rId2"/>
          <a:stretch>
            <a:fillRect/>
          </a:stretch>
        </p:blipFill>
        <p:spPr>
          <a:xfrm>
            <a:off x="2757896" y="640080"/>
            <a:ext cx="8646540" cy="5252773"/>
          </a:xfrm>
          <a:prstGeom prst="rect">
            <a:avLst/>
          </a:prstGeom>
        </p:spPr>
      </p:pic>
    </p:spTree>
    <p:extLst>
      <p:ext uri="{BB962C8B-B14F-4D97-AF65-F5344CB8AC3E}">
        <p14:creationId xmlns:p14="http://schemas.microsoft.com/office/powerpoint/2010/main" val="138439042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0</TotalTime>
  <Words>1075</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Rounded MT Bold</vt:lpstr>
      <vt:lpstr>Century Gothic</vt:lpstr>
      <vt:lpstr>Roboto</vt:lpstr>
      <vt:lpstr>Wingdings</vt:lpstr>
      <vt:lpstr>Wingdings 3</vt:lpstr>
      <vt:lpstr>Wisp</vt:lpstr>
      <vt:lpstr>PowerPoint Presentation</vt:lpstr>
      <vt:lpstr>Benzanilide</vt:lpstr>
      <vt:lpstr>Names</vt:lpstr>
      <vt:lpstr>some of the primary applications of benzanilide:</vt:lpstr>
      <vt:lpstr>Benzoylation</vt:lpstr>
      <vt:lpstr>Features of Schotten Baumann Reaction</vt:lpstr>
      <vt:lpstr>Some key features of the Schotten Baumann Reaction are:</vt:lpstr>
      <vt:lpstr>Schotten Baumann Reaction Mechanism</vt:lpstr>
      <vt:lpstr>PowerPoint Presentation</vt:lpstr>
      <vt:lpstr>PowerPoint Presentation</vt:lpstr>
      <vt:lpstr>why esters generally hydrolyze faster than amides.</vt:lpstr>
      <vt:lpstr>Schotten Baumann reaction procedure </vt:lpstr>
      <vt:lpstr>Physical Properties of Benzanilide.</vt:lpstr>
      <vt:lpstr>calculations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MOHAMMED HASAN</dc:creator>
  <cp:lastModifiedBy>MOHAMMED HASAN</cp:lastModifiedBy>
  <cp:revision>1</cp:revision>
  <dcterms:created xsi:type="dcterms:W3CDTF">2024-10-12T19:12:51Z</dcterms:created>
  <dcterms:modified xsi:type="dcterms:W3CDTF">2024-10-16T19:43:58Z</dcterms:modified>
</cp:coreProperties>
</file>