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81" r:id="rId4"/>
    <p:sldId id="382" r:id="rId5"/>
    <p:sldId id="329" r:id="rId6"/>
    <p:sldId id="385" r:id="rId7"/>
    <p:sldId id="388" r:id="rId8"/>
    <p:sldId id="387" r:id="rId9"/>
    <p:sldId id="386" r:id="rId10"/>
    <p:sldId id="389" r:id="rId11"/>
    <p:sldId id="384" r:id="rId12"/>
    <p:sldId id="314" r:id="rId13"/>
    <p:sldId id="406" r:id="rId14"/>
    <p:sldId id="375" r:id="rId15"/>
    <p:sldId id="407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40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57" r:id="rId34"/>
    <p:sldId id="358" r:id="rId35"/>
    <p:sldId id="330" r:id="rId36"/>
    <p:sldId id="283" r:id="rId37"/>
    <p:sldId id="362" r:id="rId38"/>
    <p:sldId id="361" r:id="rId39"/>
    <p:sldId id="364" r:id="rId40"/>
    <p:sldId id="27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der raheem" initials="hr" lastIdx="3" clrIdx="0">
    <p:extLst>
      <p:ext uri="{19B8F6BF-5375-455C-9EA6-DF929625EA0E}">
        <p15:presenceInfo xmlns:p15="http://schemas.microsoft.com/office/powerpoint/2012/main" userId="f8b80a2ed401f3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9143" autoAdjust="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14E9-20C6-4029-9FBF-ECC0B8CD558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349-70C0-4B52-95F9-435339F33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416" y="705395"/>
            <a:ext cx="9144001" cy="3265714"/>
          </a:xfrm>
        </p:spPr>
        <p:txBody>
          <a:bodyPr>
            <a:noAutofit/>
          </a:bodyPr>
          <a:lstStyle/>
          <a:p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Obesity, Pediatrics</a:t>
            </a:r>
            <a:r>
              <a:rPr lang="en-US" sz="8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&amp; Oral Thrush</a:t>
            </a:r>
            <a:endParaRPr lang="en-US" sz="88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4950824"/>
            <a:ext cx="9144000" cy="154141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</a:t>
            </a:r>
            <a:r>
              <a:rPr lang="en-US" sz="3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Mohammad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5"/>
            <a:ext cx="5706291" cy="6923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09898"/>
            <a:ext cx="5366656" cy="4376056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loss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derived from the patient’s current weight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initial goal of obesity management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favorable outcomes on the negative effects of obesity have been documented.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loss should occur at a rate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0.45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0.9 kg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(1–2 lb)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week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meeting the initial weight loss goal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 the first 6 months of therapy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0011" y="5103674"/>
            <a:ext cx="720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Therapeutic options for obesity. </a:t>
            </a: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Relevant comorbidities include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type 2 diabetes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hypertension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cardiovascular disease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sleep apnoea</a:t>
            </a:r>
            <a:r>
              <a:rPr lang="en-US" dirty="0">
                <a:latin typeface="Bahnschrift" panose="020B0502040204020203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waist circumference &gt; 102 cm in men or 88 cm in </a:t>
            </a:r>
            <a:r>
              <a:rPr lang="en-US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women</a:t>
            </a:r>
            <a:r>
              <a:rPr lang="en-US" dirty="0" smtClean="0">
                <a:latin typeface="Bahnschrift" panose="020B0502040204020203" pitchFamily="34" charset="0"/>
              </a:rPr>
              <a:t>. This </a:t>
            </a:r>
            <a:r>
              <a:rPr lang="en-US" dirty="0">
                <a:latin typeface="Bahnschrift" panose="020B0502040204020203" pitchFamily="34" charset="0"/>
              </a:rPr>
              <a:t>is an approximate consensus of the numerous national </a:t>
            </a:r>
            <a:r>
              <a:rPr lang="en-US" dirty="0" smtClean="0">
                <a:latin typeface="Bahnschrift" panose="020B0502040204020203" pitchFamily="34" charset="0"/>
              </a:rPr>
              <a:t>guidelines, which </a:t>
            </a:r>
            <a:r>
              <a:rPr lang="en-US" dirty="0">
                <a:latin typeface="Bahnschrift" panose="020B0502040204020203" pitchFamily="34" charset="0"/>
              </a:rPr>
              <a:t>vary slightly in their recommendations and are revised every </a:t>
            </a:r>
            <a:r>
              <a:rPr lang="en-US" dirty="0" smtClean="0">
                <a:latin typeface="Bahnschrift" panose="020B0502040204020203" pitchFamily="34" charset="0"/>
              </a:rPr>
              <a:t>few years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7" y="627017"/>
            <a:ext cx="5758843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53" y="199735"/>
            <a:ext cx="5706291" cy="99277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7789"/>
            <a:ext cx="5706290" cy="5700211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the currently approved antiobesity agents for chronic weight management,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approved in 1999 and subsequently after a long gap of more than a decade, two new therapies,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lorcaserin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(5-HT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agonist)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phentermine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topiramate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(noradrenergic agent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antiepileptic)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approved in 2012. In 2014, FDA finally approved the combination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bupropion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naltrexone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(antidepressant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opioid antagonist)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treatment option for the management of obesity.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4251" y="234459"/>
            <a:ext cx="203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Drugs Commonly Prescribed for </a:t>
            </a:r>
            <a:r>
              <a:rPr lang="en-US" dirty="0" smtClean="0">
                <a:latin typeface="Bahnschrift" panose="020B0502040204020203" pitchFamily="34" charset="0"/>
              </a:rPr>
              <a:t>Weight Loss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78" y="0"/>
            <a:ext cx="5528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0469"/>
            <a:ext cx="10515600" cy="579753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 promotes and maintains weight loss by acting locally in the GI tract.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inhibits pancreatic and gastric lipases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thereby decreases the hydrolysis of ingested triglycerides,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dietary fat absorption by approximately 30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Orlistat is taken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each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main meals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day (or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 to 1 hour after the meal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the dose can be adjusted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60–120 mg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to minimise side-effects.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a meal is missed or contains little fat, the dose of orlistat may be omitted. Doses above 360 mg/day provide no greater benefit and thus are not recommended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taking orlistat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adhere better to low-fat diets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order to avoid unpleasant gastrointestinal side-effects.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14" y="0"/>
            <a:ext cx="9960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04415" cy="7576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7646"/>
            <a:ext cx="4404416" cy="440218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Bariatric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surgery is by far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 effective long-term treatment for obesity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is the only anti-obesity intervention that has been associated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reduced mortality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Bariatric surgery is usually reserved for those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severe obesity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BMI &gt; 40 kg/m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or those with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BMI &gt; 35 kg/m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significant complications, such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2 diabetes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sleep apnoea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39633" y="5103674"/>
            <a:ext cx="4064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itchFamily="34" charset="0"/>
              </a:rPr>
              <a:t>Schematic diagrams of Roux-</a:t>
            </a:r>
            <a:r>
              <a:rPr lang="en-US" dirty="0" err="1">
                <a:latin typeface="Bahnschrift" pitchFamily="34" charset="0"/>
              </a:rPr>
              <a:t>en</a:t>
            </a:r>
            <a:r>
              <a:rPr lang="en-US" dirty="0">
                <a:latin typeface="Bahnschrift" pitchFamily="34" charset="0"/>
              </a:rPr>
              <a:t>-Y gastric bypass (A</a:t>
            </a:r>
            <a:r>
              <a:rPr lang="en-US" dirty="0" smtClean="0">
                <a:latin typeface="Bahnschrift" pitchFamily="34" charset="0"/>
              </a:rPr>
              <a:t>), laparoscopic </a:t>
            </a:r>
            <a:r>
              <a:rPr lang="en-US" dirty="0">
                <a:latin typeface="Bahnschrift" pitchFamily="34" charset="0"/>
              </a:rPr>
              <a:t>adjustable gastric </a:t>
            </a:r>
            <a:r>
              <a:rPr lang="en-US" dirty="0" smtClean="0">
                <a:latin typeface="Bahnschrift" pitchFamily="34" charset="0"/>
              </a:rPr>
              <a:t>banding (B</a:t>
            </a:r>
            <a:r>
              <a:rPr lang="en-US" dirty="0">
                <a:latin typeface="Bahnschrift" pitchFamily="34" charset="0"/>
              </a:rPr>
              <a:t>), sleeve gastrectomy (C), biliopancreatic diversion (D), </a:t>
            </a:r>
            <a:r>
              <a:rPr lang="en-US" dirty="0" smtClean="0">
                <a:latin typeface="Bahnschrift" pitchFamily="34" charset="0"/>
              </a:rPr>
              <a:t>and biliopancreatic </a:t>
            </a:r>
            <a:r>
              <a:rPr lang="en-US" dirty="0">
                <a:latin typeface="Bahnschrift" pitchFamily="34" charset="0"/>
              </a:rPr>
              <a:t>diversion with </a:t>
            </a:r>
            <a:r>
              <a:rPr lang="en-US" dirty="0" smtClean="0">
                <a:latin typeface="Bahnschrift" pitchFamily="34" charset="0"/>
              </a:rPr>
              <a:t>duodenal switch </a:t>
            </a:r>
            <a:r>
              <a:rPr lang="en-US" dirty="0">
                <a:latin typeface="Bahnschrift" pitchFamily="34" charset="0"/>
              </a:rPr>
              <a:t>(E).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417" y="1"/>
            <a:ext cx="77875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61" y="28504"/>
            <a:ext cx="8836440" cy="50707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Surgical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5729"/>
            <a:ext cx="8833679" cy="3181417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average 30-day mortality rate is 0.2% for gastric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bypass, 0.14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 for vertical sleeve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gastrectomy (VSG),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0.02% for gastric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banding (GB).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 of bariatric procedures include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anastomotic leak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stenosis, pulmonary embolus (PE)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DVT, GI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bleeding, nutritional deficiencies, wound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complications, bowel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obstructions, ulcers, hernias, and respiratory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cardiovascular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049" y="3740209"/>
            <a:ext cx="6731726" cy="2738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79" y="0"/>
            <a:ext cx="3358320" cy="3344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3689" y="3357814"/>
            <a:ext cx="331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Band erosion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7826" y="6488668"/>
            <a:ext cx="668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" panose="020B0502040204020203" pitchFamily="34" charset="0"/>
              </a:rPr>
              <a:t>A, Anastomotic ulcer. B, Jejunal ulcer.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7" y="3544785"/>
            <a:ext cx="5484049" cy="327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the different surgical procedures, the rate of complications is proportional to the amount of weight loss produced by each operation: banding (7%), gastric bypass (17%),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gastroplasty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(18%), and biliopancreatic diversion (BPD) (38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%).</a:t>
            </a:r>
          </a:p>
        </p:txBody>
      </p:sp>
    </p:spTree>
    <p:extLst>
      <p:ext uri="{BB962C8B-B14F-4D97-AF65-F5344CB8AC3E}">
        <p14:creationId xmlns:p14="http://schemas.microsoft.com/office/powerpoint/2010/main" val="28713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069"/>
            <a:ext cx="5155874" cy="87521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 (Pinworm)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5053149" cy="5760720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Helminths (from the Greek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helmins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meaning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worm) include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groups of parasitic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worm, large multicellular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organisms with complex tissues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organs.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Western countries,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common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 infection is threadworm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Enterobius vermicularis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known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some countries as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pinworm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is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inconvenience and embarrassment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074" y="792469"/>
            <a:ext cx="6056012" cy="6065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4074" y="322603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Classes of helminth that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parasitise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humans</a:t>
            </a:r>
          </a:p>
        </p:txBody>
      </p:sp>
      <p:cxnSp>
        <p:nvCxnSpPr>
          <p:cNvPr id="10" name="رابط مستقيم 9"/>
          <p:cNvCxnSpPr/>
          <p:nvPr/>
        </p:nvCxnSpPr>
        <p:spPr>
          <a:xfrm flipV="1">
            <a:off x="7673788" y="1990165"/>
            <a:ext cx="2026024" cy="8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6400800" y="1452282"/>
            <a:ext cx="2492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87"/>
            <a:ext cx="6053305" cy="86877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 (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Pinworm)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473"/>
            <a:ext cx="6053305" cy="605152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Distribution: 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worldwide in distribution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commonly affects 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UK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rates have been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estimated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community,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rising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institutionalized settings.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Habitat: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 worm remains attached to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 intestine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(cecum, appendix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adjacent portion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colon)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their mouth end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been said,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had this infection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have it now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you will get it again when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!”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505" y="3378321"/>
            <a:ext cx="5149424" cy="2373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4357" y="372195"/>
            <a:ext cx="3263719" cy="2337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1505" y="5774491"/>
            <a:ext cx="514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vermicularis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adult female pinworm.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The female worm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pointed tail (hence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name “pinworm”).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3663" y="2709289"/>
            <a:ext cx="348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Egg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vermicularis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(colorless in saline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mount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228625" cy="9274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Threadworm: Life Cycle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4"/>
            <a:ext cx="5053149" cy="6061166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Eggs are transmitted to the human host primarily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-oral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(autoinfection) but also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retroinfection (generally occurs from the anus to the colon)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inhalation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Faecal-oral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transmission involves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eggs lodging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 fingernails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are then ingested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finger sucking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anal contact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ova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swallowed, development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 place in the small intestine, but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adult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worms are found chiefly in the colon.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6825" y="0"/>
            <a:ext cx="61251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4012" y="5826034"/>
            <a:ext cx="259079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Life cycle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vermicularis</a:t>
            </a:r>
          </a:p>
        </p:txBody>
      </p:sp>
    </p:spTree>
    <p:extLst>
      <p:ext uri="{BB962C8B-B14F-4D97-AF65-F5344CB8AC3E}">
        <p14:creationId xmlns:p14="http://schemas.microsoft.com/office/powerpoint/2010/main" val="12042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925594" cy="10319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Threadworm: Clinical Features &amp; Diagnosis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0"/>
            <a:ext cx="6857120" cy="6074229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About one-third of infections are asymptomatic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Nighttime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itching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classic presentation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caused from the mucous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females when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laying eggs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females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genitalia may be involved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adult worms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seen moving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buttocks 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stool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Ova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detected by applying the adhesive surface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cellophane tape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(Scotch tape)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perianal skin in the morning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examined on a glass slide under the microscope.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swab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moistened with saline, is 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alternative sampling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320" y="1815736"/>
            <a:ext cx="2248340" cy="298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3660" y="1824830"/>
            <a:ext cx="2248340" cy="2973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5320" y="4798486"/>
            <a:ext cx="449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Enterobius vermicularis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(A) cellophane tape; (B) adult worm (actual size); (E) NIH swab method (National institute of health, USA).</a:t>
            </a:r>
          </a:p>
        </p:txBody>
      </p:sp>
    </p:spTree>
    <p:extLst>
      <p:ext uri="{BB962C8B-B14F-4D97-AF65-F5344CB8AC3E}">
        <p14:creationId xmlns:p14="http://schemas.microsoft.com/office/powerpoint/2010/main" val="25226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6276974" cy="158060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Obesity: Background, Prevalence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80604"/>
            <a:ext cx="6276975" cy="527739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 is widely regarded as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pandemic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potentially disastrous consequences for human health.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Globally, overweight and obesity, 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fifth most common risk factors for death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per World Health Organization (WHO) estimates, in 2008, more than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 billion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aged 20 and older, were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overweight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among them, over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500 million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5177" y="5592363"/>
            <a:ext cx="507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Proportion of key food groups recommended for </a:t>
            </a:r>
            <a:r>
              <a:rPr lang="en-US" dirty="0" smtClean="0">
                <a:latin typeface="Bahnschrift" panose="020B0502040204020203" pitchFamily="34" charset="0"/>
              </a:rPr>
              <a:t>a healthy, well-balanced diet.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85" y="1444905"/>
            <a:ext cx="4714205" cy="41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86214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Threadworm: 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3"/>
            <a:ext cx="10697242" cy="602197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of the following drugs can be given: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dose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mebendazole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dose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albendazole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400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single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pyrantel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pamoate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(11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mg/kg; maximum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 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single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piperazine (4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 treatment should be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repeated after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kill worms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might have hatched from eggs.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household members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advocated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eliminate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asymptomatic reservoirs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potential reinfection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Prevention and Control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Hand washing and keeping finger nails short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Washing of bed linen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Treatment of infected persons and household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4410891"/>
            <a:ext cx="2447109" cy="24471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16537" y="5172780"/>
            <a:ext cx="152835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Albendazole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200mg/5ml.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3428" y="91440"/>
            <a:ext cx="4902926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Albendazole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mebendazole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are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poorly resorbed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from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GIT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except when there is an inflammation. However,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enteral absorption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may be increased due to high-fat diet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Mebendazole may be used during pregnancy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 treat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relevant worm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diseases.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Albendazole may be used in cases of echinococcosis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9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9758082" cy="12801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Behavioral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Disorders: Crying &amp; Colic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622"/>
            <a:ext cx="6562688" cy="581637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crying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sign of pain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hunger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fatigue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infants cry little during the first 2 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life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gradually increasing to 3 hours per day by 6 weeks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decreasing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1 hour per day by 12 weeks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weeks of age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mean frequency of combined crying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fussing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episodes in 24 hours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intensity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infant crying varies,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descriptions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fussing to screaming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1246" y="1041622"/>
            <a:ext cx="4569207" cy="3919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5390" y="4961028"/>
            <a:ext cx="458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Distribution of total crying time among 80 infants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studied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 to 12 weeks of age. Data derived from daily crying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diaries recorded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by mothers.</a:t>
            </a:r>
          </a:p>
        </p:txBody>
      </p:sp>
    </p:spTree>
    <p:extLst>
      <p:ext uri="{BB962C8B-B14F-4D97-AF65-F5344CB8AC3E}">
        <p14:creationId xmlns:p14="http://schemas.microsoft.com/office/powerpoint/2010/main" val="288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39"/>
            <a:ext cx="10515600" cy="836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Colic: 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3"/>
            <a:ext cx="8694783" cy="602197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word “colic” is derived from Greek 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kolikos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(“pertaining to the colon”).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is no universally agreed definition of colic.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widely used definition of colic is that proposed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Wessel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(1954) and has come to be known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rule of threes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Wessel proposed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an infant could be considered to have colic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she cries for more than 3 hours a day for more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days a week for more than 3 weeks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Wessel is arbitrary, and few parents are willing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 3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weeks to see if the infant meets the criteria for colic.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result, in the clinical setting,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is usually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episodes of excessive and inconsolable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crying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infant who otherwise appears to be healthy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NICE, 2015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83" y="2116182"/>
            <a:ext cx="2659017" cy="29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0"/>
            <a:ext cx="10883537" cy="9666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Colic: Epidemiology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809897"/>
            <a:ext cx="11065179" cy="3370218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prevalence is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 to determine, and estimates vary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widely from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3%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depending on which definition is used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 etiology of colic is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unknown,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syndrome may represent the extreme of the normal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phenomenon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 crying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colic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traditionally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been attributed to gastrointestinal disturbances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(allergy to cow’s milk, lactose intolerance, or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inadequate amounts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lactobacilli),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never been proved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11" y="4360300"/>
            <a:ext cx="4080589" cy="2142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63" y="4004911"/>
            <a:ext cx="7641148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 have suggested that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reflects a disturbance in the infant’s sleep-wake cycling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an infant state regulation disorder. Anyway,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is a behavioral sign or symptom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begins in the first few weeks of life.</a:t>
            </a:r>
          </a:p>
          <a:p>
            <a:pPr marL="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Fewer than 5% of infants evaluated for excessive crying have an organic etiology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949"/>
            <a:ext cx="4367756" cy="6453053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Excessive crying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inconsolable crying are obvious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accompanied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facial flushing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legs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mild, merely causing the child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restless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evenings or severe, resulting in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rhythmic screaming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attacks lasting a few minutes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time, alternating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equally long quiet periods in which the child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almost goes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sleep before another attack starts.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Attacks appear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more common in the early evening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giving rise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name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6:00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756" y="0"/>
            <a:ext cx="78242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575" y="5564777"/>
            <a:ext cx="277762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Algorithm for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medical evaluation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of infants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acute excessive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crying.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492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Colic: Clinical Features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22826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91" y="0"/>
            <a:ext cx="51164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3" y="1352476"/>
            <a:ext cx="3111724" cy="411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663"/>
            <a:ext cx="4084863" cy="40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04" y="104503"/>
            <a:ext cx="9548948" cy="7576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4" y="757645"/>
            <a:ext cx="9548948" cy="6100355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management of colic begins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demystification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When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family and the physician are reassured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 is healthy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about the normal pattern of infant crying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appropriate.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Medications, including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phenobarbital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diphenhydramine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alcohol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simethicone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dicyclomine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of no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benefit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colic and should be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Phenobarbital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elixir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dicyclomine have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been found to be somewhat helpful,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their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is to be discouraged because of the risk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adverse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reactions and overdosage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 that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refractory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trial of changing the feedings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cow’s milk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formula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from the mother’s diet if she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nursing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may be indicated.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of whey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hydrolysate formulas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formula-fed infants has been suggested.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8251" y="972798"/>
            <a:ext cx="2233749" cy="3416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Parents,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especially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Mexico and Eastern Europe, often use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chamomile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fennel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vervain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licorice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balm-mint teas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These teas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have not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been studied scientifically as remedies for colic.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8252" y="4565853"/>
            <a:ext cx="223374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trial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PPI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might be of help if gastroesophageal reflux is contributing to the child’s discomfort.</a:t>
            </a:r>
          </a:p>
        </p:txBody>
      </p:sp>
    </p:spTree>
    <p:extLst>
      <p:ext uri="{BB962C8B-B14F-4D97-AF65-F5344CB8AC3E}">
        <p14:creationId xmlns:p14="http://schemas.microsoft.com/office/powerpoint/2010/main" val="7041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775653" cy="9405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0709"/>
            <a:ext cx="8671560" cy="608729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centrally mediated rise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 body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can be due to many factors.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core body temperature varies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age, time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day, and even from person to person.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oral temperature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37°C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98.6°F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range,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35.8–37.2 °C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rectal temperature is about 0.5°C higher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underarm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is 0.5°C lower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oral temperature.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classified as being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mild (low-grade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up to 39°C) or high (&gt;39°C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is a common symptom of many conditions;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to a lesser extent bacterial causes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most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commonly implicated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9760" y="0"/>
            <a:ext cx="257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0"/>
            <a:ext cx="7694245" cy="100975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Measurement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8"/>
            <a:ext cx="7694245" cy="5812971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in pediatric patients can 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measured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variety of manners: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rectal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(using a mercury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digital thermometer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mercury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digital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axillary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mercury, digital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liquid crystal strip),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forehead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(liquid crystal strip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or 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tympanic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(using a device that measures thermal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infrared energy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tympanic membrane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Forehead strip thermometers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popular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they are easy to use,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should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avoided because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are unreliable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5" y="4389120"/>
            <a:ext cx="3555051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06" y="0"/>
            <a:ext cx="2711490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2" y="130629"/>
            <a:ext cx="6168594" cy="7707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42" y="796835"/>
            <a:ext cx="6168592" cy="6061166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occurs when there is a rise in the hypothalamic set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point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 to endogenously produced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pyrogens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Teething does not cause fever over 38.4°C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 fever is usually a subjective perception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parent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 child feels warm or is off-colour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NICE recommends using a traffic light system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assess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seriousness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child with fever will generally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 his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 food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seek greater parental attention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Other signs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might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seen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facial flushing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shivering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235" y="0"/>
            <a:ext cx="58417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5087" y="404949"/>
            <a:ext cx="133241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Guidelines for evaluating children with fever</a:t>
            </a:r>
          </a:p>
        </p:txBody>
      </p:sp>
    </p:spTree>
    <p:extLst>
      <p:ext uri="{BB962C8B-B14F-4D97-AF65-F5344CB8AC3E}">
        <p14:creationId xmlns:p14="http://schemas.microsoft.com/office/powerpoint/2010/main" val="9799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69817"/>
            <a:ext cx="6276974" cy="158060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Anthropometric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80604"/>
            <a:ext cx="4176796" cy="527739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mass index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useful for categorising under-and over-nutrition.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in kilograms divided by the height in metres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squared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example, an adult weighing 70 kg with a height of 1.75 m has a BMI of 70/1.75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22.9 kg/m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149" y="5228714"/>
            <a:ext cx="69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Quantifying obesity with body mass </a:t>
            </a:r>
            <a:r>
              <a:rPr lang="en-US" dirty="0" smtClean="0">
                <a:latin typeface="Bahnschrift" panose="020B0502040204020203" pitchFamily="34" charset="0"/>
              </a:rPr>
              <a:t>index (weight/height</a:t>
            </a:r>
            <a:r>
              <a:rPr lang="en-US" baseline="30000" dirty="0" smtClean="0">
                <a:latin typeface="Bahnschrift" panose="020B0502040204020203" pitchFamily="34" charset="0"/>
              </a:rPr>
              <a:t>2</a:t>
            </a:r>
            <a:r>
              <a:rPr lang="en-US" dirty="0">
                <a:latin typeface="Bahnschrift" panose="020B0502040204020203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53" y="1100850"/>
            <a:ext cx="6935289" cy="4127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5853" y="5921606"/>
            <a:ext cx="693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waist circumference </a:t>
            </a:r>
            <a:r>
              <a:rPr lang="en-US" dirty="0">
                <a:latin typeface="Bahnschrift" panose="020B0502040204020203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&gt; 102 cm </a:t>
            </a:r>
            <a:r>
              <a:rPr lang="en-US" dirty="0">
                <a:latin typeface="Bahnschrift" panose="020B0502040204020203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40 inches</a:t>
            </a:r>
            <a:r>
              <a:rPr lang="en-US" dirty="0">
                <a:latin typeface="Bahnschrift" panose="020B0502040204020203" pitchFamily="34" charset="0"/>
              </a:rPr>
              <a:t>) in men or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&gt; 88 cm </a:t>
            </a:r>
            <a:r>
              <a:rPr lang="en-US" dirty="0">
                <a:latin typeface="Bahnschrift" panose="020B0502040204020203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35 inches</a:t>
            </a:r>
            <a:r>
              <a:rPr lang="en-US" dirty="0">
                <a:latin typeface="Bahnschrift" panose="020B0502040204020203" pitchFamily="34" charset="0"/>
              </a:rPr>
              <a:t>) in women indicates that </a:t>
            </a:r>
            <a:r>
              <a:rPr lang="en-US" b="1" dirty="0">
                <a:latin typeface="Bahnschrift" panose="020B0502040204020203" pitchFamily="34" charset="0"/>
              </a:rPr>
              <a:t>the risk of metabolic and cardiovascular complications of obesity is high</a:t>
            </a:r>
            <a:r>
              <a:rPr lang="en-US" dirty="0">
                <a:latin typeface="Bahnschrif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4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0" y="0"/>
            <a:ext cx="10350137" cy="686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091" y="3827417"/>
            <a:ext cx="49769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An approach to the patient with rash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fever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11900263" cy="88827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53143"/>
            <a:ext cx="11900263" cy="3879999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 phobia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term that describes parents’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anxious response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fevers that all children experience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Parents need to be reassured that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fevers lower than 41.7°C do not cause brain damage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should be counseled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fevers can occasionally cause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seizures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febrile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seizures are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 harmless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likewise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not cause brain damage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reviews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cooling methods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tepid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sponging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reducing fever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Infants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 of life should generally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hospitalized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empirical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4428309"/>
            <a:ext cx="11900263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6636646" cy="9274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Fever: 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5"/>
            <a:ext cx="6545206" cy="6061164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Reducing the body temperature is necessary only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provide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symptomatic relief or to decrease metabolic demands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Paracetamol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ibuprofen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effective in reducing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 could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monotherapy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first is not helping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switch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Acetaminophen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given in a dosage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mg/kg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weight per dose and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every 4–6 hours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Ibuprofen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given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dosage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mg/kg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body weight per dose and can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every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6–8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3406" y="103700"/>
            <a:ext cx="4714261" cy="301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3406" y="3122825"/>
            <a:ext cx="4714261" cy="3693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Dosing schedule for Ibuprofen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3 to 5 months: 50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6 to 11 months: 50 mg, three or four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1 to 3 years: 100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4 to 6 years: 150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7 to 9 years: 200 mg, three times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10 to 11 years: 300 mg, three times a day.</a:t>
            </a:r>
          </a:p>
        </p:txBody>
      </p:sp>
    </p:spTree>
    <p:extLst>
      <p:ext uri="{BB962C8B-B14F-4D97-AF65-F5344CB8AC3E}">
        <p14:creationId xmlns:p14="http://schemas.microsoft.com/office/powerpoint/2010/main" val="4088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39"/>
            <a:ext cx="7299960" cy="9927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Thrush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Background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79714"/>
            <a:ext cx="7683136" cy="5878286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Oropharyngeal candidiasis (oral thrush) is an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opportunistic mucosal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unusual in healthy adults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Candidosis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 is caused by several species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candida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commensals in the mouths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third or more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normal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population, and many more in denture wearers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elderly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Thrush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**, a disease recognised by Hippocrates,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sometimes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pseudomembranous type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candidosis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thick white layer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candidal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hyphae,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dead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dying epithelial and inflammatory cells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debris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covers the mucosa like a membrane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1335" y="1802674"/>
            <a:ext cx="36706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*Candidosis not ‘candidiasis’ because it is a mycosis. Named </a:t>
            </a:r>
            <a:r>
              <a:rPr lang="en-US" dirty="0" smtClean="0">
                <a:latin typeface="Bahnschrift" panose="020B0502040204020203" pitchFamily="34" charset="0"/>
              </a:rPr>
              <a:t>fungal infections </a:t>
            </a:r>
            <a:r>
              <a:rPr lang="en-US" dirty="0">
                <a:latin typeface="Bahnschrift" panose="020B0502040204020203" pitchFamily="34" charset="0"/>
              </a:rPr>
              <a:t>usually end in –</a:t>
            </a:r>
            <a:r>
              <a:rPr lang="en-US" dirty="0" err="1">
                <a:latin typeface="Bahnschrift" panose="020B0502040204020203" pitchFamily="34" charset="0"/>
              </a:rPr>
              <a:t>osis</a:t>
            </a:r>
            <a:r>
              <a:rPr lang="en-US" dirty="0">
                <a:latin typeface="Bahnschrift" panose="020B0502040204020203" pitchFamily="34" charset="0"/>
              </a:rPr>
              <a:t>, for instance histoplasmosis and </a:t>
            </a:r>
            <a:r>
              <a:rPr lang="en-US" dirty="0" err="1" smtClean="0">
                <a:latin typeface="Bahnschrift" panose="020B0502040204020203" pitchFamily="34" charset="0"/>
              </a:rPr>
              <a:t>cryptococcosis</a:t>
            </a:r>
            <a:r>
              <a:rPr lang="en-US" dirty="0" smtClean="0">
                <a:latin typeface="Bahnschrift" panose="020B0502040204020203" pitchFamily="34" charset="0"/>
              </a:rPr>
              <a:t>. The </a:t>
            </a:r>
            <a:r>
              <a:rPr lang="en-US" dirty="0">
                <a:latin typeface="Bahnschrift" panose="020B0502040204020203" pitchFamily="34" charset="0"/>
              </a:rPr>
              <a:t>‘-</a:t>
            </a:r>
            <a:r>
              <a:rPr lang="en-US" dirty="0" err="1">
                <a:latin typeface="Bahnschrift" panose="020B0502040204020203" pitchFamily="34" charset="0"/>
              </a:rPr>
              <a:t>iases</a:t>
            </a:r>
            <a:r>
              <a:rPr lang="en-US" dirty="0">
                <a:latin typeface="Bahnschrift" panose="020B0502040204020203" pitchFamily="34" charset="0"/>
              </a:rPr>
              <a:t>’ are in general </a:t>
            </a:r>
            <a:r>
              <a:rPr lang="en-US" dirty="0" smtClean="0">
                <a:latin typeface="Bahnschrift" panose="020B0502040204020203" pitchFamily="34" charset="0"/>
              </a:rPr>
              <a:t>parasitic infections </a:t>
            </a:r>
            <a:r>
              <a:rPr lang="en-US" dirty="0">
                <a:latin typeface="Bahnschrift" panose="020B0502040204020203" pitchFamily="34" charset="0"/>
              </a:rPr>
              <a:t>such </a:t>
            </a:r>
            <a:r>
              <a:rPr lang="en-US" dirty="0" smtClean="0">
                <a:latin typeface="Bahnschrift" panose="020B0502040204020203" pitchFamily="34" charset="0"/>
              </a:rPr>
              <a:t>as </a:t>
            </a:r>
            <a:r>
              <a:rPr lang="en-US" dirty="0" err="1" smtClean="0">
                <a:latin typeface="Bahnschrift" panose="020B0502040204020203" pitchFamily="34" charset="0"/>
              </a:rPr>
              <a:t>trypanosomiasis</a:t>
            </a:r>
            <a:r>
              <a:rPr lang="en-US" dirty="0" smtClean="0">
                <a:latin typeface="Bahnschrift" panose="020B0502040204020203" pitchFamily="34" charset="0"/>
              </a:rPr>
              <a:t>.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**Thrush is not a mere nickname or household term but is a </a:t>
            </a:r>
            <a:r>
              <a:rPr lang="en-US" dirty="0" smtClean="0">
                <a:latin typeface="Bahnschrift" panose="020B0502040204020203" pitchFamily="34" charset="0"/>
              </a:rPr>
              <a:t>medical term </a:t>
            </a:r>
            <a:r>
              <a:rPr lang="en-US" dirty="0">
                <a:latin typeface="Bahnschrift" panose="020B0502040204020203" pitchFamily="34" charset="0"/>
              </a:rPr>
              <a:t>of respectable antiquity though its origin is uncertain.</a:t>
            </a:r>
          </a:p>
        </p:txBody>
      </p:sp>
    </p:spTree>
    <p:extLst>
      <p:ext uri="{BB962C8B-B14F-4D97-AF65-F5344CB8AC3E}">
        <p14:creationId xmlns:p14="http://schemas.microsoft.com/office/powerpoint/2010/main" val="17660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10604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Epidemiology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1091"/>
            <a:ext cx="10515600" cy="553690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young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old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most likely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suffer from 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thrush.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reported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 of infants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weeks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10% of debilitated older patients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suffer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thrush.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associated with underlying pathology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xerostomia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dry mouth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patients who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immunocompromised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an attributable risk factor such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antibiotic therapy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inhaled corticosteroids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ill-fitting dentures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present.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95851" cy="13846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 &amp; Arriving at a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Differential Diagnosis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6103"/>
            <a:ext cx="5995851" cy="5381897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reported that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Candida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albicans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found in the oral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cavity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healthy people in developed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countries.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Changes to the normal environment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cavity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albicans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proliferate.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Medicine-induced thrush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Inhaled corticosteroids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antibiotics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often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causing thrush. In addition,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medicines that cause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dryness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mouth can also predispose people to thrush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851" y="429244"/>
            <a:ext cx="6196149" cy="61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6895011" cy="9666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eatures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Thrush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21"/>
            <a:ext cx="6895011" cy="6126480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classic presentation of oral thrush is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creamy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elevated patches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wiped off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revealing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 erythematous mucosa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Burning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irritation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associated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the infection rather than true pain.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Lesions can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 anywhere in the oral cavity but usually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tongue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lips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cheeks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sometimes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complain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malaise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loss of appetite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neonates,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spontaneous resolution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occur but can take a few weeks.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6886" y="483326"/>
            <a:ext cx="4005628" cy="5904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2217" y="6449481"/>
            <a:ext cx="401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Oral candidiasis</a:t>
            </a:r>
          </a:p>
        </p:txBody>
      </p:sp>
    </p:spTree>
    <p:extLst>
      <p:ext uri="{BB962C8B-B14F-4D97-AF65-F5344CB8AC3E}">
        <p14:creationId xmlns:p14="http://schemas.microsoft.com/office/powerpoint/2010/main" val="383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661943" cy="347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735" y="3478690"/>
            <a:ext cx="4479702" cy="3379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0057" y="0"/>
            <a:ext cx="4661943" cy="3478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364" y="3775166"/>
            <a:ext cx="309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Pseudomembranous candidiasis of the </a:t>
            </a:r>
            <a:r>
              <a:rPr lang="en-US" dirty="0" smtClean="0">
                <a:latin typeface="Bahnschrift" panose="020B0502040204020203" pitchFamily="34" charset="0"/>
              </a:rPr>
              <a:t>right buccal </a:t>
            </a:r>
            <a:r>
              <a:rPr lang="en-US" dirty="0">
                <a:latin typeface="Bahnschrift" panose="020B0502040204020203" pitchFamily="34" charset="0"/>
              </a:rPr>
              <a:t>mucosa with white </a:t>
            </a:r>
            <a:r>
              <a:rPr lang="en-US" dirty="0" smtClean="0">
                <a:latin typeface="Bahnschrift" panose="020B0502040204020203" pitchFamily="34" charset="0"/>
              </a:rPr>
              <a:t>patches.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3759" y="1000681"/>
            <a:ext cx="2486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Cottage cheese-like pseudomembranous candidiasis</a:t>
            </a:r>
          </a:p>
          <a:p>
            <a:r>
              <a:rPr lang="en-US" dirty="0">
                <a:latin typeface="Bahnschrift" panose="020B0502040204020203" pitchFamily="34" charset="0"/>
              </a:rPr>
              <a:t>of the gingiva and labial mucosa.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842" y="3775165"/>
            <a:ext cx="354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Plaque-like pseudomembranous candidiasis </a:t>
            </a:r>
            <a:r>
              <a:rPr lang="en-US" dirty="0" smtClean="0">
                <a:latin typeface="Bahnschrift" panose="020B0502040204020203" pitchFamily="34" charset="0"/>
              </a:rPr>
              <a:t>of the </a:t>
            </a:r>
            <a:r>
              <a:rPr lang="en-US" dirty="0">
                <a:latin typeface="Bahnschrift" panose="020B0502040204020203" pitchFamily="34" charset="0"/>
              </a:rPr>
              <a:t>palate in an edentulous patient whose denture </a:t>
            </a:r>
            <a:r>
              <a:rPr lang="en-US" dirty="0" smtClean="0">
                <a:latin typeface="Bahnschrift" panose="020B0502040204020203" pitchFamily="34" charset="0"/>
              </a:rPr>
              <a:t>hygiene was </a:t>
            </a:r>
            <a:r>
              <a:rPr lang="en-US" dirty="0">
                <a:latin typeface="Bahnschrift" panose="020B0502040204020203" pitchFamily="34" charset="0"/>
              </a:rPr>
              <a:t>poor.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>
            <a:off x="-43615" y="4375328"/>
            <a:ext cx="104502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856692" y="5168345"/>
            <a:ext cx="18017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00921" y="2643188"/>
            <a:ext cx="1492312" cy="2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7953103" cy="17828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 base for over-the-counter medication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6810"/>
            <a:ext cx="10515600" cy="461118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 Daktarin oral gel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miconazole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available OTC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 oral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thrush. It has proven efficacy and appears to have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dosage of the gel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four times a day in all age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although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volume administered varies, depending 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patient. For those aged between 4 and 24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months, 1.25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 (¼ measuring spoon) of gel should be applied;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children older than 2 years, 2.5 mL (½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measuring spoon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of gel is applied.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0"/>
            <a:ext cx="3570514" cy="23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601"/>
            <a:ext cx="10515600" cy="109613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731"/>
            <a:ext cx="10515600" cy="505532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Miconazole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cause nausea and vomiting, dry mouth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discomfort.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comparative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trials,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Daktarin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superior cure rates than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prescription-only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(POM)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nystatin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systemic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antifungal medication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weeks usually produces resolution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Systemic therapy using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fluconazole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 highly effective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most cases,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fluconazole given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once or twice weekly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 effective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preventing recurrent infection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1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08" y="313509"/>
            <a:ext cx="4451658" cy="12409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Body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 Distribution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9" y="1554480"/>
            <a:ext cx="4451659" cy="5303520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intra-abdominal fat causes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(‘abdominal’,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visceral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‘android’ or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apple-shaped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’) obesity, which contrasts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subcutaneous fat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accumulation causing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generalised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(‘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gynoid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or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pear-shaped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’) obesity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Central obesity is more common in men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is more closely associated with type 2 diabetes, metabolic syndrome and cardiovascular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1357" y="5167913"/>
            <a:ext cx="3390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Visceral fat is located inside </a:t>
            </a:r>
            <a:r>
              <a:rPr lang="en-US" dirty="0">
                <a:latin typeface="Bahnschrift" panose="020B0502040204020203" pitchFamily="34" charset="0"/>
              </a:rPr>
              <a:t>the </a:t>
            </a:r>
            <a:r>
              <a:rPr lang="en-US" dirty="0" smtClean="0">
                <a:latin typeface="Bahnschrift" panose="020B0502040204020203" pitchFamily="34" charset="0"/>
              </a:rPr>
              <a:t>abdominal cavity, packed </a:t>
            </a:r>
            <a:r>
              <a:rPr lang="en-US" dirty="0">
                <a:latin typeface="Bahnschrift" panose="020B0502040204020203" pitchFamily="34" charset="0"/>
              </a:rPr>
              <a:t>in </a:t>
            </a:r>
            <a:r>
              <a:rPr lang="en-US" dirty="0" smtClean="0">
                <a:latin typeface="Bahnschrift" panose="020B0502040204020203" pitchFamily="34" charset="0"/>
              </a:rPr>
              <a:t>between </a:t>
            </a:r>
            <a:r>
              <a:rPr lang="en-US" dirty="0">
                <a:latin typeface="Bahnschrift" panose="020B0502040204020203" pitchFamily="34" charset="0"/>
              </a:rPr>
              <a:t>the </a:t>
            </a:r>
            <a:r>
              <a:rPr lang="en-US" dirty="0" smtClean="0">
                <a:latin typeface="Bahnschrift" panose="020B0502040204020203" pitchFamily="34" charset="0"/>
              </a:rPr>
              <a:t>internal organs</a:t>
            </a:r>
            <a:r>
              <a:rPr lang="en-US" dirty="0">
                <a:latin typeface="Bahnschrift" panose="020B0502040204020203" pitchFamily="34" charset="0"/>
              </a:rPr>
              <a:t>. Subcutaneous fat is </a:t>
            </a:r>
            <a:r>
              <a:rPr lang="en-US" dirty="0" smtClean="0">
                <a:latin typeface="Bahnschrift" panose="020B0502040204020203" pitchFamily="34" charset="0"/>
              </a:rPr>
              <a:t>found underneath </a:t>
            </a:r>
            <a:r>
              <a:rPr lang="en-US" dirty="0">
                <a:latin typeface="Bahnschrift" panose="020B0502040204020203" pitchFamily="34" charset="0"/>
              </a:rPr>
              <a:t>the </a:t>
            </a:r>
            <a:r>
              <a:rPr lang="en-US" dirty="0" smtClean="0">
                <a:latin typeface="Bahnschrift" panose="020B0502040204020203" pitchFamily="34" charset="0"/>
              </a:rPr>
              <a:t>skin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489" y="0"/>
            <a:ext cx="3372510" cy="4919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53" y="2842936"/>
            <a:ext cx="3665505" cy="4009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716" y="890223"/>
            <a:ext cx="339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Individuals </a:t>
            </a:r>
            <a:r>
              <a:rPr lang="en-US" dirty="0">
                <a:latin typeface="Bahnschrift" panose="020B0502040204020203" pitchFamily="34" charset="0"/>
              </a:rPr>
              <a:t>with </a:t>
            </a:r>
            <a:r>
              <a:rPr lang="en-US" dirty="0" smtClean="0">
                <a:latin typeface="Bahnschrift" panose="020B0502040204020203" pitchFamily="34" charset="0"/>
              </a:rPr>
              <a:t>upper body obesity </a:t>
            </a:r>
            <a:r>
              <a:rPr lang="en-US" dirty="0">
                <a:latin typeface="Bahnschrift" panose="020B0502040204020203" pitchFamily="34" charset="0"/>
              </a:rPr>
              <a:t>(left) have greater health </a:t>
            </a:r>
            <a:r>
              <a:rPr lang="en-US" dirty="0" smtClean="0">
                <a:latin typeface="Bahnschrift" panose="020B0502040204020203" pitchFamily="34" charset="0"/>
              </a:rPr>
              <a:t>risks than individuals </a:t>
            </a:r>
            <a:r>
              <a:rPr lang="en-US" dirty="0">
                <a:latin typeface="Bahnschrift" panose="020B0502040204020203" pitchFamily="34" charset="0"/>
              </a:rPr>
              <a:t>with </a:t>
            </a:r>
            <a:r>
              <a:rPr lang="en-US" dirty="0" smtClean="0">
                <a:latin typeface="Bahnschrift" panose="020B0502040204020203" pitchFamily="34" charset="0"/>
              </a:rPr>
              <a:t>lower body obesity </a:t>
            </a:r>
            <a:r>
              <a:rPr lang="en-US" dirty="0">
                <a:latin typeface="Bahnschrift" panose="020B0502040204020203" pitchFamily="34" charset="0"/>
              </a:rPr>
              <a:t>(right).</a:t>
            </a:r>
          </a:p>
        </p:txBody>
      </p:sp>
    </p:spTree>
    <p:extLst>
      <p:ext uri="{BB962C8B-B14F-4D97-AF65-F5344CB8AC3E}">
        <p14:creationId xmlns:p14="http://schemas.microsoft.com/office/powerpoint/2010/main" val="3706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96789" y="1188720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529149" y="2520146"/>
            <a:ext cx="513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9818"/>
            <a:ext cx="4491446" cy="13454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10789"/>
            <a:ext cx="4648199" cy="526433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Accumulation of fat results from a discrepancy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consumption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expenditure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correlated positively with the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 of hours spent watching television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inversely with levels of physical activity (e.g. stair climbing).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355" y="2282983"/>
            <a:ext cx="6252587" cy="3004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355" y="1515292"/>
            <a:ext cx="625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Some reasons for the increasing </a:t>
            </a:r>
            <a:r>
              <a:rPr lang="en-US" dirty="0" smtClean="0">
                <a:latin typeface="Bahnschrift" panose="020B0502040204020203" pitchFamily="34" charset="0"/>
              </a:rPr>
              <a:t>prevalence of </a:t>
            </a:r>
            <a:r>
              <a:rPr lang="en-US" dirty="0">
                <a:latin typeface="Bahnschrift" panose="020B0502040204020203" pitchFamily="34" charset="0"/>
              </a:rPr>
              <a:t>obesity – the ‘obesogenic’ </a:t>
            </a:r>
            <a:r>
              <a:rPr lang="en-US" dirty="0" smtClean="0">
                <a:latin typeface="Bahnschrift" panose="020B0502040204020203" pitchFamily="34" charset="0"/>
              </a:rPr>
              <a:t>environment.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4491446" cy="9927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88274"/>
            <a:ext cx="3929742" cy="596972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factors associated with obesity include cultural norms, socioeconomic status, gender and ethnicity.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addition certain medical conditions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hypothyroidism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medicines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corticosteroids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beta-blockers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anticonvulsants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can cause weight gain.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3" y="326571"/>
            <a:ext cx="7334585" cy="629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3394" y="4794069"/>
            <a:ext cx="4519749" cy="1841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407"/>
            <a:ext cx="5706291" cy="13443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Adipocyte and Adipose Tissue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6731"/>
            <a:ext cx="5706290" cy="5246643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Adipose mass increases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enlargement of adipose cells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lipid deposition, as well as by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in the number of adipocytes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Adiponectin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abundant adipose-derived protein whose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 are reduced in obesity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enhances insulin sensitivity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lipid oxidation and it has vascular protective effects, whereas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resistin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whose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 are increased in obesity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induce insulin resistance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8994" y="5934670"/>
            <a:ext cx="554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Hypertrophic </a:t>
            </a:r>
            <a:r>
              <a:rPr lang="en-US" dirty="0">
                <a:latin typeface="Bahnschrift" panose="020B0502040204020203" pitchFamily="34" charset="0"/>
              </a:rPr>
              <a:t>(</a:t>
            </a:r>
            <a:r>
              <a:rPr lang="en-US" dirty="0" smtClean="0">
                <a:latin typeface="Bahnschrift" panose="020B0502040204020203" pitchFamily="34" charset="0"/>
              </a:rPr>
              <a:t>increased size </a:t>
            </a:r>
            <a:r>
              <a:rPr lang="en-US" dirty="0">
                <a:latin typeface="Bahnschrift" panose="020B0502040204020203" pitchFamily="34" charset="0"/>
              </a:rPr>
              <a:t>) </a:t>
            </a:r>
            <a:r>
              <a:rPr lang="en-US" dirty="0" smtClean="0">
                <a:latin typeface="Bahnschrift" panose="020B0502040204020203" pitchFamily="34" charset="0"/>
              </a:rPr>
              <a:t>and hyperplastic </a:t>
            </a:r>
            <a:r>
              <a:rPr lang="en-US" dirty="0">
                <a:latin typeface="Bahnschrift" panose="020B0502040204020203" pitchFamily="34" charset="0"/>
              </a:rPr>
              <a:t>(</a:t>
            </a:r>
            <a:r>
              <a:rPr lang="en-US" dirty="0" smtClean="0">
                <a:latin typeface="Bahnschrift" panose="020B0502040204020203" pitchFamily="34" charset="0"/>
              </a:rPr>
              <a:t>increased number) changes </a:t>
            </a:r>
            <a:r>
              <a:rPr lang="en-US" dirty="0">
                <a:latin typeface="Bahnschrift" panose="020B0502040204020203" pitchFamily="34" charset="0"/>
              </a:rPr>
              <a:t>to </a:t>
            </a:r>
            <a:r>
              <a:rPr lang="en-US" dirty="0" smtClean="0">
                <a:latin typeface="Bahnschrift" panose="020B0502040204020203" pitchFamily="34" charset="0"/>
              </a:rPr>
              <a:t>adipocytes are thought to </a:t>
            </a:r>
            <a:r>
              <a:rPr lang="en-US" dirty="0">
                <a:latin typeface="Bahnschrift" panose="020B0502040204020203" pitchFamily="34" charset="0"/>
              </a:rPr>
              <a:t>occur in </a:t>
            </a:r>
            <a:r>
              <a:rPr lang="en-US" dirty="0" smtClean="0">
                <a:latin typeface="Bahnschrift" panose="020B0502040204020203" pitchFamily="34" charset="0"/>
              </a:rPr>
              <a:t>severe obesity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10" y="1"/>
            <a:ext cx="3888574" cy="59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5706291" cy="8621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862150"/>
            <a:ext cx="5706290" cy="5991225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Leptin, a name derived from the Greek root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meaning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Leptin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secreted by adipose cells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acts primarily through the hypothalamus.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level of production provides an index of adipose energy stores.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 leptin levels decrease food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energy expenditure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vast majority of obese persons have increased leptin levels but do not have mutations of either leptin or its receptor. They appear, therefore, to have a form of functional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leptin resistance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2262" y="6300430"/>
            <a:ext cx="554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The physiologic system regulated by leptin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2" y="796836"/>
            <a:ext cx="5306684" cy="55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330542" cy="836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744584"/>
            <a:ext cx="10330542" cy="2468880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Maximising physical activity should be incorporated in the daily routine (e.g.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walking rather than driving to work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involve recommending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reduction of daily total energy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−2.5 MJ (600 kcal) from the patient’s normal consumption.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Vitamin supplementation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wise in those diets in which macronutrient balance is markedly disturbed.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133114"/>
            <a:ext cx="4519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Low-calorie diet therapy for obesity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24"/>
            <a:ext cx="12192000" cy="33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3766</Words>
  <Application>Microsoft Office PowerPoint</Application>
  <PresentationFormat>Widescreen</PresentationFormat>
  <Paragraphs>224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Bahnschrift</vt:lpstr>
      <vt:lpstr>Calibri</vt:lpstr>
      <vt:lpstr>Calibri Light</vt:lpstr>
      <vt:lpstr>Courier New</vt:lpstr>
      <vt:lpstr>Lucida Calligraphy</vt:lpstr>
      <vt:lpstr>Times New Roman</vt:lpstr>
      <vt:lpstr>Verdana</vt:lpstr>
      <vt:lpstr>Office Theme</vt:lpstr>
      <vt:lpstr>Obesity, Pediatrics, &amp; Oral Thrush</vt:lpstr>
      <vt:lpstr>Obesity: Background, Prevalence and Epidemiology </vt:lpstr>
      <vt:lpstr>Obesity: Anthropometric Measurements </vt:lpstr>
      <vt:lpstr>Obesity: Body Fat Distribution</vt:lpstr>
      <vt:lpstr>Aetiology</vt:lpstr>
      <vt:lpstr>Aetiology</vt:lpstr>
      <vt:lpstr>The Adipocyte and Adipose Tissue</vt:lpstr>
      <vt:lpstr>Leptin</vt:lpstr>
      <vt:lpstr>Management</vt:lpstr>
      <vt:lpstr>Management</vt:lpstr>
      <vt:lpstr>Treatment</vt:lpstr>
      <vt:lpstr>Orlistat</vt:lpstr>
      <vt:lpstr>PowerPoint Presentation</vt:lpstr>
      <vt:lpstr>Surgery</vt:lpstr>
      <vt:lpstr>Surgical Complications</vt:lpstr>
      <vt:lpstr>Threadworm (Pinworm)</vt:lpstr>
      <vt:lpstr>Threadworm (Pinworm)</vt:lpstr>
      <vt:lpstr>Threadworm: Life Cycle</vt:lpstr>
      <vt:lpstr>Threadworm: Clinical Features &amp; Diagnosis</vt:lpstr>
      <vt:lpstr>Threadworm: Management</vt:lpstr>
      <vt:lpstr>Behavioral Disorders: Crying &amp; Colic</vt:lpstr>
      <vt:lpstr>Colic: Background</vt:lpstr>
      <vt:lpstr>Colic: Epidemiology &amp; Aetiology</vt:lpstr>
      <vt:lpstr>PowerPoint Presentation</vt:lpstr>
      <vt:lpstr>PowerPoint Presentation</vt:lpstr>
      <vt:lpstr>Colic: Management</vt:lpstr>
      <vt:lpstr>Fever: Background</vt:lpstr>
      <vt:lpstr>Fever: Measurement</vt:lpstr>
      <vt:lpstr>Fever: Clinical Features</vt:lpstr>
      <vt:lpstr>PowerPoint Presentation</vt:lpstr>
      <vt:lpstr>Fever: Treatment</vt:lpstr>
      <vt:lpstr>Fever: Treatment</vt:lpstr>
      <vt:lpstr>Oral Thrush: Background</vt:lpstr>
      <vt:lpstr>Prevalence and Epidemiology</vt:lpstr>
      <vt:lpstr>Aetiology &amp; Arriving at a Differential Diagnosis</vt:lpstr>
      <vt:lpstr>Clinical Features of Oral Thrush </vt:lpstr>
      <vt:lpstr>PowerPoint Presentation</vt:lpstr>
      <vt:lpstr>Evidence base for over-the-counter medication</vt:lpstr>
      <vt:lpstr>Treatment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Pharmacy Ethics (Theoretical considerations)</dc:title>
  <dc:creator>haider raheem</dc:creator>
  <cp:lastModifiedBy>haider raheem</cp:lastModifiedBy>
  <cp:revision>231</cp:revision>
  <dcterms:created xsi:type="dcterms:W3CDTF">2022-02-23T10:59:51Z</dcterms:created>
  <dcterms:modified xsi:type="dcterms:W3CDTF">2024-10-20T21:24:56Z</dcterms:modified>
</cp:coreProperties>
</file>