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6" r:id="rId11"/>
    <p:sldId id="264" r:id="rId12"/>
    <p:sldId id="267" r:id="rId13"/>
    <p:sldId id="270" r:id="rId14"/>
    <p:sldId id="268" r:id="rId15"/>
    <p:sldId id="269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91" r:id="rId24"/>
    <p:sldId id="279" r:id="rId25"/>
    <p:sldId id="280" r:id="rId26"/>
    <p:sldId id="281" r:id="rId27"/>
    <p:sldId id="283" r:id="rId28"/>
    <p:sldId id="282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D8BC-02C0-484A-9481-66BD1C12F123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F7BC-1AD8-4B8A-8A52-8DCF045E9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838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D8BC-02C0-484A-9481-66BD1C12F123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F7BC-1AD8-4B8A-8A52-8DCF045E9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371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D8BC-02C0-484A-9481-66BD1C12F123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F7BC-1AD8-4B8A-8A52-8DCF045E9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989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D8BC-02C0-484A-9481-66BD1C12F123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F7BC-1AD8-4B8A-8A52-8DCF045E9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55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D8BC-02C0-484A-9481-66BD1C12F123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F7BC-1AD8-4B8A-8A52-8DCF045E9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700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D8BC-02C0-484A-9481-66BD1C12F123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F7BC-1AD8-4B8A-8A52-8DCF045E9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864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D8BC-02C0-484A-9481-66BD1C12F123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F7BC-1AD8-4B8A-8A52-8DCF045E9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455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D8BC-02C0-484A-9481-66BD1C12F123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F7BC-1AD8-4B8A-8A52-8DCF045E9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989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D8BC-02C0-484A-9481-66BD1C12F123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F7BC-1AD8-4B8A-8A52-8DCF045E9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066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D8BC-02C0-484A-9481-66BD1C12F123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F7BC-1AD8-4B8A-8A52-8DCF045E9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926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D8BC-02C0-484A-9481-66BD1C12F123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F7BC-1AD8-4B8A-8A52-8DCF045E9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917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7D8BC-02C0-484A-9481-66BD1C12F123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DF7BC-1AD8-4B8A-8A52-8DCF045E9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872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7260" y="1344056"/>
            <a:ext cx="9144000" cy="2655065"/>
          </a:xfrm>
          <a:noFill/>
          <a:ln w="28575">
            <a:solidFill>
              <a:schemeClr val="accent2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7200" dirty="0" smtClean="0">
                <a:latin typeface="Bahnschrift" panose="020B0502040204020203" pitchFamily="34" charset="0"/>
              </a:rPr>
              <a:t>TDM of </a:t>
            </a:r>
            <a:r>
              <a:rPr lang="en-US" sz="8800" dirty="0" smtClean="0">
                <a:latin typeface="Bahnschrift" panose="020B0502040204020203" pitchFamily="34" charset="0"/>
              </a:rPr>
              <a:t/>
            </a:r>
            <a:br>
              <a:rPr lang="en-US" sz="8800" dirty="0" smtClean="0">
                <a:latin typeface="Bahnschrift" panose="020B0502040204020203" pitchFamily="34" charset="0"/>
              </a:rPr>
            </a:br>
            <a:r>
              <a:rPr lang="en-US" sz="8800" b="1" dirty="0" smtClean="0">
                <a:latin typeface="Bahnschrift" panose="020B0502040204020203" pitchFamily="34" charset="0"/>
              </a:rPr>
              <a:t>Vancomycin</a:t>
            </a:r>
            <a:endParaRPr lang="en-US" sz="8800" b="1" dirty="0">
              <a:latin typeface="Bahnschrift" panose="020B05020402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92574" y="4887638"/>
            <a:ext cx="8393372" cy="120032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-Roman"/>
              </a:rPr>
              <a:t>REFERENCE: APPLIED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-Roman"/>
              </a:rPr>
              <a:t>CLINICAL</a:t>
            </a:r>
          </a:p>
          <a:p>
            <a:pPr algn="ctr"/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-Roman"/>
              </a:rPr>
              <a:t>PHARMACOKINETICS</a:t>
            </a:r>
          </a:p>
          <a:p>
            <a:pPr algn="ctr"/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-Roman"/>
              </a:rPr>
              <a:t>by: Assiss. Prof. Dr. HADEEL DELMAN</a:t>
            </a:r>
            <a:endParaRPr lang="en-US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86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9217" y="1145755"/>
            <a:ext cx="10515600" cy="402115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b="1" dirty="0">
                <a:latin typeface="Aparajita" panose="020B0604020202020204" pitchFamily="34" charset="0"/>
                <a:cs typeface="Aparajita" panose="020B0604020202020204" pitchFamily="34" charset="0"/>
              </a:rPr>
              <a:t>EFFECTS OF DISEASE </a:t>
            </a:r>
            <a:r>
              <a:rPr lang="en-US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STATES </a:t>
            </a:r>
            <a:r>
              <a:rPr lang="en-US" b="1" dirty="0">
                <a:latin typeface="Aparajita" panose="020B0604020202020204" pitchFamily="34" charset="0"/>
                <a:cs typeface="Aparajita" panose="020B0604020202020204" pitchFamily="34" charset="0"/>
              </a:rPr>
              <a:t>ON</a:t>
            </a:r>
            <a:br>
              <a:rPr lang="en-US" b="1" dirty="0">
                <a:latin typeface="Aparajita" panose="020B0604020202020204" pitchFamily="34" charset="0"/>
                <a:cs typeface="Aparajita" panose="020B0604020202020204" pitchFamily="34" charset="0"/>
              </a:rPr>
            </a:br>
            <a:r>
              <a:rPr lang="en-US" b="1" dirty="0">
                <a:latin typeface="Aparajita" panose="020B0604020202020204" pitchFamily="34" charset="0"/>
                <a:cs typeface="Aparajita" panose="020B0604020202020204" pitchFamily="34" charset="0"/>
              </a:rPr>
              <a:t>VANCOMYCIN PHARMACOKINETICS </a:t>
            </a:r>
            <a:r>
              <a:rPr lang="en-US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/>
            </a:r>
            <a:br>
              <a:rPr lang="en-US" b="1" dirty="0" smtClean="0">
                <a:latin typeface="Aparajita" panose="020B0604020202020204" pitchFamily="34" charset="0"/>
                <a:cs typeface="Aparajita" panose="020B0604020202020204" pitchFamily="34" charset="0"/>
              </a:rPr>
            </a:br>
            <a:r>
              <a:rPr lang="en-US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AND </a:t>
            </a:r>
            <a:r>
              <a:rPr lang="en-US" b="1" dirty="0">
                <a:latin typeface="Aparajita" panose="020B0604020202020204" pitchFamily="34" charset="0"/>
                <a:cs typeface="Aparajita" panose="020B0604020202020204" pitchFamily="34" charset="0"/>
              </a:rPr>
              <a:t>DOSING</a:t>
            </a:r>
            <a:endParaRPr lang="en-US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31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199" y="104439"/>
            <a:ext cx="10288837" cy="6646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6886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1982"/>
          </a:xfrm>
          <a:solidFill>
            <a:schemeClr val="bg2"/>
          </a:solidFill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Children 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0164" y="1619480"/>
            <a:ext cx="10719412" cy="4913522"/>
          </a:xfrm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b="1" u="sng" dirty="0" smtClean="0">
                <a:latin typeface="Aparajita" panose="020B0604020202020204" pitchFamily="34" charset="0"/>
                <a:cs typeface="Aparajita" panose="020B0604020202020204" pitchFamily="34" charset="0"/>
              </a:rPr>
              <a:t>Premature infants</a:t>
            </a:r>
            <a:r>
              <a:rPr lang="en-US" sz="24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: Kidneys </a:t>
            </a:r>
            <a:r>
              <a:rPr lang="en-US" sz="2400" dirty="0">
                <a:latin typeface="Aparajita" panose="020B0604020202020204" pitchFamily="34" charset="0"/>
                <a:cs typeface="Aparajita" panose="020B0604020202020204" pitchFamily="34" charset="0"/>
              </a:rPr>
              <a:t>are not completely </a:t>
            </a:r>
            <a:r>
              <a:rPr lang="en-US" sz="24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developed---glomerular filtration and vancomycin clearance (15 mL/min) are decreased with the </a:t>
            </a:r>
            <a:r>
              <a:rPr lang="en-US" sz="2400" dirty="0">
                <a:latin typeface="Aparajita" panose="020B0604020202020204" pitchFamily="34" charset="0"/>
                <a:cs typeface="Aparajita" panose="020B0604020202020204" pitchFamily="34" charset="0"/>
              </a:rPr>
              <a:t>same volume of distribution as </a:t>
            </a:r>
            <a:r>
              <a:rPr lang="en-US" sz="24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adults ----a </a:t>
            </a:r>
            <a:r>
              <a:rPr lang="en-US" sz="2400" dirty="0">
                <a:latin typeface="Aparajita" panose="020B0604020202020204" pitchFamily="34" charset="0"/>
                <a:cs typeface="Aparajita" panose="020B0604020202020204" pitchFamily="34" charset="0"/>
              </a:rPr>
              <a:t>longer </a:t>
            </a:r>
            <a:r>
              <a:rPr lang="en-US" sz="24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average half-life </a:t>
            </a:r>
            <a:r>
              <a:rPr lang="en-US" sz="2400" dirty="0">
                <a:latin typeface="Aparajita" panose="020B0604020202020204" pitchFamily="34" charset="0"/>
                <a:cs typeface="Aparajita" panose="020B0604020202020204" pitchFamily="34" charset="0"/>
              </a:rPr>
              <a:t>(10 hours). </a:t>
            </a:r>
            <a:endParaRPr lang="en-US" sz="2400" dirty="0" smtClean="0"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400" b="1" u="sng" dirty="0" smtClean="0">
                <a:latin typeface="Aparajita" panose="020B0604020202020204" pitchFamily="34" charset="0"/>
                <a:cs typeface="Aparajita" panose="020B0604020202020204" pitchFamily="34" charset="0"/>
              </a:rPr>
              <a:t>Full-term neonates-</a:t>
            </a:r>
            <a:r>
              <a:rPr lang="en-US" sz="24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-- </a:t>
            </a:r>
            <a:r>
              <a:rPr lang="en-US" sz="2400" dirty="0">
                <a:latin typeface="Aparajita" panose="020B0604020202020204" pitchFamily="34" charset="0"/>
                <a:cs typeface="Aparajita" panose="020B0604020202020204" pitchFamily="34" charset="0"/>
              </a:rPr>
              <a:t>their vancomycin clearance rate is twice that found in infants </a:t>
            </a:r>
            <a:r>
              <a:rPr lang="en-US" sz="24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born (30 mL/min). </a:t>
            </a:r>
            <a:r>
              <a:rPr lang="en-US" sz="2400" dirty="0">
                <a:latin typeface="Aparajita" panose="020B0604020202020204" pitchFamily="34" charset="0"/>
                <a:cs typeface="Aparajita" panose="020B0604020202020204" pitchFamily="34" charset="0"/>
              </a:rPr>
              <a:t>The vancomycin half-life </a:t>
            </a:r>
            <a:r>
              <a:rPr lang="en-US" sz="24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is </a:t>
            </a:r>
            <a:r>
              <a:rPr lang="en-US" sz="2400" dirty="0">
                <a:latin typeface="Aparajita" panose="020B0604020202020204" pitchFamily="34" charset="0"/>
                <a:cs typeface="Aparajita" panose="020B0604020202020204" pitchFamily="34" charset="0"/>
              </a:rPr>
              <a:t>about </a:t>
            </a:r>
            <a:r>
              <a:rPr lang="en-US" sz="24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(7 hours).</a:t>
            </a:r>
            <a:endParaRPr lang="en-US" sz="2400" dirty="0"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400" b="1" u="sng" dirty="0">
                <a:latin typeface="Aparajita" panose="020B0604020202020204" pitchFamily="34" charset="0"/>
                <a:cs typeface="Aparajita" panose="020B0604020202020204" pitchFamily="34" charset="0"/>
              </a:rPr>
              <a:t>At about 3 months </a:t>
            </a:r>
            <a:r>
              <a:rPr lang="en-US" sz="2400" dirty="0">
                <a:latin typeface="Aparajita" panose="020B0604020202020204" pitchFamily="34" charset="0"/>
                <a:cs typeface="Aparajita" panose="020B0604020202020204" pitchFamily="34" charset="0"/>
              </a:rPr>
              <a:t>of age, vancomycin clearance has nearly doubled again (50 </a:t>
            </a:r>
            <a:r>
              <a:rPr lang="en-US" sz="24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mL/min) ----- resulting </a:t>
            </a:r>
            <a:r>
              <a:rPr lang="en-US" sz="2400" dirty="0">
                <a:latin typeface="Aparajita" panose="020B0604020202020204" pitchFamily="34" charset="0"/>
                <a:cs typeface="Aparajita" panose="020B0604020202020204" pitchFamily="34" charset="0"/>
              </a:rPr>
              <a:t>in a half-life of approximately </a:t>
            </a:r>
            <a:r>
              <a:rPr lang="en-US" sz="24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(4 hours). </a:t>
            </a:r>
          </a:p>
          <a:p>
            <a:pPr>
              <a:lnSpc>
                <a:spcPct val="100000"/>
              </a:lnSpc>
            </a:pPr>
            <a:r>
              <a:rPr lang="en-US" sz="24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The </a:t>
            </a:r>
            <a:r>
              <a:rPr lang="en-US" sz="2400" dirty="0">
                <a:latin typeface="Aparajita" panose="020B0604020202020204" pitchFamily="34" charset="0"/>
                <a:cs typeface="Aparajita" panose="020B0604020202020204" pitchFamily="34" charset="0"/>
              </a:rPr>
              <a:t>increase in vancomycin </a:t>
            </a:r>
            <a:r>
              <a:rPr lang="en-US" sz="24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clearance continues </a:t>
            </a:r>
            <a:r>
              <a:rPr lang="en-US" sz="2400" dirty="0">
                <a:latin typeface="Aparajita" panose="020B0604020202020204" pitchFamily="34" charset="0"/>
                <a:cs typeface="Aparajita" panose="020B0604020202020204" pitchFamily="34" charset="0"/>
              </a:rPr>
              <a:t>through </a:t>
            </a:r>
            <a:r>
              <a:rPr lang="en-US" sz="2400" b="1" u="sng" dirty="0">
                <a:latin typeface="Aparajita" panose="020B0604020202020204" pitchFamily="34" charset="0"/>
                <a:cs typeface="Aparajita" panose="020B0604020202020204" pitchFamily="34" charset="0"/>
              </a:rPr>
              <a:t>4–8 years </a:t>
            </a:r>
            <a:r>
              <a:rPr lang="en-US" sz="2400" dirty="0">
                <a:latin typeface="Aparajita" panose="020B0604020202020204" pitchFamily="34" charset="0"/>
                <a:cs typeface="Aparajita" panose="020B0604020202020204" pitchFamily="34" charset="0"/>
              </a:rPr>
              <a:t>of age when clearance equals </a:t>
            </a:r>
            <a:r>
              <a:rPr lang="en-US" sz="24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(130–160 mL/min) </a:t>
            </a:r>
            <a:r>
              <a:rPr lang="en-US" sz="2400" dirty="0">
                <a:latin typeface="Aparajita" panose="020B0604020202020204" pitchFamily="34" charset="0"/>
                <a:cs typeface="Aparajita" panose="020B0604020202020204" pitchFamily="34" charset="0"/>
              </a:rPr>
              <a:t>while </a:t>
            </a:r>
            <a:r>
              <a:rPr lang="en-US" sz="24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volume of </a:t>
            </a:r>
            <a:r>
              <a:rPr lang="en-US" sz="2400" dirty="0">
                <a:latin typeface="Aparajita" panose="020B0604020202020204" pitchFamily="34" charset="0"/>
                <a:cs typeface="Aparajita" panose="020B0604020202020204" pitchFamily="34" charset="0"/>
              </a:rPr>
              <a:t>distribution remains ~0.7 L/kg so that half-life is 2–3 hours. </a:t>
            </a:r>
            <a:endParaRPr lang="en-US" sz="2400" dirty="0" smtClean="0"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4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At </a:t>
            </a:r>
            <a:r>
              <a:rPr lang="en-US" sz="2400" dirty="0">
                <a:latin typeface="Aparajita" panose="020B0604020202020204" pitchFamily="34" charset="0"/>
                <a:cs typeface="Aparajita" panose="020B0604020202020204" pitchFamily="34" charset="0"/>
              </a:rPr>
              <a:t>that time, </a:t>
            </a:r>
            <a:r>
              <a:rPr lang="en-US" sz="24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vancomycin clearance </a:t>
            </a:r>
            <a:r>
              <a:rPr lang="en-US" sz="2400" dirty="0">
                <a:latin typeface="Aparajita" panose="020B0604020202020204" pitchFamily="34" charset="0"/>
                <a:cs typeface="Aparajita" panose="020B0604020202020204" pitchFamily="34" charset="0"/>
              </a:rPr>
              <a:t>and half-life gradually approach adult values as puberty approaches </a:t>
            </a:r>
            <a:r>
              <a:rPr lang="en-US" sz="24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in children </a:t>
            </a:r>
            <a:r>
              <a:rPr lang="en-US" sz="2400" dirty="0">
                <a:latin typeface="Aparajita" panose="020B0604020202020204" pitchFamily="34" charset="0"/>
                <a:cs typeface="Aparajita" panose="020B0604020202020204" pitchFamily="34" charset="0"/>
              </a:rPr>
              <a:t>(~12–14 years old).</a:t>
            </a:r>
          </a:p>
        </p:txBody>
      </p:sp>
    </p:spTree>
    <p:extLst>
      <p:ext uri="{BB962C8B-B14F-4D97-AF65-F5344CB8AC3E}">
        <p14:creationId xmlns:p14="http://schemas.microsoft.com/office/powerpoint/2010/main" val="8660727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en-US" b="1" dirty="0">
                <a:latin typeface="Aparajita" panose="020B0604020202020204" pitchFamily="34" charset="0"/>
                <a:cs typeface="Aparajita" panose="020B0604020202020204" pitchFamily="34" charset="0"/>
              </a:rPr>
              <a:t>Intravenous doses for infants and children are </a:t>
            </a:r>
            <a:r>
              <a:rPr lang="en-US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/>
            </a:r>
            <a:br>
              <a:rPr lang="en-US" b="1" dirty="0" smtClean="0">
                <a:latin typeface="Aparajita" panose="020B0604020202020204" pitchFamily="34" charset="0"/>
                <a:cs typeface="Aparajita" panose="020B0604020202020204" pitchFamily="34" charset="0"/>
              </a:rPr>
            </a:br>
            <a:r>
              <a:rPr lang="en-US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60 </a:t>
            </a:r>
            <a:r>
              <a:rPr lang="en-US" b="1" dirty="0">
                <a:latin typeface="Aparajita" panose="020B0604020202020204" pitchFamily="34" charset="0"/>
                <a:cs typeface="Aparajita" panose="020B0604020202020204" pitchFamily="34" charset="0"/>
              </a:rPr>
              <a:t>mg/kg/d given every 6 hours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7287" y="2115239"/>
            <a:ext cx="11810082" cy="3657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0608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67068"/>
          </a:xfrm>
          <a:solidFill>
            <a:schemeClr val="bg2"/>
          </a:solidFill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Hemodialysis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73716"/>
            <a:ext cx="10515600" cy="4403247"/>
          </a:xfrm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/>
            <a:r>
              <a:rPr lang="en-US" sz="3000" dirty="0">
                <a:latin typeface="Aparajita" panose="020B0604020202020204" pitchFamily="34" charset="0"/>
                <a:cs typeface="Aparajita" panose="020B0604020202020204" pitchFamily="34" charset="0"/>
              </a:rPr>
              <a:t>Using traditional “</a:t>
            </a:r>
            <a:r>
              <a:rPr lang="en-US" sz="3000" dirty="0">
                <a:solidFill>
                  <a:srgbClr val="C00000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low-flux</a:t>
            </a:r>
            <a:r>
              <a:rPr lang="en-US" sz="3000" dirty="0">
                <a:latin typeface="Aparajita" panose="020B0604020202020204" pitchFamily="34" charset="0"/>
                <a:cs typeface="Aparajita" panose="020B0604020202020204" pitchFamily="34" charset="0"/>
              </a:rPr>
              <a:t>” </a:t>
            </a:r>
            <a:r>
              <a:rPr lang="en-US" sz="30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hemodialysis filters</a:t>
            </a:r>
            <a:r>
              <a:rPr lang="en-US" sz="3000" dirty="0">
                <a:latin typeface="Aparajita" panose="020B0604020202020204" pitchFamily="34" charset="0"/>
                <a:cs typeface="Aparajita" panose="020B0604020202020204" pitchFamily="34" charset="0"/>
              </a:rPr>
              <a:t>, an insignificant amount </a:t>
            </a:r>
            <a:r>
              <a:rPr lang="en-US" sz="3000" dirty="0">
                <a:solidFill>
                  <a:srgbClr val="C00000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(&lt;10%) </a:t>
            </a:r>
            <a:r>
              <a:rPr lang="en-US" sz="3000" dirty="0">
                <a:latin typeface="Aparajita" panose="020B0604020202020204" pitchFamily="34" charset="0"/>
                <a:cs typeface="Aparajita" panose="020B0604020202020204" pitchFamily="34" charset="0"/>
              </a:rPr>
              <a:t>of the total vancomycin body stores is removed </a:t>
            </a:r>
            <a:r>
              <a:rPr lang="en-US" sz="30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during a 3-4 hour </a:t>
            </a:r>
            <a:r>
              <a:rPr lang="en-US" sz="3000" dirty="0">
                <a:latin typeface="Aparajita" panose="020B0604020202020204" pitchFamily="34" charset="0"/>
                <a:cs typeface="Aparajita" panose="020B0604020202020204" pitchFamily="34" charset="0"/>
              </a:rPr>
              <a:t>dialysis period</a:t>
            </a:r>
            <a:r>
              <a:rPr lang="en-US" sz="30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.</a:t>
            </a:r>
          </a:p>
          <a:p>
            <a:pPr algn="just"/>
            <a:r>
              <a:rPr lang="en-US" sz="30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When </a:t>
            </a:r>
            <a:r>
              <a:rPr lang="en-US" sz="3000" dirty="0">
                <a:latin typeface="Aparajita" panose="020B0604020202020204" pitchFamily="34" charset="0"/>
                <a:cs typeface="Aparajita" panose="020B0604020202020204" pitchFamily="34" charset="0"/>
              </a:rPr>
              <a:t>hemodialysis is performed with a “</a:t>
            </a:r>
            <a:r>
              <a:rPr lang="en-US" sz="3000" dirty="0">
                <a:solidFill>
                  <a:srgbClr val="C00000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high-flux</a:t>
            </a:r>
            <a:r>
              <a:rPr lang="en-US" sz="3000" dirty="0">
                <a:latin typeface="Aparajita" panose="020B0604020202020204" pitchFamily="34" charset="0"/>
                <a:cs typeface="Aparajita" panose="020B0604020202020204" pitchFamily="34" charset="0"/>
              </a:rPr>
              <a:t>” </a:t>
            </a:r>
            <a:r>
              <a:rPr lang="en-US" sz="30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filter, vancomycin </a:t>
            </a:r>
            <a:r>
              <a:rPr lang="en-US" sz="3000" dirty="0">
                <a:latin typeface="Aparajita" panose="020B0604020202020204" pitchFamily="34" charset="0"/>
                <a:cs typeface="Aparajita" panose="020B0604020202020204" pitchFamily="34" charset="0"/>
              </a:rPr>
              <a:t>serum concentrations decrease by </a:t>
            </a:r>
            <a:r>
              <a:rPr lang="en-US" sz="3000" dirty="0">
                <a:solidFill>
                  <a:srgbClr val="C00000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1/3</a:t>
            </a:r>
            <a:r>
              <a:rPr lang="en-US" sz="3000" dirty="0">
                <a:latin typeface="Aparajita" panose="020B0604020202020204" pitchFamily="34" charset="0"/>
                <a:cs typeface="Aparajita" panose="020B0604020202020204" pitchFamily="34" charset="0"/>
              </a:rPr>
              <a:t> during the dialysis period, but </a:t>
            </a:r>
            <a:r>
              <a:rPr lang="en-US" sz="30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then slowly </a:t>
            </a:r>
            <a:r>
              <a:rPr lang="en-US" sz="3000" dirty="0">
                <a:latin typeface="Aparajita" panose="020B0604020202020204" pitchFamily="34" charset="0"/>
                <a:cs typeface="Aparajita" panose="020B0604020202020204" pitchFamily="34" charset="0"/>
              </a:rPr>
              <a:t>increase or “</a:t>
            </a:r>
            <a:r>
              <a:rPr lang="en-US" sz="3000" dirty="0">
                <a:solidFill>
                  <a:srgbClr val="C00000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rebound</a:t>
            </a:r>
            <a:r>
              <a:rPr lang="en-US" sz="3000" dirty="0">
                <a:latin typeface="Aparajita" panose="020B0604020202020204" pitchFamily="34" charset="0"/>
                <a:cs typeface="Aparajita" panose="020B0604020202020204" pitchFamily="34" charset="0"/>
              </a:rPr>
              <a:t>” for the next 10–12 hours reaching nearly 90% of </a:t>
            </a:r>
            <a:r>
              <a:rPr lang="en-US" sz="3000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predialysis</a:t>
            </a:r>
            <a:r>
              <a:rPr lang="en-US" sz="30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values. </a:t>
            </a:r>
          </a:p>
          <a:p>
            <a:pPr algn="just"/>
            <a:r>
              <a:rPr lang="en-US" sz="3000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Postdialysis</a:t>
            </a:r>
            <a:r>
              <a:rPr lang="en-US" sz="30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sz="3000" dirty="0">
                <a:latin typeface="Aparajita" panose="020B0604020202020204" pitchFamily="34" charset="0"/>
                <a:cs typeface="Aparajita" panose="020B0604020202020204" pitchFamily="34" charset="0"/>
              </a:rPr>
              <a:t>vancomycin serum concentrations should be measured after </a:t>
            </a:r>
            <a:r>
              <a:rPr lang="en-US" sz="30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the rebound </a:t>
            </a:r>
            <a:r>
              <a:rPr lang="en-US" sz="3000" dirty="0">
                <a:latin typeface="Aparajita" panose="020B0604020202020204" pitchFamily="34" charset="0"/>
                <a:cs typeface="Aparajita" panose="020B0604020202020204" pitchFamily="34" charset="0"/>
              </a:rPr>
              <a:t>period in patients receiving hemodialysis with a “high-flux” filter to determine </a:t>
            </a:r>
            <a:r>
              <a:rPr lang="en-US" sz="30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if supplemental </a:t>
            </a:r>
            <a:r>
              <a:rPr lang="en-US" sz="3000" dirty="0">
                <a:latin typeface="Aparajita" panose="020B0604020202020204" pitchFamily="34" charset="0"/>
                <a:cs typeface="Aparajita" panose="020B0604020202020204" pitchFamily="34" charset="0"/>
              </a:rPr>
              <a:t>doses are needed.</a:t>
            </a:r>
          </a:p>
        </p:txBody>
      </p:sp>
    </p:spTree>
    <p:extLst>
      <p:ext uri="{BB962C8B-B14F-4D97-AF65-F5344CB8AC3E}">
        <p14:creationId xmlns:p14="http://schemas.microsoft.com/office/powerpoint/2010/main" val="4040612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en-US" b="1" dirty="0">
                <a:latin typeface="Aparajita" panose="020B0604020202020204" pitchFamily="34" charset="0"/>
                <a:cs typeface="Aparajita" panose="020B0604020202020204" pitchFamily="34" charset="0"/>
              </a:rPr>
              <a:t>INITIAL DOSAGE DETERMINATION METHODS</a:t>
            </a:r>
            <a:endParaRPr lang="en-US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5238" y="2335575"/>
            <a:ext cx="7315201" cy="3841387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>
                <a:latin typeface="Aparajita" panose="020B0604020202020204" pitchFamily="34" charset="0"/>
                <a:cs typeface="Aparajita" panose="020B0604020202020204" pitchFamily="34" charset="0"/>
              </a:rPr>
              <a:t>Pharmacokinetic Dosing </a:t>
            </a:r>
            <a:r>
              <a:rPr lang="en-US" sz="3200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Method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latin typeface="Aparajita" panose="020B0604020202020204" pitchFamily="34" charset="0"/>
                <a:cs typeface="Aparajita" panose="020B0604020202020204" pitchFamily="34" charset="0"/>
              </a:rPr>
              <a:t>Moellering </a:t>
            </a:r>
            <a:r>
              <a:rPr lang="en-US" sz="3200" b="1" dirty="0" err="1">
                <a:latin typeface="Aparajita" panose="020B0604020202020204" pitchFamily="34" charset="0"/>
                <a:cs typeface="Aparajita" panose="020B0604020202020204" pitchFamily="34" charset="0"/>
              </a:rPr>
              <a:t>Nomogram</a:t>
            </a:r>
            <a:r>
              <a:rPr lang="en-US" sz="3200" b="1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sz="3200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Method</a:t>
            </a:r>
          </a:p>
          <a:p>
            <a:pPr>
              <a:lnSpc>
                <a:spcPct val="150000"/>
              </a:lnSpc>
            </a:pPr>
            <a:r>
              <a:rPr lang="en-US" sz="3200" b="1" dirty="0" err="1">
                <a:latin typeface="Aparajita" panose="020B0604020202020204" pitchFamily="34" charset="0"/>
                <a:cs typeface="Aparajita" panose="020B0604020202020204" pitchFamily="34" charset="0"/>
              </a:rPr>
              <a:t>Matzke</a:t>
            </a:r>
            <a:r>
              <a:rPr lang="en-US" sz="3200" b="1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sz="3200" b="1" dirty="0" err="1">
                <a:latin typeface="Aparajita" panose="020B0604020202020204" pitchFamily="34" charset="0"/>
                <a:cs typeface="Aparajita" panose="020B0604020202020204" pitchFamily="34" charset="0"/>
              </a:rPr>
              <a:t>Nomogram</a:t>
            </a:r>
            <a:r>
              <a:rPr lang="en-US" sz="3200" b="1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sz="3200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Method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latin typeface="Aparajita" panose="020B0604020202020204" pitchFamily="34" charset="0"/>
                <a:cs typeface="Aparajita" panose="020B0604020202020204" pitchFamily="34" charset="0"/>
              </a:rPr>
              <a:t>Literature-based recommended dosing</a:t>
            </a:r>
            <a:endParaRPr lang="en-US" sz="3200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5056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4017"/>
          </a:xfrm>
          <a:solidFill>
            <a:schemeClr val="bg2"/>
          </a:solidFill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en-US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Pharmacokinetic Dosing Method</a:t>
            </a:r>
            <a:endParaRPr lang="en-US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909" y="1825624"/>
            <a:ext cx="11041039" cy="4711653"/>
          </a:xfrm>
          <a:ln>
            <a:noFill/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b="1" u="sng" dirty="0">
                <a:latin typeface="Aparajita" panose="020B0604020202020204" pitchFamily="34" charset="0"/>
                <a:cs typeface="Aparajita" panose="020B0604020202020204" pitchFamily="34" charset="0"/>
              </a:rPr>
              <a:t>1-CLEARANCE ESTIMATE </a:t>
            </a:r>
            <a:endParaRPr lang="en-US" sz="3200" b="1" u="sng" dirty="0"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sz="1600" dirty="0"/>
          </a:p>
          <a:p>
            <a:r>
              <a:rPr lang="en-US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Cl </a:t>
            </a:r>
            <a:r>
              <a:rPr lang="en-US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is vancomycin clearance in mL/min/</a:t>
            </a:r>
            <a:r>
              <a:rPr lang="en-US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kg</a:t>
            </a:r>
            <a:r>
              <a:rPr lang="en-US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endParaRPr lang="en-US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r>
              <a:rPr lang="en-US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CrCl </a:t>
            </a:r>
            <a:r>
              <a:rPr lang="en-US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is creatinine clearance in mL/min/</a:t>
            </a:r>
            <a:r>
              <a:rPr lang="en-US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kg</a:t>
            </a:r>
            <a:r>
              <a:rPr lang="en-US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endParaRPr lang="en-US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endParaRPr lang="ar-IQ" sz="18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For </a:t>
            </a:r>
            <a:r>
              <a:rPr lang="en-US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example, the estimated vancomycin clearance for an individual with a </a:t>
            </a:r>
            <a:r>
              <a:rPr lang="en-US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creatinine clearance </a:t>
            </a:r>
            <a:r>
              <a:rPr lang="en-US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of 100 mL/min who weighs 70 kg </a:t>
            </a:r>
            <a:r>
              <a:rPr lang="en-US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is: </a:t>
            </a:r>
          </a:p>
          <a:p>
            <a:pPr marL="0" indent="0">
              <a:buNone/>
            </a:pP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Cl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0.695[(100 mL/min)/</a:t>
            </a:r>
            <a:r>
              <a:rPr lang="en-US" sz="32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70 kg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] +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0.05</a:t>
            </a:r>
          </a:p>
          <a:p>
            <a:pPr marL="0" indent="0">
              <a:buNone/>
            </a:pP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1.04 mL/min/kg or 1.04 mL/min/kg ⋅ </a:t>
            </a:r>
            <a:r>
              <a:rPr lang="en-US" sz="32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70 kg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73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mL/min.</a:t>
            </a:r>
          </a:p>
        </p:txBody>
      </p:sp>
      <p:sp>
        <p:nvSpPr>
          <p:cNvPr id="4" name="Rectangle 3"/>
          <p:cNvSpPr/>
          <p:nvPr/>
        </p:nvSpPr>
        <p:spPr>
          <a:xfrm>
            <a:off x="2182258" y="2414945"/>
            <a:ext cx="6681637" cy="5847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sv-SE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Cl (in mL/min/kg) = 0.695 (CrCl in mL/min/kg) + 0.05 </a:t>
            </a:r>
          </a:p>
        </p:txBody>
      </p:sp>
    </p:spTree>
    <p:extLst>
      <p:ext uri="{BB962C8B-B14F-4D97-AF65-F5344CB8AC3E}">
        <p14:creationId xmlns:p14="http://schemas.microsoft.com/office/powerpoint/2010/main" val="30750234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6513" y="243940"/>
            <a:ext cx="9532730" cy="6310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8263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967" y="550842"/>
            <a:ext cx="11177517" cy="5945491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200" b="1" u="sng" dirty="0">
                <a:latin typeface="Aparajita" panose="020B0604020202020204" pitchFamily="34" charset="0"/>
                <a:cs typeface="Aparajita" panose="020B0604020202020204" pitchFamily="34" charset="0"/>
              </a:rPr>
              <a:t>2- VOLUME OF DISTRIBUTION ESTIMATE </a:t>
            </a:r>
          </a:p>
          <a:p>
            <a:pPr>
              <a:lnSpc>
                <a:spcPct val="100000"/>
              </a:lnSpc>
            </a:pP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average volume of distribution of vancomycin is </a:t>
            </a:r>
            <a:r>
              <a:rPr lang="en-US" sz="32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0.7 L/kg </a:t>
            </a:r>
            <a:endParaRPr lang="en-US" sz="3200" dirty="0">
              <a:solidFill>
                <a:srgbClr val="C0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>
              <a:lnSpc>
                <a:spcPct val="100000"/>
              </a:lnSpc>
            </a:pP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For 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obese patients 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use the </a:t>
            </a:r>
            <a:r>
              <a:rPr lang="en-US" sz="32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ideal body weight (IBW) </a:t>
            </a:r>
            <a:endParaRPr lang="en-US" sz="3200" b="1" dirty="0" smtClean="0">
              <a:solidFill>
                <a:srgbClr val="FF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For </a:t>
            </a:r>
            <a:r>
              <a:rPr lang="en-US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an 80-kg patient, the estimated vancomycin </a:t>
            </a:r>
            <a:r>
              <a:rPr lang="en-US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Vd</a:t>
            </a:r>
            <a:r>
              <a:rPr lang="en-US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would </a:t>
            </a:r>
            <a:r>
              <a:rPr lang="en-US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be: </a:t>
            </a:r>
            <a:r>
              <a:rPr lang="en-US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V </a:t>
            </a:r>
            <a:r>
              <a:rPr lang="en-US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0.7 L/kg </a:t>
            </a:r>
            <a:r>
              <a:rPr lang="en-US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⋅</a:t>
            </a:r>
            <a:r>
              <a:rPr lang="en-US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80 kg </a:t>
            </a:r>
            <a:r>
              <a:rPr lang="en-US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56 L. </a:t>
            </a:r>
            <a:endParaRPr lang="en-US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For </a:t>
            </a:r>
            <a:r>
              <a:rPr lang="en-US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 150-kg obese patient with an ideal body weight of </a:t>
            </a:r>
            <a:r>
              <a:rPr lang="en-US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60 kg</a:t>
            </a:r>
            <a:r>
              <a:rPr lang="en-US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, the estimated </a:t>
            </a:r>
            <a:r>
              <a:rPr lang="en-US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Vd</a:t>
            </a:r>
            <a:r>
              <a:rPr lang="en-US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is: </a:t>
            </a:r>
            <a:r>
              <a:rPr lang="en-US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V </a:t>
            </a:r>
            <a:r>
              <a:rPr lang="en-US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0.7 L/kg </a:t>
            </a:r>
            <a:r>
              <a:rPr lang="en-US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⋅</a:t>
            </a:r>
            <a:r>
              <a:rPr lang="en-US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60 kg </a:t>
            </a:r>
            <a:r>
              <a:rPr lang="en-US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42 L. </a:t>
            </a:r>
            <a:endParaRPr lang="en-US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278304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8070" y="484970"/>
            <a:ext cx="10836322" cy="5735841"/>
          </a:xfrm>
          <a:ln>
            <a:noFill/>
          </a:ln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b="1" u="sng" dirty="0">
                <a:latin typeface="Aparajita" panose="020B0604020202020204" pitchFamily="34" charset="0"/>
                <a:cs typeface="Aparajita" panose="020B0604020202020204" pitchFamily="34" charset="0"/>
              </a:rPr>
              <a:t>3-ELIMINATION RATE CONSTANT ESTIMATES </a:t>
            </a:r>
            <a:endParaRPr lang="en-US" b="1" u="sng" dirty="0" smtClean="0"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32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b="1" u="sng" dirty="0">
                <a:latin typeface="Aparajita" panose="020B0604020202020204" pitchFamily="34" charset="0"/>
                <a:cs typeface="Aparajita" panose="020B0604020202020204" pitchFamily="34" charset="0"/>
              </a:rPr>
              <a:t>4-HALF-LIFE </a:t>
            </a:r>
            <a:r>
              <a:rPr lang="en-US" b="1" u="sng" dirty="0">
                <a:latin typeface="Aparajita" panose="020B0604020202020204" pitchFamily="34" charset="0"/>
                <a:cs typeface="Aparajita" panose="020B0604020202020204" pitchFamily="34" charset="0"/>
              </a:rPr>
              <a:t>ESTIMATES </a:t>
            </a:r>
            <a:endParaRPr lang="en-US" b="1" u="sng" dirty="0"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32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b="1" u="sng" dirty="0">
                <a:latin typeface="Aparajita" panose="020B0604020202020204" pitchFamily="34" charset="0"/>
                <a:cs typeface="Aparajita" panose="020B0604020202020204" pitchFamily="34" charset="0"/>
              </a:rPr>
              <a:t>5-STEADY-STATE </a:t>
            </a:r>
            <a:r>
              <a:rPr lang="en-US" b="1" u="sng" dirty="0">
                <a:latin typeface="Aparajita" panose="020B0604020202020204" pitchFamily="34" charset="0"/>
                <a:cs typeface="Aparajita" panose="020B0604020202020204" pitchFamily="34" charset="0"/>
              </a:rPr>
              <a:t>CONCENTRATION SELECTION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depend on:</a:t>
            </a:r>
          </a:p>
          <a:p>
            <a:pPr>
              <a:lnSpc>
                <a:spcPct val="100000"/>
              </a:lnSpc>
            </a:pP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Type of infection</a:t>
            </a:r>
          </a:p>
          <a:p>
            <a:pPr>
              <a:lnSpc>
                <a:spcPct val="100000"/>
              </a:lnSpc>
            </a:pP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Site of infection</a:t>
            </a:r>
          </a:p>
          <a:p>
            <a:pPr>
              <a:lnSpc>
                <a:spcPct val="100000"/>
              </a:lnSpc>
            </a:pP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Severity of infection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200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Peak: </a:t>
            </a:r>
            <a:r>
              <a:rPr lang="el-GR" sz="3200" b="1" dirty="0">
                <a:solidFill>
                  <a:srgbClr val="C00000"/>
                </a:solidFill>
                <a:cs typeface="Arabic Typesetting" panose="03020402040406030203" pitchFamily="66" charset="-78"/>
              </a:rPr>
              <a:t>20 – 40 μ</a:t>
            </a:r>
            <a:r>
              <a:rPr lang="en-US" sz="32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g/mL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----- </a:t>
            </a:r>
            <a:r>
              <a:rPr lang="en-US" sz="3200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Trough: </a:t>
            </a:r>
            <a:r>
              <a:rPr lang="el-GR" sz="3200" b="1" dirty="0">
                <a:solidFill>
                  <a:srgbClr val="C00000"/>
                </a:solidFill>
                <a:cs typeface="Arabic Typesetting" panose="03020402040406030203" pitchFamily="66" charset="-78"/>
              </a:rPr>
              <a:t>5–10 μ</a:t>
            </a:r>
            <a:r>
              <a:rPr lang="en-US" sz="32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g/mL </a:t>
            </a:r>
          </a:p>
        </p:txBody>
      </p:sp>
      <p:sp>
        <p:nvSpPr>
          <p:cNvPr id="2" name="Rectangle 1"/>
          <p:cNvSpPr/>
          <p:nvPr/>
        </p:nvSpPr>
        <p:spPr>
          <a:xfrm>
            <a:off x="7951903" y="484970"/>
            <a:ext cx="1322798" cy="5847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3200" b="1" dirty="0" err="1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K</a:t>
            </a:r>
            <a:r>
              <a:rPr lang="en-US" sz="3200" b="1" baseline="-25000" dirty="0" err="1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e</a:t>
            </a:r>
            <a:r>
              <a:rPr lang="en-US" sz="32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= Cl/V</a:t>
            </a:r>
            <a:endParaRPr lang="en-US" sz="28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782150" y="1561391"/>
            <a:ext cx="2007281" cy="5847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t </a:t>
            </a:r>
            <a:r>
              <a:rPr lang="en-US" sz="3200" b="1" baseline="-25000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1/2</a:t>
            </a:r>
            <a:r>
              <a:rPr lang="en-US" sz="32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= </a:t>
            </a:r>
            <a:r>
              <a:rPr lang="en-US" sz="3200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0.693/</a:t>
            </a:r>
            <a:r>
              <a:rPr lang="en-US" sz="3200" b="1" dirty="0" err="1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K</a:t>
            </a:r>
            <a:r>
              <a:rPr lang="en-US" sz="3200" b="1" dirty="0" err="1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e</a:t>
            </a:r>
            <a:r>
              <a:rPr lang="en-US" sz="3200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endParaRPr lang="en-US" sz="3200" b="1" dirty="0">
              <a:solidFill>
                <a:srgbClr val="C0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3522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28009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Uses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71867"/>
            <a:ext cx="10515600" cy="4105095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>
                <a:latin typeface="Aparajita" panose="020B0604020202020204" pitchFamily="34" charset="0"/>
                <a:cs typeface="Aparajita" panose="020B0604020202020204" pitchFamily="34" charset="0"/>
              </a:rPr>
              <a:t>Vancomycin is a </a:t>
            </a:r>
            <a:r>
              <a:rPr lang="en-US" sz="3200" b="1" dirty="0" err="1">
                <a:latin typeface="Aparajita" panose="020B0604020202020204" pitchFamily="34" charset="0"/>
                <a:cs typeface="Aparajita" panose="020B0604020202020204" pitchFamily="34" charset="0"/>
              </a:rPr>
              <a:t>glycopeptide</a:t>
            </a:r>
            <a:r>
              <a:rPr lang="en-US" sz="3200" b="1" dirty="0">
                <a:latin typeface="Aparajita" panose="020B0604020202020204" pitchFamily="34" charset="0"/>
                <a:cs typeface="Aparajita" panose="020B0604020202020204" pitchFamily="34" charset="0"/>
              </a:rPr>
              <a:t> antibiotic used to </a:t>
            </a:r>
            <a:r>
              <a:rPr lang="en-US" sz="3200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treat severe </a:t>
            </a:r>
            <a:r>
              <a:rPr lang="en-US" sz="3200" b="1" dirty="0">
                <a:latin typeface="Aparajita" panose="020B0604020202020204" pitchFamily="34" charset="0"/>
                <a:cs typeface="Aparajita" panose="020B0604020202020204" pitchFamily="34" charset="0"/>
              </a:rPr>
              <a:t>gram-positive </a:t>
            </a:r>
            <a:r>
              <a:rPr lang="en-US" sz="3200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infections due to:</a:t>
            </a:r>
          </a:p>
          <a:p>
            <a:pPr algn="just">
              <a:lnSpc>
                <a:spcPct val="150000"/>
              </a:lnSpc>
            </a:pPr>
            <a:r>
              <a:rPr lang="en-US" sz="3200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Resistant </a:t>
            </a:r>
            <a:r>
              <a:rPr lang="en-US" sz="3200" b="1" dirty="0">
                <a:latin typeface="Aparajita" panose="020B0604020202020204" pitchFamily="34" charset="0"/>
                <a:cs typeface="Aparajita" panose="020B0604020202020204" pitchFamily="34" charset="0"/>
              </a:rPr>
              <a:t>to other antibiotics such as </a:t>
            </a:r>
            <a:r>
              <a:rPr lang="en-US" sz="3200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methicillin-resistant staphylococci </a:t>
            </a:r>
            <a:r>
              <a:rPr lang="en-US" sz="3200" b="1" dirty="0">
                <a:latin typeface="Aparajita" panose="020B0604020202020204" pitchFamily="34" charset="0"/>
                <a:cs typeface="Aparajita" panose="020B0604020202020204" pitchFamily="34" charset="0"/>
              </a:rPr>
              <a:t>and </a:t>
            </a:r>
            <a:r>
              <a:rPr lang="en-US" sz="3200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ampicillin-resistant </a:t>
            </a:r>
            <a:r>
              <a:rPr lang="en-US" sz="3200" b="1" dirty="0">
                <a:latin typeface="Aparajita" panose="020B0604020202020204" pitchFamily="34" charset="0"/>
                <a:cs typeface="Aparajita" panose="020B0604020202020204" pitchFamily="34" charset="0"/>
              </a:rPr>
              <a:t>enterococci</a:t>
            </a:r>
            <a:r>
              <a:rPr lang="en-US" sz="3200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3200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Allergic  </a:t>
            </a:r>
            <a:r>
              <a:rPr lang="en-US" sz="3200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to penicillins</a:t>
            </a:r>
            <a:endParaRPr lang="en-US" sz="3200" b="1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2978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922" y="365125"/>
            <a:ext cx="11191164" cy="986003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n-US" sz="3200" b="1" u="sng" dirty="0">
                <a:latin typeface="Aparajita" panose="020B0604020202020204" pitchFamily="34" charset="0"/>
                <a:ea typeface="+mn-ea"/>
                <a:cs typeface="Aparajita" panose="020B0604020202020204" pitchFamily="34" charset="0"/>
              </a:rPr>
              <a:t>6-selection of Appropriate Pharmacokinetic Model and Equations</a:t>
            </a:r>
            <a:endParaRPr lang="en-US" sz="3200" b="1" u="sng" dirty="0">
              <a:latin typeface="Aparajita" panose="020B0604020202020204" pitchFamily="34" charset="0"/>
              <a:ea typeface="+mn-ea"/>
              <a:cs typeface="Aparajita" panose="020B06040202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6316" y="2169994"/>
            <a:ext cx="10319367" cy="429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1610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7196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Aparajita" panose="020B0604020202020204" pitchFamily="34" charset="0"/>
                <a:cs typeface="Aparajita" panose="020B0604020202020204" pitchFamily="34" charset="0"/>
              </a:rPr>
              <a:t>The </a:t>
            </a:r>
            <a:r>
              <a:rPr lang="en-US" sz="4800" b="1" dirty="0" err="1">
                <a:latin typeface="Aparajita" panose="020B0604020202020204" pitchFamily="34" charset="0"/>
                <a:cs typeface="Aparajita" panose="020B0604020202020204" pitchFamily="34" charset="0"/>
              </a:rPr>
              <a:t>Moellering</a:t>
            </a:r>
            <a:r>
              <a:rPr lang="en-US" sz="4800" b="1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sz="4800" b="1" dirty="0" err="1">
                <a:latin typeface="Aparajita" panose="020B0604020202020204" pitchFamily="34" charset="0"/>
                <a:cs typeface="Aparajita" panose="020B0604020202020204" pitchFamily="34" charset="0"/>
              </a:rPr>
              <a:t>N</a:t>
            </a:r>
            <a:r>
              <a:rPr lang="en-US" sz="4800" b="1" dirty="0" err="1">
                <a:latin typeface="Aparajita" panose="020B0604020202020204" pitchFamily="34" charset="0"/>
                <a:cs typeface="Aparajita" panose="020B0604020202020204" pitchFamily="34" charset="0"/>
              </a:rPr>
              <a:t>omogram</a:t>
            </a:r>
            <a:endParaRPr lang="en-US" sz="4800" b="1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2279175"/>
            <a:ext cx="10515600" cy="4367283"/>
          </a:xfrm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Provide average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steady-state concentrations equal to </a:t>
            </a:r>
            <a:r>
              <a:rPr lang="en-US" sz="3600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20 </a:t>
            </a:r>
            <a:r>
              <a:rPr lang="en-US" sz="3600" b="1" dirty="0" err="1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μg</a:t>
            </a:r>
            <a:r>
              <a:rPr lang="en-US" sz="3600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/</a:t>
            </a:r>
            <a:r>
              <a:rPr lang="en-US" sz="3600" b="1" dirty="0" err="1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mL</a:t>
            </a:r>
            <a:r>
              <a:rPr lang="en-US" sz="36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</a:p>
          <a:p>
            <a:pPr>
              <a:lnSpc>
                <a:spcPct val="100000"/>
              </a:lnSpc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Target steady-state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peak and trough concentrations are not stated by the </a:t>
            </a:r>
            <a:r>
              <a:rPr lang="en-US" sz="36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nomogram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 </a:t>
            </a:r>
            <a:endParaRPr lang="en-US" sz="36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>
              <a:lnSpc>
                <a:spcPct val="100000"/>
              </a:lnSpc>
            </a:pP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</a:t>
            </a:r>
            <a:r>
              <a:rPr lang="en-US" sz="36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nomogram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does not provide a value for dosage interval.</a:t>
            </a:r>
            <a:endParaRPr lang="en-US" sz="36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>
              <a:lnSpc>
                <a:spcPct val="100000"/>
              </a:lnSpc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Dose expressed in mg/kg/24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h, it can be difficult to determine the best dosage interval </a:t>
            </a:r>
          </a:p>
        </p:txBody>
      </p:sp>
    </p:spTree>
    <p:extLst>
      <p:ext uri="{BB962C8B-B14F-4D97-AF65-F5344CB8AC3E}">
        <p14:creationId xmlns:p14="http://schemas.microsoft.com/office/powerpoint/2010/main" val="20536426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95877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 modification of the vancomycin clearance/creatinine clearance equation can be made that provides a direct calculation of the vancomycin maintenance dose </a:t>
            </a:r>
            <a:b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en-US" sz="28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877" y="2214391"/>
            <a:ext cx="11215171" cy="4065224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MD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</a:t>
            </a:r>
            <a:r>
              <a:rPr lang="en-US" sz="32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⋅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Cl</a:t>
            </a:r>
            <a:endParaRPr lang="en-US" sz="32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r>
              <a:rPr lang="sv-SE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Cl (in mL/min/kg) = 0.695(CrCl in mL/min/kg) + 0.05 </a:t>
            </a:r>
            <a:endParaRPr lang="sv-SE" sz="32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endParaRPr lang="sv-SE" sz="32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endParaRPr lang="en-US" sz="32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Dose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of 1 kg and 1hr</a:t>
            </a:r>
            <a:endParaRPr lang="sv-SE" sz="32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>
              <a:buNone/>
            </a:pPr>
            <a:endParaRPr lang="en-US" sz="32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83691" y="3475688"/>
            <a:ext cx="7931980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sv-SE" sz="2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 (in mg/h/kg) = [(</a:t>
            </a:r>
            <a:r>
              <a:rPr lang="sv-SE" sz="24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20 </a:t>
            </a:r>
            <a:r>
              <a:rPr lang="sv-SE" sz="2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mg/L⋅60 min/h) /1000 mL/L][0.695(CrCl in mL/min/kg) + 0.05]</a:t>
            </a:r>
          </a:p>
        </p:txBody>
      </p:sp>
      <p:sp>
        <p:nvSpPr>
          <p:cNvPr id="7" name="Rectangle 6"/>
          <p:cNvSpPr/>
          <p:nvPr/>
        </p:nvSpPr>
        <p:spPr>
          <a:xfrm>
            <a:off x="3174335" y="4998595"/>
            <a:ext cx="7191392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D (in mg/h/kg) = </a:t>
            </a:r>
            <a:r>
              <a:rPr lang="en-US" sz="36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0.834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(CrCl in mL/min/kg) + 0.05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923658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911" y="616946"/>
            <a:ext cx="10972799" cy="5560018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Dosing </a:t>
            </a:r>
            <a:r>
              <a:rPr lang="en-US" sz="36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interval(τ) = 1000/ dosing </a:t>
            </a:r>
            <a:r>
              <a:rPr lang="en-US" sz="3600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rate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Note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: in patients with good renal function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[</a:t>
            </a:r>
            <a:r>
              <a:rPr lang="en-US" sz="36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crcl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&gt; 60 ] the dosing interval can be regarded </a:t>
            </a:r>
            <a:r>
              <a:rPr lang="en-US" sz="36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12 hr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 for non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obese and </a:t>
            </a:r>
            <a:r>
              <a:rPr lang="en-US" sz="3600" b="1" dirty="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8 </a:t>
            </a:r>
            <a:r>
              <a:rPr lang="en-US" sz="3600" b="1" dirty="0" err="1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hr</a:t>
            </a:r>
            <a:r>
              <a:rPr lang="en-US" sz="3600" b="1" dirty="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for obese </a:t>
            </a:r>
            <a:endParaRPr lang="en-US" sz="36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>
              <a:lnSpc>
                <a:spcPct val="150000"/>
              </a:lnSpc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So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dose calculated by multiplying the dosing rate directly by 12 or 8. </a:t>
            </a:r>
            <a:endParaRPr lang="en-US" sz="36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>
              <a:lnSpc>
                <a:spcPct val="150000"/>
              </a:lnSpc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If need </a:t>
            </a:r>
            <a:r>
              <a:rPr lang="en-US" sz="3600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Loading </a:t>
            </a:r>
            <a:r>
              <a:rPr lang="en-US" sz="36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dose = [15 mg/kg] * 1.33 </a:t>
            </a:r>
          </a:p>
        </p:txBody>
      </p:sp>
    </p:spTree>
    <p:extLst>
      <p:ext uri="{BB962C8B-B14F-4D97-AF65-F5344CB8AC3E}">
        <p14:creationId xmlns:p14="http://schemas.microsoft.com/office/powerpoint/2010/main" val="32725089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76" y="1115677"/>
            <a:ext cx="4197426" cy="5428341"/>
          </a:xfrm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en-US" sz="3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1. Compute patient’s creatinine clearance (CrCl) using appropriate equation.</a:t>
            </a:r>
            <a:br>
              <a:rPr lang="en-US" sz="3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US" sz="3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/>
            </a:r>
            <a:br>
              <a:rPr lang="en-US" sz="3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US" sz="3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2. Divide CrCl by patient’s weight.</a:t>
            </a:r>
            <a:br>
              <a:rPr lang="en-US" sz="3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US" sz="3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/>
            </a:r>
            <a:br>
              <a:rPr lang="en-US" sz="3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US" sz="3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3. Compute 24-hour maintenance dose for CrCl value.</a:t>
            </a:r>
            <a:br>
              <a:rPr lang="en-US" sz="3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US" sz="3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/>
            </a:r>
            <a:br>
              <a:rPr lang="en-US" sz="3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US" sz="3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4. Loading dose of 15 mg/kg should be given in patients with significant renal function impairment.</a:t>
            </a:r>
            <a:endParaRPr lang="en-US" sz="30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09850" y="161570"/>
            <a:ext cx="6876502" cy="649261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61570"/>
            <a:ext cx="51098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Moellering </a:t>
            </a:r>
            <a:r>
              <a:rPr lang="en-US" sz="28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Nomogram</a:t>
            </a:r>
            <a:r>
              <a:rPr lang="en-US" sz="2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Vancomycin Dosage Chart </a:t>
            </a:r>
            <a:endParaRPr lang="en-US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232015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86254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Aparajita" panose="020B0604020202020204" pitchFamily="34" charset="0"/>
                <a:cs typeface="Aparajita" panose="020B0604020202020204" pitchFamily="34" charset="0"/>
              </a:rPr>
              <a:t>The </a:t>
            </a:r>
            <a:r>
              <a:rPr lang="en-US" sz="4800" b="1" dirty="0" err="1">
                <a:latin typeface="Aparajita" panose="020B0604020202020204" pitchFamily="34" charset="0"/>
                <a:cs typeface="Aparajita" panose="020B0604020202020204" pitchFamily="34" charset="0"/>
              </a:rPr>
              <a:t>Matzke</a:t>
            </a:r>
            <a:r>
              <a:rPr lang="en-US" sz="4800" b="1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sz="4800" b="1" dirty="0" err="1">
                <a:latin typeface="Aparajita" panose="020B0604020202020204" pitchFamily="34" charset="0"/>
                <a:cs typeface="Aparajita" panose="020B0604020202020204" pitchFamily="34" charset="0"/>
              </a:rPr>
              <a:t>nomogram</a:t>
            </a:r>
            <a:r>
              <a:rPr lang="en-US" sz="4800" b="1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endParaRPr lang="en-US" sz="4800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60812"/>
            <a:ext cx="10515600" cy="4116150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Compute patient’s (CrCl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 using Cockcroft–</a:t>
            </a:r>
            <a:r>
              <a:rPr lang="en-US" sz="32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Gault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method</a:t>
            </a:r>
            <a:endParaRPr lang="en-US" sz="32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514350" indent="-514350">
              <a:buAutoNum type="arabicPeriod"/>
            </a:pPr>
            <a:r>
              <a:rPr lang="en-US" sz="32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Nomogram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not verified in obese </a:t>
            </a:r>
            <a:r>
              <a:rPr lang="en-US" sz="3600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individuals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Dosage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chart is designed to achieve peak serum concentrations of 30 </a:t>
            </a:r>
            <a:r>
              <a:rPr lang="en-US" sz="32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μg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/mL and trough concentrations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of </a:t>
            </a:r>
            <a:r>
              <a:rPr lang="el-GR" sz="3200" b="1" dirty="0" smtClean="0">
                <a:cs typeface="Arabic Typesetting" panose="03020402040406030203" pitchFamily="66" charset="-78"/>
              </a:rPr>
              <a:t>7.5 </a:t>
            </a:r>
            <a:r>
              <a:rPr lang="el-GR" sz="3200" b="1" dirty="0">
                <a:cs typeface="Arabic Typesetting" panose="03020402040406030203" pitchFamily="66" charset="-78"/>
              </a:rPr>
              <a:t>μ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g/</a:t>
            </a:r>
            <a:r>
              <a:rPr lang="en-US" sz="32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mL.</a:t>
            </a:r>
            <a:endParaRPr lang="en-US" sz="32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514350" indent="-514350">
              <a:buAutoNum type="arabicPeriod"/>
            </a:pP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Compute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LD = 25 mg/kg.</a:t>
            </a:r>
            <a:endParaRPr lang="en-US" sz="32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514350" indent="-514350">
              <a:buAutoNum type="arabicPeriod"/>
            </a:pP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Compute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MD = 19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mg/kg given at the dosage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interval 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listed in the following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chart for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patient’s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CrCl:</a:t>
            </a:r>
            <a:endParaRPr lang="en-US" sz="32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950053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184" y="265973"/>
            <a:ext cx="10515600" cy="769613"/>
          </a:xfrm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40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Matzke</a:t>
            </a:r>
            <a:r>
              <a:rPr lang="en-US" sz="4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40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Nomogram</a:t>
            </a:r>
            <a:r>
              <a:rPr lang="en-US" sz="4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Vancomycin Dosage Chart</a:t>
            </a:r>
            <a:endParaRPr lang="en-US" sz="4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5653" y="1222634"/>
            <a:ext cx="11098661" cy="5635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8599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5203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Aparajita" panose="020B0604020202020204" pitchFamily="34" charset="0"/>
                <a:cs typeface="Aparajita" panose="020B0604020202020204" pitchFamily="34" charset="0"/>
              </a:rPr>
              <a:t>Literature-based Recommended Dosing</a:t>
            </a:r>
            <a:endParaRPr lang="en-US" sz="4800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1063"/>
            <a:ext cx="10515600" cy="3815900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Calculate vancomycin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doses for pediatric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patients.</a:t>
            </a:r>
          </a:p>
          <a:p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Estimated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creatinine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clearance using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equations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specific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for pediatric patients </a:t>
            </a:r>
            <a:endParaRPr lang="en-US" sz="36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Age (0–1 year), CrClest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(in mL/min/1.73 m2) = (0.45 ⋅ Ht)/</a:t>
            </a:r>
            <a:r>
              <a:rPr lang="en-US" sz="36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SCr</a:t>
            </a:r>
            <a:endParaRPr lang="en-US" sz="36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Age (1–20 years),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CrClest (in mL/min/1.73 m2)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(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0.55 ⋅ Ht) / </a:t>
            </a:r>
            <a:r>
              <a:rPr lang="en-US" sz="36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SCr</a:t>
            </a:r>
            <a:endParaRPr lang="en-US" sz="36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Assume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typical renal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function:</a:t>
            </a:r>
          </a:p>
          <a:p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Dose = 15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mg/kg </a:t>
            </a:r>
            <a:r>
              <a:rPr lang="en-US" sz="3600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*kg (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every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24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hours).</a:t>
            </a:r>
            <a:endParaRPr lang="en-US" sz="36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369700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95029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3600" b="1" dirty="0">
                <a:latin typeface="Aparajita" panose="020B0604020202020204" pitchFamily="34" charset="0"/>
                <a:cs typeface="Aparajita" panose="020B0604020202020204" pitchFamily="34" charset="0"/>
              </a:rPr>
              <a:t>USE OF VANCOMYCIN </a:t>
            </a:r>
            <a:br>
              <a:rPr lang="en-US" sz="3600" b="1" dirty="0">
                <a:latin typeface="Aparajita" panose="020B0604020202020204" pitchFamily="34" charset="0"/>
                <a:cs typeface="Aparajita" panose="020B0604020202020204" pitchFamily="34" charset="0"/>
              </a:rPr>
            </a:br>
            <a:r>
              <a:rPr lang="en-US" sz="3600" b="1" dirty="0">
                <a:latin typeface="Aparajita" panose="020B0604020202020204" pitchFamily="34" charset="0"/>
                <a:cs typeface="Aparajita" panose="020B0604020202020204" pitchFamily="34" charset="0"/>
              </a:rPr>
              <a:t>SERUM CONCENTRATIONS </a:t>
            </a:r>
            <a:r>
              <a:rPr lang="en-US" sz="3600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TO </a:t>
            </a:r>
            <a:r>
              <a:rPr lang="en-US" sz="3600" b="1" dirty="0">
                <a:latin typeface="Aparajita" panose="020B0604020202020204" pitchFamily="34" charset="0"/>
                <a:cs typeface="Aparajita" panose="020B0604020202020204" pitchFamily="34" charset="0"/>
              </a:rPr>
              <a:t>ALTER DOSAGES</a:t>
            </a:r>
            <a:endParaRPr lang="en-US" sz="3600" b="1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1176" y="2445745"/>
            <a:ext cx="9254169" cy="3731218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200" b="1" dirty="0">
                <a:latin typeface="Aparajita" panose="020B0604020202020204" pitchFamily="34" charset="0"/>
                <a:cs typeface="Aparajita" panose="020B0604020202020204" pitchFamily="34" charset="0"/>
              </a:rPr>
              <a:t>1-Linear Pharmacokinetics Method </a:t>
            </a:r>
            <a:endParaRPr lang="en-US" sz="3200" b="1" dirty="0" smtClean="0"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3200" b="1" dirty="0">
                <a:latin typeface="Aparajita" panose="020B0604020202020204" pitchFamily="34" charset="0"/>
                <a:cs typeface="Aparajita" panose="020B0604020202020204" pitchFamily="34" charset="0"/>
              </a:rPr>
              <a:t>2-Trough-only Method </a:t>
            </a:r>
            <a:endParaRPr lang="en-US" sz="3200" dirty="0"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3200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3- Pharmacokinetic concepts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200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4- One-compartment model parameter method</a:t>
            </a:r>
          </a:p>
          <a:p>
            <a:pPr marL="0" indent="0">
              <a:buNone/>
            </a:pPr>
            <a:endParaRPr lang="en-US" sz="3200" b="1" dirty="0" smtClean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5988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45034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Linear Pharmacokinetics Method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01755"/>
            <a:ext cx="10515600" cy="4265994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Because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vancomycin antibiotics follow linear, dose-proportional pharmacokinetics,</a:t>
            </a:r>
          </a:p>
          <a:p>
            <a:pPr>
              <a:lnSpc>
                <a:spcPct val="100000"/>
              </a:lnSpc>
            </a:pP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steady-state serum concentrations change in proportion to dose according to the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following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equation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:</a:t>
            </a:r>
          </a:p>
          <a:p>
            <a:pPr>
              <a:lnSpc>
                <a:spcPct val="100000"/>
              </a:lnSpc>
            </a:pPr>
            <a:endParaRPr lang="en-US" sz="32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>
              <a:lnSpc>
                <a:spcPct val="100000"/>
              </a:lnSpc>
            </a:pP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advantages of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this method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are that it is quick and simple. </a:t>
            </a:r>
            <a:endParaRPr lang="en-US" sz="32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>
              <a:lnSpc>
                <a:spcPct val="100000"/>
              </a:lnSpc>
            </a:pP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disadvantages are steady-state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concentrations are required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3979875" y="3588421"/>
            <a:ext cx="4232249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Dnew</a:t>
            </a:r>
            <a:r>
              <a:rPr lang="en-US" sz="36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= (</a:t>
            </a:r>
            <a:r>
              <a:rPr lang="en-US" sz="3600" b="1" dirty="0" err="1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Css,new</a:t>
            </a:r>
            <a:r>
              <a:rPr lang="en-US" sz="36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/</a:t>
            </a:r>
            <a:r>
              <a:rPr lang="en-US" sz="3600" b="1" dirty="0" err="1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Css,old</a:t>
            </a:r>
            <a:r>
              <a:rPr lang="en-US" sz="36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)</a:t>
            </a:r>
            <a:r>
              <a:rPr lang="en-US" sz="3600" b="1" dirty="0" err="1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Dold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85154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Properties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26255"/>
            <a:ext cx="10515600" cy="4263528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>
                <a:latin typeface="Aparajita" panose="020B0604020202020204" pitchFamily="34" charset="0"/>
                <a:cs typeface="Aparajita" panose="020B0604020202020204" pitchFamily="34" charset="0"/>
              </a:rPr>
              <a:t>Vancomycin is bactericidal and exhibits time-dependent or </a:t>
            </a:r>
            <a:r>
              <a:rPr lang="en-US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concentration-independent bacterial killing (</a:t>
            </a:r>
            <a:r>
              <a:rPr lang="en-US" b="1" dirty="0">
                <a:latin typeface="Aparajita" panose="020B0604020202020204" pitchFamily="34" charset="0"/>
                <a:cs typeface="Aparajita" panose="020B0604020202020204" pitchFamily="34" charset="0"/>
              </a:rPr>
              <a:t>kill </a:t>
            </a:r>
            <a:r>
              <a:rPr lang="en-US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bacteria most </a:t>
            </a:r>
            <a:r>
              <a:rPr lang="en-US" b="1" dirty="0">
                <a:latin typeface="Aparajita" panose="020B0604020202020204" pitchFamily="34" charset="0"/>
                <a:cs typeface="Aparajita" panose="020B0604020202020204" pitchFamily="34" charset="0"/>
              </a:rPr>
              <a:t>effectively when drug concentrations are a multiple (usually three to five times) </a:t>
            </a:r>
            <a:r>
              <a:rPr lang="en-US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of the </a:t>
            </a:r>
            <a:r>
              <a:rPr lang="en-US" b="1" dirty="0">
                <a:latin typeface="Aparajita" panose="020B0604020202020204" pitchFamily="34" charset="0"/>
                <a:cs typeface="Aparajita" panose="020B0604020202020204" pitchFamily="34" charset="0"/>
              </a:rPr>
              <a:t>minimum inhibitory concentration (MIC) for the </a:t>
            </a:r>
            <a:r>
              <a:rPr lang="en-US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bacteria.</a:t>
            </a:r>
          </a:p>
          <a:p>
            <a:pPr algn="just">
              <a:lnSpc>
                <a:spcPct val="150000"/>
              </a:lnSpc>
            </a:pPr>
            <a:r>
              <a:rPr lang="en-US" b="1" dirty="0">
                <a:latin typeface="Aparajita" panose="020B0604020202020204" pitchFamily="34" charset="0"/>
                <a:cs typeface="Aparajita" panose="020B0604020202020204" pitchFamily="34" charset="0"/>
              </a:rPr>
              <a:t>Vancomycin is almost completely eliminated unchanged in the urine primarily </a:t>
            </a:r>
            <a:r>
              <a:rPr lang="en-US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by glomerular </a:t>
            </a:r>
            <a:r>
              <a:rPr lang="en-US" b="1" dirty="0">
                <a:latin typeface="Aparajita" panose="020B0604020202020204" pitchFamily="34" charset="0"/>
                <a:cs typeface="Aparajita" panose="020B0604020202020204" pitchFamily="34" charset="0"/>
              </a:rPr>
              <a:t>filtration</a:t>
            </a:r>
          </a:p>
        </p:txBody>
      </p:sp>
    </p:spTree>
    <p:extLst>
      <p:ext uri="{BB962C8B-B14F-4D97-AF65-F5344CB8AC3E}">
        <p14:creationId xmlns:p14="http://schemas.microsoft.com/office/powerpoint/2010/main" val="1804381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89102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en-US" b="1" dirty="0">
                <a:latin typeface="Aharoni" panose="02010803020104030203" pitchFamily="2" charset="-79"/>
                <a:cs typeface="Aharoni" panose="02010803020104030203" pitchFamily="2" charset="-79"/>
              </a:rPr>
              <a:t>Trough-only Method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19242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Many clinicians adjust vancomycin doses based solely on a measurement of a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steady state trough concentration. </a:t>
            </a:r>
          </a:p>
          <a:p>
            <a:pPr algn="just">
              <a:lnSpc>
                <a:spcPct val="150000"/>
              </a:lnSpc>
            </a:pP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Changing the dose make by simplified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relationship between the steady-state trough concentration and the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dosage interval:</a:t>
            </a:r>
          </a:p>
        </p:txBody>
      </p:sp>
      <p:sp>
        <p:nvSpPr>
          <p:cNvPr id="4" name="Rectangle 3"/>
          <p:cNvSpPr/>
          <p:nvPr/>
        </p:nvSpPr>
        <p:spPr>
          <a:xfrm>
            <a:off x="3991898" y="5182316"/>
            <a:ext cx="4208203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l-GR" sz="3600" b="1" dirty="0">
                <a:solidFill>
                  <a:srgbClr val="C00000"/>
                </a:solidFill>
                <a:cs typeface="Arabic Typesetting" panose="03020402040406030203" pitchFamily="66" charset="-78"/>
              </a:rPr>
              <a:t>τ</a:t>
            </a:r>
            <a:r>
              <a:rPr lang="en-US" sz="36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new = (</a:t>
            </a:r>
            <a:r>
              <a:rPr lang="en-US" sz="3600" b="1" dirty="0" err="1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Css,old</a:t>
            </a:r>
            <a:r>
              <a:rPr lang="en-US" sz="36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/</a:t>
            </a:r>
            <a:r>
              <a:rPr lang="en-US" sz="3600" b="1" dirty="0" err="1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Css,new</a:t>
            </a:r>
            <a:r>
              <a:rPr lang="en-US" sz="36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)</a:t>
            </a:r>
            <a:r>
              <a:rPr lang="el-GR" sz="3600" b="1" dirty="0">
                <a:solidFill>
                  <a:srgbClr val="C00000"/>
                </a:solidFill>
                <a:cs typeface="Arabic Typesetting" panose="03020402040406030203" pitchFamily="66" charset="-78"/>
              </a:rPr>
              <a:t>τ</a:t>
            </a:r>
            <a:r>
              <a:rPr lang="en-US" sz="36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old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938853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Aharoni" panose="02010803020104030203" pitchFamily="2" charset="-79"/>
                <a:cs typeface="Aharoni" panose="02010803020104030203" pitchFamily="2" charset="-79"/>
              </a:rPr>
              <a:t>One-Compartment Model Parameter Method</a:t>
            </a:r>
            <a:endParaRPr lang="en-US" sz="4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26255"/>
            <a:ext cx="10515600" cy="4050708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Does not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require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reach to steady-state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concentrations. 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trough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and peak vancomycin concentrations are obtained,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and 1–2 additional post dose serum vancomycin concentrations are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obtained too. </a:t>
            </a:r>
            <a:endParaRPr lang="en-US" sz="32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>
              <a:lnSpc>
                <a:spcPct val="150000"/>
              </a:lnSpc>
            </a:pP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You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will get 4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concentrations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that not reached steady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state… </a:t>
            </a:r>
            <a:endParaRPr lang="en-US" sz="32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>
              <a:lnSpc>
                <a:spcPct val="150000"/>
              </a:lnSpc>
            </a:pPr>
            <a:endParaRPr lang="en-US" sz="32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261685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166" y="188855"/>
            <a:ext cx="10515600" cy="1325563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b="1" i="1" dirty="0" smtClean="0"/>
              <a:t>STANDARD </a:t>
            </a:r>
            <a:r>
              <a:rPr lang="en-US" b="1" i="1" dirty="0"/>
              <a:t>ONE-COMPARTMENT MODEL PARAMETER METHOD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0686" y="1683237"/>
            <a:ext cx="7455006" cy="4937900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8128123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2405952"/>
            <a:ext cx="11049000" cy="3907488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n-US" sz="4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Calculate actual Ke by using any post dose </a:t>
            </a:r>
            <a:r>
              <a:rPr lang="en-US" sz="4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conc. </a:t>
            </a:r>
            <a:endParaRPr lang="en-US" sz="40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4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                 </a:t>
            </a:r>
            <a:r>
              <a:rPr lang="en-US" sz="4000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K</a:t>
            </a:r>
            <a:r>
              <a:rPr lang="en-US" sz="3200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e</a:t>
            </a:r>
            <a:r>
              <a:rPr lang="en-US" sz="4000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40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= (</a:t>
            </a:r>
            <a:r>
              <a:rPr lang="en-US" sz="4000" b="1" dirty="0" err="1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ln</a:t>
            </a:r>
            <a:r>
              <a:rPr lang="en-US" sz="40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C</a:t>
            </a:r>
            <a:r>
              <a:rPr lang="en-US" sz="32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1</a:t>
            </a:r>
            <a:r>
              <a:rPr lang="en-US" sz="40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− </a:t>
            </a:r>
            <a:r>
              <a:rPr lang="en-US" sz="4000" b="1" dirty="0" err="1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ln</a:t>
            </a:r>
            <a:r>
              <a:rPr lang="en-US" sz="40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C</a:t>
            </a:r>
            <a:r>
              <a:rPr lang="en-US" sz="32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2</a:t>
            </a:r>
            <a:r>
              <a:rPr lang="en-US" sz="40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)/</a:t>
            </a:r>
            <a:r>
              <a:rPr lang="el-GR" sz="4000" b="1" dirty="0">
                <a:solidFill>
                  <a:srgbClr val="C00000"/>
                </a:solidFill>
                <a:cs typeface="Arabic Typesetting" panose="03020402040406030203" pitchFamily="66" charset="-78"/>
              </a:rPr>
              <a:t>Δ</a:t>
            </a:r>
            <a:r>
              <a:rPr lang="en-US" sz="40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t </a:t>
            </a:r>
          </a:p>
          <a:p>
            <a:r>
              <a:rPr lang="en-US" sz="4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Calculate </a:t>
            </a:r>
            <a:r>
              <a:rPr lang="en-US" sz="4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actual Vd </a:t>
            </a:r>
          </a:p>
          <a:p>
            <a:pPr marL="0" indent="0">
              <a:buNone/>
            </a:pPr>
            <a:r>
              <a:rPr lang="en-US" sz="4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                </a:t>
            </a:r>
            <a:r>
              <a:rPr lang="en-US" sz="4000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V </a:t>
            </a:r>
            <a:r>
              <a:rPr lang="en-US" sz="40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= D / (</a:t>
            </a:r>
            <a:r>
              <a:rPr lang="en-US" sz="4000" b="1" dirty="0" err="1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C</a:t>
            </a:r>
            <a:r>
              <a:rPr lang="en-US" sz="3600" b="1" dirty="0" err="1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max</a:t>
            </a:r>
            <a:r>
              <a:rPr lang="en-US" sz="40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– </a:t>
            </a:r>
            <a:r>
              <a:rPr lang="en-US" sz="4000" b="1" dirty="0" err="1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C</a:t>
            </a:r>
            <a:r>
              <a:rPr lang="en-US" sz="3600" b="1" dirty="0" err="1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min</a:t>
            </a:r>
            <a:r>
              <a:rPr lang="en-US" sz="40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) </a:t>
            </a:r>
          </a:p>
          <a:p>
            <a:r>
              <a:rPr lang="en-US" sz="4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Using </a:t>
            </a:r>
            <a:r>
              <a:rPr lang="en-US" sz="4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actual K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</a:t>
            </a:r>
            <a:r>
              <a:rPr lang="en-US" sz="4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and V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</a:t>
            </a:r>
            <a:r>
              <a:rPr lang="en-US" sz="4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to calculate new dose by using I.V bolus equations.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31914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b="1" i="1" dirty="0" smtClean="0"/>
              <a:t>STANDARD </a:t>
            </a:r>
            <a:r>
              <a:rPr lang="en-US" b="1" i="1" dirty="0"/>
              <a:t>ONE-COMPARTMENT MODEL PARAMETER METHOD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665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b="1" i="1" dirty="0"/>
              <a:t>STEADY-STATE ONE-COMPARTMENT MODEL PARAMETER METHOD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82188" y="1825624"/>
            <a:ext cx="8077409" cy="4901009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22995871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37271"/>
            <a:ext cx="10515600" cy="4039691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You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will get 2 concentration ( </a:t>
            </a:r>
            <a:r>
              <a:rPr lang="en-US" sz="32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Cmax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and </a:t>
            </a:r>
            <a:r>
              <a:rPr lang="en-US" sz="32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Cmin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 that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reached steady state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1- Calculate actual Ke by using any post dose </a:t>
            </a:r>
            <a:r>
              <a:rPr lang="en-US" sz="32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conce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                        </a:t>
            </a:r>
            <a:r>
              <a:rPr lang="en-US" sz="4000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Ke </a:t>
            </a:r>
            <a:r>
              <a:rPr lang="en-US" sz="40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= (</a:t>
            </a:r>
            <a:r>
              <a:rPr lang="en-US" sz="4000" b="1" dirty="0" err="1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ln</a:t>
            </a:r>
            <a:r>
              <a:rPr lang="en-US" sz="40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C1 − </a:t>
            </a:r>
            <a:r>
              <a:rPr lang="en-US" sz="4000" b="1" dirty="0" err="1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ln</a:t>
            </a:r>
            <a:r>
              <a:rPr lang="en-US" sz="40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C2)/</a:t>
            </a:r>
            <a:r>
              <a:rPr lang="el-GR" sz="4000" b="1" dirty="0">
                <a:solidFill>
                  <a:srgbClr val="C00000"/>
                </a:solidFill>
                <a:cs typeface="Arabic Typesetting" panose="03020402040406030203" pitchFamily="66" charset="-78"/>
              </a:rPr>
              <a:t>Δ</a:t>
            </a:r>
            <a:r>
              <a:rPr lang="en-US" sz="40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t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2- Calculate actual Vd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                         </a:t>
            </a:r>
            <a:r>
              <a:rPr lang="en-US" sz="4000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V </a:t>
            </a:r>
            <a:r>
              <a:rPr lang="en-US" sz="40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= D / (</a:t>
            </a:r>
            <a:r>
              <a:rPr lang="en-US" sz="4000" b="1" dirty="0" err="1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Cmax</a:t>
            </a:r>
            <a:r>
              <a:rPr lang="en-US" sz="40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– </a:t>
            </a:r>
            <a:r>
              <a:rPr lang="en-US" sz="4000" b="1" dirty="0" err="1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Cmin</a:t>
            </a:r>
            <a:r>
              <a:rPr lang="en-US" sz="40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3- Using actual Ke and Vd to calculate new dose by using I.V bolus equations.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b="1" i="1" dirty="0"/>
              <a:t>STEADY-STATE ONE-COMPARTMENT MODEL PARAMETER METHOD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17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89102"/>
          </a:xfr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dirty="0" smtClean="0"/>
              <a:t>Administration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Vancomycin is administered as a short-term (1-hour) intravenous infusion.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Intramuscular administration is usually </a:t>
            </a:r>
            <a:r>
              <a:rPr lang="en-US" b="1" u="sng" dirty="0">
                <a:latin typeface="Aparajita" panose="020B0604020202020204" pitchFamily="34" charset="0"/>
                <a:cs typeface="Aparajita" panose="020B0604020202020204" pitchFamily="34" charset="0"/>
              </a:rPr>
              <a:t>avoided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because this 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route has been reported to cause tissue necrosis at the site of 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injection.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Oral 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bioavailability is 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poor (&lt;10%) so systemic infections cannot be treated by this route of 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administration (except in antibiotic-associated colitis).</a:t>
            </a:r>
            <a:endParaRPr lang="en-US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8411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913" y="376506"/>
            <a:ext cx="10515600" cy="1253990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just"/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When given as a 1-hour infusion, end of infusion concentrations are higher because the serum and tissues are </a:t>
            </a:r>
            <a:r>
              <a:rPr lang="en-US" b="1" u="sng" dirty="0" smtClean="0">
                <a:latin typeface="Aparajita" panose="020B0604020202020204" pitchFamily="34" charset="0"/>
                <a:cs typeface="Aparajita" panose="020B0604020202020204" pitchFamily="34" charset="0"/>
              </a:rPr>
              <a:t>not in equilibrium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. A 1/2- to 1-hour waiting time for vancomycin distribution to tissues is allowed before peak concentrations are measured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.</a:t>
            </a:r>
            <a:endParaRPr lang="en-US" dirty="0" smtClean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0655" y="1828801"/>
            <a:ext cx="7159261" cy="4730528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909599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426" y="552413"/>
            <a:ext cx="10515600" cy="1342488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Why short </a:t>
            </a:r>
            <a:r>
              <a:rPr lang="en-US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infusion </a:t>
            </a:r>
            <a:r>
              <a:rPr lang="en-US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time </a:t>
            </a:r>
            <a:r>
              <a:rPr lang="en-US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(~30 minutes or less</a:t>
            </a:r>
            <a:r>
              <a:rPr lang="en-US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)?</a:t>
            </a:r>
            <a:endParaRPr lang="en-US" b="1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108" y="2390660"/>
            <a:ext cx="9298237" cy="3786302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32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Urticarial </a:t>
            </a:r>
            <a:r>
              <a:rPr lang="en-US" sz="3200" dirty="0">
                <a:latin typeface="Aparajita" panose="020B0604020202020204" pitchFamily="34" charset="0"/>
                <a:cs typeface="Aparajita" panose="020B0604020202020204" pitchFamily="34" charset="0"/>
              </a:rPr>
              <a:t>or erythematous reactions, </a:t>
            </a:r>
            <a:endParaRPr lang="en-US" sz="3200" dirty="0" smtClean="0"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32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Intense flushing </a:t>
            </a:r>
            <a:r>
              <a:rPr lang="en-US" sz="3200" dirty="0">
                <a:latin typeface="Aparajita" panose="020B0604020202020204" pitchFamily="34" charset="0"/>
                <a:cs typeface="Aparajita" panose="020B0604020202020204" pitchFamily="34" charset="0"/>
              </a:rPr>
              <a:t>(known as the “</a:t>
            </a:r>
            <a:r>
              <a:rPr lang="en-US" sz="3200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redman</a:t>
            </a:r>
            <a:r>
              <a:rPr lang="en-US" sz="32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” or </a:t>
            </a:r>
            <a:r>
              <a:rPr lang="en-US" sz="3200" dirty="0">
                <a:latin typeface="Aparajita" panose="020B0604020202020204" pitchFamily="34" charset="0"/>
                <a:cs typeface="Aparajita" panose="020B0604020202020204" pitchFamily="34" charset="0"/>
              </a:rPr>
              <a:t>“red-neck” syndrome</a:t>
            </a:r>
            <a:r>
              <a:rPr lang="en-US" sz="32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),</a:t>
            </a:r>
          </a:p>
          <a:p>
            <a:pPr algn="just">
              <a:lnSpc>
                <a:spcPct val="150000"/>
              </a:lnSpc>
            </a:pPr>
            <a:r>
              <a:rPr lang="en-US" sz="32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Tachycardia, </a:t>
            </a:r>
            <a:r>
              <a:rPr lang="en-US" sz="3200" dirty="0">
                <a:latin typeface="Aparajita" panose="020B0604020202020204" pitchFamily="34" charset="0"/>
                <a:cs typeface="Aparajita" panose="020B0604020202020204" pitchFamily="34" charset="0"/>
              </a:rPr>
              <a:t>and hypotension </a:t>
            </a:r>
            <a:endParaRPr lang="en-US" sz="3200" dirty="0" smtClean="0"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200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Can </a:t>
            </a:r>
            <a:r>
              <a:rPr lang="en-US" sz="3200" b="1" dirty="0">
                <a:latin typeface="Aparajita" panose="020B0604020202020204" pitchFamily="34" charset="0"/>
                <a:cs typeface="Aparajita" panose="020B0604020202020204" pitchFamily="34" charset="0"/>
              </a:rPr>
              <a:t>be largely avoided with the longer infusion time.</a:t>
            </a:r>
          </a:p>
        </p:txBody>
      </p:sp>
    </p:spTree>
    <p:extLst>
      <p:ext uri="{BB962C8B-B14F-4D97-AF65-F5344CB8AC3E}">
        <p14:creationId xmlns:p14="http://schemas.microsoft.com/office/powerpoint/2010/main" val="3891244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9218" y="2225407"/>
            <a:ext cx="10515600" cy="436268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Therapeutic range for steady-state </a:t>
            </a:r>
            <a:r>
              <a:rPr lang="en-US" b="1" u="sng" dirty="0" smtClean="0">
                <a:solidFill>
                  <a:srgbClr val="C00000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peak</a:t>
            </a:r>
            <a:r>
              <a:rPr lang="en-US" b="1" dirty="0" smtClean="0">
                <a:solidFill>
                  <a:srgbClr val="C00000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concentrations is usually considered to be 20–40 </a:t>
            </a:r>
            <a:r>
              <a:rPr lang="en-US" b="1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μg</a:t>
            </a:r>
            <a:r>
              <a:rPr lang="en-US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/</a:t>
            </a:r>
            <a:r>
              <a:rPr lang="en-US" b="1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mL.</a:t>
            </a:r>
            <a:endParaRPr lang="en-US" b="1" dirty="0" smtClean="0"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Therapeutic range for steady-state </a:t>
            </a:r>
            <a:r>
              <a:rPr lang="en-US" b="1" u="sng" dirty="0" smtClean="0">
                <a:solidFill>
                  <a:srgbClr val="C00000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trough</a:t>
            </a:r>
            <a:r>
              <a:rPr lang="en-US" b="1" u="sng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concentrations is usually considered to be 5–15 </a:t>
            </a:r>
            <a:r>
              <a:rPr lang="en-US" b="1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μg</a:t>
            </a:r>
            <a:r>
              <a:rPr lang="en-US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/</a:t>
            </a:r>
            <a:r>
              <a:rPr lang="en-US" b="1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mL.</a:t>
            </a:r>
            <a:endParaRPr lang="en-US" b="1" dirty="0"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Vancomycin does </a:t>
            </a:r>
            <a:r>
              <a:rPr lang="en-US" b="1" dirty="0">
                <a:latin typeface="Aparajita" panose="020B0604020202020204" pitchFamily="34" charset="0"/>
                <a:cs typeface="Aparajita" panose="020B0604020202020204" pitchFamily="34" charset="0"/>
              </a:rPr>
              <a:t>not enter the </a:t>
            </a:r>
            <a:r>
              <a:rPr lang="en-US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CNS in </a:t>
            </a:r>
            <a:r>
              <a:rPr lang="en-US" b="1" dirty="0">
                <a:latin typeface="Aparajita" panose="020B0604020202020204" pitchFamily="34" charset="0"/>
                <a:cs typeface="Aparajita" panose="020B0604020202020204" pitchFamily="34" charset="0"/>
              </a:rPr>
              <a:t>appreciable amounts, </a:t>
            </a:r>
            <a:r>
              <a:rPr lang="en-US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need </a:t>
            </a:r>
            <a:r>
              <a:rPr lang="en-US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high steady-state </a:t>
            </a:r>
            <a:r>
              <a:rPr lang="en-US" b="1" u="sng" dirty="0">
                <a:solidFill>
                  <a:srgbClr val="C00000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peak</a:t>
            </a:r>
            <a:r>
              <a:rPr lang="en-US" b="1" dirty="0">
                <a:latin typeface="Aparajita" panose="020B0604020202020204" pitchFamily="34" charset="0"/>
                <a:cs typeface="Aparajita" panose="020B0604020202020204" pitchFamily="34" charset="0"/>
              </a:rPr>
              <a:t> concentrations of 40–60 </a:t>
            </a:r>
            <a:r>
              <a:rPr lang="en-US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μg/mL…. Need monitoring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Vancomycin </a:t>
            </a:r>
            <a:r>
              <a:rPr lang="en-US" b="1" dirty="0">
                <a:latin typeface="Aparajita" panose="020B0604020202020204" pitchFamily="34" charset="0"/>
                <a:cs typeface="Aparajita" panose="020B0604020202020204" pitchFamily="34" charset="0"/>
              </a:rPr>
              <a:t>penetrates into lung tissue </a:t>
            </a:r>
            <a:r>
              <a:rPr lang="en-US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poorly, need </a:t>
            </a:r>
            <a:r>
              <a:rPr lang="en-US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high steady-state </a:t>
            </a:r>
            <a:r>
              <a:rPr lang="en-US" b="1" u="sng" dirty="0">
                <a:solidFill>
                  <a:srgbClr val="C00000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trough</a:t>
            </a:r>
            <a:r>
              <a:rPr lang="en-US" b="1" dirty="0">
                <a:latin typeface="Aparajita" panose="020B0604020202020204" pitchFamily="34" charset="0"/>
                <a:cs typeface="Aparajita" panose="020B0604020202020204" pitchFamily="34" charset="0"/>
              </a:rPr>
              <a:t> concentrations equal to 15–20 </a:t>
            </a:r>
            <a:r>
              <a:rPr lang="el-GR" b="1" dirty="0">
                <a:latin typeface="Andalus" panose="02020603050405020304" pitchFamily="18" charset="-78"/>
                <a:cs typeface="Aparajita" panose="020B0604020202020204" pitchFamily="34" charset="0"/>
              </a:rPr>
              <a:t>μ</a:t>
            </a:r>
            <a:r>
              <a:rPr lang="en-US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g/mL…. Need monitoring</a:t>
            </a:r>
            <a:endParaRPr lang="en-US" b="1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49217" y="319489"/>
            <a:ext cx="10515600" cy="15203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Vancomycin steady-state serum concentrations should be measured in 3–5 </a:t>
            </a:r>
            <a:r>
              <a:rPr lang="en-US" sz="3600" b="1" dirty="0" smtClean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estimated half-lives</a:t>
            </a:r>
            <a:endParaRPr lang="en-US" sz="3600" b="1" dirty="0">
              <a:solidFill>
                <a:schemeClr val="tx1"/>
              </a:solidFill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575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5203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en-US" sz="4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Toxicity </a:t>
            </a:r>
            <a:endParaRPr lang="en-US" sz="48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0838" y="2170323"/>
            <a:ext cx="9727895" cy="4006640"/>
          </a:xfrm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/>
            <a:r>
              <a:rPr lang="en-US" sz="32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Ototoxicity related to </a:t>
            </a:r>
            <a:r>
              <a:rPr lang="en-US" sz="3200" b="1" dirty="0" smtClean="0">
                <a:solidFill>
                  <a:srgbClr val="C00000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PEAK</a:t>
            </a:r>
            <a:r>
              <a:rPr lang="en-US" sz="32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serum conc. (exceed 40 </a:t>
            </a:r>
            <a:r>
              <a:rPr lang="en-US" sz="3200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μg</a:t>
            </a:r>
            <a:r>
              <a:rPr lang="en-US" sz="32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/mL)… permanent</a:t>
            </a:r>
          </a:p>
          <a:p>
            <a:pPr algn="just"/>
            <a:r>
              <a:rPr lang="en-US" sz="32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Nephrotoxicity </a:t>
            </a:r>
            <a:r>
              <a:rPr lang="en-US" sz="32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related to </a:t>
            </a:r>
            <a:r>
              <a:rPr lang="en-US" sz="3200" b="1" dirty="0" smtClean="0">
                <a:solidFill>
                  <a:srgbClr val="C00000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TROUGH</a:t>
            </a:r>
            <a:r>
              <a:rPr lang="en-US" sz="32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serum conc. (</a:t>
            </a:r>
            <a:r>
              <a:rPr lang="en-US" sz="3200" dirty="0">
                <a:latin typeface="Aparajita" panose="020B0604020202020204" pitchFamily="34" charset="0"/>
                <a:cs typeface="Aparajita" panose="020B0604020202020204" pitchFamily="34" charset="0"/>
              </a:rPr>
              <a:t>above 15 </a:t>
            </a:r>
            <a:r>
              <a:rPr lang="el-GR" sz="3200" dirty="0">
                <a:cs typeface="Aparajita" panose="020B0604020202020204" pitchFamily="34" charset="0"/>
              </a:rPr>
              <a:t>μ</a:t>
            </a:r>
            <a:r>
              <a:rPr lang="en-US" sz="32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g/mL)… </a:t>
            </a:r>
            <a:r>
              <a:rPr lang="en-US" sz="3200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reversable</a:t>
            </a:r>
            <a:r>
              <a:rPr lang="en-US" sz="32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</a:p>
          <a:p>
            <a:pPr algn="just"/>
            <a:r>
              <a:rPr lang="en-US" sz="3200" dirty="0">
                <a:latin typeface="Aparajita" panose="020B0604020202020204" pitchFamily="34" charset="0"/>
                <a:cs typeface="Aparajita" panose="020B0604020202020204" pitchFamily="34" charset="0"/>
              </a:rPr>
              <a:t>Serial monitoring of serum creatinine concentrations should be used to detect nephrotoxicity.</a:t>
            </a:r>
            <a:endParaRPr lang="en-US" sz="3200" dirty="0" smtClean="0"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pPr algn="just"/>
            <a:endParaRPr lang="en-US" sz="3200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524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3994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Trough concentrations related to therapeutic outcome</a:t>
            </a:r>
            <a:endParaRPr lang="en-US" b="1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44895"/>
            <a:ext cx="10515600" cy="3632067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just">
              <a:lnSpc>
                <a:spcPct val="15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Optimal bactericidal effects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are found at concentrations three to five times the organism’s MIC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Average vancomycin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MICs for </a:t>
            </a:r>
            <a:r>
              <a:rPr lang="en-US" b="1" i="1" dirty="0">
                <a:latin typeface="Andalus" panose="02020603050405020304" pitchFamily="18" charset="-78"/>
                <a:cs typeface="Andalus" panose="02020603050405020304" pitchFamily="18" charset="-78"/>
              </a:rPr>
              <a:t>Staphylococcus </a:t>
            </a:r>
            <a:r>
              <a:rPr lang="en-US" b="1" i="1" dirty="0" err="1">
                <a:latin typeface="Andalus" panose="02020603050405020304" pitchFamily="18" charset="-78"/>
                <a:cs typeface="Andalus" panose="02020603050405020304" pitchFamily="18" charset="-78"/>
              </a:rPr>
              <a:t>aureus</a:t>
            </a:r>
            <a:r>
              <a:rPr lang="en-US" b="1" i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and </a:t>
            </a:r>
            <a:r>
              <a:rPr lang="en-US" b="1" i="1" dirty="0">
                <a:latin typeface="Andalus" panose="02020603050405020304" pitchFamily="18" charset="-78"/>
                <a:cs typeface="Andalus" panose="02020603050405020304" pitchFamily="18" charset="-78"/>
              </a:rPr>
              <a:t>Staphylococcus </a:t>
            </a:r>
            <a:r>
              <a:rPr lang="en-US" b="1" i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epidermidis</a:t>
            </a:r>
            <a:r>
              <a:rPr lang="en-US" b="1" i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are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1–2 </a:t>
            </a:r>
            <a:r>
              <a:rPr lang="en-US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μg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/mL, </a:t>
            </a:r>
            <a:endParaRPr lang="en-US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>
              <a:lnSpc>
                <a:spcPct val="15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Trough steady-state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concentrations equal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to </a:t>
            </a:r>
            <a:r>
              <a:rPr lang="el-GR" b="1" dirty="0" smtClean="0">
                <a:cs typeface="Andalus" panose="02020603050405020304" pitchFamily="18" charset="-78"/>
              </a:rPr>
              <a:t>5–10 </a:t>
            </a:r>
            <a:r>
              <a:rPr lang="el-GR" b="1" dirty="0">
                <a:cs typeface="Andalus" panose="02020603050405020304" pitchFamily="18" charset="-78"/>
              </a:rPr>
              <a:t>μ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g/mL</a:t>
            </a:r>
          </a:p>
        </p:txBody>
      </p:sp>
    </p:spTree>
    <p:extLst>
      <p:ext uri="{BB962C8B-B14F-4D97-AF65-F5344CB8AC3E}">
        <p14:creationId xmlns:p14="http://schemas.microsoft.com/office/powerpoint/2010/main" val="2237470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2166</TotalTime>
  <Words>1503</Words>
  <Application>Microsoft Office PowerPoint</Application>
  <PresentationFormat>Widescreen</PresentationFormat>
  <Paragraphs>148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6" baseType="lpstr">
      <vt:lpstr>Aharoni</vt:lpstr>
      <vt:lpstr>Andalus</vt:lpstr>
      <vt:lpstr>Aparajita</vt:lpstr>
      <vt:lpstr>Arabic Typesetting</vt:lpstr>
      <vt:lpstr>Arial</vt:lpstr>
      <vt:lpstr>Bahnschrift</vt:lpstr>
      <vt:lpstr>Calibri</vt:lpstr>
      <vt:lpstr>Calibri Light</vt:lpstr>
      <vt:lpstr>Times-Roman</vt:lpstr>
      <vt:lpstr>Wingdings</vt:lpstr>
      <vt:lpstr>Office Theme</vt:lpstr>
      <vt:lpstr>TDM of  Vancomycin</vt:lpstr>
      <vt:lpstr>Uses </vt:lpstr>
      <vt:lpstr>Properties</vt:lpstr>
      <vt:lpstr>Administration </vt:lpstr>
      <vt:lpstr>PowerPoint Presentation</vt:lpstr>
      <vt:lpstr>Why short infusion time (~30 minutes or less)?</vt:lpstr>
      <vt:lpstr>PowerPoint Presentation</vt:lpstr>
      <vt:lpstr>Toxicity </vt:lpstr>
      <vt:lpstr>Trough concentrations related to therapeutic outcome</vt:lpstr>
      <vt:lpstr>EFFECTS OF DISEASE STATES ON VANCOMYCIN PHARMACOKINETICS  AND DOSING</vt:lpstr>
      <vt:lpstr>PowerPoint Presentation</vt:lpstr>
      <vt:lpstr>Children </vt:lpstr>
      <vt:lpstr>Intravenous doses for infants and children are  60 mg/kg/d given every 6 hours</vt:lpstr>
      <vt:lpstr>Hemodialysis</vt:lpstr>
      <vt:lpstr>INITIAL DOSAGE DETERMINATION METHODS</vt:lpstr>
      <vt:lpstr>Pharmacokinetic Dosing Method</vt:lpstr>
      <vt:lpstr>PowerPoint Presentation</vt:lpstr>
      <vt:lpstr>PowerPoint Presentation</vt:lpstr>
      <vt:lpstr>PowerPoint Presentation</vt:lpstr>
      <vt:lpstr>6-selection of Appropriate Pharmacokinetic Model and Equations</vt:lpstr>
      <vt:lpstr>The Moellering Nomogram</vt:lpstr>
      <vt:lpstr> A modification of the vancomycin clearance/creatinine clearance equation can be made that provides a direct calculation of the vancomycin maintenance dose  </vt:lpstr>
      <vt:lpstr>PowerPoint Presentation</vt:lpstr>
      <vt:lpstr>1. Compute patient’s creatinine clearance (CrCl) using appropriate equation.  2. Divide CrCl by patient’s weight.  3. Compute 24-hour maintenance dose for CrCl value.  4. Loading dose of 15 mg/kg should be given in patients with significant renal function impairment.</vt:lpstr>
      <vt:lpstr>The Matzke nomogram </vt:lpstr>
      <vt:lpstr>Matzke Nomogram Vancomycin Dosage Chart</vt:lpstr>
      <vt:lpstr>Literature-based Recommended Dosing</vt:lpstr>
      <vt:lpstr>USE OF VANCOMYCIN  SERUM CONCENTRATIONS TO ALTER DOSAGES</vt:lpstr>
      <vt:lpstr>Linear Pharmacokinetics Method</vt:lpstr>
      <vt:lpstr>Trough-only Method</vt:lpstr>
      <vt:lpstr>One-Compartment Model Parameter Method</vt:lpstr>
      <vt:lpstr> STANDARD ONE-COMPARTMENT MODEL PARAMETER METHOD  </vt:lpstr>
      <vt:lpstr> STANDARD ONE-COMPARTMENT MODEL PARAMETER METHOD  </vt:lpstr>
      <vt:lpstr> STEADY-STATE ONE-COMPARTMENT MODEL PARAMETER METHOD  </vt:lpstr>
      <vt:lpstr> STEADY-STATE ONE-COMPARTMENT MODEL PARAMETER METHOD 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VANCOMYCIN</dc:title>
  <dc:creator>HP HADEEL</dc:creator>
  <cp:lastModifiedBy>HP HADEEL</cp:lastModifiedBy>
  <cp:revision>40</cp:revision>
  <dcterms:created xsi:type="dcterms:W3CDTF">2019-03-17T13:50:07Z</dcterms:created>
  <dcterms:modified xsi:type="dcterms:W3CDTF">2024-10-12T14:56:32Z</dcterms:modified>
</cp:coreProperties>
</file>