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91" r:id="rId4"/>
    <p:sldId id="293" r:id="rId5"/>
    <p:sldId id="311" r:id="rId6"/>
    <p:sldId id="331" r:id="rId7"/>
    <p:sldId id="330" r:id="rId8"/>
    <p:sldId id="338" r:id="rId9"/>
    <p:sldId id="312" r:id="rId10"/>
    <p:sldId id="333" r:id="rId11"/>
    <p:sldId id="334" r:id="rId12"/>
    <p:sldId id="309" r:id="rId13"/>
    <p:sldId id="335" r:id="rId14"/>
    <p:sldId id="318" r:id="rId15"/>
    <p:sldId id="310" r:id="rId16"/>
    <p:sldId id="336" r:id="rId17"/>
    <p:sldId id="337" r:id="rId18"/>
    <p:sldId id="2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91670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32270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98755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750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EBF6B4-414E-41D1-A6A9-E808EF34E874}"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45237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EBF6B4-414E-41D1-A6A9-E808EF34E874}"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3009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EBF6B4-414E-41D1-A6A9-E808EF34E874}" type="datetimeFigureOut">
              <a:rPr lang="en-US" smtClean="0"/>
              <a:t>10/7/2024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9743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EBF6B4-414E-41D1-A6A9-E808EF34E874}" type="datetimeFigureOut">
              <a:rPr lang="en-US" smtClean="0"/>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9636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BF6B4-414E-41D1-A6A9-E808EF34E874}" type="datetimeFigureOut">
              <a:rPr lang="en-US" smtClean="0"/>
              <a:t>10/7/2024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2348183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1473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155728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BF6B4-414E-41D1-A6A9-E808EF34E874}" type="datetimeFigureOut">
              <a:rPr lang="en-US" smtClean="0"/>
              <a:t>10/7/2024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FA9F1-8DAD-4748-ABA1-38B4C2CDFB9E}" type="slidenum">
              <a:rPr lang="en-US" smtClean="0"/>
              <a:t>‹#›</a:t>
            </a:fld>
            <a:endParaRPr lang="en-US"/>
          </a:p>
        </p:txBody>
      </p:sp>
    </p:spTree>
    <p:extLst>
      <p:ext uri="{BB962C8B-B14F-4D97-AF65-F5344CB8AC3E}">
        <p14:creationId xmlns:p14="http://schemas.microsoft.com/office/powerpoint/2010/main" val="2758816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1"/>
            <a:ext cx="7661564" cy="2909454"/>
          </a:xfrm>
        </p:spPr>
        <p:txBody>
          <a:bodyPr>
            <a:normAutofit/>
          </a:bodyPr>
          <a:lstStyle/>
          <a:p>
            <a:pPr>
              <a:lnSpc>
                <a:spcPct val="115000"/>
              </a:lnSpc>
              <a:spcBef>
                <a:spcPts val="0"/>
              </a:spcBef>
            </a:pPr>
            <a:r>
              <a:rPr lang="en-US" sz="7200" b="1" dirty="0" smtClean="0">
                <a:ln w="0"/>
                <a:solidFill>
                  <a:srgbClr val="0070C0"/>
                </a:solidFill>
                <a:effectLst>
                  <a:reflection blurRad="6350" stA="53000" endA="300" endPos="35500" dir="5400000" sy="-90000" algn="bl" rotWithShape="0"/>
                </a:effectLst>
                <a:latin typeface="Bahnschrift" panose="020B0502040204020203" pitchFamily="34" charset="0"/>
                <a:ea typeface="Verdana" panose="020B0604030504040204" pitchFamily="34" charset="0"/>
                <a:cs typeface="Times New Roman" panose="02020603050405020304" pitchFamily="18" charset="0"/>
              </a:rPr>
              <a:t>Pediatric Fluid and Electrolytes </a:t>
            </a:r>
            <a:endParaRPr lang="en-US" sz="6600" b="1" dirty="0">
              <a:solidFill>
                <a:srgbClr val="0070C0"/>
              </a:solidFill>
              <a:latin typeface="Gill Sans MT" panose="020B0502020104020203" pitchFamily="34" charset="0"/>
              <a:ea typeface="Calibri" panose="020F0502020204030204" pitchFamily="34" charset="0"/>
              <a:cs typeface="Arial" panose="020B0604020202020204" pitchFamily="34" charset="0"/>
            </a:endParaRPr>
          </a:p>
        </p:txBody>
      </p:sp>
      <p:sp>
        <p:nvSpPr>
          <p:cNvPr id="3" name="Subtitle 2"/>
          <p:cNvSpPr>
            <a:spLocks noGrp="1"/>
          </p:cNvSpPr>
          <p:nvPr>
            <p:ph type="subTitle" idx="1"/>
          </p:nvPr>
        </p:nvSpPr>
        <p:spPr>
          <a:xfrm>
            <a:off x="1524000" y="5387634"/>
            <a:ext cx="9144000" cy="930038"/>
          </a:xfrm>
        </p:spPr>
        <p:txBody>
          <a:bodyPr>
            <a:normAutofit/>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p:txBody>
      </p:sp>
      <p:pic>
        <p:nvPicPr>
          <p:cNvPr id="5" name="Picture 4"/>
          <p:cNvPicPr>
            <a:picLocks noChangeAspect="1"/>
          </p:cNvPicPr>
          <p:nvPr/>
        </p:nvPicPr>
        <p:blipFill>
          <a:blip r:embed="rId2"/>
          <a:stretch>
            <a:fillRect/>
          </a:stretch>
        </p:blipFill>
        <p:spPr>
          <a:xfrm>
            <a:off x="7481455" y="1218084"/>
            <a:ext cx="4571691" cy="4046644"/>
          </a:xfrm>
          <a:prstGeom prst="rect">
            <a:avLst/>
          </a:prstGeom>
        </p:spPr>
      </p:pic>
    </p:spTree>
    <p:extLst>
      <p:ext uri="{BB962C8B-B14F-4D97-AF65-F5344CB8AC3E}">
        <p14:creationId xmlns:p14="http://schemas.microsoft.com/office/powerpoint/2010/main" val="960720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886691"/>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Dehydration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080655"/>
                <a:ext cx="10515600" cy="577734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H.S.’s lethargy, decreased urine output, tearless crying, dry mucous membranes, dry skin with fever, sunken eyes, mild tachycardia with low normal blood pressure, and poor skin turgor are all signs of dehydration. This is consistent with her 2-day history of vomiting and poor intake.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Her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weight loss of 1.5 kg </a:t>
                </a:r>
                <a:r>
                  <a:rPr lang="en-US" dirty="0">
                    <a:latin typeface="Times New Roman" panose="02020603050405020304" pitchFamily="18" charset="0"/>
                    <a:ea typeface="Calibri" panose="020F0502020204030204" pitchFamily="34" charset="0"/>
                    <a:cs typeface="Arial" panose="020B0604020202020204" pitchFamily="34" charset="0"/>
                  </a:rPr>
                  <a:t>gives a further clue to the extent of dehydration. Dehydration or fluid loss is determined most accurately by weight loss.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Because </a:t>
                </a:r>
                <a:r>
                  <a:rPr lang="en-US" dirty="0">
                    <a:latin typeface="Times New Roman" panose="02020603050405020304" pitchFamily="18" charset="0"/>
                    <a:ea typeface="Calibri" panose="020F0502020204030204" pitchFamily="34" charset="0"/>
                    <a:cs typeface="Arial" panose="020B0604020202020204" pitchFamily="34" charset="0"/>
                  </a:rPr>
                  <a:t>1 g of body weight is approximately equal to 1 mL,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her fluid deficit is estimated to be 1,500 mL</a:t>
                </a:r>
                <a:r>
                  <a:rPr lang="en-US" dirty="0">
                    <a:latin typeface="Times New Roman" panose="02020603050405020304" pitchFamily="18" charset="0"/>
                    <a:ea typeface="Calibri" panose="020F0502020204030204" pitchFamily="34" charset="0"/>
                    <a:cs typeface="Arial" panose="020B0604020202020204" pitchFamily="34" charset="0"/>
                  </a:rPr>
                  <a:t>. The percentage dehydration is estimated using the following formula</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algn="just">
                  <a:lnSpc>
                    <a:spcPct val="115000"/>
                  </a:lnSpc>
                  <a:spcBef>
                    <a:spcPts val="0"/>
                  </a:spcBef>
                </a:pPr>
                <a14:m>
                  <m:oMath xmlns:m="http://schemas.openxmlformats.org/officeDocument/2006/math">
                    <m: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t>% </m:t>
                    </m:r>
                    <m: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t>𝐷𝑒h𝑦𝑑𝑟𝑎𝑡𝑖𝑜𝑛</m:t>
                    </m:r>
                    <m: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t> = </m:t>
                    </m:r>
                    <m: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t>𝑁𝑜𝑟𝑚𝑎𝑙</m:t>
                    </m:r>
                    <m: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t> </m:t>
                    </m:r>
                    <m: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t>𝑏𝑜𝑑𝑦</m:t>
                    </m:r>
                    <m: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t> </m:t>
                    </m:r>
                    <m: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t>𝑤𝑒𝑖𝑔h𝑡</m:t>
                    </m:r>
                    <m: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2400">
                            <a:solidFill>
                              <a:prstClr val="black"/>
                            </a:solidFill>
                            <a:latin typeface="Cambria Math" panose="02040503050406030204" pitchFamily="18" charset="0"/>
                            <a:ea typeface="Calibri" panose="020F0502020204030204" pitchFamily="34" charset="0"/>
                            <a:cs typeface="Times New Roman" panose="02020603050405020304" pitchFamily="18" charset="0"/>
                          </a:rPr>
                          <m:t>Actual</m:t>
                        </m:r>
                        <m:r>
                          <a:rPr lang="en-US" sz="2400">
                            <a:solidFill>
                              <a:prstClr val="black"/>
                            </a:solidFill>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2400">
                            <a:solidFill>
                              <a:prstClr val="black"/>
                            </a:solidFill>
                            <a:latin typeface="Cambria Math" panose="02040503050406030204" pitchFamily="18" charset="0"/>
                            <a:ea typeface="Calibri" panose="020F0502020204030204" pitchFamily="34" charset="0"/>
                            <a:cs typeface="Times New Roman" panose="02020603050405020304" pitchFamily="18" charset="0"/>
                          </a:rPr>
                          <m:t>body</m:t>
                        </m:r>
                        <m:r>
                          <a:rPr lang="en-US" sz="2400">
                            <a:solidFill>
                              <a:prstClr val="black"/>
                            </a:solidFill>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2400">
                            <a:solidFill>
                              <a:prstClr val="black"/>
                            </a:solidFill>
                            <a:latin typeface="Cambria Math" panose="02040503050406030204" pitchFamily="18" charset="0"/>
                            <a:ea typeface="Calibri" panose="020F0502020204030204" pitchFamily="34" charset="0"/>
                            <a:cs typeface="Times New Roman" panose="02020603050405020304" pitchFamily="18" charset="0"/>
                          </a:rPr>
                          <m:t>weight</m:t>
                        </m:r>
                      </m:num>
                      <m:den>
                        <m:r>
                          <m:rPr>
                            <m:sty m:val="p"/>
                          </m:rPr>
                          <a:rPr lang="en-US" sz="2400">
                            <a:solidFill>
                              <a:prstClr val="black"/>
                            </a:solidFill>
                            <a:latin typeface="Cambria Math" panose="02040503050406030204" pitchFamily="18" charset="0"/>
                            <a:ea typeface="Calibri" panose="020F0502020204030204" pitchFamily="34" charset="0"/>
                            <a:cs typeface="Times New Roman" panose="02020603050405020304" pitchFamily="18" charset="0"/>
                          </a:rPr>
                          <m:t>Normal</m:t>
                        </m:r>
                        <m:r>
                          <a:rPr lang="en-US" sz="2400">
                            <a:solidFill>
                              <a:prstClr val="black"/>
                            </a:solidFill>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2400">
                            <a:solidFill>
                              <a:prstClr val="black"/>
                            </a:solidFill>
                            <a:latin typeface="Cambria Math" panose="02040503050406030204" pitchFamily="18" charset="0"/>
                            <a:ea typeface="Calibri" panose="020F0502020204030204" pitchFamily="34" charset="0"/>
                            <a:cs typeface="Times New Roman" panose="02020603050405020304" pitchFamily="18" charset="0"/>
                          </a:rPr>
                          <m:t>body</m:t>
                        </m:r>
                        <m:r>
                          <a:rPr lang="en-US" sz="2400">
                            <a:solidFill>
                              <a:prstClr val="black"/>
                            </a:solidFill>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2400">
                            <a:solidFill>
                              <a:prstClr val="black"/>
                            </a:solidFill>
                            <a:latin typeface="Cambria Math" panose="02040503050406030204" pitchFamily="18" charset="0"/>
                            <a:ea typeface="Calibri" panose="020F0502020204030204" pitchFamily="34" charset="0"/>
                            <a:cs typeface="Times New Roman" panose="02020603050405020304" pitchFamily="18" charset="0"/>
                          </a:rPr>
                          <m:t>weight</m:t>
                        </m:r>
                      </m:den>
                    </m:f>
                    <m:r>
                      <a:rPr lang="en-US" sz="2400" i="1">
                        <a:solidFill>
                          <a:prstClr val="black"/>
                        </a:solidFill>
                        <a:latin typeface="Cambria Math" panose="02040503050406030204" pitchFamily="18" charset="0"/>
                        <a:ea typeface="Calibri" panose="020F0502020204030204" pitchFamily="34" charset="0"/>
                        <a:cs typeface="Times New Roman" panose="02020603050405020304" pitchFamily="18" charset="0"/>
                      </a:rPr>
                      <m:t> ×100</m:t>
                    </m:r>
                  </m:oMath>
                </a14:m>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080655"/>
                <a:ext cx="10515600" cy="5777346"/>
              </a:xfrm>
              <a:blipFill>
                <a:blip r:embed="rId2"/>
                <a:stretch>
                  <a:fillRect l="-1217" t="-633" r="-1159"/>
                </a:stretch>
              </a:blipFill>
            </p:spPr>
            <p:txBody>
              <a:bodyPr/>
              <a:lstStyle/>
              <a:p>
                <a:r>
                  <a:rPr lang="en-US">
                    <a:noFill/>
                  </a:rPr>
                  <a:t> </a:t>
                </a:r>
              </a:p>
            </p:txBody>
          </p:sp>
        </mc:Fallback>
      </mc:AlternateContent>
    </p:spTree>
    <p:extLst>
      <p:ext uri="{BB962C8B-B14F-4D97-AF65-F5344CB8AC3E}">
        <p14:creationId xmlns:p14="http://schemas.microsoft.com/office/powerpoint/2010/main" val="554620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969818"/>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Dehydration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052945"/>
            <a:ext cx="10515600" cy="5805055"/>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Tachycardia </a:t>
            </a:r>
            <a:r>
              <a:rPr lang="en-US" dirty="0">
                <a:latin typeface="Times New Roman" panose="02020603050405020304" pitchFamily="18" charset="0"/>
                <a:ea typeface="Calibri" panose="020F0502020204030204" pitchFamily="34" charset="0"/>
                <a:cs typeface="Arial" panose="020B0604020202020204" pitchFamily="34" charset="0"/>
              </a:rPr>
              <a:t>and marginal blood pressure dictate the need for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immediate IV rehydration</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Normal </a:t>
            </a:r>
            <a:r>
              <a:rPr lang="en-US" dirty="0">
                <a:latin typeface="Times New Roman" panose="02020603050405020304" pitchFamily="18" charset="0"/>
                <a:ea typeface="Calibri" panose="020F0502020204030204" pitchFamily="34" charset="0"/>
                <a:cs typeface="Arial" panose="020B0604020202020204" pitchFamily="34" charset="0"/>
              </a:rPr>
              <a:t>serum sodium concentration ranges from 135 to </a:t>
            </a:r>
            <a:r>
              <a:rPr lang="en-US" dirty="0" smtClean="0">
                <a:latin typeface="Times New Roman" panose="02020603050405020304" pitchFamily="18" charset="0"/>
                <a:ea typeface="Calibri" panose="020F0502020204030204" pitchFamily="34" charset="0"/>
                <a:cs typeface="Arial" panose="020B0604020202020204" pitchFamily="34" charset="0"/>
              </a:rPr>
              <a:t>145 mEq/L </a:t>
            </a:r>
            <a:r>
              <a:rPr lang="en-US" dirty="0">
                <a:latin typeface="Times New Roman" panose="02020603050405020304" pitchFamily="18" charset="0"/>
                <a:ea typeface="Calibri" panose="020F0502020204030204" pitchFamily="34" charset="0"/>
                <a:cs typeface="Arial" panose="020B0604020202020204" pitchFamily="34" charset="0"/>
              </a:rPr>
              <a:t>of sodium; thus, normal saline approximates the sodium concentration of plasma and is often used as a volume expander.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this patient,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 to 20 mL/kg of normal saline </a:t>
            </a:r>
            <a:r>
              <a:rPr lang="en-US" dirty="0">
                <a:latin typeface="Times New Roman" panose="02020603050405020304" pitchFamily="18" charset="0"/>
                <a:ea typeface="Calibri" panose="020F0502020204030204" pitchFamily="34" charset="0"/>
                <a:cs typeface="Arial" panose="020B0604020202020204" pitchFamily="34" charset="0"/>
              </a:rPr>
              <a:t>(12.9 kg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10 to 20 mL/kg = 129 to 258 mL) should be infused as rapidly as possible to establish normal blood pressure.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symptomatic patients, including those with seizures, the serum sodium concentration should be increased acutely only to the degree necessary to abate symptoms.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1236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127" y="803563"/>
            <a:ext cx="6241472" cy="1288473"/>
          </a:xfrm>
        </p:spPr>
        <p:txBody>
          <a:bodyPr>
            <a:normAutofit/>
          </a:bodyPr>
          <a:lstStyle/>
          <a:p>
            <a:pPr algn="just">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Dehydration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0" y="2092036"/>
            <a:ext cx="6812770" cy="4765964"/>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Calculate </a:t>
            </a:r>
            <a:r>
              <a:rPr lang="en-US" dirty="0">
                <a:latin typeface="Times New Roman" panose="02020603050405020304" pitchFamily="18" charset="0"/>
                <a:ea typeface="Calibri" panose="020F0502020204030204" pitchFamily="34" charset="0"/>
                <a:cs typeface="Arial" panose="020B0604020202020204" pitchFamily="34" charset="0"/>
              </a:rPr>
              <a:t>H.S.’s fluid and electrolyte needs. Her serum electrolyte results were as follows: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Na</a:t>
            </a:r>
            <a:r>
              <a:rPr lang="en-US" b="1" i="1" baseline="30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128 mEq/L </a:t>
            </a:r>
            <a:r>
              <a:rPr lang="en-US" dirty="0">
                <a:latin typeface="Times New Roman" panose="02020603050405020304" pitchFamily="18" charset="0"/>
                <a:ea typeface="Calibri" panose="020F0502020204030204" pitchFamily="34" charset="0"/>
                <a:cs typeface="Arial" panose="020B0604020202020204" pitchFamily="34" charset="0"/>
              </a:rPr>
              <a:t>(normal, 135–145 mEq/L)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K</a:t>
            </a:r>
            <a:r>
              <a:rPr lang="en-US" b="1" i="1" baseline="30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3.1 mEq/L </a:t>
            </a:r>
            <a:r>
              <a:rPr lang="en-US" dirty="0">
                <a:latin typeface="Times New Roman" panose="02020603050405020304" pitchFamily="18" charset="0"/>
                <a:ea typeface="Calibri" panose="020F0502020204030204" pitchFamily="34" charset="0"/>
                <a:cs typeface="Arial" panose="020B0604020202020204" pitchFamily="34" charset="0"/>
              </a:rPr>
              <a:t>(normal, 3.5–5 mEq/L)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Cl</a:t>
            </a:r>
            <a:r>
              <a:rPr lang="en-US" b="1" i="1" baseline="30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88 mEq/L </a:t>
            </a:r>
            <a:r>
              <a:rPr lang="en-US" dirty="0">
                <a:latin typeface="Times New Roman" panose="02020603050405020304" pitchFamily="18" charset="0"/>
                <a:ea typeface="Calibri" panose="020F0502020204030204" pitchFamily="34" charset="0"/>
                <a:cs typeface="Arial" panose="020B0604020202020204" pitchFamily="34" charset="0"/>
              </a:rPr>
              <a:t>(normal, 102–109 mEq/L)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HCO</a:t>
            </a:r>
            <a:r>
              <a:rPr lang="en-US" baseline="-25000"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baseline="-25000" dirty="0">
                <a:solidFill>
                  <a:prstClr val="black"/>
                </a:solidFill>
                <a:latin typeface="Times New Roman" panose="02020603050405020304" pitchFamily="18" charset="0"/>
                <a:ea typeface="Calibri" panose="020F0502020204030204" pitchFamily="34" charset="0"/>
                <a:cs typeface="Arial" panose="020B0604020202020204" pitchFamily="34" charset="0"/>
              </a:rPr>
              <a:t>3 </a:t>
            </a:r>
            <a:r>
              <a:rPr lang="en-US" b="1" i="1" baseline="30000" dirty="0" smtClean="0">
                <a:latin typeface="Times New Roman" panose="02020603050405020304" pitchFamily="18" charset="0"/>
                <a:ea typeface="Calibri" panose="020F0502020204030204" pitchFamily="34" charset="0"/>
                <a:cs typeface="Times New Roman" panose="02020603050405020304" pitchFamily="18" charset="0"/>
              </a:rPr>
              <a:t>−</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30 mEq/L </a:t>
            </a:r>
            <a:r>
              <a:rPr lang="en-US" dirty="0">
                <a:latin typeface="Times New Roman" panose="02020603050405020304" pitchFamily="18" charset="0"/>
                <a:ea typeface="Calibri" panose="020F0502020204030204" pitchFamily="34" charset="0"/>
                <a:cs typeface="Arial" panose="020B0604020202020204" pitchFamily="34" charset="0"/>
              </a:rPr>
              <a:t>(normal, 22–29 mEq/L)</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6812769" y="658090"/>
            <a:ext cx="5379230" cy="5082616"/>
          </a:xfrm>
          <a:prstGeom prst="rect">
            <a:avLst/>
          </a:prstGeom>
        </p:spPr>
      </p:pic>
      <p:sp>
        <p:nvSpPr>
          <p:cNvPr id="5" name="TextBox 4"/>
          <p:cNvSpPr txBox="1"/>
          <p:nvPr/>
        </p:nvSpPr>
        <p:spPr>
          <a:xfrm>
            <a:off x="6812769" y="5759485"/>
            <a:ext cx="5379229" cy="923330"/>
          </a:xfrm>
          <a:prstGeom prst="rect">
            <a:avLst/>
          </a:prstGeom>
          <a:noFill/>
        </p:spPr>
        <p:txBody>
          <a:bodyPr wrap="square" rtlCol="0">
            <a:spAutoFit/>
          </a:bodyPr>
          <a:lstStyle/>
          <a:p>
            <a:r>
              <a:rPr lang="en-US" dirty="0">
                <a:latin typeface="Bahnschrift" panose="020B0502040204020203" pitchFamily="34" charset="0"/>
              </a:rPr>
              <a:t>The concentrations of the major cations and anions </a:t>
            </a:r>
            <a:r>
              <a:rPr lang="en-US" dirty="0" smtClean="0">
                <a:latin typeface="Bahnschrift" panose="020B0502040204020203" pitchFamily="34" charset="0"/>
              </a:rPr>
              <a:t>in the </a:t>
            </a:r>
            <a:r>
              <a:rPr lang="en-US" dirty="0">
                <a:latin typeface="Bahnschrift" panose="020B0502040204020203" pitchFamily="34" charset="0"/>
              </a:rPr>
              <a:t>intracellular space and the plasma, expressed in mEq/L.</a:t>
            </a:r>
          </a:p>
        </p:txBody>
      </p:sp>
    </p:spTree>
    <p:extLst>
      <p:ext uri="{BB962C8B-B14F-4D97-AF65-F5344CB8AC3E}">
        <p14:creationId xmlns:p14="http://schemas.microsoft.com/office/powerpoint/2010/main" val="1627369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66800"/>
          </a:xfrm>
        </p:spPr>
        <p:txBody>
          <a:bodyPr>
            <a:normAutofit/>
          </a:bodyPr>
          <a:lstStyle/>
          <a:p>
            <a:pPr algn="just">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Dehydration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886691"/>
            <a:ext cx="10515600" cy="5971309"/>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addition to normal maintenance fluids, H.S. must be provided with fluids and electrolytes to replace her deficit secondary to dehydration and compensate for increased insensible water loss because of fever. Each component of the fluid can be calculated separately.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Fluid deficit = Weight loss (kg)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1,000 mL/kg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Fever adjustment = 10%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Maintenance for each °C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smtClean="0">
                <a:latin typeface="Times New Roman" panose="02020603050405020304" pitchFamily="18" charset="0"/>
                <a:ea typeface="Calibri" panose="020F0502020204030204" pitchFamily="34" charset="0"/>
                <a:cs typeface="Arial" panose="020B0604020202020204" pitchFamily="34" charset="0"/>
              </a:rPr>
              <a:t>37°C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(CD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CO)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F</a:t>
            </a:r>
            <a:r>
              <a:rPr lang="en-US" baseline="-25000" dirty="0">
                <a:latin typeface="Times New Roman" panose="02020603050405020304" pitchFamily="18" charset="0"/>
                <a:ea typeface="Calibri" panose="020F0502020204030204" pitchFamily="34" charset="0"/>
                <a:cs typeface="Arial" panose="020B0604020202020204" pitchFamily="34" charset="0"/>
              </a:rPr>
              <a:t>d</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Weight = mEq required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where </a:t>
            </a:r>
            <a:r>
              <a:rPr lang="en-US" i="1" dirty="0">
                <a:latin typeface="Times New Roman" panose="02020603050405020304" pitchFamily="18" charset="0"/>
                <a:ea typeface="Calibri" panose="020F0502020204030204" pitchFamily="34" charset="0"/>
                <a:cs typeface="Arial" panose="020B0604020202020204" pitchFamily="34" charset="0"/>
              </a:rPr>
              <a:t>CD </a:t>
            </a:r>
            <a:r>
              <a:rPr lang="en-US" dirty="0">
                <a:latin typeface="Times New Roman" panose="02020603050405020304" pitchFamily="18" charset="0"/>
                <a:ea typeface="Calibri" panose="020F0502020204030204" pitchFamily="34" charset="0"/>
                <a:cs typeface="Arial" panose="020B0604020202020204" pitchFamily="34" charset="0"/>
              </a:rPr>
              <a:t>is the concentration of sodium desired (mEq/L), </a:t>
            </a:r>
            <a:r>
              <a:rPr lang="en-US" i="1" dirty="0">
                <a:latin typeface="Times New Roman" panose="02020603050405020304" pitchFamily="18" charset="0"/>
                <a:ea typeface="Calibri" panose="020F0502020204030204" pitchFamily="34" charset="0"/>
                <a:cs typeface="Arial" panose="020B0604020202020204" pitchFamily="34" charset="0"/>
              </a:rPr>
              <a:t>CO </a:t>
            </a:r>
            <a:r>
              <a:rPr lang="en-US" dirty="0">
                <a:latin typeface="Times New Roman" panose="02020603050405020304" pitchFamily="18" charset="0"/>
                <a:ea typeface="Calibri" panose="020F0502020204030204" pitchFamily="34" charset="0"/>
                <a:cs typeface="Arial" panose="020B0604020202020204" pitchFamily="34" charset="0"/>
              </a:rPr>
              <a:t>is the concentration </a:t>
            </a:r>
            <a:r>
              <a:rPr lang="en-US" dirty="0" smtClean="0">
                <a:latin typeface="Times New Roman" panose="02020603050405020304" pitchFamily="18" charset="0"/>
                <a:ea typeface="Calibri" panose="020F0502020204030204" pitchFamily="34" charset="0"/>
                <a:cs typeface="Arial" panose="020B0604020202020204" pitchFamily="34" charset="0"/>
              </a:rPr>
              <a:t>of sodium observed </a:t>
            </a:r>
            <a:r>
              <a:rPr lang="en-US" dirty="0">
                <a:latin typeface="Times New Roman" panose="02020603050405020304" pitchFamily="18" charset="0"/>
                <a:ea typeface="Calibri" panose="020F0502020204030204" pitchFamily="34" charset="0"/>
                <a:cs typeface="Arial" panose="020B0604020202020204" pitchFamily="34" charset="0"/>
              </a:rPr>
              <a:t>(mEq/L), </a:t>
            </a:r>
            <a:r>
              <a:rPr lang="en-US" i="1" dirty="0">
                <a:latin typeface="Times New Roman" panose="02020603050405020304" pitchFamily="18" charset="0"/>
                <a:ea typeface="Calibri" panose="020F0502020204030204" pitchFamily="34" charset="0"/>
                <a:cs typeface="Arial" panose="020B0604020202020204" pitchFamily="34" charset="0"/>
              </a:rPr>
              <a:t>F</a:t>
            </a:r>
            <a:r>
              <a:rPr lang="en-US" i="1" baseline="-25000" dirty="0">
                <a:latin typeface="Times New Roman" panose="02020603050405020304" pitchFamily="18" charset="0"/>
                <a:ea typeface="Calibri" panose="020F0502020204030204" pitchFamily="34" charset="0"/>
                <a:cs typeface="Arial" panose="020B0604020202020204" pitchFamily="34" charset="0"/>
              </a:rPr>
              <a:t>d</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is the apparent distribution factor as a fraction of body weight (Table </a:t>
            </a:r>
            <a:r>
              <a:rPr lang="en-US" dirty="0" smtClean="0">
                <a:latin typeface="Times New Roman" panose="02020603050405020304" pitchFamily="18" charset="0"/>
                <a:ea typeface="Calibri" panose="020F0502020204030204" pitchFamily="34" charset="0"/>
                <a:cs typeface="Arial" panose="020B0604020202020204" pitchFamily="34" charset="0"/>
              </a:rPr>
              <a:t>4-4</a:t>
            </a:r>
            <a:r>
              <a:rPr lang="en-US" dirty="0">
                <a:latin typeface="Times New Roman" panose="02020603050405020304" pitchFamily="18" charset="0"/>
                <a:ea typeface="Calibri" panose="020F0502020204030204" pitchFamily="34" charset="0"/>
                <a:cs typeface="Arial" panose="020B0604020202020204" pitchFamily="34" charset="0"/>
              </a:rPr>
              <a:t>), and weight is the baseline weight before illness (kg).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consideration of both maintenance needs and current deficits, fluid and electrolyte requirements for H.S. would be estimated as follows.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8454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680" y="720436"/>
            <a:ext cx="10228119" cy="1149928"/>
          </a:xfrm>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4-4</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 Electrolytes and Apparent Distribution.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25146719"/>
              </p:ext>
            </p:extLst>
          </p:nvPr>
        </p:nvGraphicFramePr>
        <p:xfrm>
          <a:off x="1323106" y="1995054"/>
          <a:ext cx="9833266" cy="3657600"/>
        </p:xfrm>
        <a:graphic>
          <a:graphicData uri="http://schemas.openxmlformats.org/drawingml/2006/table">
            <a:tbl>
              <a:tblPr firstRow="1" firstCol="1" bandRow="1">
                <a:tableStyleId>{5C22544A-7EE6-4342-B048-85BDC9FD1C3A}</a:tableStyleId>
              </a:tblPr>
              <a:tblGrid>
                <a:gridCol w="4916633">
                  <a:extLst>
                    <a:ext uri="{9D8B030D-6E8A-4147-A177-3AD203B41FA5}">
                      <a16:colId xmlns:a16="http://schemas.microsoft.com/office/drawing/2014/main" val="822529679"/>
                    </a:ext>
                  </a:extLst>
                </a:gridCol>
                <a:gridCol w="4916633">
                  <a:extLst>
                    <a:ext uri="{9D8B030D-6E8A-4147-A177-3AD203B41FA5}">
                      <a16:colId xmlns:a16="http://schemas.microsoft.com/office/drawing/2014/main" val="952120359"/>
                    </a:ext>
                  </a:extLst>
                </a:gridCol>
              </a:tblGrid>
              <a:tr h="731520">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Electrolyte</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F</a:t>
                      </a:r>
                      <a:r>
                        <a:rPr lang="en-US" sz="2800" baseline="-25000">
                          <a:effectLst/>
                          <a:latin typeface="Times New Roman" panose="02020603050405020304" pitchFamily="18" charset="0"/>
                          <a:cs typeface="Times New Roman" panose="02020603050405020304" pitchFamily="18" charset="0"/>
                        </a:rPr>
                        <a:t>d</a:t>
                      </a:r>
                      <a:r>
                        <a:rPr lang="en-US" sz="2800">
                          <a:effectLst/>
                          <a:latin typeface="Times New Roman" panose="02020603050405020304" pitchFamily="18" charset="0"/>
                          <a:cs typeface="Times New Roman" panose="02020603050405020304" pitchFamily="18" charset="0"/>
                        </a:rPr>
                        <a:t> (L/kg)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8634505"/>
                  </a:ext>
                </a:extLst>
              </a:tr>
              <a:tr h="731520">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Sodium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0.6–0.7</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3567751"/>
                  </a:ext>
                </a:extLst>
              </a:tr>
              <a:tr h="731520">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Bicarbonate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0.4–0.5</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9486285"/>
                  </a:ext>
                </a:extLst>
              </a:tr>
              <a:tr h="731520">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Chloride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0.2–0.3</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5022921"/>
                  </a:ext>
                </a:extLst>
              </a:tr>
              <a:tr h="731520">
                <a:tc gridSpan="2">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F</a:t>
                      </a:r>
                      <a:r>
                        <a:rPr lang="en-US" sz="2800" baseline="-25000" dirty="0">
                          <a:effectLst/>
                          <a:latin typeface="Times New Roman" panose="02020603050405020304" pitchFamily="18" charset="0"/>
                          <a:cs typeface="Times New Roman" panose="02020603050405020304" pitchFamily="18" charset="0"/>
                        </a:rPr>
                        <a:t>d</a:t>
                      </a:r>
                      <a:r>
                        <a:rPr lang="en-US" sz="2800" dirty="0">
                          <a:effectLst/>
                          <a:latin typeface="Times New Roman" panose="02020603050405020304" pitchFamily="18" charset="0"/>
                          <a:cs typeface="Times New Roman" panose="02020603050405020304" pitchFamily="18" charset="0"/>
                        </a:rPr>
                        <a:t>, apparent distribution factor as a fraction of body weight.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84555355"/>
                  </a:ext>
                </a:extLst>
              </a:tr>
            </a:tbl>
          </a:graphicData>
        </a:graphic>
      </p:graphicFrame>
    </p:spTree>
    <p:extLst>
      <p:ext uri="{BB962C8B-B14F-4D97-AF65-F5344CB8AC3E}">
        <p14:creationId xmlns:p14="http://schemas.microsoft.com/office/powerpoint/2010/main" val="378613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0436"/>
            <a:ext cx="10515600" cy="6137565"/>
          </a:xfrm>
        </p:spPr>
        <p:txBody>
          <a:bodyPr>
            <a:normAutofit/>
          </a:bodyPr>
          <a:lstStyle/>
          <a:p>
            <a:pPr marL="0" algn="just">
              <a:lnSpc>
                <a:spcPct val="115000"/>
              </a:lnSpc>
              <a:spcBef>
                <a:spcPts val="0"/>
              </a:spcBef>
            </a:pPr>
            <a:r>
              <a:rPr lang="en-US"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FLUID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Maintenance        1,000 mL + (50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2</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9) = 1,145 mL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Fever                           2°C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0.1 (1,145) = 229 mL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Deficit                  1.5 kg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1,000 mL/kg = 1,500 mL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Total fluid = 2,874 mL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SODIUM</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Maintenance                                       3 mEq/kg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12.9 kg = </a:t>
            </a:r>
            <a:r>
              <a:rPr lang="en-US" dirty="0" smtClean="0">
                <a:latin typeface="Times New Roman" panose="02020603050405020304" pitchFamily="18" charset="0"/>
                <a:ea typeface="Calibri" panose="020F0502020204030204" pitchFamily="34" charset="0"/>
                <a:cs typeface="Arial" panose="020B0604020202020204" pitchFamily="34" charset="0"/>
              </a:rPr>
              <a:t>38.7 </a:t>
            </a: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mEq</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Deficit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(135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128 mEq/L)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0.6 L/kg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12.9 kg = </a:t>
            </a:r>
            <a:r>
              <a:rPr lang="en-US" dirty="0" smtClean="0">
                <a:latin typeface="Times New Roman" panose="02020603050405020304" pitchFamily="18" charset="0"/>
                <a:ea typeface="Calibri" panose="020F0502020204030204" pitchFamily="34" charset="0"/>
                <a:cs typeface="Arial" panose="020B0604020202020204" pitchFamily="34" charset="0"/>
              </a:rPr>
              <a:t>54.2 </a:t>
            </a: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mEq</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Total sodium </a:t>
            </a:r>
            <a:r>
              <a:rPr lang="en-US" dirty="0">
                <a:latin typeface="Cambria Math" panose="02040503050406030204" pitchFamily="18" charset="0"/>
                <a:ea typeface="Calibri" panose="020F0502020204030204" pitchFamily="34" charset="0"/>
                <a:cs typeface="Cambria Math" panose="020405030504060302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93 mEq</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TextBox 1"/>
          <p:cNvSpPr txBox="1"/>
          <p:nvPr/>
        </p:nvSpPr>
        <p:spPr>
          <a:xfrm>
            <a:off x="6525490" y="297872"/>
            <a:ext cx="4558145" cy="369332"/>
          </a:xfrm>
          <a:prstGeom prst="rect">
            <a:avLst/>
          </a:prstGeom>
          <a:noFill/>
        </p:spPr>
        <p:txBody>
          <a:bodyPr wrap="square" rtlCol="0">
            <a:spAutoFit/>
          </a:bodyPr>
          <a:lstStyle/>
          <a:p>
            <a:r>
              <a:rPr lang="en-US" dirty="0" smtClean="0">
                <a:latin typeface="Bahnschrift" panose="020B0502040204020203" pitchFamily="34" charset="0"/>
              </a:rPr>
              <a:t>Normal body weight, 3 weeks ago, 12.9 kg. </a:t>
            </a:r>
            <a:endParaRPr lang="en-US" dirty="0">
              <a:latin typeface="Bahnschrift" panose="020B0502040204020203" pitchFamily="34" charset="0"/>
            </a:endParaRPr>
          </a:p>
        </p:txBody>
      </p:sp>
      <p:cxnSp>
        <p:nvCxnSpPr>
          <p:cNvPr id="5" name="Straight Arrow Connector 4"/>
          <p:cNvCxnSpPr/>
          <p:nvPr/>
        </p:nvCxnSpPr>
        <p:spPr>
          <a:xfrm flipH="1">
            <a:off x="6511637" y="297872"/>
            <a:ext cx="13854" cy="84512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8617528" y="3650672"/>
            <a:ext cx="13854" cy="84512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142509" y="3597440"/>
            <a:ext cx="4488873" cy="369332"/>
          </a:xfrm>
          <a:prstGeom prst="rect">
            <a:avLst/>
          </a:prstGeom>
          <a:noFill/>
        </p:spPr>
        <p:txBody>
          <a:bodyPr wrap="square" rtlCol="0">
            <a:spAutoFit/>
          </a:bodyPr>
          <a:lstStyle/>
          <a:p>
            <a:r>
              <a:rPr lang="en-US" dirty="0" smtClean="0">
                <a:latin typeface="Bahnschrift" panose="020B0502040204020203" pitchFamily="34" charset="0"/>
              </a:rPr>
              <a:t>Normal body weight, 3 weeks ago, 12.9 kg. </a:t>
            </a:r>
            <a:endParaRPr lang="en-US" dirty="0">
              <a:latin typeface="Bahnschrift" panose="020B0502040204020203" pitchFamily="34" charset="0"/>
            </a:endParaRPr>
          </a:p>
        </p:txBody>
      </p:sp>
    </p:spTree>
    <p:extLst>
      <p:ext uri="{BB962C8B-B14F-4D97-AF65-F5344CB8AC3E}">
        <p14:creationId xmlns:p14="http://schemas.microsoft.com/office/powerpoint/2010/main" val="1094791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3346"/>
            <a:ext cx="10515600" cy="6414656"/>
          </a:xfrm>
        </p:spPr>
        <p:txBody>
          <a:bodyPr>
            <a:normAutofit lnSpcReduction="10000"/>
          </a:bodyPr>
          <a:lstStyle/>
          <a:p>
            <a:pPr marL="0" algn="just">
              <a:lnSpc>
                <a:spcPct val="115000"/>
              </a:lnSpc>
              <a:spcBef>
                <a:spcPts val="0"/>
              </a:spcBef>
            </a:pP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CHLORIDE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H.S. has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mild metabolic alkalosis </a:t>
            </a:r>
            <a:r>
              <a:rPr lang="en-US" dirty="0">
                <a:latin typeface="Times New Roman" panose="02020603050405020304" pitchFamily="18" charset="0"/>
                <a:ea typeface="Calibri" panose="020F0502020204030204" pitchFamily="34" charset="0"/>
                <a:cs typeface="Arial" panose="020B0604020202020204" pitchFamily="34" charset="0"/>
              </a:rPr>
              <a:t>as evidenced by her serum chloride of 88 mEq/L and her serum bicarbonate of 30 mEq/L. This is most likely because of the loss of hydrogen and chloride in her vomitus. Thus, both the sodium and potassium replacements should be administered as chloride salts.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POTASSIUM</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Potassium is primarily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intracellular ion</a:t>
            </a:r>
            <a:r>
              <a:rPr lang="en-US" dirty="0">
                <a:latin typeface="Times New Roman" panose="02020603050405020304" pitchFamily="18" charset="0"/>
                <a:ea typeface="Calibri" panose="020F0502020204030204" pitchFamily="34" charset="0"/>
                <a:cs typeface="Arial" panose="020B0604020202020204" pitchFamily="34" charset="0"/>
              </a:rPr>
              <a:t>. It moves in and out of cells in exchange for hydrogen ions to maintain a normal blood pH. Therefore,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 metabolic alkalosis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intracellular shift of potassium will decrease the serum potassium concentration</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56180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2"/>
          </a:xfrm>
        </p:spPr>
        <p:txBody>
          <a:bodyPr>
            <a:normAutofit lnSpcReduction="10000"/>
          </a:bodyPr>
          <a:lstStyle/>
          <a:p>
            <a:pPr marL="0" algn="just">
              <a:lnSpc>
                <a:spcPct val="115000"/>
              </a:lnSpc>
              <a:spcBef>
                <a:spcPts val="0"/>
              </a:spcBef>
            </a:pPr>
            <a:r>
              <a:rPr lang="en-US"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POTASSIUM</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When </a:t>
            </a:r>
            <a:r>
              <a:rPr lang="en-US" dirty="0">
                <a:latin typeface="Times New Roman" panose="02020603050405020304" pitchFamily="18" charset="0"/>
                <a:ea typeface="Calibri" panose="020F0502020204030204" pitchFamily="34" charset="0"/>
                <a:cs typeface="Arial" panose="020B0604020202020204" pitchFamily="34" charset="0"/>
              </a:rPr>
              <a:t>the pH normalizes, as will occur with rehydration, the hydrogen ions will move intracellularly and the potassium will move extracellularly, thus causing the serum potassium concentration to increase. Additionally, potassium is also excreted by the kidney in exchange for hydrogen ion conservation. These factors make the serum potassium concentration difficult to interpret.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Intravascular volume depletion causes hypoperfusion of the kidney and can result in acute renal failure</a:t>
            </a:r>
            <a:r>
              <a:rPr lang="en-US" dirty="0">
                <a:latin typeface="Times New Roman" panose="02020603050405020304" pitchFamily="18" charset="0"/>
                <a:ea typeface="Calibri" panose="020F0502020204030204" pitchFamily="34" charset="0"/>
                <a:cs typeface="Arial" panose="020B0604020202020204" pitchFamily="34" charset="0"/>
              </a:rPr>
              <a:t>; therefore,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prudent approach is to give no potassium until urine output is clearly established</a:t>
            </a:r>
            <a:r>
              <a:rPr lang="en-US" dirty="0">
                <a:latin typeface="Times New Roman" panose="02020603050405020304" pitchFamily="18" charset="0"/>
                <a:ea typeface="Calibri" panose="020F0502020204030204" pitchFamily="34" charset="0"/>
                <a:cs typeface="Arial" panose="020B0604020202020204" pitchFamily="34" charset="0"/>
              </a:rPr>
              <a:t>. Then, only maintenance doses of potassium should be administered until a normal acid–base and fluid status are established and the serum potassium can be assessed more accurately.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Hence</a:t>
            </a:r>
            <a:r>
              <a:rPr lang="en-US" dirty="0">
                <a:latin typeface="Times New Roman" panose="02020603050405020304" pitchFamily="18" charset="0"/>
                <a:ea typeface="Calibri" panose="020F0502020204030204" pitchFamily="34" charset="0"/>
                <a:cs typeface="Arial" panose="020B0604020202020204" pitchFamily="34" charset="0"/>
              </a:rPr>
              <a:t>, H.S. should receive approximately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26 to 39 mEq of potassium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2–3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mEq/kg </a:t>
            </a:r>
            <a:r>
              <a:rPr lang="en-US"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12.9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kg</a:t>
            </a:r>
            <a:r>
              <a:rPr lang="en-US" dirty="0">
                <a:latin typeface="Times New Roman" panose="02020603050405020304" pitchFamily="18" charset="0"/>
                <a:ea typeface="Calibri" panose="020F0502020204030204" pitchFamily="34" charset="0"/>
                <a:cs typeface="Arial" panose="020B0604020202020204" pitchFamily="34" charset="0"/>
              </a:rPr>
              <a:t>) once urine flow is established.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6127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236" y="210584"/>
            <a:ext cx="11734800" cy="6453452"/>
          </a:xfrm>
          <a:prstGeom prst="rect">
            <a:avLst/>
          </a:prstGeom>
        </p:spPr>
      </p:pic>
    </p:spTree>
    <p:extLst>
      <p:ext uri="{BB962C8B-B14F-4D97-AF65-F5344CB8AC3E}">
        <p14:creationId xmlns:p14="http://schemas.microsoft.com/office/powerpoint/2010/main" val="467167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7008304" cy="11083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Total body water (TBW)</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6289" y="4592348"/>
            <a:ext cx="7846504" cy="411307"/>
          </a:xfrm>
        </p:spPr>
        <p:txBody>
          <a:bodyPr>
            <a:normAutofit fontScale="92500" lnSpcReduction="20000"/>
          </a:bodyPr>
          <a:lstStyle/>
          <a:p>
            <a:pPr marL="0" algn="just">
              <a:lnSpc>
                <a:spcPct val="115000"/>
              </a:lnSpc>
              <a:spcBef>
                <a:spcPts val="0"/>
              </a:spcBef>
            </a:pPr>
            <a:r>
              <a:rPr lang="en-US" sz="2400" b="1" dirty="0" smtClean="0">
                <a:solidFill>
                  <a:srgbClr val="0070C0"/>
                </a:solidFill>
                <a:latin typeface="Bahnschrift" panose="020B0502040204020203" pitchFamily="34" charset="0"/>
                <a:ea typeface="Calibri" panose="020F0502020204030204" pitchFamily="34" charset="0"/>
                <a:cs typeface="Arial" panose="020B0604020202020204" pitchFamily="34" charset="0"/>
              </a:rPr>
              <a:t>Figure 4-1</a:t>
            </a:r>
            <a:r>
              <a:rPr lang="en-US" sz="2400" b="1" dirty="0">
                <a:solidFill>
                  <a:srgbClr val="0070C0"/>
                </a:solidFill>
                <a:latin typeface="Bahnschrift" panose="020B0502040204020203" pitchFamily="34" charset="0"/>
                <a:ea typeface="Calibri" panose="020F0502020204030204" pitchFamily="34" charset="0"/>
                <a:cs typeface="Arial" panose="020B0604020202020204" pitchFamily="34" charset="0"/>
              </a:rPr>
              <a:t>: Distribution of total body </a:t>
            </a:r>
            <a:r>
              <a:rPr lang="en-US" sz="2400" b="1" dirty="0" smtClean="0">
                <a:solidFill>
                  <a:srgbClr val="0070C0"/>
                </a:solidFill>
                <a:latin typeface="Bahnschrift" panose="020B0502040204020203" pitchFamily="34" charset="0"/>
                <a:ea typeface="Calibri" panose="020F0502020204030204" pitchFamily="34" charset="0"/>
                <a:cs typeface="Arial" panose="020B0604020202020204" pitchFamily="34" charset="0"/>
              </a:rPr>
              <a:t>fluid.</a:t>
            </a:r>
            <a:endParaRPr lang="en-US" sz="1800" dirty="0">
              <a:solidFill>
                <a:srgbClr val="0070C0"/>
              </a:solidFill>
              <a:effectLst/>
              <a:latin typeface="Bahnschrift" panose="020B0502040204020203" pitchFamily="34" charset="0"/>
              <a:ea typeface="Calibri" panose="020F0502020204030204" pitchFamily="34" charset="0"/>
              <a:cs typeface="Arial" panose="020B0604020202020204" pitchFamily="34"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289" y="1911927"/>
            <a:ext cx="7852793" cy="2646218"/>
          </a:xfrm>
          <a:prstGeom prst="rect">
            <a:avLst/>
          </a:prstGeom>
          <a:noFill/>
          <a:ln>
            <a:noFill/>
          </a:ln>
        </p:spPr>
      </p:pic>
      <p:pic>
        <p:nvPicPr>
          <p:cNvPr id="5" name="Picture 4"/>
          <p:cNvPicPr>
            <a:picLocks noChangeAspect="1"/>
          </p:cNvPicPr>
          <p:nvPr/>
        </p:nvPicPr>
        <p:blipFill>
          <a:blip r:embed="rId3"/>
          <a:stretch>
            <a:fillRect/>
          </a:stretch>
        </p:blipFill>
        <p:spPr>
          <a:xfrm>
            <a:off x="7852793" y="0"/>
            <a:ext cx="4339207" cy="6858000"/>
          </a:xfrm>
          <a:prstGeom prst="rect">
            <a:avLst/>
          </a:prstGeom>
        </p:spPr>
      </p:pic>
      <p:sp>
        <p:nvSpPr>
          <p:cNvPr id="6" name="Content Placeholder 2"/>
          <p:cNvSpPr txBox="1">
            <a:spLocks/>
          </p:cNvSpPr>
          <p:nvPr/>
        </p:nvSpPr>
        <p:spPr>
          <a:xfrm>
            <a:off x="-6289" y="5860473"/>
            <a:ext cx="7846504" cy="997527"/>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a:lnSpc>
                <a:spcPct val="115000"/>
              </a:lnSpc>
              <a:spcBef>
                <a:spcPts val="0"/>
              </a:spcBef>
            </a:pPr>
            <a:r>
              <a:rPr lang="en-US" sz="2400" b="1" dirty="0" smtClean="0">
                <a:solidFill>
                  <a:srgbClr val="0070C0"/>
                </a:solidFill>
                <a:latin typeface="Bahnschrift" panose="020B0502040204020203" pitchFamily="34" charset="0"/>
                <a:ea typeface="Calibri" panose="020F0502020204030204" pitchFamily="34" charset="0"/>
                <a:cs typeface="Arial" panose="020B0604020202020204" pitchFamily="34" charset="0"/>
              </a:rPr>
              <a:t>Figure 4-2</a:t>
            </a:r>
            <a:r>
              <a:rPr lang="en-US" sz="2400" b="1" dirty="0">
                <a:solidFill>
                  <a:srgbClr val="0070C0"/>
                </a:solidFill>
                <a:latin typeface="Bahnschrift" panose="020B0502040204020203" pitchFamily="34" charset="0"/>
                <a:ea typeface="Calibri" panose="020F0502020204030204" pitchFamily="34" charset="0"/>
                <a:cs typeface="Arial" panose="020B0604020202020204" pitchFamily="34" charset="0"/>
              </a:rPr>
              <a:t>: Compartments of total body water, expressed as </a:t>
            </a:r>
            <a:r>
              <a:rPr lang="en-US" sz="2400" b="1" dirty="0" smtClean="0">
                <a:solidFill>
                  <a:srgbClr val="0070C0"/>
                </a:solidFill>
                <a:latin typeface="Bahnschrift" panose="020B0502040204020203" pitchFamily="34" charset="0"/>
                <a:ea typeface="Calibri" panose="020F0502020204030204" pitchFamily="34" charset="0"/>
                <a:cs typeface="Arial" panose="020B0604020202020204" pitchFamily="34" charset="0"/>
              </a:rPr>
              <a:t>percentage of </a:t>
            </a:r>
            <a:r>
              <a:rPr lang="en-US" sz="2400" b="1" dirty="0">
                <a:solidFill>
                  <a:srgbClr val="0070C0"/>
                </a:solidFill>
                <a:latin typeface="Bahnschrift" panose="020B0502040204020203" pitchFamily="34" charset="0"/>
                <a:ea typeface="Calibri" panose="020F0502020204030204" pitchFamily="34" charset="0"/>
                <a:cs typeface="Arial" panose="020B0604020202020204" pitchFamily="34" charset="0"/>
              </a:rPr>
              <a:t>body weight, in an older child or adult</a:t>
            </a:r>
            <a:r>
              <a:rPr lang="en-US" sz="2400" b="1" dirty="0" smtClean="0">
                <a:solidFill>
                  <a:srgbClr val="0070C0"/>
                </a:solidFill>
                <a:latin typeface="Bahnschrift" panose="020B0502040204020203" pitchFamily="34" charset="0"/>
                <a:ea typeface="Calibri" panose="020F0502020204030204" pitchFamily="34" charset="0"/>
                <a:cs typeface="Arial" panose="020B0604020202020204" pitchFamily="34" charset="0"/>
              </a:rPr>
              <a:t>.</a:t>
            </a:r>
            <a:endParaRPr lang="en-US" sz="1800" dirty="0">
              <a:solidFill>
                <a:srgbClr val="0070C0"/>
              </a:solidFill>
              <a:latin typeface="Bahnschrift" panose="020B0502040204020203"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773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9535" y="180111"/>
            <a:ext cx="10228119" cy="761999"/>
          </a:xfrm>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4-1</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 Distribution of Intravenous Fluid.</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45360023"/>
              </p:ext>
            </p:extLst>
          </p:nvPr>
        </p:nvGraphicFramePr>
        <p:xfrm>
          <a:off x="304800" y="1108363"/>
          <a:ext cx="11540838" cy="5408277"/>
        </p:xfrm>
        <a:graphic>
          <a:graphicData uri="http://schemas.openxmlformats.org/drawingml/2006/table">
            <a:tbl>
              <a:tblPr firstRow="1" firstCol="1" bandRow="1">
                <a:tableStyleId>{5C22544A-7EE6-4342-B048-85BDC9FD1C3A}</a:tableStyleId>
              </a:tblPr>
              <a:tblGrid>
                <a:gridCol w="4932218">
                  <a:extLst>
                    <a:ext uri="{9D8B030D-6E8A-4147-A177-3AD203B41FA5}">
                      <a16:colId xmlns:a16="http://schemas.microsoft.com/office/drawing/2014/main" val="2824017079"/>
                    </a:ext>
                  </a:extLst>
                </a:gridCol>
                <a:gridCol w="2761222">
                  <a:extLst>
                    <a:ext uri="{9D8B030D-6E8A-4147-A177-3AD203B41FA5}">
                      <a16:colId xmlns:a16="http://schemas.microsoft.com/office/drawing/2014/main" val="3975734666"/>
                    </a:ext>
                  </a:extLst>
                </a:gridCol>
                <a:gridCol w="3847398">
                  <a:extLst>
                    <a:ext uri="{9D8B030D-6E8A-4147-A177-3AD203B41FA5}">
                      <a16:colId xmlns:a16="http://schemas.microsoft.com/office/drawing/2014/main" val="1088914134"/>
                    </a:ext>
                  </a:extLst>
                </a:gridCol>
              </a:tblGrid>
              <a:tr h="1396198">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Intravenous Fluid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Infused Volume (mL)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Equivalent Intravascular Volume Expansion (mL)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6921992"/>
                  </a:ext>
                </a:extLst>
              </a:tr>
              <a:tr h="555433">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Normal saline</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250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2179335"/>
                  </a:ext>
                </a:extLst>
              </a:tr>
              <a:tr h="555433">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Lactated Ringer solution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250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2794190"/>
                  </a:ext>
                </a:extLst>
              </a:tr>
              <a:tr h="603495">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Normosol-R and Plasma-Lyte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250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9483073"/>
                  </a:ext>
                </a:extLst>
              </a:tr>
              <a:tr h="555433">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 Dextrose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5126538"/>
                  </a:ext>
                </a:extLst>
              </a:tr>
              <a:tr h="555433">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Albumin 5%</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81378"/>
                  </a:ext>
                </a:extLst>
              </a:tr>
              <a:tr h="555433">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Albumin 25%</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smtClean="0">
                          <a:effectLst/>
                          <a:latin typeface="Times New Roman" panose="02020603050405020304" pitchFamily="18" charset="0"/>
                          <a:cs typeface="Times New Roman" panose="02020603050405020304" pitchFamily="18" charset="0"/>
                        </a:rPr>
                        <a:t>100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1874749"/>
                  </a:ext>
                </a:extLst>
              </a:tr>
              <a:tr h="555433">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Hydroxyethyl starch 6%</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6682007"/>
                  </a:ext>
                </a:extLst>
              </a:tr>
            </a:tbl>
          </a:graphicData>
        </a:graphic>
      </p:graphicFrame>
    </p:spTree>
    <p:extLst>
      <p:ext uri="{BB962C8B-B14F-4D97-AF65-F5344CB8AC3E}">
        <p14:creationId xmlns:p14="http://schemas.microsoft.com/office/powerpoint/2010/main" val="445885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582" y="401781"/>
            <a:ext cx="10834254" cy="1149927"/>
          </a:xfrm>
        </p:spPr>
        <p:txBody>
          <a:bodyPr>
            <a:normAutofit/>
          </a:bodyPr>
          <a:lstStyle/>
          <a:p>
            <a:pPr algn="ctr">
              <a:lnSpc>
                <a:spcPct val="115000"/>
              </a:lnSpc>
              <a:spcBef>
                <a:spcPts val="0"/>
              </a:spcBef>
            </a:pPr>
            <a:r>
              <a:rPr lang="en-US" sz="36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a:t>
            </a:r>
            <a:r>
              <a:rPr lang="en-US" sz="36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4-2</a:t>
            </a:r>
            <a:r>
              <a:rPr lang="en-US" sz="36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 Content of Common Crystalloid Solutions.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31160209"/>
              </p:ext>
            </p:extLst>
          </p:nvPr>
        </p:nvGraphicFramePr>
        <p:xfrm>
          <a:off x="1094510" y="1648691"/>
          <a:ext cx="10002982" cy="4599708"/>
        </p:xfrm>
        <a:graphic>
          <a:graphicData uri="http://schemas.openxmlformats.org/drawingml/2006/table">
            <a:tbl>
              <a:tblPr firstRow="1" firstCol="1" bandRow="1">
                <a:tableStyleId>{5C22544A-7EE6-4342-B048-85BDC9FD1C3A}</a:tableStyleId>
              </a:tblPr>
              <a:tblGrid>
                <a:gridCol w="4336472">
                  <a:extLst>
                    <a:ext uri="{9D8B030D-6E8A-4147-A177-3AD203B41FA5}">
                      <a16:colId xmlns:a16="http://schemas.microsoft.com/office/drawing/2014/main" val="2809821461"/>
                    </a:ext>
                  </a:extLst>
                </a:gridCol>
                <a:gridCol w="2992582">
                  <a:extLst>
                    <a:ext uri="{9D8B030D-6E8A-4147-A177-3AD203B41FA5}">
                      <a16:colId xmlns:a16="http://schemas.microsoft.com/office/drawing/2014/main" val="1230577752"/>
                    </a:ext>
                  </a:extLst>
                </a:gridCol>
                <a:gridCol w="2673928">
                  <a:extLst>
                    <a:ext uri="{9D8B030D-6E8A-4147-A177-3AD203B41FA5}">
                      <a16:colId xmlns:a16="http://schemas.microsoft.com/office/drawing/2014/main" val="1193337415"/>
                    </a:ext>
                  </a:extLst>
                </a:gridCol>
              </a:tblGrid>
              <a:tr h="1008114">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Contents (mEq/L)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Osmolarity (mOsmol/L)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4620285"/>
                  </a:ext>
                </a:extLst>
              </a:tr>
              <a:tr h="1008114">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Sodium chloride 0.9% (NS)</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Na 154 </a:t>
                      </a:r>
                    </a:p>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Cl 154</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308</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4037253"/>
                  </a:ext>
                </a:extLst>
              </a:tr>
              <a:tr h="2583480">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Lactated Ringer (LR)</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Na 130 </a:t>
                      </a:r>
                    </a:p>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Cl 109 </a:t>
                      </a:r>
                    </a:p>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K 4 </a:t>
                      </a:r>
                    </a:p>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Ca 3 </a:t>
                      </a:r>
                    </a:p>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Lactate 28</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273</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493086"/>
                  </a:ext>
                </a:extLst>
              </a:tr>
            </a:tbl>
          </a:graphicData>
        </a:graphic>
      </p:graphicFrame>
    </p:spTree>
    <p:extLst>
      <p:ext uri="{BB962C8B-B14F-4D97-AF65-F5344CB8AC3E}">
        <p14:creationId xmlns:p14="http://schemas.microsoft.com/office/powerpoint/2010/main" val="3416050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1302327"/>
          </a:xfrm>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Calculation of Maintenance Fluid and Electrolyte Requirements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51709"/>
            <a:ext cx="10515600" cy="530629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P.J.,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2-day-old</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3.5-kg</a:t>
            </a:r>
            <a:r>
              <a:rPr lang="en-US" dirty="0">
                <a:latin typeface="Times New Roman" panose="02020603050405020304" pitchFamily="18" charset="0"/>
                <a:ea typeface="Calibri" panose="020F0502020204030204" pitchFamily="34" charset="0"/>
                <a:cs typeface="Arial" panose="020B0604020202020204" pitchFamily="34" charset="0"/>
              </a:rPr>
              <a:t> term female infant has developed abdominal distension, and her oral feedings have been stopped. Calculate a maintenance fluid and electrolyte prescription for her. Her serum electrolytes include the following:</a:t>
            </a:r>
            <a:r>
              <a:rPr lang="en-US" sz="1400" dirty="0">
                <a:latin typeface="Avenir-Heavy"/>
                <a:ea typeface="Calibri" panose="020F0502020204030204" pitchFamily="34" charset="0"/>
                <a:cs typeface="Avenir-Heavy"/>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Sodium, 137 </a:t>
            </a:r>
            <a:r>
              <a:rPr lang="en-US" dirty="0" smtClean="0">
                <a:latin typeface="Times New Roman" panose="02020603050405020304" pitchFamily="18" charset="0"/>
                <a:ea typeface="Calibri" panose="020F0502020204030204" pitchFamily="34" charset="0"/>
                <a:cs typeface="Arial" panose="020B0604020202020204" pitchFamily="34" charset="0"/>
              </a:rPr>
              <a:t>mEq/L </a:t>
            </a: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normal, 135–145 mEq/L</a:t>
            </a: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Potassium, 4.2 </a:t>
            </a:r>
            <a:r>
              <a:rPr lang="en-US" dirty="0" smtClean="0">
                <a:latin typeface="Times New Roman" panose="02020603050405020304" pitchFamily="18" charset="0"/>
                <a:ea typeface="Calibri" panose="020F0502020204030204" pitchFamily="34" charset="0"/>
                <a:cs typeface="Arial" panose="020B0604020202020204" pitchFamily="34" charset="0"/>
              </a:rPr>
              <a:t>mEq/L (</a:t>
            </a:r>
            <a:r>
              <a:rPr lang="en-US" dirty="0">
                <a:latin typeface="Times New Roman" panose="02020603050405020304" pitchFamily="18" charset="0"/>
                <a:ea typeface="Calibri" panose="020F0502020204030204" pitchFamily="34" charset="0"/>
                <a:cs typeface="Arial" panose="020B0604020202020204" pitchFamily="34" charset="0"/>
              </a:rPr>
              <a:t>normal, 3.5–5 mEq/L</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Chloride, 105 </a:t>
            </a:r>
            <a:r>
              <a:rPr lang="en-US" dirty="0" smtClean="0">
                <a:latin typeface="Times New Roman" panose="02020603050405020304" pitchFamily="18" charset="0"/>
                <a:ea typeface="Calibri" panose="020F0502020204030204" pitchFamily="34" charset="0"/>
                <a:cs typeface="Arial" panose="020B0604020202020204" pitchFamily="34" charset="0"/>
              </a:rPr>
              <a:t>mEq/L (</a:t>
            </a:r>
            <a:r>
              <a:rPr lang="en-US" dirty="0">
                <a:latin typeface="Times New Roman" panose="02020603050405020304" pitchFamily="18" charset="0"/>
                <a:ea typeface="Calibri" panose="020F0502020204030204" pitchFamily="34" charset="0"/>
                <a:cs typeface="Arial" panose="020B0604020202020204" pitchFamily="34" charset="0"/>
              </a:rPr>
              <a:t>normal, 102–109 mEq/L</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HCO</a:t>
            </a:r>
            <a:r>
              <a:rPr lang="en-US" b="1" i="1" baseline="30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r>
              <a:rPr lang="en-US" baseline="-25000" dirty="0">
                <a:solidFill>
                  <a:prstClr val="black"/>
                </a:solidFill>
                <a:latin typeface="Times New Roman" panose="02020603050405020304" pitchFamily="18" charset="0"/>
                <a:ea typeface="Calibri" panose="020F0502020204030204" pitchFamily="34" charset="0"/>
                <a:cs typeface="Arial" panose="020B0604020202020204" pitchFamily="34" charset="0"/>
              </a:rPr>
              <a:t>3</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23 </a:t>
            </a:r>
            <a:r>
              <a:rPr lang="en-US" dirty="0" smtClean="0">
                <a:latin typeface="Times New Roman" panose="02020603050405020304" pitchFamily="18" charset="0"/>
                <a:ea typeface="Calibri" panose="020F0502020204030204" pitchFamily="34" charset="0"/>
                <a:cs typeface="Arial" panose="020B0604020202020204" pitchFamily="34" charset="0"/>
              </a:rPr>
              <a:t>mEq/L (</a:t>
            </a:r>
            <a:r>
              <a:rPr lang="en-US" dirty="0">
                <a:latin typeface="Times New Roman" panose="02020603050405020304" pitchFamily="18" charset="0"/>
                <a:ea typeface="Calibri" panose="020F0502020204030204" pitchFamily="34" charset="0"/>
                <a:cs typeface="Arial" panose="020B0604020202020204" pitchFamily="34" charset="0"/>
              </a:rPr>
              <a:t>normal, 22–29 mEq/L</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While P.J. receives nothing by mouth (NPO), her fluid and electrolyte needs must be met intravenously. Estimate her requirements.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2637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217"/>
            <a:ext cx="10515600" cy="178723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Calculation of Maintenance Fluid and Electrolyte Requirements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47455"/>
            <a:ext cx="10515600" cy="471054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Fluid, electrolyte, and nutrient requirements on the basis of weight are provided in Table </a:t>
            </a:r>
            <a:r>
              <a:rPr lang="en-US" dirty="0" smtClean="0">
                <a:latin typeface="Times New Roman" panose="02020603050405020304" pitchFamily="18" charset="0"/>
                <a:ea typeface="Calibri" panose="020F0502020204030204" pitchFamily="34" charset="0"/>
                <a:cs typeface="Arial" panose="020B0604020202020204" pitchFamily="34" charset="0"/>
              </a:rPr>
              <a:t>4-1</a:t>
            </a:r>
            <a:r>
              <a:rPr lang="en-US" dirty="0">
                <a:latin typeface="Times New Roman" panose="02020603050405020304" pitchFamily="18" charset="0"/>
                <a:ea typeface="Calibri" panose="020F0502020204030204" pitchFamily="34" charset="0"/>
                <a:cs typeface="Arial" panose="020B0604020202020204" pitchFamily="34" charset="0"/>
              </a:rPr>
              <a:t>. Although a commercially available intravenous solution will be used, each component of the solution can be calculated separately. Using the guidelines in Table </a:t>
            </a:r>
            <a:r>
              <a:rPr lang="en-US" dirty="0" smtClean="0">
                <a:latin typeface="Times New Roman" panose="02020603050405020304" pitchFamily="18" charset="0"/>
                <a:ea typeface="Calibri" panose="020F0502020204030204" pitchFamily="34" charset="0"/>
                <a:cs typeface="Arial" panose="020B0604020202020204" pitchFamily="34" charset="0"/>
              </a:rPr>
              <a:t>4-3</a:t>
            </a:r>
            <a:r>
              <a:rPr lang="en-US" dirty="0">
                <a:latin typeface="Times New Roman" panose="02020603050405020304" pitchFamily="18" charset="0"/>
                <a:ea typeface="Calibri" panose="020F0502020204030204" pitchFamily="34" charset="0"/>
                <a:cs typeface="Arial" panose="020B0604020202020204" pitchFamily="34" charset="0"/>
              </a:rPr>
              <a:t>, P.J.’s maintenance requirements can be estimated as follows: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Fluid 100 mL/kg/day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3.5 kg = 350 mL/day or 15 mL/hour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Sodium 2–4 mEq/kg/day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3.5 kg = 7–14 mEq/day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Potassium 2–3 mEq/kg/day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3.5 kg = 7–10.5 mEq/day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7030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3783"/>
            <a:ext cx="1607127" cy="4364182"/>
          </a:xfrm>
        </p:spPr>
        <p:txBody>
          <a:bodyPr>
            <a:normAutofit/>
          </a:bodyPr>
          <a:lstStyle/>
          <a:p>
            <a:pPr algn="ctr">
              <a:lnSpc>
                <a:spcPct val="115000"/>
              </a:lnSpc>
              <a:spcBef>
                <a:spcPts val="0"/>
              </a:spcBef>
            </a:pPr>
            <a:r>
              <a:rPr lang="en-US" sz="1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a:t>
            </a:r>
            <a:r>
              <a:rPr lang="en-US" sz="18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4-3</a:t>
            </a:r>
            <a:r>
              <a:rPr lang="en-US" sz="1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 Daily Parenteral Nutrient Requirements in Children.</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55293997"/>
              </p:ext>
            </p:extLst>
          </p:nvPr>
        </p:nvGraphicFramePr>
        <p:xfrm>
          <a:off x="1607127" y="138544"/>
          <a:ext cx="10307781" cy="6643179"/>
        </p:xfrm>
        <a:graphic>
          <a:graphicData uri="http://schemas.openxmlformats.org/drawingml/2006/table">
            <a:tbl>
              <a:tblPr firstRow="1" firstCol="1" bandRow="1">
                <a:tableStyleId>{5C22544A-7EE6-4342-B048-85BDC9FD1C3A}</a:tableStyleId>
              </a:tblPr>
              <a:tblGrid>
                <a:gridCol w="1648691">
                  <a:extLst>
                    <a:ext uri="{9D8B030D-6E8A-4147-A177-3AD203B41FA5}">
                      <a16:colId xmlns:a16="http://schemas.microsoft.com/office/drawing/2014/main" val="1692481768"/>
                    </a:ext>
                  </a:extLst>
                </a:gridCol>
                <a:gridCol w="3255818">
                  <a:extLst>
                    <a:ext uri="{9D8B030D-6E8A-4147-A177-3AD203B41FA5}">
                      <a16:colId xmlns:a16="http://schemas.microsoft.com/office/drawing/2014/main" val="2853692022"/>
                    </a:ext>
                  </a:extLst>
                </a:gridCol>
                <a:gridCol w="5403272">
                  <a:extLst>
                    <a:ext uri="{9D8B030D-6E8A-4147-A177-3AD203B41FA5}">
                      <a16:colId xmlns:a16="http://schemas.microsoft.com/office/drawing/2014/main" val="2949478947"/>
                    </a:ext>
                  </a:extLst>
                </a:gridCol>
              </a:tblGrid>
              <a:tr h="269969">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Nutrient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l"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Weight/Age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l"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Requirement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2047763294"/>
                  </a:ext>
                </a:extLst>
              </a:tr>
              <a:tr h="1433085">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Fluid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&lt;1.5 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1.5–2.5 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2.5–10 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10–20 </a:t>
                      </a:r>
                      <a:r>
                        <a:rPr lang="en-US" sz="1600" dirty="0" smtClean="0">
                          <a:effectLst/>
                          <a:latin typeface="Times New Roman" panose="02020603050405020304" pitchFamily="18" charset="0"/>
                          <a:cs typeface="Times New Roman" panose="02020603050405020304" pitchFamily="18" charset="0"/>
                        </a:rPr>
                        <a:t>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&gt;20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150 mL/kg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120 mL/kg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100 mL/kg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1,000 mL + 50 mL/kg for each kg &gt;10 </a:t>
                      </a:r>
                      <a:r>
                        <a:rPr lang="en-US" sz="1600" dirty="0" smtClean="0">
                          <a:effectLst/>
                          <a:latin typeface="Times New Roman" panose="02020603050405020304" pitchFamily="18" charset="0"/>
                          <a:cs typeface="Times New Roman" panose="02020603050405020304" pitchFamily="18" charset="0"/>
                        </a:rPr>
                        <a:t>kg</a:t>
                      </a:r>
                    </a:p>
                    <a:p>
                      <a:pPr marL="0" marR="0" algn="just" rtl="0">
                        <a:lnSpc>
                          <a:spcPct val="115000"/>
                        </a:lnSpc>
                        <a:spcBef>
                          <a:spcPts val="0"/>
                        </a:spcBef>
                        <a:spcAft>
                          <a:spcPts val="0"/>
                        </a:spcAft>
                      </a:pPr>
                      <a:r>
                        <a:rPr lang="en-US" sz="1600" dirty="0" smtClean="0">
                          <a:effectLst/>
                          <a:latin typeface="Times New Roman" panose="02020603050405020304" pitchFamily="18" charset="0"/>
                          <a:cs typeface="Times New Roman" panose="02020603050405020304" pitchFamily="18" charset="0"/>
                        </a:rPr>
                        <a:t>1,500 </a:t>
                      </a:r>
                      <a:r>
                        <a:rPr lang="en-US" sz="1600" dirty="0">
                          <a:effectLst/>
                          <a:latin typeface="Times New Roman" panose="02020603050405020304" pitchFamily="18" charset="0"/>
                          <a:cs typeface="Times New Roman" panose="02020603050405020304" pitchFamily="18" charset="0"/>
                        </a:rPr>
                        <a:t>mL + 20 mL/kg for each kg &gt;20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495110153"/>
                  </a:ext>
                </a:extLst>
              </a:tr>
              <a:tr h="850511">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Calories</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Up to 10 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20 </a:t>
                      </a:r>
                      <a:r>
                        <a:rPr lang="en-US" sz="1600" dirty="0" smtClean="0">
                          <a:effectLst/>
                          <a:latin typeface="Times New Roman" panose="02020603050405020304" pitchFamily="18" charset="0"/>
                          <a:cs typeface="Times New Roman" panose="02020603050405020304" pitchFamily="18" charset="0"/>
                        </a:rPr>
                        <a:t>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&gt;20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100 kcal/kg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1,000 kcal + 50 kcal/kg for each kg &gt;10 </a:t>
                      </a:r>
                      <a:r>
                        <a:rPr lang="en-US" sz="1600" dirty="0" smtClean="0">
                          <a:effectLst/>
                          <a:latin typeface="Times New Roman" panose="02020603050405020304" pitchFamily="18" charset="0"/>
                          <a:cs typeface="Times New Roman" panose="02020603050405020304" pitchFamily="18" charset="0"/>
                        </a:rPr>
                        <a:t>kg</a:t>
                      </a:r>
                    </a:p>
                    <a:p>
                      <a:pPr marL="0" marR="0" algn="just" rtl="0">
                        <a:lnSpc>
                          <a:spcPct val="115000"/>
                        </a:lnSpc>
                        <a:spcBef>
                          <a:spcPts val="0"/>
                        </a:spcBef>
                        <a:spcAft>
                          <a:spcPts val="0"/>
                        </a:spcAft>
                      </a:pPr>
                      <a:r>
                        <a:rPr lang="en-US" sz="1600" dirty="0" smtClean="0">
                          <a:effectLst/>
                          <a:latin typeface="Times New Roman" panose="02020603050405020304" pitchFamily="18" charset="0"/>
                          <a:cs typeface="Times New Roman" panose="02020603050405020304" pitchFamily="18" charset="0"/>
                        </a:rPr>
                        <a:t>1,500 </a:t>
                      </a:r>
                      <a:r>
                        <a:rPr lang="en-US" sz="1600" dirty="0">
                          <a:effectLst/>
                          <a:latin typeface="Times New Roman" panose="02020603050405020304" pitchFamily="18" charset="0"/>
                          <a:cs typeface="Times New Roman" panose="02020603050405020304" pitchFamily="18" charset="0"/>
                        </a:rPr>
                        <a:t>kcal + 20 kcal/kg for each kg &gt;20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2549398090"/>
                  </a:ext>
                </a:extLst>
              </a:tr>
              <a:tr h="850511">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Protein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Infants</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Older children</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Adolescents and older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2–3 g/kg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1.5–2.0 g/kg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1.0–1.5 g/kg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716114717"/>
                  </a:ext>
                </a:extLst>
              </a:tr>
              <a:tr h="565393">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Fat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Infants and </a:t>
                      </a:r>
                      <a:r>
                        <a:rPr lang="en-US" sz="1600" dirty="0" smtClean="0">
                          <a:effectLst/>
                          <a:latin typeface="Times New Roman" panose="02020603050405020304" pitchFamily="18" charset="0"/>
                          <a:cs typeface="Times New Roman" panose="02020603050405020304" pitchFamily="18" charset="0"/>
                        </a:rPr>
                        <a:t>children</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&gt;50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Initially 0.5–1 g/kg then increase by 0.5–1 g/kg </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One 500-mL bottle (100 g fat)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4134687465"/>
                  </a:ext>
                </a:extLst>
              </a:tr>
              <a:tr h="269969">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Sodium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nchor="ctr"/>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Infants and children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2–4 mEq/kg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962085769"/>
                  </a:ext>
                </a:extLst>
              </a:tr>
              <a:tr h="283606">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Potassium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Infants and children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2–3 mEq/kg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4070456158"/>
                  </a:ext>
                </a:extLst>
              </a:tr>
              <a:tr h="269969">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Chloride</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Infants and children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2–4 mEq/kg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447653839"/>
                  </a:ext>
                </a:extLst>
              </a:tr>
              <a:tr h="559223">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Magnesium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Preterm and term infants</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Children &gt;1 year (or &gt;12 kg)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0.25–0.5 mEq/kg</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4–12 mEq</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3403434252"/>
                  </a:ext>
                </a:extLst>
              </a:tr>
              <a:tr h="559223">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Calcium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Preterm and term infants</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Children &gt;1 year (or &gt;12 kg)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2–3 mEq/kg</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10–20 mEq</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1175341034"/>
                  </a:ext>
                </a:extLst>
              </a:tr>
              <a:tr h="697161">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Phosphorus</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Preterm and term infants</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Children &gt;1 year (or &gt;12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1.0–1.5 mmol/kg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10–20 mmol</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2418991599"/>
                  </a:ext>
                </a:extLst>
              </a:tr>
            </a:tbl>
          </a:graphicData>
        </a:graphic>
      </p:graphicFrame>
    </p:spTree>
    <p:extLst>
      <p:ext uri="{BB962C8B-B14F-4D97-AF65-F5344CB8AC3E}">
        <p14:creationId xmlns:p14="http://schemas.microsoft.com/office/powerpoint/2010/main" val="4227553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46163" y="362604"/>
            <a:ext cx="7074928" cy="3876887"/>
          </a:xfrm>
          <a:prstGeom prst="rect">
            <a:avLst/>
          </a:prstGeom>
        </p:spPr>
      </p:pic>
      <p:pic>
        <p:nvPicPr>
          <p:cNvPr id="5" name="Picture 4"/>
          <p:cNvPicPr>
            <a:picLocks noChangeAspect="1"/>
          </p:cNvPicPr>
          <p:nvPr/>
        </p:nvPicPr>
        <p:blipFill>
          <a:blip r:embed="rId3"/>
          <a:stretch>
            <a:fillRect/>
          </a:stretch>
        </p:blipFill>
        <p:spPr>
          <a:xfrm>
            <a:off x="2330540" y="4627419"/>
            <a:ext cx="7090551" cy="1881028"/>
          </a:xfrm>
          <a:prstGeom prst="rect">
            <a:avLst/>
          </a:prstGeom>
        </p:spPr>
      </p:pic>
    </p:spTree>
    <p:extLst>
      <p:ext uri="{BB962C8B-B14F-4D97-AF65-F5344CB8AC3E}">
        <p14:creationId xmlns:p14="http://schemas.microsoft.com/office/powerpoint/2010/main" val="3399521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42109"/>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Dehydration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831273"/>
            <a:ext cx="10515600" cy="6026727"/>
          </a:xfrm>
        </p:spPr>
        <p:txBody>
          <a:bodyPr>
            <a:normAutofit fontScale="92500"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H.S. is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2-year-old </a:t>
            </a:r>
            <a:r>
              <a:rPr lang="en-US" dirty="0">
                <a:latin typeface="Times New Roman" panose="02020603050405020304" pitchFamily="18" charset="0"/>
                <a:ea typeface="Calibri" panose="020F0502020204030204" pitchFamily="34" charset="0"/>
                <a:cs typeface="Arial" panose="020B0604020202020204" pitchFamily="34" charset="0"/>
              </a:rPr>
              <a:t>lethargic girl with a 2-day history of vomiting and minimal oral intake. Yesterday, she required only three diaper changes instead of her usual eight and has needed only one change today. Her vital signs are as follows: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Temperature,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39°C</a:t>
            </a:r>
            <a:r>
              <a:rPr lang="en-US" dirty="0" smtClean="0">
                <a:latin typeface="Times New Roman" panose="02020603050405020304" pitchFamily="18" charset="0"/>
                <a:ea typeface="Calibri" panose="020F0502020204030204" pitchFamily="34" charset="0"/>
                <a:cs typeface="Arial" panose="020B0604020202020204" pitchFamily="34" charset="0"/>
              </a:rPr>
              <a:t> (normal, 35.8</a:t>
            </a: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–37.2 </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a:t>
            </a: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C)</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Pulse,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140 beats/minute </a:t>
            </a:r>
            <a:r>
              <a:rPr lang="en-US" dirty="0">
                <a:latin typeface="Times New Roman" panose="02020603050405020304" pitchFamily="18" charset="0"/>
                <a:ea typeface="Calibri" panose="020F0502020204030204" pitchFamily="34" charset="0"/>
                <a:cs typeface="Arial" panose="020B0604020202020204" pitchFamily="34" charset="0"/>
              </a:rPr>
              <a:t>(normal, 80–130 beats/minute)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Respiratory rate, 30 breaths/minute (normal, 30–35 breaths/minute)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Blood pressure (BP),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80/45 mm Hg </a:t>
            </a:r>
            <a:r>
              <a:rPr lang="en-US" dirty="0">
                <a:latin typeface="Times New Roman" panose="02020603050405020304" pitchFamily="18" charset="0"/>
                <a:ea typeface="Calibri" panose="020F0502020204030204" pitchFamily="34" charset="0"/>
                <a:cs typeface="Arial" panose="020B0604020202020204" pitchFamily="34" charset="0"/>
              </a:rPr>
              <a:t>(normal, 80–115 mm Hg systolic and 50–80 mm Hg diastolic)</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On physical examination,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her eyes appear sunken</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her mucous membranes are dry</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her skin is dry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cool to touch</a:t>
            </a:r>
            <a:r>
              <a:rPr lang="en-US" dirty="0">
                <a:latin typeface="Times New Roman" panose="02020603050405020304" pitchFamily="18" charset="0"/>
                <a:ea typeface="Calibri" panose="020F0502020204030204" pitchFamily="34" charset="0"/>
                <a:cs typeface="Arial" panose="020B0604020202020204" pitchFamily="34" charset="0"/>
              </a:rPr>
              <a:t>. Although she is crying, there are no tears, and the skin over her sternum tents when pinched.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Her weight</a:t>
            </a:r>
            <a:r>
              <a:rPr lang="en-US" sz="1400" dirty="0">
                <a:solidFill>
                  <a:srgbClr val="FF0000"/>
                </a:solidFill>
                <a:latin typeface="Avenir-Heavy"/>
                <a:ea typeface="Calibri" panose="020F0502020204030204" pitchFamily="34" charset="0"/>
                <a:cs typeface="Avenir-Heavy"/>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today </a:t>
            </a:r>
            <a:r>
              <a:rPr lang="en-US" dirty="0">
                <a:latin typeface="Times New Roman" panose="02020603050405020304" pitchFamily="18" charset="0"/>
                <a:ea typeface="Calibri" panose="020F0502020204030204" pitchFamily="34" charset="0"/>
                <a:cs typeface="Arial" panose="020B0604020202020204" pitchFamily="34" charset="0"/>
              </a:rPr>
              <a:t>is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11.4 kg</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 weeks ago</a:t>
            </a:r>
            <a:r>
              <a:rPr lang="en-US" dirty="0">
                <a:latin typeface="Times New Roman" panose="02020603050405020304" pitchFamily="18" charset="0"/>
                <a:ea typeface="Calibri" panose="020F0502020204030204" pitchFamily="34" charset="0"/>
                <a:cs typeface="Arial" panose="020B0604020202020204" pitchFamily="34" charset="0"/>
              </a:rPr>
              <a:t>, it was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12.9 kg</a:t>
            </a:r>
            <a:r>
              <a:rPr lang="en-US" dirty="0">
                <a:latin typeface="Times New Roman" panose="02020603050405020304" pitchFamily="18" charset="0"/>
                <a:ea typeface="Calibri" panose="020F0502020204030204" pitchFamily="34" charset="0"/>
                <a:cs typeface="Arial" panose="020B0604020202020204" pitchFamily="34" charset="0"/>
              </a:rPr>
              <a:t>. What do these findings represent? What immediate treatment should be provided?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30012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734</TotalTime>
  <Words>1527</Words>
  <Application>Microsoft Office PowerPoint</Application>
  <PresentationFormat>Widescreen</PresentationFormat>
  <Paragraphs>178</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Avenir-Heavy</vt:lpstr>
      <vt:lpstr>Bahnschrift</vt:lpstr>
      <vt:lpstr>Calibri</vt:lpstr>
      <vt:lpstr>Calibri Light</vt:lpstr>
      <vt:lpstr>Cambria Math</vt:lpstr>
      <vt:lpstr>Gill Sans MT</vt:lpstr>
      <vt:lpstr>Lucida Calligraphy</vt:lpstr>
      <vt:lpstr>Times New Roman</vt:lpstr>
      <vt:lpstr>Verdana</vt:lpstr>
      <vt:lpstr>Office Theme</vt:lpstr>
      <vt:lpstr>Pediatric Fluid and Electrolytes </vt:lpstr>
      <vt:lpstr>Total body water (TBW)</vt:lpstr>
      <vt:lpstr>Table 4-1: Distribution of Intravenous Fluid.</vt:lpstr>
      <vt:lpstr>Table 4-2: Content of Common Crystalloid Solutions.</vt:lpstr>
      <vt:lpstr>Calculation of Maintenance Fluid and Electrolyte Requirements </vt:lpstr>
      <vt:lpstr>Calculation of Maintenance Fluid and Electrolyte Requirements </vt:lpstr>
      <vt:lpstr>Table 4-3: Daily Parenteral Nutrient Requirements in Children.</vt:lpstr>
      <vt:lpstr>PowerPoint Presentation</vt:lpstr>
      <vt:lpstr>Dehydration </vt:lpstr>
      <vt:lpstr>Dehydration </vt:lpstr>
      <vt:lpstr>Dehydration </vt:lpstr>
      <vt:lpstr>Dehydration</vt:lpstr>
      <vt:lpstr>Dehydration</vt:lpstr>
      <vt:lpstr>Table 4-4: Electrolytes and Apparent Distribution.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Historic Background  of Pharmacy Practice</dc:title>
  <dc:creator>haider raheem</dc:creator>
  <cp:lastModifiedBy>haider raheem</cp:lastModifiedBy>
  <cp:revision>65</cp:revision>
  <dcterms:created xsi:type="dcterms:W3CDTF">2021-10-05T20:56:32Z</dcterms:created>
  <dcterms:modified xsi:type="dcterms:W3CDTF">2024-10-07T19:55:42Z</dcterms:modified>
</cp:coreProperties>
</file>