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330" r:id="rId4"/>
    <p:sldId id="291" r:id="rId5"/>
    <p:sldId id="309" r:id="rId6"/>
    <p:sldId id="331" r:id="rId7"/>
    <p:sldId id="310" r:id="rId8"/>
    <p:sldId id="311" r:id="rId9"/>
    <p:sldId id="293" r:id="rId10"/>
    <p:sldId id="312" r:id="rId11"/>
    <p:sldId id="289" r:id="rId12"/>
    <p:sldId id="313" r:id="rId13"/>
    <p:sldId id="314" r:id="rId14"/>
    <p:sldId id="315" r:id="rId15"/>
    <p:sldId id="316" r:id="rId16"/>
    <p:sldId id="317" r:id="rId17"/>
    <p:sldId id="318"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EBF6B4-414E-41D1-A6A9-E808EF34E87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91670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BF6B4-414E-41D1-A6A9-E808EF34E87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332270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BF6B4-414E-41D1-A6A9-E808EF34E87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398755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BF6B4-414E-41D1-A6A9-E808EF34E87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137502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EBF6B4-414E-41D1-A6A9-E808EF34E874}"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45237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EBF6B4-414E-41D1-A6A9-E808EF34E874}"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133009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EBF6B4-414E-41D1-A6A9-E808EF34E874}" type="datetimeFigureOut">
              <a:rPr lang="en-US" smtClean="0"/>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349743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EBF6B4-414E-41D1-A6A9-E808EF34E874}" type="datetimeFigureOut">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139636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BF6B4-414E-41D1-A6A9-E808EF34E874}" type="datetimeFigureOut">
              <a:rPr lang="en-US" smtClean="0"/>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234818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EBF6B4-414E-41D1-A6A9-E808EF34E874}"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341473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EBF6B4-414E-41D1-A6A9-E808EF34E874}"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FA9F1-8DAD-4748-ABA1-38B4C2CDFB9E}" type="slidenum">
              <a:rPr lang="en-US" smtClean="0"/>
              <a:t>‹#›</a:t>
            </a:fld>
            <a:endParaRPr lang="en-US"/>
          </a:p>
        </p:txBody>
      </p:sp>
    </p:spTree>
    <p:extLst>
      <p:ext uri="{BB962C8B-B14F-4D97-AF65-F5344CB8AC3E}">
        <p14:creationId xmlns:p14="http://schemas.microsoft.com/office/powerpoint/2010/main" val="115572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BF6B4-414E-41D1-A6A9-E808EF34E874}" type="datetimeFigureOut">
              <a:rPr lang="en-US" smtClean="0"/>
              <a:t>10/1/2024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FA9F1-8DAD-4748-ABA1-38B4C2CDFB9E}" type="slidenum">
              <a:rPr lang="en-US" smtClean="0"/>
              <a:t>‹#›</a:t>
            </a:fld>
            <a:endParaRPr lang="en-US"/>
          </a:p>
        </p:txBody>
      </p:sp>
    </p:spTree>
    <p:extLst>
      <p:ext uri="{BB962C8B-B14F-4D97-AF65-F5344CB8AC3E}">
        <p14:creationId xmlns:p14="http://schemas.microsoft.com/office/powerpoint/2010/main" val="275881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8395855" cy="2299710"/>
          </a:xfrm>
        </p:spPr>
        <p:txBody>
          <a:bodyPr>
            <a:normAutofit/>
          </a:bodyPr>
          <a:lstStyle/>
          <a:p>
            <a:pPr>
              <a:lnSpc>
                <a:spcPct val="115000"/>
              </a:lnSpc>
              <a:spcBef>
                <a:spcPts val="0"/>
              </a:spcBef>
            </a:pPr>
            <a:r>
              <a:rPr lang="en-US" sz="7200" b="1" dirty="0" smtClean="0">
                <a:ln w="0"/>
                <a:solidFill>
                  <a:srgbClr val="0070C0"/>
                </a:solidFill>
                <a:effectLst>
                  <a:reflection blurRad="6350" stA="53000" endA="300" endPos="35500" dir="5400000" sy="-90000" algn="bl" rotWithShape="0"/>
                </a:effectLst>
                <a:latin typeface="Bahnschrift" panose="020B0502040204020203" pitchFamily="34" charset="0"/>
                <a:ea typeface="Verdana" panose="020B0604030504040204" pitchFamily="34" charset="0"/>
                <a:cs typeface="Times New Roman" panose="02020603050405020304" pitchFamily="18" charset="0"/>
              </a:rPr>
              <a:t>Oral Iron Therapy </a:t>
            </a:r>
            <a:endParaRPr lang="en-US" sz="6600" b="1" dirty="0">
              <a:solidFill>
                <a:srgbClr val="0070C0"/>
              </a:solidFill>
              <a:latin typeface="Gill Sans MT" panose="020B0502020104020203" pitchFamily="34" charset="0"/>
              <a:ea typeface="Calibri" panose="020F0502020204030204" pitchFamily="34" charset="0"/>
              <a:cs typeface="Arial" panose="020B0604020202020204" pitchFamily="34" charset="0"/>
            </a:endParaRPr>
          </a:p>
        </p:txBody>
      </p:sp>
      <p:sp>
        <p:nvSpPr>
          <p:cNvPr id="3" name="Subtitle 2"/>
          <p:cNvSpPr>
            <a:spLocks noGrp="1"/>
          </p:cNvSpPr>
          <p:nvPr>
            <p:ph type="subTitle" idx="1"/>
          </p:nvPr>
        </p:nvSpPr>
        <p:spPr>
          <a:xfrm>
            <a:off x="1524000" y="4294909"/>
            <a:ext cx="8395855" cy="2022763"/>
          </a:xfrm>
        </p:spPr>
        <p:txBody>
          <a:bodyPr>
            <a:normAutofit/>
          </a:bodyPr>
          <a:lstStyle/>
          <a:p>
            <a:pPr lvl="0">
              <a:lnSpc>
                <a:spcPct val="100000"/>
              </a:lnSpc>
              <a:spcBef>
                <a:spcPct val="20000"/>
              </a:spcBef>
            </a:pPr>
            <a:r>
              <a:rPr lang="en-US" sz="3600" b="1" dirty="0">
                <a:solidFill>
                  <a:srgbClr val="FF0000"/>
                </a:solidFill>
                <a:latin typeface="Lucida Calligraphy" panose="03010101010101010101" pitchFamily="66" charset="0"/>
              </a:rPr>
              <a:t>Dr. Haider Raheem Mohammad</a:t>
            </a:r>
            <a:endParaRPr lang="ar-SA" sz="3600" dirty="0">
              <a:solidFill>
                <a:srgbClr val="FF0000"/>
              </a:solidFill>
              <a:latin typeface="Lucida Calligraphy" panose="03010101010101010101"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1242" y="1967344"/>
            <a:ext cx="1887543" cy="3602182"/>
          </a:xfrm>
          <a:prstGeom prst="rect">
            <a:avLst/>
          </a:prstGeom>
        </p:spPr>
      </p:pic>
      <p:sp>
        <p:nvSpPr>
          <p:cNvPr id="5" name="Oval 4"/>
          <p:cNvSpPr/>
          <p:nvPr/>
        </p:nvSpPr>
        <p:spPr>
          <a:xfrm>
            <a:off x="10335491" y="4294909"/>
            <a:ext cx="872836" cy="457200"/>
          </a:xfrm>
          <a:prstGeom prst="ellipse">
            <a:avLst/>
          </a:prstGeom>
          <a:noFill/>
          <a:ln w="76200">
            <a:solidFill>
              <a:srgbClr val="FF0000"/>
            </a:solidFill>
          </a:ln>
        </p:spPr>
        <p:style>
          <a:lnRef idx="2">
            <a:schemeClr val="accent6"/>
          </a:lnRef>
          <a:fillRef idx="100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0720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835"/>
            <a:ext cx="10515600" cy="1122219"/>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Iron Deficiency Anemia</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22219"/>
            <a:ext cx="10515600" cy="573578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 number of issues including disease, surgical bypass, a hypochloric state, infections, or drug–food complexes can alter the absorption of iron.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Anemia </a:t>
            </a:r>
            <a:r>
              <a:rPr lang="en-US" dirty="0">
                <a:latin typeface="Times New Roman" panose="02020603050405020304" pitchFamily="18" charset="0"/>
                <a:ea typeface="Calibri" panose="020F0502020204030204" pitchFamily="34" charset="0"/>
                <a:cs typeface="Arial" panose="020B0604020202020204" pitchFamily="34" charset="0"/>
              </a:rPr>
              <a:t>caused by iron deficiency is the most common nutritional deficiency worldwide. Although iron deficiency anemia has many causes, blood loss is considered one of the more common.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Each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milliliter of whole blood contains 0.5 mg of iron</a:t>
            </a:r>
            <a:r>
              <a:rPr lang="en-US" dirty="0">
                <a:latin typeface="Times New Roman" panose="02020603050405020304" pitchFamily="18" charset="0"/>
                <a:ea typeface="Calibri" panose="020F0502020204030204" pitchFamily="34" charset="0"/>
                <a:cs typeface="Arial" panose="020B0604020202020204" pitchFamily="34" charset="0"/>
              </a:rPr>
              <a:t>, whereas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each milliliter of packed RBC</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PRBC</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contains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1 mg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iron</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Common </a:t>
            </a:r>
            <a:r>
              <a:rPr lang="en-US" dirty="0">
                <a:latin typeface="Times New Roman" panose="02020603050405020304" pitchFamily="18" charset="0"/>
                <a:ea typeface="Calibri" panose="020F0502020204030204" pitchFamily="34" charset="0"/>
                <a:cs typeface="Arial" panose="020B0604020202020204" pitchFamily="34" charset="0"/>
              </a:rPr>
              <a:t>causes of chronic blood loss include peptic ulcer disease, hemorrhoids, ingestion of GI irritants, menstruation, multiple pregnancies, and multiple blood donations.</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0012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835"/>
            <a:ext cx="10515600" cy="1136073"/>
          </a:xfrm>
        </p:spPr>
        <p:txBody>
          <a:bodyPr>
            <a:normAutofit/>
          </a:bodyPr>
          <a:lstStyle/>
          <a:p>
            <a:r>
              <a:rPr lang="en-US" sz="4000" b="1" dirty="0" smtClean="0">
                <a:solidFill>
                  <a:srgbClr val="0070C0"/>
                </a:solidFill>
                <a:latin typeface="Times New Roman" panose="02020603050405020304" pitchFamily="18" charset="0"/>
                <a:cs typeface="Times New Roman" panose="02020603050405020304" pitchFamily="18" charset="0"/>
              </a:rPr>
              <a:t>Oral </a:t>
            </a:r>
            <a:r>
              <a:rPr lang="en-US" sz="4000" b="1" dirty="0">
                <a:solidFill>
                  <a:srgbClr val="0070C0"/>
                </a:solidFill>
                <a:latin typeface="Times New Roman" panose="02020603050405020304" pitchFamily="18" charset="0"/>
                <a:cs typeface="Times New Roman" panose="02020603050405020304" pitchFamily="18" charset="0"/>
              </a:rPr>
              <a:t>Iron Dosing</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066801"/>
            <a:ext cx="10515600" cy="5791200"/>
          </a:xfrm>
        </p:spPr>
        <p:txBody>
          <a:bodyPr>
            <a:normAutofit lnSpcReduction="10000"/>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H.P., a 31-year-old woman, is seen in the clinic. Her chief complaints include weakness, dizziness, and epigastric pain. She has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5-year</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history of peptic ulcer disease</a:t>
            </a:r>
            <a:r>
              <a:rPr lang="en-US" dirty="0">
                <a:latin typeface="Times New Roman" panose="02020603050405020304" pitchFamily="18" charset="0"/>
                <a:ea typeface="Calibri" panose="020F0502020204030204" pitchFamily="34" charset="0"/>
                <a:cs typeface="Arial" panose="020B0604020202020204" pitchFamily="34" charset="0"/>
              </a:rPr>
              <a:t>,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10-year history of heavy menstrual bleeding</a:t>
            </a:r>
            <a:r>
              <a:rPr lang="en-US" dirty="0">
                <a:latin typeface="Times New Roman" panose="02020603050405020304" pitchFamily="18" charset="0"/>
                <a:ea typeface="Calibri" panose="020F0502020204030204" pitchFamily="34" charset="0"/>
                <a:cs typeface="Arial" panose="020B0604020202020204" pitchFamily="34" charset="0"/>
              </a:rPr>
              <a:t>, and a 15-year history of chronic headaches. She has two children who </a:t>
            </a:r>
            <a:r>
              <a:rPr lang="en-US" dirty="0" smtClean="0">
                <a:latin typeface="Times New Roman" panose="02020603050405020304" pitchFamily="18" charset="0"/>
                <a:ea typeface="Calibri" panose="020F0502020204030204" pitchFamily="34" charset="0"/>
                <a:cs typeface="Arial" panose="020B0604020202020204" pitchFamily="34" charset="0"/>
              </a:rPr>
              <a:t>are 1 </a:t>
            </a:r>
            <a:r>
              <a:rPr lang="en-US" dirty="0">
                <a:latin typeface="Times New Roman" panose="02020603050405020304" pitchFamily="18" charset="0"/>
                <a:ea typeface="Calibri" panose="020F0502020204030204" pitchFamily="34" charset="0"/>
                <a:cs typeface="Arial" panose="020B0604020202020204" pitchFamily="34" charset="0"/>
              </a:rPr>
              <a:t>and 3 years of age. H.P. is currently taking minocycline 100 mg twice daily (BID) for acne, ibuprofen 400 mg as needed for headaches, and esomeprazole 40 mg daily. A review of her systems is positive for decreased exercise tolerance. Physical examination reveals a pale, lethargic, white woman appearing older than her stated age. Her vital signs are within normal limits; her heart rate is regular at 100 beats/minute. Her examination is notable for pale nail beds and splenomegaly.</a:t>
            </a:r>
          </a:p>
        </p:txBody>
      </p:sp>
    </p:spTree>
    <p:extLst>
      <p:ext uri="{BB962C8B-B14F-4D97-AF65-F5344CB8AC3E}">
        <p14:creationId xmlns:p14="http://schemas.microsoft.com/office/powerpoint/2010/main" val="3794662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691"/>
            <a:ext cx="10515600" cy="1011382"/>
          </a:xfrm>
        </p:spPr>
        <p:txBody>
          <a:bodyPr>
            <a:noAutofit/>
          </a:bodyPr>
          <a:lstStyle/>
          <a:p>
            <a:r>
              <a:rPr lang="en-US" sz="4000" b="1" dirty="0" smtClean="0">
                <a:solidFill>
                  <a:srgbClr val="0070C0"/>
                </a:solidFill>
                <a:latin typeface="Times New Roman" panose="02020603050405020304" pitchFamily="18" charset="0"/>
                <a:cs typeface="Times New Roman" panose="02020603050405020304" pitchFamily="18" charset="0"/>
              </a:rPr>
              <a:t>Oral </a:t>
            </a:r>
            <a:r>
              <a:rPr lang="en-US" sz="4000" b="1" dirty="0">
                <a:solidFill>
                  <a:srgbClr val="0070C0"/>
                </a:solidFill>
                <a:latin typeface="Times New Roman" panose="02020603050405020304" pitchFamily="18" charset="0"/>
                <a:cs typeface="Times New Roman" panose="02020603050405020304" pitchFamily="18" charset="0"/>
              </a:rPr>
              <a:t>Iron Dosing</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136073"/>
            <a:ext cx="10515600" cy="5721928"/>
          </a:xfrm>
        </p:spPr>
        <p:txBody>
          <a:bodyPr>
            <a:normAutofit lnSpcReduction="10000"/>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Significant laboratory results include the following:</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Hgb</a:t>
            </a:r>
            <a:r>
              <a:rPr lang="en-US" dirty="0">
                <a:latin typeface="Times New Roman" panose="02020603050405020304" pitchFamily="18" charset="0"/>
                <a:ea typeface="Calibri" panose="020F0502020204030204" pitchFamily="34" charset="0"/>
                <a:cs typeface="Arial" panose="020B0604020202020204" pitchFamily="34" charset="0"/>
              </a:rPr>
              <a:t>, 8 </a:t>
            </a:r>
            <a:r>
              <a:rPr lang="en-US" dirty="0" smtClean="0">
                <a:latin typeface="Times New Roman" panose="02020603050405020304" pitchFamily="18" charset="0"/>
                <a:ea typeface="Calibri" panose="020F0502020204030204" pitchFamily="34" charset="0"/>
                <a:cs typeface="Arial" panose="020B0604020202020204" pitchFamily="34" charset="0"/>
              </a:rPr>
              <a:t>g/dL                                            </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Hct</a:t>
            </a:r>
            <a:r>
              <a:rPr lang="en-US" dirty="0">
                <a:latin typeface="Times New Roman" panose="02020603050405020304" pitchFamily="18" charset="0"/>
                <a:ea typeface="Calibri" panose="020F0502020204030204" pitchFamily="34" charset="0"/>
                <a:cs typeface="Arial" panose="020B0604020202020204" pitchFamily="34" charset="0"/>
              </a:rPr>
              <a:t>, 26%</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Platelet </a:t>
            </a:r>
            <a:r>
              <a:rPr lang="en-US" dirty="0">
                <a:latin typeface="Times New Roman" panose="02020603050405020304" pitchFamily="18" charset="0"/>
                <a:ea typeface="Calibri" panose="020F0502020204030204" pitchFamily="34" charset="0"/>
                <a:cs typeface="Arial" panose="020B0604020202020204" pitchFamily="34" charset="0"/>
              </a:rPr>
              <a:t>count, </a:t>
            </a:r>
            <a:r>
              <a:rPr lang="en-US" dirty="0" smtClean="0">
                <a:latin typeface="Times New Roman" panose="02020603050405020304" pitchFamily="18" charset="0"/>
                <a:ea typeface="Calibri" panose="020F0502020204030204" pitchFamily="34" charset="0"/>
                <a:cs typeface="Arial" panose="020B0604020202020204" pitchFamily="34" charset="0"/>
              </a:rPr>
              <a:t>500,000/μL                     </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Reticulocyte </a:t>
            </a:r>
            <a:r>
              <a:rPr lang="en-US" dirty="0">
                <a:latin typeface="Times New Roman" panose="02020603050405020304" pitchFamily="18" charset="0"/>
                <a:ea typeface="Calibri" panose="020F0502020204030204" pitchFamily="34" charset="0"/>
                <a:cs typeface="Arial" panose="020B0604020202020204" pitchFamily="34" charset="0"/>
              </a:rPr>
              <a:t>count, 0.2%</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MCV</a:t>
            </a:r>
            <a:r>
              <a:rPr lang="en-US" dirty="0">
                <a:latin typeface="Times New Roman" panose="02020603050405020304" pitchFamily="18" charset="0"/>
                <a:ea typeface="Calibri" panose="020F0502020204030204" pitchFamily="34" charset="0"/>
                <a:cs typeface="Arial" panose="020B0604020202020204" pitchFamily="34" charset="0"/>
              </a:rPr>
              <a:t>, 75 </a:t>
            </a:r>
            <a:r>
              <a:rPr lang="en-US" dirty="0" smtClean="0">
                <a:latin typeface="Times New Roman" panose="02020603050405020304" pitchFamily="18" charset="0"/>
                <a:ea typeface="Calibri" panose="020F0502020204030204" pitchFamily="34" charset="0"/>
                <a:cs typeface="Arial" panose="020B0604020202020204" pitchFamily="34" charset="0"/>
              </a:rPr>
              <a:t>fL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MCH</a:t>
            </a:r>
            <a:r>
              <a:rPr lang="en-US" dirty="0">
                <a:latin typeface="Times New Roman" panose="02020603050405020304" pitchFamily="18" charset="0"/>
                <a:ea typeface="Calibri" panose="020F0502020204030204" pitchFamily="34" charset="0"/>
                <a:cs typeface="Arial" panose="020B0604020202020204" pitchFamily="34" charset="0"/>
              </a:rPr>
              <a:t>, 23 pg/cell</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MCHC</a:t>
            </a:r>
            <a:r>
              <a:rPr lang="en-US" dirty="0">
                <a:latin typeface="Times New Roman" panose="02020603050405020304" pitchFamily="18" charset="0"/>
                <a:ea typeface="Calibri" panose="020F0502020204030204" pitchFamily="34" charset="0"/>
                <a:cs typeface="Arial" panose="020B0604020202020204" pitchFamily="34" charset="0"/>
              </a:rPr>
              <a:t>, 300 </a:t>
            </a:r>
            <a:r>
              <a:rPr lang="en-US" dirty="0" smtClean="0">
                <a:latin typeface="Times New Roman" panose="02020603050405020304" pitchFamily="18" charset="0"/>
                <a:ea typeface="Calibri" panose="020F0502020204030204" pitchFamily="34" charset="0"/>
                <a:cs typeface="Arial" panose="020B0604020202020204" pitchFamily="34" charset="0"/>
              </a:rPr>
              <a:t>g/L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Serum </a:t>
            </a:r>
            <a:r>
              <a:rPr lang="en-US" dirty="0">
                <a:latin typeface="Times New Roman" panose="02020603050405020304" pitchFamily="18" charset="0"/>
                <a:ea typeface="Calibri" panose="020F0502020204030204" pitchFamily="34" charset="0"/>
                <a:cs typeface="Arial" panose="020B0604020202020204" pitchFamily="34" charset="0"/>
              </a:rPr>
              <a:t>iron, 40 μg/dL</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Serum </a:t>
            </a:r>
            <a:r>
              <a:rPr lang="en-US" dirty="0">
                <a:latin typeface="Times New Roman" panose="02020603050405020304" pitchFamily="18" charset="0"/>
                <a:ea typeface="Calibri" panose="020F0502020204030204" pitchFamily="34" charset="0"/>
                <a:cs typeface="Arial" panose="020B0604020202020204" pitchFamily="34" charset="0"/>
              </a:rPr>
              <a:t>ferritin, 9 </a:t>
            </a:r>
            <a:r>
              <a:rPr lang="en-US" dirty="0" smtClean="0">
                <a:latin typeface="Times New Roman" panose="02020603050405020304" pitchFamily="18" charset="0"/>
                <a:ea typeface="Calibri" panose="020F0502020204030204" pitchFamily="34" charset="0"/>
                <a:cs typeface="Arial" panose="020B0604020202020204" pitchFamily="34" charset="0"/>
              </a:rPr>
              <a:t>ng/mL                • </a:t>
            </a: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4</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stool guaiac (normal, negative)</a:t>
            </a:r>
          </a:p>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Total iron-binding capacity (TIBC), 450 g/dL</a:t>
            </a:r>
          </a:p>
          <a:p>
            <a:pPr marL="0" lvl="0" indent="0" algn="just">
              <a:lnSpc>
                <a:spcPct val="115000"/>
              </a:lnSpc>
              <a:spcBef>
                <a:spcPts val="0"/>
              </a:spcBef>
              <a:buNone/>
            </a:pPr>
            <a:r>
              <a:rPr lang="en-US"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Iron </a:t>
            </a:r>
            <a:r>
              <a:rPr lang="en-US" dirty="0">
                <a:latin typeface="Times New Roman" panose="02020603050405020304" pitchFamily="18" charset="0"/>
                <a:ea typeface="Calibri" panose="020F0502020204030204" pitchFamily="34" charset="0"/>
                <a:cs typeface="Arial" panose="020B0604020202020204" pitchFamily="34" charset="0"/>
              </a:rPr>
              <a:t>deficiency is determined to be the cause of H.P.’s anemia. An upper GI series with a small bowel follow-through are planned to evaluate her persistent epigastric pain. How should H.P.’s iron deficiency be managed? What dose of iron should be given to treat H.P.’s iron deficiency anemia and for how long?</a:t>
            </a:r>
          </a:p>
        </p:txBody>
      </p:sp>
    </p:spTree>
    <p:extLst>
      <p:ext uri="{BB962C8B-B14F-4D97-AF65-F5344CB8AC3E}">
        <p14:creationId xmlns:p14="http://schemas.microsoft.com/office/powerpoint/2010/main" val="1867695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10515600" cy="1205345"/>
          </a:xfrm>
        </p:spPr>
        <p:txBody>
          <a:bodyPr>
            <a:normAutofit/>
          </a:bodyPr>
          <a:lstStyle/>
          <a:p>
            <a:r>
              <a:rPr lang="en-US" sz="4000" b="1" dirty="0" smtClean="0">
                <a:solidFill>
                  <a:srgbClr val="0070C0"/>
                </a:solidFill>
                <a:latin typeface="Times New Roman" panose="02020603050405020304" pitchFamily="18" charset="0"/>
                <a:cs typeface="Times New Roman" panose="02020603050405020304" pitchFamily="18" charset="0"/>
              </a:rPr>
              <a:t>Oral </a:t>
            </a:r>
            <a:r>
              <a:rPr lang="en-US" sz="4000" b="1" dirty="0">
                <a:solidFill>
                  <a:srgbClr val="0070C0"/>
                </a:solidFill>
                <a:latin typeface="Times New Roman" panose="02020603050405020304" pitchFamily="18" charset="0"/>
                <a:cs typeface="Times New Roman" panose="02020603050405020304" pitchFamily="18" charset="0"/>
              </a:rPr>
              <a:t>Iron Dosing</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814945"/>
            <a:ext cx="10515600" cy="5043055"/>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The primary treatment for H.P. should be directed toward control of the underlying causes of anemia, which in this case are many.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H.P</a:t>
            </a:r>
            <a:r>
              <a:rPr lang="en-US" dirty="0">
                <a:latin typeface="Times New Roman" panose="02020603050405020304" pitchFamily="18" charset="0"/>
                <a:ea typeface="Calibri" panose="020F0502020204030204" pitchFamily="34" charset="0"/>
                <a:cs typeface="Arial" panose="020B0604020202020204" pitchFamily="34" charset="0"/>
              </a:rPr>
              <a:t>.’s iron stores are low because of GI blood loss, multiple childbirths, heavy menstrual flow, decreased dietary iron absorption, and perhaps, an inadequate diet.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Therefore</a:t>
            </a:r>
            <a:r>
              <a:rPr lang="en-US" dirty="0">
                <a:latin typeface="Times New Roman" panose="02020603050405020304" pitchFamily="18" charset="0"/>
                <a:ea typeface="Calibri" panose="020F0502020204030204" pitchFamily="34" charset="0"/>
                <a:cs typeface="Arial" panose="020B0604020202020204" pitchFamily="34" charset="0"/>
              </a:rPr>
              <a:t>, the cause of her GI blood loss should be corrected, her dietary intake should be analyzed and modified, and supplemental iron should be prescribed to replenish her stores and correct the anemia.</a:t>
            </a:r>
          </a:p>
        </p:txBody>
      </p:sp>
    </p:spTree>
    <p:extLst>
      <p:ext uri="{BB962C8B-B14F-4D97-AF65-F5344CB8AC3E}">
        <p14:creationId xmlns:p14="http://schemas.microsoft.com/office/powerpoint/2010/main" val="2850909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10515600" cy="1302327"/>
          </a:xfrm>
        </p:spPr>
        <p:txBody>
          <a:bodyPr>
            <a:normAutofit/>
          </a:bodyPr>
          <a:lstStyle/>
          <a:p>
            <a:r>
              <a:rPr lang="en-US" sz="4000" b="1" dirty="0">
                <a:solidFill>
                  <a:srgbClr val="0070C0"/>
                </a:solidFill>
                <a:latin typeface="Times New Roman" panose="02020603050405020304" pitchFamily="18" charset="0"/>
                <a:cs typeface="Times New Roman" panose="02020603050405020304" pitchFamily="18" charset="0"/>
              </a:rPr>
              <a:t>Oral Iron Dosing</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801091"/>
            <a:ext cx="10515600" cy="5056909"/>
          </a:xfrm>
        </p:spPr>
        <p:txBody>
          <a:bodyPr>
            <a:normAutofit/>
          </a:bodyPr>
          <a:lstStyle/>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The usual adult dose of ferrous sulfate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325 mg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one tablet</a:t>
            </a:r>
            <a:r>
              <a:rPr lang="en-US" dirty="0">
                <a:latin typeface="Times New Roman" panose="02020603050405020304" pitchFamily="18" charset="0"/>
                <a:ea typeface="Calibri" panose="020F0502020204030204" pitchFamily="34" charset="0"/>
                <a:cs typeface="Arial" panose="020B0604020202020204" pitchFamily="34" charset="0"/>
              </a:rPr>
              <a:t>) administered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two to three times daily</a:t>
            </a:r>
            <a:r>
              <a:rPr lang="en-US" dirty="0">
                <a:latin typeface="Times New Roman" panose="02020603050405020304" pitchFamily="18" charset="0"/>
                <a:ea typeface="Calibri" panose="020F0502020204030204" pitchFamily="34" charset="0"/>
                <a:cs typeface="Arial" panose="020B0604020202020204" pitchFamily="34" charset="0"/>
              </a:rPr>
              <a:t>, between meals.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However</a:t>
            </a:r>
            <a:r>
              <a:rPr lang="en-US" dirty="0">
                <a:latin typeface="Times New Roman" panose="02020603050405020304" pitchFamily="18" charset="0"/>
                <a:ea typeface="Calibri" panose="020F0502020204030204" pitchFamily="34" charset="0"/>
                <a:cs typeface="Arial" panose="020B0604020202020204" pitchFamily="34" charset="0"/>
              </a:rPr>
              <a:t>, because of limited absorption of iron in the intestines, repletion with lower doses of iron has been shown to be effective, potentially minimizing side effects and improving compliance.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If </a:t>
            </a:r>
            <a:r>
              <a:rPr lang="en-US" dirty="0">
                <a:latin typeface="Times New Roman" panose="02020603050405020304" pitchFamily="18" charset="0"/>
                <a:ea typeface="Calibri" panose="020F0502020204030204" pitchFamily="34" charset="0"/>
                <a:cs typeface="Arial" panose="020B0604020202020204" pitchFamily="34" charset="0"/>
              </a:rPr>
              <a:t>no iron is being lost through bleeding, the required daily dose of elemental iron can be calculated using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formula </a:t>
            </a:r>
            <a:r>
              <a:rPr lang="en-US" dirty="0">
                <a:latin typeface="Times New Roman" panose="02020603050405020304" pitchFamily="18" charset="0"/>
                <a:ea typeface="Calibri" panose="020F0502020204030204" pitchFamily="34" charset="0"/>
                <a:cs typeface="Arial" panose="020B0604020202020204" pitchFamily="34" charset="0"/>
              </a:rPr>
              <a:t>that assumes that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0.25 g/dL/day is the maximal rate of Hgb regeneration</a:t>
            </a:r>
            <a:r>
              <a:rPr lang="en-US" dirty="0">
                <a:latin typeface="Times New Roman" panose="020206030504050203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074667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6581"/>
            <a:ext cx="10515600" cy="1163781"/>
          </a:xfrm>
        </p:spPr>
        <p:txBody>
          <a:bodyPr>
            <a:normAutofit/>
          </a:bodyPr>
          <a:lstStyle/>
          <a:p>
            <a:r>
              <a:rPr lang="en-US" sz="4000" b="1" dirty="0">
                <a:solidFill>
                  <a:srgbClr val="0070C0"/>
                </a:solidFill>
                <a:latin typeface="Times New Roman" panose="02020603050405020304" pitchFamily="18" charset="0"/>
                <a:cs typeface="Times New Roman" panose="02020603050405020304" pitchFamily="18" charset="0"/>
              </a:rPr>
              <a:t>Oral Iron Dosing</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870363"/>
            <a:ext cx="10515600" cy="4987637"/>
          </a:xfrm>
        </p:spPr>
        <p:txBody>
          <a:bodyPr>
            <a:normAutofit/>
          </a:bodyPr>
          <a:lstStyle/>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Elemental iron (mg/day) = 0.25g Hgb/100 mL blood/day (5,000 mL blood) (3.4 mg Fe/1 g Hgb)</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40 mg Fe/day/20% absorption (approximate absorption rate in iron-deficient states)</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200 mg Fe/day</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1,000 mg ferrous sulfate/day (ferrous sulfate contains 20% elemental iron)</a:t>
            </a:r>
          </a:p>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325 mg three times daily (TID) ferrous sulfate</a:t>
            </a:r>
          </a:p>
        </p:txBody>
      </p:sp>
    </p:spTree>
    <p:extLst>
      <p:ext uri="{BB962C8B-B14F-4D97-AF65-F5344CB8AC3E}">
        <p14:creationId xmlns:p14="http://schemas.microsoft.com/office/powerpoint/2010/main" val="3345489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818"/>
            <a:ext cx="10515600" cy="1149927"/>
          </a:xfrm>
        </p:spPr>
        <p:txBody>
          <a:bodyPr>
            <a:normAutofit/>
          </a:bodyPr>
          <a:lstStyle/>
          <a:p>
            <a:r>
              <a:rPr lang="en-US" sz="4000" b="1" dirty="0" smtClean="0">
                <a:solidFill>
                  <a:srgbClr val="0070C0"/>
                </a:solidFill>
                <a:latin typeface="Times New Roman" panose="02020603050405020304" pitchFamily="18" charset="0"/>
                <a:cs typeface="Times New Roman" panose="02020603050405020304" pitchFamily="18" charset="0"/>
              </a:rPr>
              <a:t>Product Selection</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357745"/>
            <a:ext cx="10515600" cy="5500255"/>
          </a:xfrm>
        </p:spPr>
        <p:txBody>
          <a:bodyPr>
            <a:normAutofit/>
          </a:bodyPr>
          <a:lstStyle/>
          <a:p>
            <a:pPr marL="0" lv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What are the differences between iron products? Which is the product of choice</a:t>
            </a:r>
            <a:r>
              <a:rPr lang="en-US" dirty="0" smtClean="0">
                <a:latin typeface="Times New Roman" panose="02020603050405020304" pitchFamily="18" charset="0"/>
                <a:ea typeface="Calibri" panose="020F0502020204030204" pitchFamily="34" charset="0"/>
                <a:cs typeface="Arial" panose="020B0604020202020204" pitchFamily="34" charset="0"/>
              </a:rPr>
              <a:t>?</a:t>
            </a:r>
            <a:endParaRPr lang="en-US"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ferrous form of iron is absorbed three times more readily than the ferric form. </a:t>
            </a:r>
            <a:r>
              <a:rPr lang="en-US" dirty="0" smtClean="0">
                <a:latin typeface="Times New Roman" panose="02020603050405020304" pitchFamily="18" charset="0"/>
                <a:ea typeface="Calibri" panose="020F0502020204030204" pitchFamily="34" charset="0"/>
                <a:cs typeface="Arial" panose="020B0604020202020204" pitchFamily="34" charset="0"/>
              </a:rPr>
              <a:t>Although </a:t>
            </a:r>
            <a:r>
              <a:rPr lang="en-US" dirty="0">
                <a:latin typeface="Times New Roman" panose="02020603050405020304" pitchFamily="18" charset="0"/>
                <a:ea typeface="Calibri" panose="020F0502020204030204" pitchFamily="34" charset="0"/>
                <a:cs typeface="Arial" panose="020B0604020202020204" pitchFamily="34" charset="0"/>
              </a:rPr>
              <a:t>ferrous sulfate, ferrous gluconate, and ferrous fumarate are absorbed almost equally, each contains a different amount of elemental iron that is available for absorption. Carbonyl iron, another iron product, is available, but its use may be limited owing to the fact that iron in this form must be solubilized by gastric acid to be absorbed. Table </a:t>
            </a:r>
            <a:r>
              <a:rPr lang="en-US" dirty="0" smtClean="0">
                <a:latin typeface="Times New Roman" panose="02020603050405020304" pitchFamily="18" charset="0"/>
                <a:ea typeface="Calibri" panose="020F0502020204030204" pitchFamily="34" charset="0"/>
                <a:cs typeface="Arial" panose="020B0604020202020204" pitchFamily="34" charset="0"/>
              </a:rPr>
              <a:t>3-3 </a:t>
            </a:r>
            <a:r>
              <a:rPr lang="en-US" dirty="0">
                <a:latin typeface="Times New Roman" panose="02020603050405020304" pitchFamily="18" charset="0"/>
                <a:ea typeface="Calibri" panose="020F0502020204030204" pitchFamily="34" charset="0"/>
                <a:cs typeface="Arial" panose="020B0604020202020204" pitchFamily="34" charset="0"/>
              </a:rPr>
              <a:t>compares the iron content of several oral iron preparations to assist in making appropriate treatment choices for patients.</a:t>
            </a:r>
          </a:p>
        </p:txBody>
      </p:sp>
    </p:spTree>
    <p:extLst>
      <p:ext uri="{BB962C8B-B14F-4D97-AF65-F5344CB8AC3E}">
        <p14:creationId xmlns:p14="http://schemas.microsoft.com/office/powerpoint/2010/main" val="1550505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680" y="193965"/>
            <a:ext cx="10228119" cy="1302323"/>
          </a:xfrm>
        </p:spPr>
        <p:txBody>
          <a:bodyPr>
            <a:normAutofit/>
          </a:bodyPr>
          <a:lstStyle/>
          <a:p>
            <a:pPr>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Table </a:t>
            </a: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3-3</a:t>
            </a: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 Comparisons of iron preparations.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287623"/>
              </p:ext>
            </p:extLst>
          </p:nvPr>
        </p:nvGraphicFramePr>
        <p:xfrm>
          <a:off x="1125680" y="1496288"/>
          <a:ext cx="10228120" cy="4918368"/>
        </p:xfrm>
        <a:graphic>
          <a:graphicData uri="http://schemas.openxmlformats.org/drawingml/2006/table">
            <a:tbl>
              <a:tblPr firstRow="1" firstCol="1" bandRow="1">
                <a:tableStyleId>{5C22544A-7EE6-4342-B048-85BDC9FD1C3A}</a:tableStyleId>
              </a:tblPr>
              <a:tblGrid>
                <a:gridCol w="3802239">
                  <a:extLst>
                    <a:ext uri="{9D8B030D-6E8A-4147-A177-3AD203B41FA5}">
                      <a16:colId xmlns:a16="http://schemas.microsoft.com/office/drawing/2014/main" val="3289972558"/>
                    </a:ext>
                  </a:extLst>
                </a:gridCol>
                <a:gridCol w="2052345">
                  <a:extLst>
                    <a:ext uri="{9D8B030D-6E8A-4147-A177-3AD203B41FA5}">
                      <a16:colId xmlns:a16="http://schemas.microsoft.com/office/drawing/2014/main" val="3422419265"/>
                    </a:ext>
                  </a:extLst>
                </a:gridCol>
                <a:gridCol w="2916491">
                  <a:extLst>
                    <a:ext uri="{9D8B030D-6E8A-4147-A177-3AD203B41FA5}">
                      <a16:colId xmlns:a16="http://schemas.microsoft.com/office/drawing/2014/main" val="1595278239"/>
                    </a:ext>
                  </a:extLst>
                </a:gridCol>
                <a:gridCol w="1457045">
                  <a:extLst>
                    <a:ext uri="{9D8B030D-6E8A-4147-A177-3AD203B41FA5}">
                      <a16:colId xmlns:a16="http://schemas.microsoft.com/office/drawing/2014/main" val="3330474607"/>
                    </a:ext>
                  </a:extLst>
                </a:gridCol>
              </a:tblGrid>
              <a:tr h="819728">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Preparation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Dose (mg)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Fe</a:t>
                      </a:r>
                      <a:r>
                        <a:rPr lang="en-US" sz="2800" baseline="30000">
                          <a:effectLst/>
                          <a:latin typeface="Times New Roman" panose="02020603050405020304" pitchFamily="18" charset="0"/>
                          <a:cs typeface="Times New Roman" panose="02020603050405020304" pitchFamily="18" charset="0"/>
                        </a:rPr>
                        <a:t>2+</a:t>
                      </a:r>
                      <a:r>
                        <a:rPr lang="en-US" sz="2800">
                          <a:effectLst/>
                          <a:latin typeface="Times New Roman" panose="02020603050405020304" pitchFamily="18" charset="0"/>
                          <a:cs typeface="Times New Roman" panose="02020603050405020304" pitchFamily="18" charset="0"/>
                        </a:rPr>
                        <a:t> Content (mg)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Fe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5776893"/>
                  </a:ext>
                </a:extLst>
              </a:tr>
              <a:tr h="819728">
                <a:tc>
                  <a:txBody>
                    <a:bodyPr/>
                    <a:lstStyle/>
                    <a:p>
                      <a:pPr marL="0" marR="0" algn="just" rtl="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Ferrous sulfate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325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65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20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9115747"/>
                  </a:ext>
                </a:extLst>
              </a:tr>
              <a:tr h="819728">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Ferrous fumarate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324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106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33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4727186"/>
                  </a:ext>
                </a:extLst>
              </a:tr>
              <a:tr h="819728">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Ferrous gluconate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300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34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11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8232817"/>
                  </a:ext>
                </a:extLst>
              </a:tr>
              <a:tr h="819728">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Carbonyl iron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45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4159638"/>
                  </a:ext>
                </a:extLst>
              </a:tr>
              <a:tr h="819728">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Slow Fe (time-released)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160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50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31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1749959"/>
                  </a:ext>
                </a:extLst>
              </a:tr>
            </a:tbl>
          </a:graphicData>
        </a:graphic>
      </p:graphicFrame>
    </p:spTree>
    <p:extLst>
      <p:ext uri="{BB962C8B-B14F-4D97-AF65-F5344CB8AC3E}">
        <p14:creationId xmlns:p14="http://schemas.microsoft.com/office/powerpoint/2010/main" val="378613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49382"/>
            <a:ext cx="11623964" cy="6359236"/>
          </a:xfrm>
        </p:spPr>
      </p:pic>
    </p:spTree>
    <p:extLst>
      <p:ext uri="{BB962C8B-B14F-4D97-AF65-F5344CB8AC3E}">
        <p14:creationId xmlns:p14="http://schemas.microsoft.com/office/powerpoint/2010/main" val="467167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02327"/>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Iron Deficiency Anemia</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49927"/>
            <a:ext cx="10515600" cy="5708073"/>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Iron deficiency is a state of negative iron balance in which the daily iron intake and stores are unable to meet the RBC and other body tissue needs.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body contains approximately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3.5 g of iron</a:t>
            </a:r>
            <a:r>
              <a:rPr lang="en-US" dirty="0">
                <a:latin typeface="Times New Roman" panose="02020603050405020304" pitchFamily="18" charset="0"/>
                <a:ea typeface="Calibri" panose="020F0502020204030204" pitchFamily="34" charset="0"/>
                <a:cs typeface="Arial" panose="020B0604020202020204" pitchFamily="34" charset="0"/>
              </a:rPr>
              <a:t>, of which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2.5 g are found in Hgb</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A </a:t>
            </a:r>
            <a:r>
              <a:rPr lang="en-US" dirty="0">
                <a:latin typeface="Times New Roman" panose="02020603050405020304" pitchFamily="18" charset="0"/>
                <a:ea typeface="Calibri" panose="020F0502020204030204" pitchFamily="34" charset="0"/>
                <a:cs typeface="Arial" panose="020B0604020202020204" pitchFamily="34" charset="0"/>
              </a:rPr>
              <a:t>significant amount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iron is stored as ferritin or aggregated ferritin</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hemosiderin</a:t>
            </a:r>
            <a:r>
              <a:rPr lang="en-US" dirty="0">
                <a:latin typeface="Times New Roman" panose="02020603050405020304" pitchFamily="18" charset="0"/>
                <a:ea typeface="Calibri" panose="020F0502020204030204" pitchFamily="34" charset="0"/>
                <a:cs typeface="Arial" panose="020B0604020202020204" pitchFamily="34" charset="0"/>
              </a:rPr>
              <a:t>) in the reticuloendothelial cells of the liver, spleen, and bone marrow and by hepatocytes. Ferritin circulates at concentrations that reflect total iron body stores.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Only </a:t>
            </a:r>
            <a:r>
              <a:rPr lang="en-US" dirty="0">
                <a:latin typeface="Times New Roman" panose="02020603050405020304" pitchFamily="18" charset="0"/>
                <a:ea typeface="Calibri" panose="020F0502020204030204" pitchFamily="34" charset="0"/>
                <a:cs typeface="Arial" panose="020B0604020202020204" pitchFamily="34" charset="0"/>
              </a:rPr>
              <a:t>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small fraction of iron is found in plasma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100 to 150 mcg/dL</a:t>
            </a:r>
            <a:r>
              <a:rPr lang="en-US" dirty="0">
                <a:latin typeface="Times New Roman" panose="02020603050405020304" pitchFamily="18" charset="0"/>
                <a:ea typeface="Calibri" panose="020F0502020204030204" pitchFamily="34" charset="0"/>
                <a:cs typeface="Arial" panose="020B0604020202020204" pitchFamily="34" charset="0"/>
              </a:rPr>
              <a:t>), and most is bound to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transferrin</a:t>
            </a:r>
            <a:r>
              <a:rPr lang="en-US" dirty="0">
                <a:latin typeface="Times New Roman" panose="02020603050405020304" pitchFamily="18" charset="0"/>
                <a:ea typeface="Calibri" panose="020F0502020204030204" pitchFamily="34" charset="0"/>
                <a:cs typeface="Arial" panose="020B0604020202020204" pitchFamily="34" charset="0"/>
              </a:rPr>
              <a:t>, the transport protein.</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773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50007"/>
            <a:ext cx="2258291" cy="4170759"/>
          </a:xfrm>
        </p:spPr>
        <p:txBody>
          <a:bodyPr>
            <a:normAutofit/>
          </a:bodyPr>
          <a:lstStyle/>
          <a:p>
            <a:pPr marL="0" lvl="0" indent="0" algn="just">
              <a:lnSpc>
                <a:spcPct val="115000"/>
              </a:lnSpc>
              <a:spcBef>
                <a:spcPts val="0"/>
              </a:spcBef>
              <a:buNone/>
            </a:pPr>
            <a:r>
              <a:rPr lang="en-US" sz="1800" dirty="0">
                <a:latin typeface="Bahnschrift" panose="020B0502040204020203" pitchFamily="34" charset="0"/>
                <a:ea typeface="Calibri" panose="020F0502020204030204" pitchFamily="34" charset="0"/>
                <a:cs typeface="Arial" panose="020B0604020202020204" pitchFamily="34" charset="0"/>
              </a:rPr>
              <a:t>• The regulation of iron absorption, uptake and distribution in the body. The transport of iron is regulated in a similar fashion </a:t>
            </a:r>
            <a:r>
              <a:rPr lang="en-US" sz="1800" dirty="0" smtClean="0">
                <a:latin typeface="Bahnschrift" panose="020B0502040204020203" pitchFamily="34" charset="0"/>
                <a:ea typeface="Calibri" panose="020F0502020204030204" pitchFamily="34" charset="0"/>
                <a:cs typeface="Arial" panose="020B0604020202020204" pitchFamily="34" charset="0"/>
              </a:rPr>
              <a:t>to enterocytes </a:t>
            </a:r>
            <a:r>
              <a:rPr lang="en-US" sz="1800" dirty="0">
                <a:latin typeface="Bahnschrift" panose="020B0502040204020203" pitchFamily="34" charset="0"/>
                <a:ea typeface="Calibri" panose="020F0502020204030204" pitchFamily="34" charset="0"/>
                <a:cs typeface="Arial" panose="020B0604020202020204" pitchFamily="34" charset="0"/>
              </a:rPr>
              <a:t>in other iron-transporting cells such as macrophages.</a:t>
            </a:r>
            <a:endParaRPr lang="en-US" sz="1800" dirty="0" smtClean="0">
              <a:latin typeface="Bahnschrift" panose="020B0502040204020203"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2445328" y="12773"/>
            <a:ext cx="8502774" cy="6845228"/>
          </a:xfrm>
          <a:prstGeom prst="rect">
            <a:avLst/>
          </a:prstGeom>
        </p:spPr>
      </p:pic>
    </p:spTree>
    <p:extLst>
      <p:ext uri="{BB962C8B-B14F-4D97-AF65-F5344CB8AC3E}">
        <p14:creationId xmlns:p14="http://schemas.microsoft.com/office/powerpoint/2010/main" val="813161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680" y="193965"/>
            <a:ext cx="10228119" cy="1025235"/>
          </a:xfrm>
        </p:spPr>
        <p:txBody>
          <a:bodyPr>
            <a:normAutofit/>
          </a:bodyPr>
          <a:lstStyle/>
          <a:p>
            <a:pPr>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Table </a:t>
            </a: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3-1</a:t>
            </a: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 Body iron distribution.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85580157"/>
              </p:ext>
            </p:extLst>
          </p:nvPr>
        </p:nvGraphicFramePr>
        <p:xfrm>
          <a:off x="1125680" y="1330036"/>
          <a:ext cx="9850581" cy="5112330"/>
        </p:xfrm>
        <a:graphic>
          <a:graphicData uri="http://schemas.openxmlformats.org/drawingml/2006/table">
            <a:tbl>
              <a:tblPr firstRow="1" firstCol="1" bandRow="1">
                <a:tableStyleId>{5C22544A-7EE6-4342-B048-85BDC9FD1C3A}</a:tableStyleId>
              </a:tblPr>
              <a:tblGrid>
                <a:gridCol w="3283527">
                  <a:extLst>
                    <a:ext uri="{9D8B030D-6E8A-4147-A177-3AD203B41FA5}">
                      <a16:colId xmlns:a16="http://schemas.microsoft.com/office/drawing/2014/main" val="3133496809"/>
                    </a:ext>
                  </a:extLst>
                </a:gridCol>
                <a:gridCol w="3283527">
                  <a:extLst>
                    <a:ext uri="{9D8B030D-6E8A-4147-A177-3AD203B41FA5}">
                      <a16:colId xmlns:a16="http://schemas.microsoft.com/office/drawing/2014/main" val="158825413"/>
                    </a:ext>
                  </a:extLst>
                </a:gridCol>
                <a:gridCol w="3283527">
                  <a:extLst>
                    <a:ext uri="{9D8B030D-6E8A-4147-A177-3AD203B41FA5}">
                      <a16:colId xmlns:a16="http://schemas.microsoft.com/office/drawing/2014/main" val="1590970679"/>
                    </a:ext>
                  </a:extLst>
                </a:gridCol>
              </a:tblGrid>
              <a:tr h="753485">
                <a:tc rowSpan="2">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rtl="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Iron Content, mg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750311321"/>
                  </a:ext>
                </a:extLst>
              </a:tr>
              <a:tr h="1049195">
                <a:tc vMerge="1">
                  <a:txBody>
                    <a:bodyPr/>
                    <a:lstStyle/>
                    <a:p>
                      <a:endParaRPr lang="en-US"/>
                    </a:p>
                  </a:txBody>
                  <a:tcPr/>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Adult Male, 80 kg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Adult Female, 60 kg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9790575"/>
                  </a:ext>
                </a:extLst>
              </a:tr>
              <a:tr h="753485">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Hemoglobin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2500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1700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9399949"/>
                  </a:ext>
                </a:extLst>
              </a:tr>
              <a:tr h="1049195">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Myoglobin/enzymes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500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300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7666240"/>
                  </a:ext>
                </a:extLst>
              </a:tr>
              <a:tr h="753485">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Transferrin iron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9277499"/>
                  </a:ext>
                </a:extLst>
              </a:tr>
              <a:tr h="753485">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Iron stores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600-1000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0-300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2305439"/>
                  </a:ext>
                </a:extLst>
              </a:tr>
            </a:tbl>
          </a:graphicData>
        </a:graphic>
      </p:graphicFrame>
    </p:spTree>
    <p:extLst>
      <p:ext uri="{BB962C8B-B14F-4D97-AF65-F5344CB8AC3E}">
        <p14:creationId xmlns:p14="http://schemas.microsoft.com/office/powerpoint/2010/main" val="445885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38799"/>
            <a:ext cx="10515600" cy="942109"/>
          </a:xfrm>
        </p:spPr>
        <p:txBody>
          <a:bodyPr>
            <a:normAutofit fontScale="77500" lnSpcReduction="20000"/>
          </a:bodyPr>
          <a:lstStyle/>
          <a:p>
            <a:pPr marL="0" lvl="0" indent="0" algn="just">
              <a:lnSpc>
                <a:spcPct val="115000"/>
              </a:lnSpc>
              <a:spcBef>
                <a:spcPts val="0"/>
              </a:spcBef>
              <a:buNone/>
            </a:pPr>
            <a:r>
              <a:rPr lang="en-US" dirty="0">
                <a:latin typeface="Bahnschrift" panose="020B0502040204020203" pitchFamily="34" charset="0"/>
                <a:ea typeface="Calibri" panose="020F0502020204030204" pitchFamily="34" charset="0"/>
                <a:cs typeface="Arial" panose="020B0604020202020204" pitchFamily="34" charset="0"/>
              </a:rPr>
              <a:t>• Model of the Hemoglobin Tetramer With the α-Chain Subunits Facing the </a:t>
            </a:r>
            <a:r>
              <a:rPr lang="en-US" dirty="0" smtClean="0">
                <a:latin typeface="Bahnschrift" panose="020B0502040204020203" pitchFamily="34" charset="0"/>
                <a:ea typeface="Calibri" panose="020F0502020204030204" pitchFamily="34" charset="0"/>
                <a:cs typeface="Arial" panose="020B0604020202020204" pitchFamily="34" charset="0"/>
              </a:rPr>
              <a:t>Reader. Each </a:t>
            </a:r>
            <a:r>
              <a:rPr lang="en-US" dirty="0">
                <a:latin typeface="Bahnschrift" panose="020B0502040204020203" pitchFamily="34" charset="0"/>
                <a:ea typeface="Calibri" panose="020F0502020204030204" pitchFamily="34" charset="0"/>
                <a:cs typeface="Arial" panose="020B0604020202020204" pitchFamily="34" charset="0"/>
              </a:rPr>
              <a:t>subunit contains a molecule of heme attached to an atom of iron.</a:t>
            </a:r>
            <a:endParaRPr lang="en-US" dirty="0" smtClean="0">
              <a:latin typeface="Bahnschrift" panose="020B0502040204020203"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838200" y="888848"/>
            <a:ext cx="10515600" cy="4569341"/>
          </a:xfrm>
          <a:prstGeom prst="rect">
            <a:avLst/>
          </a:prstGeom>
        </p:spPr>
      </p:pic>
    </p:spTree>
    <p:extLst>
      <p:ext uri="{BB962C8B-B14F-4D97-AF65-F5344CB8AC3E}">
        <p14:creationId xmlns:p14="http://schemas.microsoft.com/office/powerpoint/2010/main" val="1627369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8145"/>
            <a:ext cx="10515600" cy="1468582"/>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Iron Deficiency Anemia</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216727"/>
            <a:ext cx="10515600" cy="4641273"/>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Despite the continuing turnover of RBC,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iron stores are well preserved </a:t>
            </a:r>
            <a:r>
              <a:rPr lang="en-US" dirty="0">
                <a:latin typeface="Times New Roman" panose="02020603050405020304" pitchFamily="18" charset="0"/>
                <a:ea typeface="Calibri" panose="020F0502020204030204" pitchFamily="34" charset="0"/>
                <a:cs typeface="Arial" panose="020B0604020202020204" pitchFamily="34" charset="0"/>
              </a:rPr>
              <a:t>because the iron is recovered and reused in new erythrocytes.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Only </a:t>
            </a:r>
            <a:r>
              <a:rPr lang="en-US" dirty="0">
                <a:latin typeface="Times New Roman" panose="02020603050405020304" pitchFamily="18" charset="0"/>
                <a:ea typeface="Calibri" panose="020F0502020204030204" pitchFamily="34" charset="0"/>
                <a:cs typeface="Arial" panose="020B0604020202020204" pitchFamily="34" charset="0"/>
              </a:rPr>
              <a:t>about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0.5 to 1 mg/day of </a:t>
            </a:r>
            <a:r>
              <a:rPr lang="en-US"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iron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is lost </a:t>
            </a:r>
            <a:r>
              <a:rPr lang="en-US" dirty="0">
                <a:latin typeface="Times New Roman" panose="02020603050405020304" pitchFamily="18" charset="0"/>
                <a:ea typeface="Calibri" panose="020F0502020204030204" pitchFamily="34" charset="0"/>
                <a:cs typeface="Arial" panose="020B0604020202020204" pitchFamily="34" charset="0"/>
              </a:rPr>
              <a:t>from urine, sweat, and the sloughing of intestinal mucosal cells that contain ferritin in men and in nonmenstruating women.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Menstruating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women lose approximately an additional 1 mg of iron per day</a:t>
            </a:r>
            <a:r>
              <a:rPr lang="en-US" dirty="0">
                <a:latin typeface="Times New Roman" panose="02020603050405020304" pitchFamily="18" charset="0"/>
                <a:ea typeface="Calibri" panose="020F0502020204030204" pitchFamily="34" charset="0"/>
                <a:cs typeface="Arial" panose="020B0604020202020204" pitchFamily="34" charset="0"/>
              </a:rPr>
              <a:t>. Pregnancy and lactation are other common sources of iron loss.</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0200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8145"/>
            <a:ext cx="10515600" cy="1468582"/>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Iron Deficiency Anemia</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216727"/>
            <a:ext cx="10515600" cy="4641273"/>
          </a:xfrm>
        </p:spPr>
        <p:txBody>
          <a:bodyPr>
            <a:normAutofit/>
          </a:bodyPr>
          <a:lstStyle/>
          <a:p>
            <a:pPr marL="0" lvl="0" indent="0" algn="just">
              <a:lnSpc>
                <a:spcPct val="115000"/>
              </a:lnSpc>
              <a:spcBef>
                <a:spcPts val="0"/>
              </a:spcBef>
              <a:buNone/>
            </a:pPr>
            <a:r>
              <a:rPr lang="en-US" dirty="0">
                <a:latin typeface="Times New Roman" panose="02020603050405020304" pitchFamily="18" charset="0"/>
                <a:ea typeface="Calibri" panose="020F0502020204030204" pitchFamily="34" charset="0"/>
                <a:cs typeface="Arial" panose="020B0604020202020204" pitchFamily="34" charset="0"/>
              </a:rPr>
              <a:t>• Individuals with normal iron stores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absorb roughly 10% of ingested dietary iron</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average American diet contains 6 mg of elemental iron/1,000 kcal. Thus, an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average daily intake of 10 to 12 mg </a:t>
            </a:r>
            <a:r>
              <a:rPr lang="en-US" dirty="0">
                <a:latin typeface="Times New Roman" panose="02020603050405020304" pitchFamily="18" charset="0"/>
                <a:ea typeface="Calibri" panose="020F0502020204030204" pitchFamily="34" charset="0"/>
                <a:cs typeface="Arial" panose="020B0604020202020204" pitchFamily="34" charset="0"/>
              </a:rPr>
              <a:t>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enough to replace the 1 mg lost daily</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15000"/>
              </a:lnSpc>
              <a:spcBef>
                <a:spcPts val="0"/>
              </a:spcBef>
              <a:buNone/>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For </a:t>
            </a:r>
            <a:r>
              <a:rPr lang="en-US" dirty="0">
                <a:latin typeface="Times New Roman" panose="02020603050405020304" pitchFamily="18" charset="0"/>
                <a:ea typeface="Calibri" panose="020F0502020204030204" pitchFamily="34" charset="0"/>
                <a:cs typeface="Arial" panose="020B0604020202020204" pitchFamily="34" charset="0"/>
              </a:rPr>
              <a:t>menstruating, pregnant, or lactating women, however, the daily iron intake requirement may be as high 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20 to 30 mg</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4791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02327"/>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Iron Deficiency Anemia</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205345"/>
            <a:ext cx="10515600" cy="5652655"/>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Iron </a:t>
            </a:r>
            <a:r>
              <a:rPr lang="en-US" dirty="0">
                <a:latin typeface="Times New Roman" panose="02020603050405020304" pitchFamily="18" charset="0"/>
                <a:ea typeface="Calibri" panose="020F0502020204030204" pitchFamily="34" charset="0"/>
                <a:cs typeface="Arial" panose="020B0604020202020204" pitchFamily="34" charset="0"/>
              </a:rPr>
              <a:t>is absorbed from the duodenum and upper jejunum by an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active transport </a:t>
            </a:r>
            <a:r>
              <a:rPr lang="en-US" dirty="0">
                <a:latin typeface="Times New Roman" panose="02020603050405020304" pitchFamily="18" charset="0"/>
                <a:ea typeface="Calibri" panose="020F0502020204030204" pitchFamily="34" charset="0"/>
                <a:cs typeface="Arial" panose="020B0604020202020204" pitchFamily="34" charset="0"/>
              </a:rPr>
              <a:t>mechanism.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Dietary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iron exists primarily in the ferric state </a:t>
            </a:r>
            <a:r>
              <a:rPr lang="en-US" dirty="0">
                <a:latin typeface="Times New Roman" panose="02020603050405020304" pitchFamily="18" charset="0"/>
                <a:ea typeface="Calibri" panose="020F0502020204030204" pitchFamily="34" charset="0"/>
                <a:cs typeface="Arial" panose="020B0604020202020204" pitchFamily="34" charset="0"/>
              </a:rPr>
              <a:t>and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converted to the more readily absorbed ferrous form </a:t>
            </a:r>
            <a:r>
              <a:rPr lang="en-US" dirty="0">
                <a:latin typeface="Times New Roman" panose="02020603050405020304" pitchFamily="18" charset="0"/>
                <a:ea typeface="Calibri" panose="020F0502020204030204" pitchFamily="34" charset="0"/>
                <a:cs typeface="Arial" panose="020B0604020202020204" pitchFamily="34" charset="0"/>
              </a:rPr>
              <a:t>in the acid environment of the stomach. The ferrous form binds to transferrin for transport to the bone marrow, where it is incorporated into the Hgb of mature erythrocytes.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GI </a:t>
            </a:r>
            <a:r>
              <a:rPr lang="en-US" dirty="0">
                <a:latin typeface="Times New Roman" panose="02020603050405020304" pitchFamily="18" charset="0"/>
                <a:ea typeface="Calibri" panose="020F0502020204030204" pitchFamily="34" charset="0"/>
                <a:cs typeface="Arial" panose="020B0604020202020204" pitchFamily="34" charset="0"/>
              </a:rPr>
              <a:t>absorption of iron is increased from the usual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10%</a:t>
            </a:r>
            <a:r>
              <a:rPr lang="en-US" dirty="0">
                <a:latin typeface="Times New Roman" panose="02020603050405020304" pitchFamily="18" charset="0"/>
                <a:ea typeface="Calibri" panose="020F0502020204030204" pitchFamily="34" charset="0"/>
                <a:cs typeface="Arial" panose="020B0604020202020204" pitchFamily="34" charset="0"/>
              </a:rPr>
              <a:t> to as much 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threefold to fivefold in iron-deficiency states </a:t>
            </a:r>
            <a:r>
              <a:rPr lang="en-US" dirty="0">
                <a:latin typeface="Times New Roman" panose="02020603050405020304" pitchFamily="18" charset="0"/>
                <a:ea typeface="Calibri" panose="020F0502020204030204" pitchFamily="34" charset="0"/>
                <a:cs typeface="Arial" panose="020B0604020202020204" pitchFamily="34" charset="0"/>
              </a:rPr>
              <a:t>or when erythropoiesis occurs at a more rapid rate.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Animal </a:t>
            </a:r>
            <a:r>
              <a:rPr lang="en-US" dirty="0">
                <a:latin typeface="Times New Roman" panose="02020603050405020304" pitchFamily="18" charset="0"/>
                <a:ea typeface="Calibri" panose="020F0502020204030204" pitchFamily="34" charset="0"/>
                <a:cs typeface="Arial" panose="020B0604020202020204" pitchFamily="34" charset="0"/>
              </a:rPr>
              <a:t>sources of iron, heme iron, are better absorbed than plant sources, nonheme iron.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82637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52401"/>
            <a:ext cx="10515600" cy="651163"/>
          </a:xfrm>
        </p:spPr>
        <p:txBody>
          <a:bodyPr>
            <a:normAutofit fontScale="90000"/>
          </a:bodyPr>
          <a:lstStyle/>
          <a:p>
            <a:pPr algn="ctr">
              <a:lnSpc>
                <a:spcPct val="115000"/>
              </a:lnSpc>
              <a:spcBef>
                <a:spcPts val="0"/>
              </a:spcBef>
            </a:pP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Table </a:t>
            </a:r>
            <a:r>
              <a:rPr lang="en-US" sz="32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3-2</a:t>
            </a: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 Good sources of iron.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1851900"/>
              </p:ext>
            </p:extLst>
          </p:nvPr>
        </p:nvGraphicFramePr>
        <p:xfrm>
          <a:off x="1600201" y="803564"/>
          <a:ext cx="8991600" cy="5777343"/>
        </p:xfrm>
        <a:graphic>
          <a:graphicData uri="http://schemas.openxmlformats.org/drawingml/2006/table">
            <a:tbl>
              <a:tblPr firstRow="1" firstCol="1" bandRow="1">
                <a:tableStyleId>{5C22544A-7EE6-4342-B048-85BDC9FD1C3A}</a:tableStyleId>
              </a:tblPr>
              <a:tblGrid>
                <a:gridCol w="3532489">
                  <a:extLst>
                    <a:ext uri="{9D8B030D-6E8A-4147-A177-3AD203B41FA5}">
                      <a16:colId xmlns:a16="http://schemas.microsoft.com/office/drawing/2014/main" val="496837871"/>
                    </a:ext>
                  </a:extLst>
                </a:gridCol>
                <a:gridCol w="3038701">
                  <a:extLst>
                    <a:ext uri="{9D8B030D-6E8A-4147-A177-3AD203B41FA5}">
                      <a16:colId xmlns:a16="http://schemas.microsoft.com/office/drawing/2014/main" val="217304670"/>
                    </a:ext>
                  </a:extLst>
                </a:gridCol>
                <a:gridCol w="2420410">
                  <a:extLst>
                    <a:ext uri="{9D8B030D-6E8A-4147-A177-3AD203B41FA5}">
                      <a16:colId xmlns:a16="http://schemas.microsoft.com/office/drawing/2014/main" val="2337489517"/>
                    </a:ext>
                  </a:extLst>
                </a:gridCol>
              </a:tblGrid>
              <a:tr h="525213">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Food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Serving Size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Amount (mg)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5962608"/>
                  </a:ext>
                </a:extLst>
              </a:tr>
              <a:tr h="525213">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Total cereal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1 cup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18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2344898"/>
                  </a:ext>
                </a:extLst>
              </a:tr>
              <a:tr h="525213">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Grape-Nuts cereal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1 cup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18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8311"/>
                  </a:ext>
                </a:extLst>
              </a:tr>
              <a:tr h="525213">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Instant Cream of Wheat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1 cup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8.2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0598248"/>
                  </a:ext>
                </a:extLst>
              </a:tr>
              <a:tr h="525213">
                <a:tc>
                  <a:txBody>
                    <a:bodyPr/>
                    <a:lstStyle/>
                    <a:p>
                      <a:pPr marL="0" marR="0" algn="just" rtl="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Instant plain oatmeal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1 cup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6.7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4404805"/>
                  </a:ext>
                </a:extLst>
              </a:tr>
              <a:tr h="525213">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Wheat germ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1 oz.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2.6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1629682"/>
                  </a:ext>
                </a:extLst>
              </a:tr>
              <a:tr h="525213">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Broccoli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1 medium stalk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2.1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413575"/>
                  </a:ext>
                </a:extLst>
              </a:tr>
              <a:tr h="525213">
                <a:tc>
                  <a:txBody>
                    <a:bodyPr/>
                    <a:lstStyle/>
                    <a:p>
                      <a:pPr marL="0" marR="0" algn="just" rtl="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Baked potato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1 medium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2.7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408692"/>
                  </a:ext>
                </a:extLst>
              </a:tr>
              <a:tr h="525213">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Raw tofu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1/2 cup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8745131"/>
                  </a:ext>
                </a:extLst>
              </a:tr>
              <a:tr h="525213">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Lentils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1/2 cup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3.3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1365026"/>
                  </a:ext>
                </a:extLst>
              </a:tr>
              <a:tr h="525213">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Beef chuck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3 ounces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rtl="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3.2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7251385"/>
                  </a:ext>
                </a:extLst>
              </a:tr>
            </a:tbl>
          </a:graphicData>
        </a:graphic>
      </p:graphicFrame>
    </p:spTree>
    <p:extLst>
      <p:ext uri="{BB962C8B-B14F-4D97-AF65-F5344CB8AC3E}">
        <p14:creationId xmlns:p14="http://schemas.microsoft.com/office/powerpoint/2010/main" val="3416050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TotalTime>
  <Words>1423</Words>
  <Application>Microsoft Office PowerPoint</Application>
  <PresentationFormat>Widescreen</PresentationFormat>
  <Paragraphs>131</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Bahnschrift</vt:lpstr>
      <vt:lpstr>Calibri</vt:lpstr>
      <vt:lpstr>Calibri Light</vt:lpstr>
      <vt:lpstr>Gill Sans MT</vt:lpstr>
      <vt:lpstr>Lucida Calligraphy</vt:lpstr>
      <vt:lpstr>Times New Roman</vt:lpstr>
      <vt:lpstr>Verdana</vt:lpstr>
      <vt:lpstr>Office Theme</vt:lpstr>
      <vt:lpstr>Oral Iron Therapy </vt:lpstr>
      <vt:lpstr>Iron Deficiency Anemia</vt:lpstr>
      <vt:lpstr>PowerPoint Presentation</vt:lpstr>
      <vt:lpstr>Table 3-1: Body iron distribution.</vt:lpstr>
      <vt:lpstr>PowerPoint Presentation</vt:lpstr>
      <vt:lpstr>Iron Deficiency Anemia</vt:lpstr>
      <vt:lpstr>Iron Deficiency Anemia</vt:lpstr>
      <vt:lpstr>Iron Deficiency Anemia</vt:lpstr>
      <vt:lpstr>Table 3-2: Good sources of iron.</vt:lpstr>
      <vt:lpstr>Iron Deficiency Anemia</vt:lpstr>
      <vt:lpstr>Oral Iron Dosing</vt:lpstr>
      <vt:lpstr>Oral Iron Dosing</vt:lpstr>
      <vt:lpstr>Oral Iron Dosing</vt:lpstr>
      <vt:lpstr>Oral Iron Dosing</vt:lpstr>
      <vt:lpstr>Oral Iron Dosing</vt:lpstr>
      <vt:lpstr>Product Selection</vt:lpstr>
      <vt:lpstr>Table 3-3: Comparisons of iron preparations.</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Historic Background  of Pharmacy Practice</dc:title>
  <dc:creator>haider raheem</dc:creator>
  <cp:lastModifiedBy>haider raheem</cp:lastModifiedBy>
  <cp:revision>53</cp:revision>
  <dcterms:created xsi:type="dcterms:W3CDTF">2021-10-05T20:56:32Z</dcterms:created>
  <dcterms:modified xsi:type="dcterms:W3CDTF">2024-09-30T22:46:03Z</dcterms:modified>
</cp:coreProperties>
</file>