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2" r:id="rId1"/>
  </p:sldMasterIdLst>
  <p:notesMasterIdLst>
    <p:notesMasterId r:id="rId14"/>
  </p:notesMasterIdLst>
  <p:sldIdLst>
    <p:sldId id="256" r:id="rId2"/>
    <p:sldId id="257" r:id="rId3"/>
    <p:sldId id="258" r:id="rId4"/>
    <p:sldId id="262" r:id="rId5"/>
    <p:sldId id="282" r:id="rId6"/>
    <p:sldId id="260" r:id="rId7"/>
    <p:sldId id="261" r:id="rId8"/>
    <p:sldId id="263" r:id="rId9"/>
    <p:sldId id="264" r:id="rId10"/>
    <p:sldId id="283" r:id="rId11"/>
    <p:sldId id="267" r:id="rId12"/>
    <p:sldId id="287"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User" initials="MOU" lastIdx="1" clrIdx="0">
    <p:extLst>
      <p:ext uri="{19B8F6BF-5375-455C-9EA6-DF929625EA0E}">
        <p15:presenceInfo xmlns:p15="http://schemas.microsoft.com/office/powerpoint/2012/main" userId="Microsoft Office 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738"/>
    <p:restoredTop sz="94628"/>
  </p:normalViewPr>
  <p:slideViewPr>
    <p:cSldViewPr>
      <p:cViewPr varScale="1">
        <p:scale>
          <a:sx n="65" d="100"/>
          <a:sy n="65" d="100"/>
        </p:scale>
        <p:origin x="1200"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33A9E6-F7E4-4821-96A8-9BC8B426F6BF}" type="doc">
      <dgm:prSet loTypeId="urn:microsoft.com/office/officeart/2005/8/layout/vList3" loCatId="list" qsTypeId="urn:microsoft.com/office/officeart/2005/8/quickstyle/3d3" qsCatId="3D" csTypeId="urn:microsoft.com/office/officeart/2005/8/colors/colorful3" csCatId="colorful" phldr="1"/>
      <dgm:spPr/>
      <dgm:t>
        <a:bodyPr/>
        <a:lstStyle/>
        <a:p>
          <a:endParaRPr lang="en-US"/>
        </a:p>
      </dgm:t>
    </dgm:pt>
    <dgm:pt modelId="{D4385D41-68F6-481D-B05B-ABBF15BE46E1}">
      <dgm:prSet custT="1"/>
      <dgm:spPr/>
      <dgm:t>
        <a:bodyPr/>
        <a:lstStyle/>
        <a:p>
          <a:pPr rtl="0"/>
          <a:r>
            <a:rPr lang="en-US" sz="1600" b="1" dirty="0">
              <a:solidFill>
                <a:schemeClr val="tx1"/>
              </a:solidFill>
              <a:effectLst>
                <a:outerShdw blurRad="38100" dist="38100" dir="2700000" algn="tl">
                  <a:srgbClr val="000000">
                    <a:alpha val="43137"/>
                  </a:srgbClr>
                </a:outerShdw>
              </a:effectLst>
            </a:rPr>
            <a:t>Flowability</a:t>
          </a:r>
        </a:p>
      </dgm:t>
    </dgm:pt>
    <dgm:pt modelId="{8A673E76-3686-48AF-8DFF-1229D50A59CE}" type="parTrans" cxnId="{A1E532A8-35A8-4327-89C6-24EC5B6A52D6}">
      <dgm:prSet/>
      <dgm:spPr/>
      <dgm:t>
        <a:bodyPr/>
        <a:lstStyle/>
        <a:p>
          <a:endParaRPr lang="en-US"/>
        </a:p>
      </dgm:t>
    </dgm:pt>
    <dgm:pt modelId="{F58D4A7C-DC97-45F9-A72A-ACBD2C4EEFDB}" type="sibTrans" cxnId="{A1E532A8-35A8-4327-89C6-24EC5B6A52D6}">
      <dgm:prSet/>
      <dgm:spPr/>
      <dgm:t>
        <a:bodyPr/>
        <a:lstStyle/>
        <a:p>
          <a:endParaRPr lang="en-US"/>
        </a:p>
      </dgm:t>
    </dgm:pt>
    <dgm:pt modelId="{FEE69D34-9687-4A1D-B276-06A1158BC376}">
      <dgm:prSet custT="1"/>
      <dgm:spPr/>
      <dgm:t>
        <a:bodyPr/>
        <a:lstStyle/>
        <a:p>
          <a:pPr rtl="0"/>
          <a:r>
            <a:rPr lang="en-US" sz="1600" b="1" dirty="0">
              <a:solidFill>
                <a:schemeClr val="tx1"/>
              </a:solidFill>
              <a:effectLst>
                <a:outerShdw blurRad="38100" dist="38100" dir="2700000" algn="tl">
                  <a:srgbClr val="000000">
                    <a:alpha val="43137"/>
                  </a:srgbClr>
                </a:outerShdw>
              </a:effectLst>
            </a:rPr>
            <a:t>Stable, inert, compatible</a:t>
          </a:r>
        </a:p>
      </dgm:t>
    </dgm:pt>
    <dgm:pt modelId="{DA22F37C-07FD-4272-A85E-796A26E31149}" type="parTrans" cxnId="{55F66452-923A-4536-95AF-9A6231F047B5}">
      <dgm:prSet/>
      <dgm:spPr/>
      <dgm:t>
        <a:bodyPr/>
        <a:lstStyle/>
        <a:p>
          <a:endParaRPr lang="en-US"/>
        </a:p>
      </dgm:t>
    </dgm:pt>
    <dgm:pt modelId="{C27F24C3-886F-4516-954D-6BECC342282F}" type="sibTrans" cxnId="{55F66452-923A-4536-95AF-9A6231F047B5}">
      <dgm:prSet/>
      <dgm:spPr/>
      <dgm:t>
        <a:bodyPr/>
        <a:lstStyle/>
        <a:p>
          <a:endParaRPr lang="en-US"/>
        </a:p>
      </dgm:t>
    </dgm:pt>
    <dgm:pt modelId="{80F3FC75-8765-49D4-9AD2-D8217C203355}">
      <dgm:prSet custT="1"/>
      <dgm:spPr/>
      <dgm:t>
        <a:bodyPr/>
        <a:lstStyle/>
        <a:p>
          <a:pPr rtl="0"/>
          <a:r>
            <a:rPr lang="en-US" sz="1600" b="1" dirty="0">
              <a:solidFill>
                <a:schemeClr val="tx1"/>
              </a:solidFill>
              <a:effectLst>
                <a:outerShdw blurRad="38100" dist="38100" dir="2700000" algn="tl">
                  <a:srgbClr val="000000">
                    <a:alpha val="43137"/>
                  </a:srgbClr>
                </a:outerShdw>
              </a:effectLst>
            </a:rPr>
            <a:t>Compressibility</a:t>
          </a:r>
        </a:p>
      </dgm:t>
    </dgm:pt>
    <dgm:pt modelId="{41E7D6C1-081F-4B0B-B026-D5A1F6EC695A}" type="parTrans" cxnId="{78F98C1E-E697-46C2-90B1-34A411E14064}">
      <dgm:prSet/>
      <dgm:spPr/>
      <dgm:t>
        <a:bodyPr/>
        <a:lstStyle/>
        <a:p>
          <a:endParaRPr lang="en-US"/>
        </a:p>
      </dgm:t>
    </dgm:pt>
    <dgm:pt modelId="{404BC1C9-5926-49CB-A2CB-0691EBBCF26D}" type="sibTrans" cxnId="{78F98C1E-E697-46C2-90B1-34A411E14064}">
      <dgm:prSet/>
      <dgm:spPr/>
      <dgm:t>
        <a:bodyPr/>
        <a:lstStyle/>
        <a:p>
          <a:endParaRPr lang="en-US"/>
        </a:p>
      </dgm:t>
    </dgm:pt>
    <dgm:pt modelId="{5389461B-1B0B-4E0D-90FF-A3ABE139BBF7}">
      <dgm:prSet custT="1"/>
      <dgm:spPr/>
      <dgm:t>
        <a:bodyPr anchor="t"/>
        <a:lstStyle/>
        <a:p>
          <a:pPr algn="just" rtl="0"/>
          <a:r>
            <a:rPr lang="en-US" sz="1600" b="0"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Particle size should be of high range, to meet the particle size of the drug (be close to it) Otherwise segregation (</a:t>
          </a:r>
          <a:r>
            <a:rPr lang="en-US" sz="1600" b="0" dirty="0" err="1">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demixing</a:t>
          </a:r>
          <a:r>
            <a:rPr lang="en-US" sz="1600" b="0"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will occur leading to lack of content uniformity</a:t>
          </a:r>
        </a:p>
        <a:p>
          <a:pPr algn="ctr" rtl="0"/>
          <a:endParaRPr lang="en-US" sz="1600" b="0"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dgm:t>
    </dgm:pt>
    <dgm:pt modelId="{1B2D7867-05AF-43BD-80A6-388825E50629}" type="parTrans" cxnId="{29CD114B-03E2-46A7-B284-186E6ACBA9E1}">
      <dgm:prSet/>
      <dgm:spPr/>
      <dgm:t>
        <a:bodyPr/>
        <a:lstStyle/>
        <a:p>
          <a:endParaRPr lang="en-US"/>
        </a:p>
      </dgm:t>
    </dgm:pt>
    <dgm:pt modelId="{12C6E66D-91DC-4596-8D41-56BA9E3FEF95}" type="sibTrans" cxnId="{29CD114B-03E2-46A7-B284-186E6ACBA9E1}">
      <dgm:prSet/>
      <dgm:spPr/>
      <dgm:t>
        <a:bodyPr/>
        <a:lstStyle/>
        <a:p>
          <a:endParaRPr lang="en-US"/>
        </a:p>
      </dgm:t>
    </dgm:pt>
    <dgm:pt modelId="{EBAFC64F-D589-4033-9158-258756F0A760}">
      <dgm:prSet custT="1"/>
      <dgm:spPr/>
      <dgm:t>
        <a:bodyPr/>
        <a:lstStyle/>
        <a:p>
          <a:pPr rtl="0"/>
          <a:r>
            <a:rPr lang="en-US" sz="1600" b="1" dirty="0">
              <a:solidFill>
                <a:schemeClr val="tx1"/>
              </a:solidFill>
              <a:effectLst>
                <a:outerShdw blurRad="38100" dist="38100" dir="2700000" algn="tl">
                  <a:srgbClr val="000000">
                    <a:alpha val="43137"/>
                  </a:srgbClr>
                </a:outerShdw>
              </a:effectLst>
            </a:rPr>
            <a:t>Low cost</a:t>
          </a:r>
        </a:p>
      </dgm:t>
    </dgm:pt>
    <dgm:pt modelId="{3B03B8C4-62A2-4928-B8E8-583861E914AE}" type="parTrans" cxnId="{79EE4ADB-41FC-4447-9CAD-DC95BB416E84}">
      <dgm:prSet/>
      <dgm:spPr/>
      <dgm:t>
        <a:bodyPr/>
        <a:lstStyle/>
        <a:p>
          <a:endParaRPr lang="en-US"/>
        </a:p>
      </dgm:t>
    </dgm:pt>
    <dgm:pt modelId="{9054B905-6163-4306-B518-9D614957E4EB}" type="sibTrans" cxnId="{79EE4ADB-41FC-4447-9CAD-DC95BB416E84}">
      <dgm:prSet/>
      <dgm:spPr/>
      <dgm:t>
        <a:bodyPr/>
        <a:lstStyle/>
        <a:p>
          <a:endParaRPr lang="en-US"/>
        </a:p>
      </dgm:t>
    </dgm:pt>
    <dgm:pt modelId="{C8112B08-34BC-4A7F-8752-DF4CF96E2457}">
      <dgm:prSet custT="1"/>
      <dgm:spPr/>
      <dgm:t>
        <a:bodyPr/>
        <a:lstStyle/>
        <a:p>
          <a:pPr rtl="0"/>
          <a:r>
            <a:rPr lang="en-US" sz="1600" b="1" dirty="0">
              <a:solidFill>
                <a:schemeClr val="tx1"/>
              </a:solidFill>
              <a:effectLst>
                <a:outerShdw blurRad="38100" dist="38100" dir="2700000" algn="tl">
                  <a:srgbClr val="000000">
                    <a:alpha val="43137"/>
                  </a:srgbClr>
                </a:outerShdw>
              </a:effectLst>
            </a:rPr>
            <a:t>Provide high pressure-hardness profile.</a:t>
          </a:r>
        </a:p>
      </dgm:t>
    </dgm:pt>
    <dgm:pt modelId="{B0ED4346-95BF-4852-BC23-F1341203947A}" type="parTrans" cxnId="{63660102-340C-4496-B441-1E35F633ACF2}">
      <dgm:prSet/>
      <dgm:spPr/>
      <dgm:t>
        <a:bodyPr/>
        <a:lstStyle/>
        <a:p>
          <a:endParaRPr lang="en-US"/>
        </a:p>
      </dgm:t>
    </dgm:pt>
    <dgm:pt modelId="{D5CF7216-0DE5-43CE-93DD-711DEF40FEDF}" type="sibTrans" cxnId="{63660102-340C-4496-B441-1E35F633ACF2}">
      <dgm:prSet/>
      <dgm:spPr/>
      <dgm:t>
        <a:bodyPr/>
        <a:lstStyle/>
        <a:p>
          <a:endParaRPr lang="en-US"/>
        </a:p>
      </dgm:t>
    </dgm:pt>
    <dgm:pt modelId="{5AA7FE86-7566-4891-ACAF-6C1045EADA80}" type="pres">
      <dgm:prSet presAssocID="{3A33A9E6-F7E4-4821-96A8-9BC8B426F6BF}" presName="linearFlow" presStyleCnt="0">
        <dgm:presLayoutVars>
          <dgm:dir/>
          <dgm:resizeHandles val="exact"/>
        </dgm:presLayoutVars>
      </dgm:prSet>
      <dgm:spPr/>
    </dgm:pt>
    <dgm:pt modelId="{FA300E2C-3BA3-42B9-89C9-2341EAD6B7D1}" type="pres">
      <dgm:prSet presAssocID="{D4385D41-68F6-481D-B05B-ABBF15BE46E1}" presName="composite" presStyleCnt="0"/>
      <dgm:spPr/>
    </dgm:pt>
    <dgm:pt modelId="{266E3BEF-E8FF-4A56-981C-E80921E429D3}" type="pres">
      <dgm:prSet presAssocID="{D4385D41-68F6-481D-B05B-ABBF15BE46E1}" presName="imgShp" presStyleLbl="fgImgPlace1" presStyleIdx="0" presStyleCnt="6"/>
      <dgm:spPr/>
    </dgm:pt>
    <dgm:pt modelId="{958BCC4F-DD49-47CA-9C70-DBCE1FC86223}" type="pres">
      <dgm:prSet presAssocID="{D4385D41-68F6-481D-B05B-ABBF15BE46E1}" presName="txShp" presStyleLbl="node1" presStyleIdx="0" presStyleCnt="6">
        <dgm:presLayoutVars>
          <dgm:bulletEnabled val="1"/>
        </dgm:presLayoutVars>
      </dgm:prSet>
      <dgm:spPr/>
    </dgm:pt>
    <dgm:pt modelId="{17357608-D9D1-47E4-89BE-C1E5CC3DBC67}" type="pres">
      <dgm:prSet presAssocID="{F58D4A7C-DC97-45F9-A72A-ACBD2C4EEFDB}" presName="spacing" presStyleCnt="0"/>
      <dgm:spPr/>
    </dgm:pt>
    <dgm:pt modelId="{811F13B2-E6A2-4BD6-8475-4220569E2944}" type="pres">
      <dgm:prSet presAssocID="{FEE69D34-9687-4A1D-B276-06A1158BC376}" presName="composite" presStyleCnt="0"/>
      <dgm:spPr/>
    </dgm:pt>
    <dgm:pt modelId="{202C5493-B926-4736-A576-88BAFD9E46DC}" type="pres">
      <dgm:prSet presAssocID="{FEE69D34-9687-4A1D-B276-06A1158BC376}" presName="imgShp" presStyleLbl="fgImgPlace1" presStyleIdx="1" presStyleCnt="6"/>
      <dgm:spPr/>
    </dgm:pt>
    <dgm:pt modelId="{1166C9AD-B7D3-46C8-8A79-E1568CD261F9}" type="pres">
      <dgm:prSet presAssocID="{FEE69D34-9687-4A1D-B276-06A1158BC376}" presName="txShp" presStyleLbl="node1" presStyleIdx="1" presStyleCnt="6">
        <dgm:presLayoutVars>
          <dgm:bulletEnabled val="1"/>
        </dgm:presLayoutVars>
      </dgm:prSet>
      <dgm:spPr/>
    </dgm:pt>
    <dgm:pt modelId="{5E946499-8268-42F0-8FDA-E8A6D649589A}" type="pres">
      <dgm:prSet presAssocID="{C27F24C3-886F-4516-954D-6BECC342282F}" presName="spacing" presStyleCnt="0"/>
      <dgm:spPr/>
    </dgm:pt>
    <dgm:pt modelId="{2D247AD4-B991-427A-9A05-EE261239AADE}" type="pres">
      <dgm:prSet presAssocID="{80F3FC75-8765-49D4-9AD2-D8217C203355}" presName="composite" presStyleCnt="0"/>
      <dgm:spPr/>
    </dgm:pt>
    <dgm:pt modelId="{3702164E-8B42-4D29-B39C-1A0AACAEE070}" type="pres">
      <dgm:prSet presAssocID="{80F3FC75-8765-49D4-9AD2-D8217C203355}" presName="imgShp" presStyleLbl="fgImgPlace1" presStyleIdx="2" presStyleCnt="6"/>
      <dgm:spPr/>
    </dgm:pt>
    <dgm:pt modelId="{F9A0A78C-F58C-4BDF-BA07-BC7EC51DC2F8}" type="pres">
      <dgm:prSet presAssocID="{80F3FC75-8765-49D4-9AD2-D8217C203355}" presName="txShp" presStyleLbl="node1" presStyleIdx="2" presStyleCnt="6">
        <dgm:presLayoutVars>
          <dgm:bulletEnabled val="1"/>
        </dgm:presLayoutVars>
      </dgm:prSet>
      <dgm:spPr/>
    </dgm:pt>
    <dgm:pt modelId="{89529EF1-5080-47BC-BE08-3C7703F83A2C}" type="pres">
      <dgm:prSet presAssocID="{404BC1C9-5926-49CB-A2CB-0691EBBCF26D}" presName="spacing" presStyleCnt="0"/>
      <dgm:spPr/>
    </dgm:pt>
    <dgm:pt modelId="{9E1CE27E-4322-4FC3-B749-794FD0870207}" type="pres">
      <dgm:prSet presAssocID="{5389461B-1B0B-4E0D-90FF-A3ABE139BBF7}" presName="composite" presStyleCnt="0"/>
      <dgm:spPr/>
    </dgm:pt>
    <dgm:pt modelId="{07634D89-9FBC-41A6-A9BC-9004963CE5F7}" type="pres">
      <dgm:prSet presAssocID="{5389461B-1B0B-4E0D-90FF-A3ABE139BBF7}" presName="imgShp" presStyleLbl="fgImgPlace1" presStyleIdx="3" presStyleCnt="6"/>
      <dgm:spPr/>
    </dgm:pt>
    <dgm:pt modelId="{95506D0E-D39C-420A-9AE8-511FE3422561}" type="pres">
      <dgm:prSet presAssocID="{5389461B-1B0B-4E0D-90FF-A3ABE139BBF7}" presName="txShp" presStyleLbl="node1" presStyleIdx="3" presStyleCnt="6" custScaleY="202078">
        <dgm:presLayoutVars>
          <dgm:bulletEnabled val="1"/>
        </dgm:presLayoutVars>
      </dgm:prSet>
      <dgm:spPr/>
    </dgm:pt>
    <dgm:pt modelId="{6B42A50D-E891-4043-96E9-423BF3820B97}" type="pres">
      <dgm:prSet presAssocID="{12C6E66D-91DC-4596-8D41-56BA9E3FEF95}" presName="spacing" presStyleCnt="0"/>
      <dgm:spPr/>
    </dgm:pt>
    <dgm:pt modelId="{8B1943C4-6681-436E-A060-0669CCE32BA7}" type="pres">
      <dgm:prSet presAssocID="{EBAFC64F-D589-4033-9158-258756F0A760}" presName="composite" presStyleCnt="0"/>
      <dgm:spPr/>
    </dgm:pt>
    <dgm:pt modelId="{646A8AE4-EAB4-42CA-9EE1-0D9633711D15}" type="pres">
      <dgm:prSet presAssocID="{EBAFC64F-D589-4033-9158-258756F0A760}" presName="imgShp" presStyleLbl="fgImgPlace1" presStyleIdx="4" presStyleCnt="6"/>
      <dgm:spPr/>
    </dgm:pt>
    <dgm:pt modelId="{02035877-957B-4417-AD81-B9AC1B468CA8}" type="pres">
      <dgm:prSet presAssocID="{EBAFC64F-D589-4033-9158-258756F0A760}" presName="txShp" presStyleLbl="node1" presStyleIdx="4" presStyleCnt="6" custScaleY="81944">
        <dgm:presLayoutVars>
          <dgm:bulletEnabled val="1"/>
        </dgm:presLayoutVars>
      </dgm:prSet>
      <dgm:spPr/>
    </dgm:pt>
    <dgm:pt modelId="{F2FFC16A-7D36-4C1E-A3A1-440A01BA6BB1}" type="pres">
      <dgm:prSet presAssocID="{9054B905-6163-4306-B518-9D614957E4EB}" presName="spacing" presStyleCnt="0"/>
      <dgm:spPr/>
    </dgm:pt>
    <dgm:pt modelId="{4F8D36E3-4A8A-4C8D-A9A1-D726FD27E615}" type="pres">
      <dgm:prSet presAssocID="{C8112B08-34BC-4A7F-8752-DF4CF96E2457}" presName="composite" presStyleCnt="0"/>
      <dgm:spPr/>
    </dgm:pt>
    <dgm:pt modelId="{5CB69E8C-9B73-45F7-86E5-84CDD78BF5C3}" type="pres">
      <dgm:prSet presAssocID="{C8112B08-34BC-4A7F-8752-DF4CF96E2457}" presName="imgShp" presStyleLbl="fgImgPlace1" presStyleIdx="5" presStyleCnt="6"/>
      <dgm:spPr/>
    </dgm:pt>
    <dgm:pt modelId="{0404135C-881C-425B-B874-8EEC06B98638}" type="pres">
      <dgm:prSet presAssocID="{C8112B08-34BC-4A7F-8752-DF4CF96E2457}" presName="txShp" presStyleLbl="node1" presStyleIdx="5" presStyleCnt="6">
        <dgm:presLayoutVars>
          <dgm:bulletEnabled val="1"/>
        </dgm:presLayoutVars>
      </dgm:prSet>
      <dgm:spPr/>
    </dgm:pt>
  </dgm:ptLst>
  <dgm:cxnLst>
    <dgm:cxn modelId="{63660102-340C-4496-B441-1E35F633ACF2}" srcId="{3A33A9E6-F7E4-4821-96A8-9BC8B426F6BF}" destId="{C8112B08-34BC-4A7F-8752-DF4CF96E2457}" srcOrd="5" destOrd="0" parTransId="{B0ED4346-95BF-4852-BC23-F1341203947A}" sibTransId="{D5CF7216-0DE5-43CE-93DD-711DEF40FEDF}"/>
    <dgm:cxn modelId="{78F98C1E-E697-46C2-90B1-34A411E14064}" srcId="{3A33A9E6-F7E4-4821-96A8-9BC8B426F6BF}" destId="{80F3FC75-8765-49D4-9AD2-D8217C203355}" srcOrd="2" destOrd="0" parTransId="{41E7D6C1-081F-4B0B-B026-D5A1F6EC695A}" sibTransId="{404BC1C9-5926-49CB-A2CB-0691EBBCF26D}"/>
    <dgm:cxn modelId="{2D3F8628-0DED-4924-948F-541BDA693EB7}" type="presOf" srcId="{80F3FC75-8765-49D4-9AD2-D8217C203355}" destId="{F9A0A78C-F58C-4BDF-BA07-BC7EC51DC2F8}" srcOrd="0" destOrd="0" presId="urn:microsoft.com/office/officeart/2005/8/layout/vList3"/>
    <dgm:cxn modelId="{7EBE7433-21DA-4155-B1A6-81E2E0E94B3C}" type="presOf" srcId="{D4385D41-68F6-481D-B05B-ABBF15BE46E1}" destId="{958BCC4F-DD49-47CA-9C70-DBCE1FC86223}" srcOrd="0" destOrd="0" presId="urn:microsoft.com/office/officeart/2005/8/layout/vList3"/>
    <dgm:cxn modelId="{FA04DE45-1292-4F0B-AD31-5A82100E605C}" type="presOf" srcId="{FEE69D34-9687-4A1D-B276-06A1158BC376}" destId="{1166C9AD-B7D3-46C8-8A79-E1568CD261F9}" srcOrd="0" destOrd="0" presId="urn:microsoft.com/office/officeart/2005/8/layout/vList3"/>
    <dgm:cxn modelId="{29CD114B-03E2-46A7-B284-186E6ACBA9E1}" srcId="{3A33A9E6-F7E4-4821-96A8-9BC8B426F6BF}" destId="{5389461B-1B0B-4E0D-90FF-A3ABE139BBF7}" srcOrd="3" destOrd="0" parTransId="{1B2D7867-05AF-43BD-80A6-388825E50629}" sibTransId="{12C6E66D-91DC-4596-8D41-56BA9E3FEF95}"/>
    <dgm:cxn modelId="{55F66452-923A-4536-95AF-9A6231F047B5}" srcId="{3A33A9E6-F7E4-4821-96A8-9BC8B426F6BF}" destId="{FEE69D34-9687-4A1D-B276-06A1158BC376}" srcOrd="1" destOrd="0" parTransId="{DA22F37C-07FD-4272-A85E-796A26E31149}" sibTransId="{C27F24C3-886F-4516-954D-6BECC342282F}"/>
    <dgm:cxn modelId="{BF51D37C-D9B6-450C-A462-8B63414F445B}" type="presOf" srcId="{C8112B08-34BC-4A7F-8752-DF4CF96E2457}" destId="{0404135C-881C-425B-B874-8EEC06B98638}" srcOrd="0" destOrd="0" presId="urn:microsoft.com/office/officeart/2005/8/layout/vList3"/>
    <dgm:cxn modelId="{A1E532A8-35A8-4327-89C6-24EC5B6A52D6}" srcId="{3A33A9E6-F7E4-4821-96A8-9BC8B426F6BF}" destId="{D4385D41-68F6-481D-B05B-ABBF15BE46E1}" srcOrd="0" destOrd="0" parTransId="{8A673E76-3686-48AF-8DFF-1229D50A59CE}" sibTransId="{F58D4A7C-DC97-45F9-A72A-ACBD2C4EEFDB}"/>
    <dgm:cxn modelId="{1FEB9DD5-E4AC-46B4-9B84-6CA5E09288FE}" type="presOf" srcId="{EBAFC64F-D589-4033-9158-258756F0A760}" destId="{02035877-957B-4417-AD81-B9AC1B468CA8}" srcOrd="0" destOrd="0" presId="urn:microsoft.com/office/officeart/2005/8/layout/vList3"/>
    <dgm:cxn modelId="{79EE4ADB-41FC-4447-9CAD-DC95BB416E84}" srcId="{3A33A9E6-F7E4-4821-96A8-9BC8B426F6BF}" destId="{EBAFC64F-D589-4033-9158-258756F0A760}" srcOrd="4" destOrd="0" parTransId="{3B03B8C4-62A2-4928-B8E8-583861E914AE}" sibTransId="{9054B905-6163-4306-B518-9D614957E4EB}"/>
    <dgm:cxn modelId="{2DCE37DE-9FF5-4EF7-965A-0B6D6DE24D6F}" type="presOf" srcId="{5389461B-1B0B-4E0D-90FF-A3ABE139BBF7}" destId="{95506D0E-D39C-420A-9AE8-511FE3422561}" srcOrd="0" destOrd="0" presId="urn:microsoft.com/office/officeart/2005/8/layout/vList3"/>
    <dgm:cxn modelId="{DA81AAFB-5317-4D24-93B3-FF73DA320498}" type="presOf" srcId="{3A33A9E6-F7E4-4821-96A8-9BC8B426F6BF}" destId="{5AA7FE86-7566-4891-ACAF-6C1045EADA80}" srcOrd="0" destOrd="0" presId="urn:microsoft.com/office/officeart/2005/8/layout/vList3"/>
    <dgm:cxn modelId="{C5CA5629-135E-4C65-9C69-6CC119A5ABCC}" type="presParOf" srcId="{5AA7FE86-7566-4891-ACAF-6C1045EADA80}" destId="{FA300E2C-3BA3-42B9-89C9-2341EAD6B7D1}" srcOrd="0" destOrd="0" presId="urn:microsoft.com/office/officeart/2005/8/layout/vList3"/>
    <dgm:cxn modelId="{2AF6B9AB-482F-42E2-A49E-E0980AE38B9C}" type="presParOf" srcId="{FA300E2C-3BA3-42B9-89C9-2341EAD6B7D1}" destId="{266E3BEF-E8FF-4A56-981C-E80921E429D3}" srcOrd="0" destOrd="0" presId="urn:microsoft.com/office/officeart/2005/8/layout/vList3"/>
    <dgm:cxn modelId="{BC2A7DA4-3AE3-4290-9DB6-51B731499B61}" type="presParOf" srcId="{FA300E2C-3BA3-42B9-89C9-2341EAD6B7D1}" destId="{958BCC4F-DD49-47CA-9C70-DBCE1FC86223}" srcOrd="1" destOrd="0" presId="urn:microsoft.com/office/officeart/2005/8/layout/vList3"/>
    <dgm:cxn modelId="{395B9CAF-03E4-4BA6-A1DA-BAAE0B5C44AE}" type="presParOf" srcId="{5AA7FE86-7566-4891-ACAF-6C1045EADA80}" destId="{17357608-D9D1-47E4-89BE-C1E5CC3DBC67}" srcOrd="1" destOrd="0" presId="urn:microsoft.com/office/officeart/2005/8/layout/vList3"/>
    <dgm:cxn modelId="{40845852-0356-4205-B9F7-589C83C806DF}" type="presParOf" srcId="{5AA7FE86-7566-4891-ACAF-6C1045EADA80}" destId="{811F13B2-E6A2-4BD6-8475-4220569E2944}" srcOrd="2" destOrd="0" presId="urn:microsoft.com/office/officeart/2005/8/layout/vList3"/>
    <dgm:cxn modelId="{D4C7433F-9054-47C1-9CCD-1DEE35D97DC1}" type="presParOf" srcId="{811F13B2-E6A2-4BD6-8475-4220569E2944}" destId="{202C5493-B926-4736-A576-88BAFD9E46DC}" srcOrd="0" destOrd="0" presId="urn:microsoft.com/office/officeart/2005/8/layout/vList3"/>
    <dgm:cxn modelId="{6A7D88FE-B414-4EE9-9650-69BFDD1EDE23}" type="presParOf" srcId="{811F13B2-E6A2-4BD6-8475-4220569E2944}" destId="{1166C9AD-B7D3-46C8-8A79-E1568CD261F9}" srcOrd="1" destOrd="0" presId="urn:microsoft.com/office/officeart/2005/8/layout/vList3"/>
    <dgm:cxn modelId="{8FF8694E-D780-484C-9C04-7AD1C0AB4045}" type="presParOf" srcId="{5AA7FE86-7566-4891-ACAF-6C1045EADA80}" destId="{5E946499-8268-42F0-8FDA-E8A6D649589A}" srcOrd="3" destOrd="0" presId="urn:microsoft.com/office/officeart/2005/8/layout/vList3"/>
    <dgm:cxn modelId="{D3779975-91BD-4E3C-8FDA-54F71F0ECF8E}" type="presParOf" srcId="{5AA7FE86-7566-4891-ACAF-6C1045EADA80}" destId="{2D247AD4-B991-427A-9A05-EE261239AADE}" srcOrd="4" destOrd="0" presId="urn:microsoft.com/office/officeart/2005/8/layout/vList3"/>
    <dgm:cxn modelId="{3D817B10-E61F-4879-8EFE-DFBB09EA4EB1}" type="presParOf" srcId="{2D247AD4-B991-427A-9A05-EE261239AADE}" destId="{3702164E-8B42-4D29-B39C-1A0AACAEE070}" srcOrd="0" destOrd="0" presId="urn:microsoft.com/office/officeart/2005/8/layout/vList3"/>
    <dgm:cxn modelId="{12B15DE6-B71F-4E1B-AA0B-A6D04C6D6817}" type="presParOf" srcId="{2D247AD4-B991-427A-9A05-EE261239AADE}" destId="{F9A0A78C-F58C-4BDF-BA07-BC7EC51DC2F8}" srcOrd="1" destOrd="0" presId="urn:microsoft.com/office/officeart/2005/8/layout/vList3"/>
    <dgm:cxn modelId="{6C742887-FD50-4F8C-A6A9-608C0348A369}" type="presParOf" srcId="{5AA7FE86-7566-4891-ACAF-6C1045EADA80}" destId="{89529EF1-5080-47BC-BE08-3C7703F83A2C}" srcOrd="5" destOrd="0" presId="urn:microsoft.com/office/officeart/2005/8/layout/vList3"/>
    <dgm:cxn modelId="{CD6ECB10-54EF-4212-8911-AACE7F6BEAD1}" type="presParOf" srcId="{5AA7FE86-7566-4891-ACAF-6C1045EADA80}" destId="{9E1CE27E-4322-4FC3-B749-794FD0870207}" srcOrd="6" destOrd="0" presId="urn:microsoft.com/office/officeart/2005/8/layout/vList3"/>
    <dgm:cxn modelId="{D6905832-8416-4907-96E8-892D4B0D25D4}" type="presParOf" srcId="{9E1CE27E-4322-4FC3-B749-794FD0870207}" destId="{07634D89-9FBC-41A6-A9BC-9004963CE5F7}" srcOrd="0" destOrd="0" presId="urn:microsoft.com/office/officeart/2005/8/layout/vList3"/>
    <dgm:cxn modelId="{88DCA70B-209B-4B1F-B649-09BBD99BB780}" type="presParOf" srcId="{9E1CE27E-4322-4FC3-B749-794FD0870207}" destId="{95506D0E-D39C-420A-9AE8-511FE3422561}" srcOrd="1" destOrd="0" presId="urn:microsoft.com/office/officeart/2005/8/layout/vList3"/>
    <dgm:cxn modelId="{33EEE25C-A49F-4710-8142-122AF5E4F3C9}" type="presParOf" srcId="{5AA7FE86-7566-4891-ACAF-6C1045EADA80}" destId="{6B42A50D-E891-4043-96E9-423BF3820B97}" srcOrd="7" destOrd="0" presId="urn:microsoft.com/office/officeart/2005/8/layout/vList3"/>
    <dgm:cxn modelId="{A25448F2-30F2-46D5-8843-83DD4635F017}" type="presParOf" srcId="{5AA7FE86-7566-4891-ACAF-6C1045EADA80}" destId="{8B1943C4-6681-436E-A060-0669CCE32BA7}" srcOrd="8" destOrd="0" presId="urn:microsoft.com/office/officeart/2005/8/layout/vList3"/>
    <dgm:cxn modelId="{D7C202B9-FF85-431C-85CE-52C13A1C1034}" type="presParOf" srcId="{8B1943C4-6681-436E-A060-0669CCE32BA7}" destId="{646A8AE4-EAB4-42CA-9EE1-0D9633711D15}" srcOrd="0" destOrd="0" presId="urn:microsoft.com/office/officeart/2005/8/layout/vList3"/>
    <dgm:cxn modelId="{FB0DD6CF-60DE-488B-8260-E80348844CC3}" type="presParOf" srcId="{8B1943C4-6681-436E-A060-0669CCE32BA7}" destId="{02035877-957B-4417-AD81-B9AC1B468CA8}" srcOrd="1" destOrd="0" presId="urn:microsoft.com/office/officeart/2005/8/layout/vList3"/>
    <dgm:cxn modelId="{BADE9807-04D4-4AB2-A501-20F218C00E54}" type="presParOf" srcId="{5AA7FE86-7566-4891-ACAF-6C1045EADA80}" destId="{F2FFC16A-7D36-4C1E-A3A1-440A01BA6BB1}" srcOrd="9" destOrd="0" presId="urn:microsoft.com/office/officeart/2005/8/layout/vList3"/>
    <dgm:cxn modelId="{DC20A406-1FE4-4809-80B9-0B0837AC0652}" type="presParOf" srcId="{5AA7FE86-7566-4891-ACAF-6C1045EADA80}" destId="{4F8D36E3-4A8A-4C8D-A9A1-D726FD27E615}" srcOrd="10" destOrd="0" presId="urn:microsoft.com/office/officeart/2005/8/layout/vList3"/>
    <dgm:cxn modelId="{8A71B6FF-E07A-4DF2-B3CA-1551F6859153}" type="presParOf" srcId="{4F8D36E3-4A8A-4C8D-A9A1-D726FD27E615}" destId="{5CB69E8C-9B73-45F7-86E5-84CDD78BF5C3}" srcOrd="0" destOrd="0" presId="urn:microsoft.com/office/officeart/2005/8/layout/vList3"/>
    <dgm:cxn modelId="{B05BCA37-5809-477F-B028-B8992A0B166D}" type="presParOf" srcId="{4F8D36E3-4A8A-4C8D-A9A1-D726FD27E615}" destId="{0404135C-881C-425B-B874-8EEC06B98638}"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8BCC4F-DD49-47CA-9C70-DBCE1FC86223}">
      <dsp:nvSpPr>
        <dsp:cNvPr id="0" name=""/>
        <dsp:cNvSpPr/>
      </dsp:nvSpPr>
      <dsp:spPr>
        <a:xfrm rot="10800000">
          <a:off x="1499274" y="293"/>
          <a:ext cx="5472684" cy="483267"/>
        </a:xfrm>
        <a:prstGeom prst="homePlate">
          <a:avLst/>
        </a:prstGeom>
        <a:solidFill>
          <a:schemeClr val="accent3">
            <a:hueOff val="0"/>
            <a:satOff val="0"/>
            <a:lumOff val="0"/>
            <a:alphaOff val="0"/>
          </a:schemeClr>
        </a:solidFill>
        <a:ln>
          <a:noFill/>
        </a:ln>
        <a:effectLst>
          <a:outerShdw blurRad="50800" dist="25400" dir="5400000" rotWithShape="0">
            <a:srgbClr val="000000">
              <a:alpha val="2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3108" tIns="60960" rIns="113792" bIns="60960" numCol="1" spcCol="1270" anchor="ctr" anchorCtr="0">
          <a:noAutofit/>
        </a:bodyPr>
        <a:lstStyle/>
        <a:p>
          <a:pPr marL="0" lvl="0" indent="0" algn="ctr" defTabSz="711200" rtl="0">
            <a:lnSpc>
              <a:spcPct val="90000"/>
            </a:lnSpc>
            <a:spcBef>
              <a:spcPct val="0"/>
            </a:spcBef>
            <a:spcAft>
              <a:spcPct val="35000"/>
            </a:spcAft>
            <a:buNone/>
          </a:pPr>
          <a:r>
            <a:rPr lang="en-US" sz="1600" b="1" kern="1200" dirty="0">
              <a:solidFill>
                <a:schemeClr val="tx1"/>
              </a:solidFill>
              <a:effectLst>
                <a:outerShdw blurRad="38100" dist="38100" dir="2700000" algn="tl">
                  <a:srgbClr val="000000">
                    <a:alpha val="43137"/>
                  </a:srgbClr>
                </a:outerShdw>
              </a:effectLst>
            </a:rPr>
            <a:t>Flowability</a:t>
          </a:r>
        </a:p>
      </dsp:txBody>
      <dsp:txXfrm rot="10800000">
        <a:off x="1620091" y="293"/>
        <a:ext cx="5351867" cy="483267"/>
      </dsp:txXfrm>
    </dsp:sp>
    <dsp:sp modelId="{266E3BEF-E8FF-4A56-981C-E80921E429D3}">
      <dsp:nvSpPr>
        <dsp:cNvPr id="0" name=""/>
        <dsp:cNvSpPr/>
      </dsp:nvSpPr>
      <dsp:spPr>
        <a:xfrm>
          <a:off x="1257641" y="293"/>
          <a:ext cx="483267" cy="483267"/>
        </a:xfrm>
        <a:prstGeom prst="ellipse">
          <a:avLst/>
        </a:prstGeom>
        <a:solidFill>
          <a:schemeClr val="accent3">
            <a:tint val="5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1166C9AD-B7D3-46C8-8A79-E1568CD261F9}">
      <dsp:nvSpPr>
        <dsp:cNvPr id="0" name=""/>
        <dsp:cNvSpPr/>
      </dsp:nvSpPr>
      <dsp:spPr>
        <a:xfrm rot="10800000">
          <a:off x="1499274" y="627820"/>
          <a:ext cx="5472684" cy="483267"/>
        </a:xfrm>
        <a:prstGeom prst="homePlate">
          <a:avLst/>
        </a:prstGeom>
        <a:solidFill>
          <a:schemeClr val="accent3">
            <a:hueOff val="292024"/>
            <a:satOff val="-5433"/>
            <a:lumOff val="-1647"/>
            <a:alphaOff val="0"/>
          </a:schemeClr>
        </a:solidFill>
        <a:ln>
          <a:noFill/>
        </a:ln>
        <a:effectLst>
          <a:outerShdw blurRad="50800" dist="25400" dir="5400000" rotWithShape="0">
            <a:srgbClr val="000000">
              <a:alpha val="2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3108" tIns="60960" rIns="113792" bIns="60960" numCol="1" spcCol="1270" anchor="ctr" anchorCtr="0">
          <a:noAutofit/>
        </a:bodyPr>
        <a:lstStyle/>
        <a:p>
          <a:pPr marL="0" lvl="0" indent="0" algn="ctr" defTabSz="711200" rtl="0">
            <a:lnSpc>
              <a:spcPct val="90000"/>
            </a:lnSpc>
            <a:spcBef>
              <a:spcPct val="0"/>
            </a:spcBef>
            <a:spcAft>
              <a:spcPct val="35000"/>
            </a:spcAft>
            <a:buNone/>
          </a:pPr>
          <a:r>
            <a:rPr lang="en-US" sz="1600" b="1" kern="1200" dirty="0">
              <a:solidFill>
                <a:schemeClr val="tx1"/>
              </a:solidFill>
              <a:effectLst>
                <a:outerShdw blurRad="38100" dist="38100" dir="2700000" algn="tl">
                  <a:srgbClr val="000000">
                    <a:alpha val="43137"/>
                  </a:srgbClr>
                </a:outerShdw>
              </a:effectLst>
            </a:rPr>
            <a:t>Stable, inert, compatible</a:t>
          </a:r>
        </a:p>
      </dsp:txBody>
      <dsp:txXfrm rot="10800000">
        <a:off x="1620091" y="627820"/>
        <a:ext cx="5351867" cy="483267"/>
      </dsp:txXfrm>
    </dsp:sp>
    <dsp:sp modelId="{202C5493-B926-4736-A576-88BAFD9E46DC}">
      <dsp:nvSpPr>
        <dsp:cNvPr id="0" name=""/>
        <dsp:cNvSpPr/>
      </dsp:nvSpPr>
      <dsp:spPr>
        <a:xfrm>
          <a:off x="1257641" y="627820"/>
          <a:ext cx="483267" cy="483267"/>
        </a:xfrm>
        <a:prstGeom prst="ellipse">
          <a:avLst/>
        </a:prstGeom>
        <a:solidFill>
          <a:schemeClr val="accent3">
            <a:tint val="50000"/>
            <a:hueOff val="331594"/>
            <a:satOff val="-4500"/>
            <a:lumOff val="-599"/>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F9A0A78C-F58C-4BDF-BA07-BC7EC51DC2F8}">
      <dsp:nvSpPr>
        <dsp:cNvPr id="0" name=""/>
        <dsp:cNvSpPr/>
      </dsp:nvSpPr>
      <dsp:spPr>
        <a:xfrm rot="10800000">
          <a:off x="1499274" y="1255347"/>
          <a:ext cx="5472684" cy="483267"/>
        </a:xfrm>
        <a:prstGeom prst="homePlate">
          <a:avLst/>
        </a:prstGeom>
        <a:solidFill>
          <a:schemeClr val="accent3">
            <a:hueOff val="584048"/>
            <a:satOff val="-10866"/>
            <a:lumOff val="-3294"/>
            <a:alphaOff val="0"/>
          </a:schemeClr>
        </a:solidFill>
        <a:ln>
          <a:noFill/>
        </a:ln>
        <a:effectLst>
          <a:outerShdw blurRad="50800" dist="25400" dir="5400000" rotWithShape="0">
            <a:srgbClr val="000000">
              <a:alpha val="2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3108" tIns="60960" rIns="113792" bIns="60960" numCol="1" spcCol="1270" anchor="ctr" anchorCtr="0">
          <a:noAutofit/>
        </a:bodyPr>
        <a:lstStyle/>
        <a:p>
          <a:pPr marL="0" lvl="0" indent="0" algn="ctr" defTabSz="711200" rtl="0">
            <a:lnSpc>
              <a:spcPct val="90000"/>
            </a:lnSpc>
            <a:spcBef>
              <a:spcPct val="0"/>
            </a:spcBef>
            <a:spcAft>
              <a:spcPct val="35000"/>
            </a:spcAft>
            <a:buNone/>
          </a:pPr>
          <a:r>
            <a:rPr lang="en-US" sz="1600" b="1" kern="1200" dirty="0">
              <a:solidFill>
                <a:schemeClr val="tx1"/>
              </a:solidFill>
              <a:effectLst>
                <a:outerShdw blurRad="38100" dist="38100" dir="2700000" algn="tl">
                  <a:srgbClr val="000000">
                    <a:alpha val="43137"/>
                  </a:srgbClr>
                </a:outerShdw>
              </a:effectLst>
            </a:rPr>
            <a:t>Compressibility</a:t>
          </a:r>
        </a:p>
      </dsp:txBody>
      <dsp:txXfrm rot="10800000">
        <a:off x="1620091" y="1255347"/>
        <a:ext cx="5351867" cy="483267"/>
      </dsp:txXfrm>
    </dsp:sp>
    <dsp:sp modelId="{3702164E-8B42-4D29-B39C-1A0AACAEE070}">
      <dsp:nvSpPr>
        <dsp:cNvPr id="0" name=""/>
        <dsp:cNvSpPr/>
      </dsp:nvSpPr>
      <dsp:spPr>
        <a:xfrm>
          <a:off x="1257641" y="1255347"/>
          <a:ext cx="483267" cy="483267"/>
        </a:xfrm>
        <a:prstGeom prst="ellipse">
          <a:avLst/>
        </a:prstGeom>
        <a:solidFill>
          <a:schemeClr val="accent3">
            <a:tint val="50000"/>
            <a:hueOff val="663188"/>
            <a:satOff val="-9000"/>
            <a:lumOff val="-1198"/>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95506D0E-D39C-420A-9AE8-511FE3422561}">
      <dsp:nvSpPr>
        <dsp:cNvPr id="0" name=""/>
        <dsp:cNvSpPr/>
      </dsp:nvSpPr>
      <dsp:spPr>
        <a:xfrm rot="10800000">
          <a:off x="1499274" y="1882874"/>
          <a:ext cx="5472684" cy="976578"/>
        </a:xfrm>
        <a:prstGeom prst="homePlate">
          <a:avLst/>
        </a:prstGeom>
        <a:solidFill>
          <a:schemeClr val="accent3">
            <a:hueOff val="876072"/>
            <a:satOff val="-16298"/>
            <a:lumOff val="-4941"/>
            <a:alphaOff val="0"/>
          </a:schemeClr>
        </a:solidFill>
        <a:ln>
          <a:noFill/>
        </a:ln>
        <a:effectLst>
          <a:outerShdw blurRad="50800" dist="25400" dir="5400000" rotWithShape="0">
            <a:srgbClr val="000000">
              <a:alpha val="2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3108" tIns="60960" rIns="113792" bIns="60960" numCol="1" spcCol="1270" anchor="t" anchorCtr="0">
          <a:noAutofit/>
        </a:bodyPr>
        <a:lstStyle/>
        <a:p>
          <a:pPr marL="0" lvl="0" indent="0" algn="just" defTabSz="711200" rtl="0">
            <a:lnSpc>
              <a:spcPct val="90000"/>
            </a:lnSpc>
            <a:spcBef>
              <a:spcPct val="0"/>
            </a:spcBef>
            <a:spcAft>
              <a:spcPct val="35000"/>
            </a:spcAft>
            <a:buNone/>
          </a:pPr>
          <a:r>
            <a:rPr lang="en-US" sz="1600" b="0" kern="1200"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Particle size should be of high range, to meet the particle size of the drug (be close to it) Otherwise segregation (</a:t>
          </a:r>
          <a:r>
            <a:rPr lang="en-US" sz="1600" b="0" kern="1200" dirty="0" err="1">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demixing</a:t>
          </a:r>
          <a:r>
            <a:rPr lang="en-US" sz="1600" b="0" kern="1200"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will occur leading to lack of content uniformity</a:t>
          </a:r>
        </a:p>
        <a:p>
          <a:pPr marL="0" lvl="0" indent="0" algn="ctr" defTabSz="711200" rtl="0">
            <a:lnSpc>
              <a:spcPct val="90000"/>
            </a:lnSpc>
            <a:spcBef>
              <a:spcPct val="0"/>
            </a:spcBef>
            <a:spcAft>
              <a:spcPct val="35000"/>
            </a:spcAft>
            <a:buNone/>
          </a:pPr>
          <a:endParaRPr lang="en-US" sz="1600" b="0" kern="1200"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dsp:txBody>
      <dsp:txXfrm rot="10800000">
        <a:off x="1743418" y="1882874"/>
        <a:ext cx="5228540" cy="976578"/>
      </dsp:txXfrm>
    </dsp:sp>
    <dsp:sp modelId="{07634D89-9FBC-41A6-A9BC-9004963CE5F7}">
      <dsp:nvSpPr>
        <dsp:cNvPr id="0" name=""/>
        <dsp:cNvSpPr/>
      </dsp:nvSpPr>
      <dsp:spPr>
        <a:xfrm>
          <a:off x="1257641" y="2129529"/>
          <a:ext cx="483267" cy="483267"/>
        </a:xfrm>
        <a:prstGeom prst="ellipse">
          <a:avLst/>
        </a:prstGeom>
        <a:solidFill>
          <a:schemeClr val="accent3">
            <a:tint val="50000"/>
            <a:hueOff val="994782"/>
            <a:satOff val="-13500"/>
            <a:lumOff val="-1796"/>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02035877-957B-4417-AD81-B9AC1B468CA8}">
      <dsp:nvSpPr>
        <dsp:cNvPr id="0" name=""/>
        <dsp:cNvSpPr/>
      </dsp:nvSpPr>
      <dsp:spPr>
        <a:xfrm rot="10800000">
          <a:off x="1499274" y="3047341"/>
          <a:ext cx="5472684" cy="396009"/>
        </a:xfrm>
        <a:prstGeom prst="homePlate">
          <a:avLst/>
        </a:prstGeom>
        <a:solidFill>
          <a:schemeClr val="accent3">
            <a:hueOff val="1168096"/>
            <a:satOff val="-21731"/>
            <a:lumOff val="-6588"/>
            <a:alphaOff val="0"/>
          </a:schemeClr>
        </a:solidFill>
        <a:ln>
          <a:noFill/>
        </a:ln>
        <a:effectLst>
          <a:outerShdw blurRad="50800" dist="25400" dir="5400000" rotWithShape="0">
            <a:srgbClr val="000000">
              <a:alpha val="2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3108" tIns="60960" rIns="113792" bIns="60960" numCol="1" spcCol="1270" anchor="ctr" anchorCtr="0">
          <a:noAutofit/>
        </a:bodyPr>
        <a:lstStyle/>
        <a:p>
          <a:pPr marL="0" lvl="0" indent="0" algn="ctr" defTabSz="711200" rtl="0">
            <a:lnSpc>
              <a:spcPct val="90000"/>
            </a:lnSpc>
            <a:spcBef>
              <a:spcPct val="0"/>
            </a:spcBef>
            <a:spcAft>
              <a:spcPct val="35000"/>
            </a:spcAft>
            <a:buNone/>
          </a:pPr>
          <a:r>
            <a:rPr lang="en-US" sz="1600" b="1" kern="1200" dirty="0">
              <a:solidFill>
                <a:schemeClr val="tx1"/>
              </a:solidFill>
              <a:effectLst>
                <a:outerShdw blurRad="38100" dist="38100" dir="2700000" algn="tl">
                  <a:srgbClr val="000000">
                    <a:alpha val="43137"/>
                  </a:srgbClr>
                </a:outerShdw>
              </a:effectLst>
            </a:rPr>
            <a:t>Low cost</a:t>
          </a:r>
        </a:p>
      </dsp:txBody>
      <dsp:txXfrm rot="10800000">
        <a:off x="1598276" y="3047341"/>
        <a:ext cx="5373682" cy="396009"/>
      </dsp:txXfrm>
    </dsp:sp>
    <dsp:sp modelId="{646A8AE4-EAB4-42CA-9EE1-0D9633711D15}">
      <dsp:nvSpPr>
        <dsp:cNvPr id="0" name=""/>
        <dsp:cNvSpPr/>
      </dsp:nvSpPr>
      <dsp:spPr>
        <a:xfrm>
          <a:off x="1257641" y="3003711"/>
          <a:ext cx="483267" cy="483267"/>
        </a:xfrm>
        <a:prstGeom prst="ellipse">
          <a:avLst/>
        </a:prstGeom>
        <a:solidFill>
          <a:schemeClr val="accent3">
            <a:tint val="50000"/>
            <a:hueOff val="1326377"/>
            <a:satOff val="-18000"/>
            <a:lumOff val="-2395"/>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0404135C-881C-425B-B874-8EEC06B98638}">
      <dsp:nvSpPr>
        <dsp:cNvPr id="0" name=""/>
        <dsp:cNvSpPr/>
      </dsp:nvSpPr>
      <dsp:spPr>
        <a:xfrm rot="10800000">
          <a:off x="1499274" y="3631238"/>
          <a:ext cx="5472684" cy="483267"/>
        </a:xfrm>
        <a:prstGeom prst="homePlate">
          <a:avLst/>
        </a:prstGeom>
        <a:solidFill>
          <a:schemeClr val="accent3">
            <a:hueOff val="1460120"/>
            <a:satOff val="-27164"/>
            <a:lumOff val="-8235"/>
            <a:alphaOff val="0"/>
          </a:schemeClr>
        </a:solidFill>
        <a:ln>
          <a:noFill/>
        </a:ln>
        <a:effectLst>
          <a:outerShdw blurRad="50800" dist="25400" dir="5400000" rotWithShape="0">
            <a:srgbClr val="000000">
              <a:alpha val="2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3108" tIns="60960" rIns="113792" bIns="60960" numCol="1" spcCol="1270" anchor="ctr" anchorCtr="0">
          <a:noAutofit/>
        </a:bodyPr>
        <a:lstStyle/>
        <a:p>
          <a:pPr marL="0" lvl="0" indent="0" algn="ctr" defTabSz="711200" rtl="0">
            <a:lnSpc>
              <a:spcPct val="90000"/>
            </a:lnSpc>
            <a:spcBef>
              <a:spcPct val="0"/>
            </a:spcBef>
            <a:spcAft>
              <a:spcPct val="35000"/>
            </a:spcAft>
            <a:buNone/>
          </a:pPr>
          <a:r>
            <a:rPr lang="en-US" sz="1600" b="1" kern="1200" dirty="0">
              <a:solidFill>
                <a:schemeClr val="tx1"/>
              </a:solidFill>
              <a:effectLst>
                <a:outerShdw blurRad="38100" dist="38100" dir="2700000" algn="tl">
                  <a:srgbClr val="000000">
                    <a:alpha val="43137"/>
                  </a:srgbClr>
                </a:outerShdw>
              </a:effectLst>
            </a:rPr>
            <a:t>Provide high pressure-hardness profile.</a:t>
          </a:r>
        </a:p>
      </dsp:txBody>
      <dsp:txXfrm rot="10800000">
        <a:off x="1620091" y="3631238"/>
        <a:ext cx="5351867" cy="483267"/>
      </dsp:txXfrm>
    </dsp:sp>
    <dsp:sp modelId="{5CB69E8C-9B73-45F7-86E5-84CDD78BF5C3}">
      <dsp:nvSpPr>
        <dsp:cNvPr id="0" name=""/>
        <dsp:cNvSpPr/>
      </dsp:nvSpPr>
      <dsp:spPr>
        <a:xfrm>
          <a:off x="1257641" y="3631238"/>
          <a:ext cx="483267" cy="483267"/>
        </a:xfrm>
        <a:prstGeom prst="ellipse">
          <a:avLst/>
        </a:prstGeom>
        <a:solidFill>
          <a:schemeClr val="accent3">
            <a:tint val="50000"/>
            <a:hueOff val="1657971"/>
            <a:satOff val="-22500"/>
            <a:lumOff val="-2994"/>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79FF80-95B2-45A5-AC98-58A4318FB532}" type="datetimeFigureOut">
              <a:rPr lang="en-US" smtClean="0"/>
              <a:t>9/26/2024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25E374-3F7E-417D-AB32-724C694C3187}" type="slidenum">
              <a:rPr lang="en-US" smtClean="0"/>
              <a:t>‹#›</a:t>
            </a:fld>
            <a:endParaRPr lang="en-US"/>
          </a:p>
        </p:txBody>
      </p:sp>
    </p:spTree>
    <p:extLst>
      <p:ext uri="{BB962C8B-B14F-4D97-AF65-F5344CB8AC3E}">
        <p14:creationId xmlns:p14="http://schemas.microsoft.com/office/powerpoint/2010/main" val="3369261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Droplets-S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4800"/>
            </a:lvl1pPr>
          </a:lstStyle>
          <a:p>
            <a:r>
              <a:rPr lang="en-GB"/>
              <a:t>Click to edit Master title style</a:t>
            </a:r>
            <a:endParaRPr lang="en-US" dirty="0"/>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pPr>
              <a:defRPr/>
            </a:pPr>
            <a:fld id="{FF19E6B8-B417-436B-9A23-22ECFD70D9BE}" type="datetimeFigureOut">
              <a:rPr lang="en-US" smtClean="0">
                <a:solidFill>
                  <a:srgbClr val="DBF5F9">
                    <a:shade val="90000"/>
                  </a:srgbClr>
                </a:solidFill>
              </a:rPr>
              <a:pPr>
                <a:defRPr/>
              </a:pPr>
              <a:t>9/26/2024</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pPr>
              <a:defRPr/>
            </a:pP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pPr>
              <a:defRPr/>
            </a:pPr>
            <a:fld id="{5DC455E5-D5C9-4BEF-9FA6-13B93FC11879}" type="slidenum">
              <a:rPr lang="en-US" smtClean="0">
                <a:solidFill>
                  <a:srgbClr val="DBF5F9">
                    <a:shade val="90000"/>
                  </a:srgbClr>
                </a:solidFill>
              </a:rPr>
              <a:pPr>
                <a:defRPr/>
              </a:pPr>
              <a:t>‹#›</a:t>
            </a:fld>
            <a:endParaRPr lang="en-US">
              <a:solidFill>
                <a:srgbClr val="DBF5F9">
                  <a:shade val="90000"/>
                </a:srgbClr>
              </a:solidFill>
            </a:endParaRPr>
          </a:p>
        </p:txBody>
      </p:sp>
    </p:spTree>
    <p:extLst>
      <p:ext uri="{BB962C8B-B14F-4D97-AF65-F5344CB8AC3E}">
        <p14:creationId xmlns:p14="http://schemas.microsoft.com/office/powerpoint/2010/main" val="1306936233"/>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pPr>
              <a:defRPr/>
            </a:pPr>
            <a:fld id="{BED06538-2C8F-4D31-83E8-A62EAB109429}" type="datetimeFigureOut">
              <a:rPr lang="en-US" smtClean="0">
                <a:solidFill>
                  <a:srgbClr val="04617B">
                    <a:shade val="90000"/>
                  </a:srgbClr>
                </a:solidFill>
              </a:rPr>
              <a:pPr>
                <a:defRPr/>
              </a:pPr>
              <a:t>9/26/2024</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pPr>
              <a:defRPr/>
            </a:pPr>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pPr>
              <a:defRPr/>
            </a:pPr>
            <a:fld id="{0F0DD611-3590-4928-866E-BE9EBD1A3104}" type="slidenum">
              <a:rPr lang="en-US" smtClean="0">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3991127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3200"/>
            </a:lvl1pPr>
          </a:lstStyle>
          <a:p>
            <a:r>
              <a:rPr lang="en-GB"/>
              <a:t>Click to edit Master title style</a:t>
            </a:r>
            <a:endParaRPr lang="en-US" dirty="0"/>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pPr>
              <a:defRPr/>
            </a:pPr>
            <a:fld id="{BED06538-2C8F-4D31-83E8-A62EAB109429}" type="datetimeFigureOut">
              <a:rPr lang="en-US" smtClean="0">
                <a:solidFill>
                  <a:srgbClr val="04617B">
                    <a:shade val="90000"/>
                  </a:srgbClr>
                </a:solidFill>
              </a:rPr>
              <a:pPr>
                <a:defRPr/>
              </a:pPr>
              <a:t>9/26/2024</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pPr>
              <a:defRPr/>
            </a:pPr>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pPr>
              <a:defRPr/>
            </a:pPr>
            <a:fld id="{0F0DD611-3590-4928-866E-BE9EBD1A3104}" type="slidenum">
              <a:rPr lang="en-US" smtClean="0">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22092508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3" name="Picture 12"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872588"/>
            <a:ext cx="6977064" cy="2729915"/>
          </a:xfrm>
        </p:spPr>
        <p:txBody>
          <a:bodyPr anchor="ctr"/>
          <a:lstStyle>
            <a:lvl1pPr>
              <a:defRPr sz="3200"/>
            </a:lvl1pPr>
          </a:lstStyle>
          <a:p>
            <a:r>
              <a:rPr lang="en-GB"/>
              <a:t>Click to edit Master title style</a:t>
            </a:r>
            <a:endParaRPr lang="en-US" dirty="0"/>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pPr>
              <a:defRPr/>
            </a:pPr>
            <a:fld id="{BED06538-2C8F-4D31-83E8-A62EAB109429}" type="datetimeFigureOut">
              <a:rPr lang="en-US" smtClean="0">
                <a:solidFill>
                  <a:srgbClr val="04617B">
                    <a:shade val="90000"/>
                  </a:srgbClr>
                </a:solidFill>
              </a:rPr>
              <a:pPr>
                <a:defRPr/>
              </a:pPr>
              <a:t>9/26/2024</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pPr>
              <a:defRPr/>
            </a:pPr>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pPr>
              <a:defRPr/>
            </a:pPr>
            <a:fld id="{0F0DD611-3590-4928-866E-BE9EBD1A3104}" type="slidenum">
              <a:rPr lang="en-US" smtClean="0">
                <a:solidFill>
                  <a:srgbClr val="04617B">
                    <a:shade val="90000"/>
                  </a:srgbClr>
                </a:solidFill>
              </a:rPr>
              <a:pPr>
                <a:defRPr/>
              </a:pPr>
              <a:t>‹#›</a:t>
            </a:fld>
            <a:endParaRPr lang="en-US">
              <a:solidFill>
                <a:srgbClr val="04617B">
                  <a:shade val="90000"/>
                </a:srgbClr>
              </a:solidFill>
            </a:endParaRPr>
          </a:p>
        </p:txBody>
      </p:sp>
      <p:sp>
        <p:nvSpPr>
          <p:cNvPr id="11" name="TextBox 10"/>
          <p:cNvSpPr txBox="1"/>
          <p:nvPr/>
        </p:nvSpPr>
        <p:spPr>
          <a:xfrm>
            <a:off x="737626" y="887859"/>
            <a:ext cx="546888"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850130" y="3120015"/>
            <a:ext cx="553641"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6494239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3200"/>
            </a:lvl1pPr>
          </a:lstStyle>
          <a:p>
            <a:r>
              <a:rPr lang="en-GB"/>
              <a:t>Click to edit Master title style</a:t>
            </a:r>
            <a:endParaRPr lang="en-US" dirty="0"/>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pPr>
              <a:defRPr/>
            </a:pPr>
            <a:fld id="{BED06538-2C8F-4D31-83E8-A62EAB109429}" type="datetimeFigureOut">
              <a:rPr lang="en-US" smtClean="0">
                <a:solidFill>
                  <a:srgbClr val="04617B">
                    <a:shade val="90000"/>
                  </a:srgbClr>
                </a:solidFill>
              </a:rPr>
              <a:pPr>
                <a:defRPr/>
              </a:pPr>
              <a:t>9/26/2024</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pPr>
              <a:defRPr/>
            </a:pPr>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pPr>
              <a:defRPr/>
            </a:pPr>
            <a:fld id="{0F0DD611-3590-4928-866E-BE9EBD1A3104}" type="slidenum">
              <a:rPr lang="en-US" smtClean="0">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23758367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4" name="Picture 13"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en-GB"/>
              <a:t>Click to edit Master title style</a:t>
            </a:r>
            <a:endParaRPr lang="en-US" dirty="0"/>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pPr>
              <a:defRPr/>
            </a:pPr>
            <a:fld id="{BED06538-2C8F-4D31-83E8-A62EAB109429}" type="datetimeFigureOut">
              <a:rPr lang="en-US" smtClean="0">
                <a:solidFill>
                  <a:srgbClr val="04617B">
                    <a:shade val="90000"/>
                  </a:srgbClr>
                </a:solidFill>
              </a:rPr>
              <a:pPr>
                <a:defRPr/>
              </a:pPr>
              <a:t>9/26/2024</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pPr>
              <a:defRPr/>
            </a:pPr>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pPr>
              <a:defRPr/>
            </a:pPr>
            <a:fld id="{0F0DD611-3590-4928-866E-BE9EBD1A3104}" type="slidenum">
              <a:rPr lang="en-US" smtClean="0">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34576532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7" name="Picture 1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en-GB"/>
              <a:t>Click to edit Master title style</a:t>
            </a:r>
            <a:endParaRPr lang="en-US" dirty="0"/>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pPr>
              <a:defRPr/>
            </a:pPr>
            <a:fld id="{BED06538-2C8F-4D31-83E8-A62EAB109429}" type="datetimeFigureOut">
              <a:rPr lang="en-US" smtClean="0">
                <a:solidFill>
                  <a:srgbClr val="04617B">
                    <a:shade val="90000"/>
                  </a:srgbClr>
                </a:solidFill>
              </a:rPr>
              <a:pPr>
                <a:defRPr/>
              </a:pPr>
              <a:t>9/26/2024</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pPr>
              <a:defRPr/>
            </a:pPr>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pPr>
              <a:defRPr/>
            </a:pPr>
            <a:fld id="{0F0DD611-3590-4928-866E-BE9EBD1A3104}" type="slidenum">
              <a:rPr lang="en-US" smtClean="0">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13909373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GB"/>
              <a:t>Click to edit Master title style</a:t>
            </a:r>
            <a:endParaRPr lang="en-US" dirty="0"/>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pPr>
              <a:defRPr/>
            </a:pPr>
            <a:fld id="{BED06538-2C8F-4D31-83E8-A62EAB109429}" type="datetimeFigureOut">
              <a:rPr lang="en-US" smtClean="0">
                <a:solidFill>
                  <a:srgbClr val="04617B">
                    <a:shade val="90000"/>
                  </a:srgbClr>
                </a:solidFill>
              </a:rPr>
              <a:pPr>
                <a:defRPr/>
              </a:pPr>
              <a:t>9/26/2024</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pPr>
              <a:defRPr/>
            </a:pPr>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pPr>
              <a:defRPr/>
            </a:pPr>
            <a:fld id="{0F0DD611-3590-4928-866E-BE9EBD1A3104}" type="slidenum">
              <a:rPr lang="en-US" smtClean="0">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34629205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 name="Picture 9"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en-GB"/>
              <a:t>Click to edit Master title style</a:t>
            </a:r>
            <a:endParaRPr lang="en-US" dirty="0"/>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pPr>
              <a:defRPr/>
            </a:pPr>
            <a:fld id="{BED06538-2C8F-4D31-83E8-A62EAB109429}" type="datetimeFigureOut">
              <a:rPr lang="en-US" smtClean="0">
                <a:solidFill>
                  <a:srgbClr val="04617B">
                    <a:shade val="90000"/>
                  </a:srgbClr>
                </a:solidFill>
              </a:rPr>
              <a:pPr>
                <a:defRPr/>
              </a:pPr>
              <a:t>9/26/2024</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pPr>
              <a:defRPr/>
            </a:pPr>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pPr>
              <a:defRPr/>
            </a:pPr>
            <a:fld id="{0F0DD611-3590-4928-866E-BE9EBD1A3104}" type="slidenum">
              <a:rPr lang="en-US" smtClean="0">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28879477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pPr>
              <a:defRPr/>
            </a:pPr>
            <a:fld id="{BED06538-2C8F-4D31-83E8-A62EAB109429}" type="datetimeFigureOut">
              <a:rPr lang="en-US" smtClean="0">
                <a:solidFill>
                  <a:srgbClr val="04617B">
                    <a:shade val="90000"/>
                  </a:srgbClr>
                </a:solidFill>
              </a:rPr>
              <a:pPr>
                <a:defRPr/>
              </a:pPr>
              <a:t>9/26/2024</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pPr>
              <a:defRPr/>
            </a:pPr>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pPr>
              <a:defRPr/>
            </a:pPr>
            <a:fld id="{0F0DD611-3590-4928-866E-BE9EBD1A3104}" type="slidenum">
              <a:rPr lang="en-US" smtClean="0">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1093385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GB"/>
              <a:t>Click to edit Master title style</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pPr>
              <a:defRPr/>
            </a:pPr>
            <a:fld id="{BED06538-2C8F-4D31-83E8-A62EAB109429}" type="datetimeFigureOut">
              <a:rPr lang="en-US" smtClean="0">
                <a:solidFill>
                  <a:srgbClr val="04617B">
                    <a:shade val="90000"/>
                  </a:srgbClr>
                </a:solidFill>
              </a:rPr>
              <a:pPr>
                <a:defRPr/>
              </a:pPr>
              <a:t>9/26/2024</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pPr>
              <a:defRPr/>
            </a:pPr>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pPr>
              <a:defRPr/>
            </a:pPr>
            <a:fld id="{0F0DD611-3590-4928-866E-BE9EBD1A3104}" type="slidenum">
              <a:rPr lang="en-US" smtClean="0">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3706255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4000"/>
            </a:lvl1pPr>
          </a:lstStyle>
          <a:p>
            <a:r>
              <a:rPr lang="en-GB"/>
              <a:t>Click to edit Master title style</a:t>
            </a:r>
            <a:endParaRPr lang="en-US" dirty="0"/>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pPr>
              <a:defRPr/>
            </a:pPr>
            <a:fld id="{78018128-3224-454D-AB11-0A62617EDBFD}" type="datetimeFigureOut">
              <a:rPr lang="en-US" smtClean="0">
                <a:solidFill>
                  <a:srgbClr val="DBF5F9">
                    <a:shade val="90000"/>
                  </a:srgbClr>
                </a:solidFill>
              </a:rPr>
              <a:pPr>
                <a:defRPr/>
              </a:pPr>
              <a:t>9/26/2024</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pPr>
              <a:defRPr/>
            </a:pP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pPr>
              <a:defRPr/>
            </a:pPr>
            <a:fld id="{2B3EDE90-5FF7-454C-8103-5E68E725764F}" type="slidenum">
              <a:rPr lang="en-US" smtClean="0">
                <a:solidFill>
                  <a:srgbClr val="DBF5F9">
                    <a:shade val="90000"/>
                  </a:srgbClr>
                </a:solidFill>
              </a:rPr>
              <a:pPr>
                <a:defRPr/>
              </a:pPr>
              <a:t>‹#›</a:t>
            </a:fld>
            <a:endParaRPr lang="en-US">
              <a:solidFill>
                <a:srgbClr val="DBF5F9">
                  <a:shade val="90000"/>
                </a:srgbClr>
              </a:solidFill>
            </a:endParaRPr>
          </a:p>
        </p:txBody>
      </p:sp>
    </p:spTree>
    <p:extLst>
      <p:ext uri="{BB962C8B-B14F-4D97-AF65-F5344CB8AC3E}">
        <p14:creationId xmlns:p14="http://schemas.microsoft.com/office/powerpoint/2010/main" val="3695504949"/>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GB"/>
              <a:t>Click to edit Master title style</a:t>
            </a:r>
            <a:endParaRPr lang="en-US" dirty="0"/>
          </a:p>
        </p:txBody>
      </p:sp>
      <p:sp>
        <p:nvSpPr>
          <p:cNvPr id="12" name="Content Placeholder 2"/>
          <p:cNvSpPr>
            <a:spLocks noGrp="1"/>
          </p:cNvSpPr>
          <p:nvPr>
            <p:ph sz="quarter" idx="13"/>
          </p:nvPr>
        </p:nvSpPr>
        <p:spPr>
          <a:xfrm>
            <a:off x="685330" y="2367093"/>
            <a:ext cx="3829520" cy="342410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3" name="Content Placeholder 3"/>
          <p:cNvSpPr>
            <a:spLocks noGrp="1"/>
          </p:cNvSpPr>
          <p:nvPr>
            <p:ph sz="quarter" idx="14"/>
          </p:nvPr>
        </p:nvSpPr>
        <p:spPr>
          <a:xfrm>
            <a:off x="4629150" y="2367093"/>
            <a:ext cx="3829050" cy="342410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pPr>
              <a:defRPr/>
            </a:pPr>
            <a:fld id="{BED06538-2C8F-4D31-83E8-A62EAB109429}" type="datetimeFigureOut">
              <a:rPr lang="en-US" smtClean="0">
                <a:solidFill>
                  <a:srgbClr val="04617B">
                    <a:shade val="90000"/>
                  </a:srgbClr>
                </a:solidFill>
              </a:rPr>
              <a:pPr>
                <a:defRPr/>
              </a:pPr>
              <a:t>9/26/2024</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pPr>
              <a:defRPr/>
            </a:pPr>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pPr>
              <a:defRPr/>
            </a:pPr>
            <a:fld id="{0F0DD611-3590-4928-866E-BE9EBD1A3104}" type="slidenum">
              <a:rPr lang="en-US" smtClean="0">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1468550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GB"/>
              <a:t>Click to edit Master title style</a:t>
            </a:r>
            <a:endParaRPr lang="en-US" dirty="0"/>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2" name="Content Placeholder 3"/>
          <p:cNvSpPr>
            <a:spLocks noGrp="1"/>
          </p:cNvSpPr>
          <p:nvPr>
            <p:ph sz="quarter" idx="13"/>
          </p:nvPr>
        </p:nvSpPr>
        <p:spPr>
          <a:xfrm>
            <a:off x="685331" y="3051013"/>
            <a:ext cx="3829520" cy="274018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3" name="Content Placeholder 5"/>
          <p:cNvSpPr>
            <a:spLocks noGrp="1"/>
          </p:cNvSpPr>
          <p:nvPr>
            <p:ph sz="quarter" idx="14"/>
          </p:nvPr>
        </p:nvSpPr>
        <p:spPr>
          <a:xfrm>
            <a:off x="4629150" y="3051013"/>
            <a:ext cx="3829051" cy="274018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pPr>
              <a:defRPr/>
            </a:pPr>
            <a:fld id="{BED06538-2C8F-4D31-83E8-A62EAB109429}" type="datetimeFigureOut">
              <a:rPr lang="en-US" smtClean="0">
                <a:solidFill>
                  <a:srgbClr val="04617B">
                    <a:shade val="90000"/>
                  </a:srgbClr>
                </a:solidFill>
              </a:rPr>
              <a:pPr>
                <a:defRPr/>
              </a:pPr>
              <a:t>9/26/2024</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pPr>
              <a:defRPr/>
            </a:pPr>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pPr>
              <a:defRPr/>
            </a:pPr>
            <a:fld id="{0F0DD611-3590-4928-866E-BE9EBD1A3104}" type="slidenum">
              <a:rPr lang="en-US" smtClean="0">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1036388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pPr>
              <a:defRPr/>
            </a:pPr>
            <a:fld id="{449BF15E-C403-4673-949E-D54CA0B92A7A}" type="datetimeFigureOut">
              <a:rPr lang="en-US" smtClean="0">
                <a:solidFill>
                  <a:srgbClr val="04617B">
                    <a:shade val="90000"/>
                  </a:srgbClr>
                </a:solidFill>
              </a:rPr>
              <a:pPr>
                <a:defRPr/>
              </a:pPr>
              <a:t>9/26/2024</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pPr>
              <a:defRPr/>
            </a:pPr>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pPr>
              <a:defRPr/>
            </a:pPr>
            <a:fld id="{BEF671B5-742E-4B2B-A39F-3B228FAD6FEE}" type="slidenum">
              <a:rPr lang="en-US" smtClean="0">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613522625"/>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5"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pPr>
              <a:defRPr/>
            </a:pPr>
            <a:fld id="{1D838EB2-194C-4952-AB5E-30E383C0B017}" type="datetimeFigureOut">
              <a:rPr lang="en-US" smtClean="0">
                <a:solidFill>
                  <a:srgbClr val="04617B">
                    <a:shade val="90000"/>
                  </a:srgbClr>
                </a:solidFill>
              </a:rPr>
              <a:pPr>
                <a:defRPr/>
              </a:pPr>
              <a:t>9/26/2024</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pPr>
              <a:defRPr/>
            </a:pPr>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pPr>
              <a:defRPr/>
            </a:pPr>
            <a:fld id="{3A5815BF-79AF-4F77-BEDC-64AEFDA1F858}" type="slidenum">
              <a:rPr lang="en-US" smtClean="0">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2260992735"/>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3200"/>
            </a:lvl1pPr>
          </a:lstStyle>
          <a:p>
            <a:r>
              <a:rPr lang="en-GB"/>
              <a:t>Click to edit Master title style</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pPr>
              <a:defRPr/>
            </a:pPr>
            <a:fld id="{BED06538-2C8F-4D31-83E8-A62EAB109429}" type="datetimeFigureOut">
              <a:rPr lang="en-US" smtClean="0">
                <a:solidFill>
                  <a:srgbClr val="04617B">
                    <a:shade val="90000"/>
                  </a:srgbClr>
                </a:solidFill>
              </a:rPr>
              <a:pPr>
                <a:defRPr/>
              </a:pPr>
              <a:t>9/26/2024</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pPr>
              <a:defRPr/>
            </a:pPr>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pPr>
              <a:defRPr/>
            </a:pPr>
            <a:fld id="{0F0DD611-3590-4928-866E-BE9EBD1A3104}" type="slidenum">
              <a:rPr lang="en-US" smtClean="0">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1400549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2" y="609600"/>
            <a:ext cx="4129618" cy="2023254"/>
          </a:xfrm>
        </p:spPr>
        <p:txBody>
          <a:bodyPr anchor="b"/>
          <a:lstStyle>
            <a:lvl1pPr algn="ct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5004270" y="609601"/>
            <a:ext cx="3005851"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685346" y="2632853"/>
            <a:ext cx="4129604"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pPr>
              <a:defRPr/>
            </a:pPr>
            <a:fld id="{17516435-912D-4ADF-A059-A3C25FEE10D4}" type="datetimeFigureOut">
              <a:rPr lang="en-US" smtClean="0">
                <a:solidFill>
                  <a:srgbClr val="04617B">
                    <a:shade val="90000"/>
                  </a:srgbClr>
                </a:solidFill>
              </a:rPr>
              <a:pPr>
                <a:defRPr/>
              </a:pPr>
              <a:t>9/26/2024</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defRPr/>
            </a:pPr>
            <a:fld id="{98793A29-8BAB-4459-9C84-C341582AE08C}" type="slidenum">
              <a:rPr lang="en-US" smtClean="0">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1752513670"/>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mt="80000"/>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pPr>
              <a:defRPr/>
            </a:pPr>
            <a:fld id="{BED06538-2C8F-4D31-83E8-A62EAB109429}" type="datetimeFigureOut">
              <a:rPr lang="en-US" smtClean="0">
                <a:solidFill>
                  <a:srgbClr val="04617B">
                    <a:shade val="90000"/>
                  </a:srgbClr>
                </a:solidFill>
              </a:rPr>
              <a:pPr>
                <a:defRPr/>
              </a:pPr>
              <a:t>9/26/2024</a:t>
            </a:fld>
            <a:endParaRPr lang="en-US">
              <a:solidFill>
                <a:srgbClr val="04617B">
                  <a:shade val="90000"/>
                </a:srgbClr>
              </a:solidFill>
            </a:endParaRPr>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pPr>
              <a:defRPr/>
            </a:pPr>
            <a:endParaRPr lang="en-US">
              <a:solidFill>
                <a:srgbClr val="04617B">
                  <a:shade val="90000"/>
                </a:srgbClr>
              </a:solidFill>
            </a:endParaRPr>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pPr>
              <a:defRPr/>
            </a:pPr>
            <a:fld id="{0F0DD611-3590-4928-866E-BE9EBD1A3104}" type="slidenum">
              <a:rPr lang="en-US" smtClean="0">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351990195"/>
      </p:ext>
    </p:extLst>
  </p:cSld>
  <p:clrMap bg1="lt1" tx1="dk1" bg2="lt2" tx2="dk2" accent1="accent1" accent2="accent2" accent3="accent3" accent4="accent4" accent5="accent5" accent6="accent6" hlink="hlink" folHlink="folHlink"/>
  <p:sldLayoutIdLst>
    <p:sldLayoutId id="2147484003" r:id="rId1"/>
    <p:sldLayoutId id="2147484004" r:id="rId2"/>
    <p:sldLayoutId id="2147484005" r:id="rId3"/>
    <p:sldLayoutId id="2147484006" r:id="rId4"/>
    <p:sldLayoutId id="2147484007" r:id="rId5"/>
    <p:sldLayoutId id="2147484008" r:id="rId6"/>
    <p:sldLayoutId id="2147484009" r:id="rId7"/>
    <p:sldLayoutId id="2147484010" r:id="rId8"/>
    <p:sldLayoutId id="2147484011" r:id="rId9"/>
    <p:sldLayoutId id="2147484012" r:id="rId10"/>
    <p:sldLayoutId id="2147484013" r:id="rId11"/>
    <p:sldLayoutId id="2147484014" r:id="rId12"/>
    <p:sldLayoutId id="2147484015" r:id="rId13"/>
    <p:sldLayoutId id="2147484016" r:id="rId14"/>
    <p:sldLayoutId id="2147484017" r:id="rId15"/>
    <p:sldLayoutId id="2147484018" r:id="rId16"/>
    <p:sldLayoutId id="2147484019" r:id="rId17"/>
    <p:sldLayoutId id="2147484020" r:id="rId18"/>
  </p:sldLayoutIdLst>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6996">
              <a:srgbClr val="D9EDF4"/>
            </a:gs>
            <a:gs pos="0">
              <a:schemeClr val="accent1">
                <a:lumMod val="5000"/>
                <a:lumOff val="95000"/>
              </a:schemeClr>
            </a:gs>
            <a:gs pos="2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Content Placeholder 3"/>
          <p:cNvSpPr>
            <a:spLocks noGrp="1"/>
          </p:cNvSpPr>
          <p:nvPr>
            <p:ph idx="1"/>
          </p:nvPr>
        </p:nvSpPr>
        <p:spPr>
          <a:xfrm>
            <a:off x="1905000" y="1295400"/>
            <a:ext cx="5486400" cy="3733800"/>
          </a:xfrm>
          <a:pattFill prst="pct5">
            <a:fgClr>
              <a:schemeClr val="accent1"/>
            </a:fgClr>
            <a:bgClr>
              <a:schemeClr val="bg1"/>
            </a:bgClr>
          </a:pattFill>
        </p:spPr>
        <p:txBody>
          <a:bodyPr>
            <a:normAutofit/>
          </a:bodyPr>
          <a:lstStyle/>
          <a:p>
            <a:pPr marL="109728" indent="0" algn="ctr">
              <a:buNone/>
            </a:pPr>
            <a:endParaRPr lang="en-US" sz="2400" b="1" dirty="0">
              <a:latin typeface="Chalkduster" panose="03050602040202020205" pitchFamily="66" charset="77"/>
              <a:cs typeface="APPLE CHANCERY" panose="03020702040506060504" pitchFamily="66" charset="-79"/>
            </a:endParaRPr>
          </a:p>
          <a:p>
            <a:pPr marL="109728" indent="0" algn="ctr">
              <a:buNone/>
            </a:pPr>
            <a:r>
              <a:rPr lang="en-US" sz="2400" b="1" dirty="0">
                <a:latin typeface="Chalkduster" panose="03050602040202020205" pitchFamily="66" charset="77"/>
                <a:cs typeface="APPLE CHANCERY" panose="03020702040506060504" pitchFamily="66" charset="-79"/>
              </a:rPr>
              <a:t>LAB.2</a:t>
            </a:r>
            <a:endParaRPr lang="ar-IQ" sz="2400" b="1" dirty="0">
              <a:latin typeface="Chalkduster" panose="03050602040202020205" pitchFamily="66" charset="77"/>
              <a:cs typeface="APPLE CHANCERY" panose="03020702040506060504" pitchFamily="66" charset="-79"/>
            </a:endParaRPr>
          </a:p>
          <a:p>
            <a:pPr marL="109728" indent="0" algn="ctr">
              <a:buNone/>
            </a:pPr>
            <a:r>
              <a:rPr lang="en-US" sz="2400" dirty="0">
                <a:latin typeface="Chalkduster" panose="03050602040202020205" pitchFamily="66" charset="77"/>
                <a:cs typeface="Apple Chancery" panose="03020702040506060504" pitchFamily="66" charset="-79"/>
              </a:rPr>
              <a:t>Direct compression </a:t>
            </a:r>
          </a:p>
          <a:p>
            <a:pPr marL="109728" indent="0" algn="ctr">
              <a:buNone/>
            </a:pPr>
            <a:r>
              <a:rPr lang="en-US" sz="2400" b="1" dirty="0">
                <a:latin typeface="Chalkduster" panose="03050602040202020205" pitchFamily="66" charset="77"/>
                <a:cs typeface="APPLE CHANCERY" panose="03020702040506060504" pitchFamily="66" charset="-79"/>
              </a:rPr>
              <a:t>Fifth stage </a:t>
            </a:r>
          </a:p>
          <a:p>
            <a:pPr marL="109728" indent="0" algn="ctr">
              <a:buNone/>
            </a:pPr>
            <a:r>
              <a:rPr lang="en-US" sz="2400" b="1" dirty="0">
                <a:latin typeface="Chalkduster" panose="03050602040202020205" pitchFamily="66" charset="77"/>
                <a:cs typeface="APPLE CHANCERY" panose="03020702040506060504" pitchFamily="66" charset="-79"/>
              </a:rPr>
              <a:t>Industrial pharmacy </a:t>
            </a:r>
          </a:p>
          <a:p>
            <a:pPr marL="109728" indent="0" algn="ctr">
              <a:buNone/>
            </a:pPr>
            <a:r>
              <a:rPr lang="en-US" sz="2400" dirty="0">
                <a:latin typeface="Chalkduster" panose="03050602040202020205" pitchFamily="66" charset="77"/>
                <a:cs typeface="Apple Chancery" panose="03020702040506060504" pitchFamily="66" charset="-79"/>
              </a:rPr>
              <a:t>2024-2025</a:t>
            </a:r>
          </a:p>
        </p:txBody>
      </p:sp>
    </p:spTree>
    <p:extLst>
      <p:ext uri="{BB962C8B-B14F-4D97-AF65-F5344CB8AC3E}">
        <p14:creationId xmlns:p14="http://schemas.microsoft.com/office/powerpoint/2010/main" val="2189592538"/>
      </p:ext>
    </p:extLst>
  </p:cSld>
  <p:clrMapOvr>
    <a:masterClrMapping/>
  </p:clrMapOvr>
  <mc:AlternateContent xmlns:mc="http://schemas.openxmlformats.org/markup-compatibility/2006" xmlns:p14="http://schemas.microsoft.com/office/powerpoint/2010/main">
    <mc:Choice Requires="p14">
      <p:transition spd="slow" p14:dur="3000" advClick="0">
        <p14:shred/>
      </p:transition>
    </mc:Choice>
    <mc:Fallback xmlns="">
      <p:transition spd="slow" advClick="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1"/>
            <a:ext cx="8229600" cy="5105399"/>
          </a:xfrm>
        </p:spPr>
        <p:style>
          <a:lnRef idx="2">
            <a:schemeClr val="accent4"/>
          </a:lnRef>
          <a:fillRef idx="1">
            <a:schemeClr val="lt1"/>
          </a:fillRef>
          <a:effectRef idx="0">
            <a:schemeClr val="accent4"/>
          </a:effectRef>
          <a:fontRef idx="minor">
            <a:schemeClr val="dk1"/>
          </a:fontRef>
        </p:style>
        <p:txBody>
          <a:bodyPr>
            <a:normAutofit/>
          </a:bodyPr>
          <a:lstStyle/>
          <a:p>
            <a:pPr marL="624078" indent="-514350">
              <a:buFont typeface="+mj-lt"/>
              <a:buAutoNum type="arabicPeriod" startAt="2"/>
            </a:pPr>
            <a:r>
              <a:rPr lang="en-US" cap="none" dirty="0">
                <a:solidFill>
                  <a:schemeClr val="tx1"/>
                </a:solidFill>
                <a:effectLst>
                  <a:outerShdw blurRad="38100" dist="38100" dir="2700000" algn="tl">
                    <a:srgbClr val="000000">
                      <a:alpha val="43137"/>
                    </a:srgbClr>
                  </a:outerShdw>
                </a:effectLst>
              </a:rPr>
              <a:t>Solubility</a:t>
            </a:r>
          </a:p>
          <a:p>
            <a:pPr lvl="1" algn="just"/>
            <a:r>
              <a:rPr lang="en-US" sz="1800" cap="none" dirty="0">
                <a:solidFill>
                  <a:schemeClr val="tx1"/>
                </a:solidFill>
                <a:effectLst>
                  <a:outerShdw blurRad="38100" dist="38100" dir="2700000" algn="tl">
                    <a:srgbClr val="000000">
                      <a:alpha val="43137"/>
                    </a:srgbClr>
                  </a:outerShdw>
                </a:effectLst>
              </a:rPr>
              <a:t>Slightly soluble in water </a:t>
            </a:r>
            <a:r>
              <a:rPr lang="en-US" sz="1800" cap="none" dirty="0">
                <a:solidFill>
                  <a:schemeClr val="tx1"/>
                </a:solidFill>
              </a:rPr>
              <a:t>(1:300), highly soluble in organic solvent (1:5-7 alcohol, 2:10-17 ether, 1:17 chloroform).</a:t>
            </a:r>
          </a:p>
          <a:p>
            <a:pPr lvl="1" algn="just"/>
            <a:r>
              <a:rPr lang="en-US" sz="1800" cap="none" dirty="0">
                <a:solidFill>
                  <a:schemeClr val="tx1"/>
                </a:solidFill>
                <a:effectLst>
                  <a:outerShdw blurRad="38100" dist="38100" dir="2700000" algn="tl">
                    <a:srgbClr val="000000">
                      <a:alpha val="43137"/>
                    </a:srgbClr>
                  </a:outerShdw>
                </a:effectLst>
              </a:rPr>
              <a:t>Partition coefficient High (high solubility in lipids) </a:t>
            </a:r>
            <a:r>
              <a:rPr lang="en-US" sz="1800" cap="none" dirty="0">
                <a:solidFill>
                  <a:schemeClr val="tx1"/>
                </a:solidFill>
              </a:rPr>
              <a:t>and thus having good absorption in GIT wall so it is highly absorbed from stomach but also having good absorption from small intestine due to large surface area.</a:t>
            </a:r>
          </a:p>
          <a:p>
            <a:pPr marL="109728" indent="0" algn="just">
              <a:buNone/>
            </a:pPr>
            <a:endParaRPr lang="en-US" sz="2000" cap="none" dirty="0">
              <a:solidFill>
                <a:schemeClr val="tx1"/>
              </a:solidFill>
            </a:endParaRPr>
          </a:p>
          <a:p>
            <a:pPr marL="624078" indent="-514350">
              <a:buFont typeface="+mj-lt"/>
              <a:buAutoNum type="arabicPeriod" startAt="3"/>
            </a:pPr>
            <a:r>
              <a:rPr lang="en-US" cap="none" dirty="0">
                <a:solidFill>
                  <a:schemeClr val="tx1"/>
                </a:solidFill>
                <a:effectLst>
                  <a:outerShdw blurRad="38100" dist="38100" dir="2700000" algn="tl">
                    <a:srgbClr val="000000">
                      <a:alpha val="43137"/>
                    </a:srgbClr>
                  </a:outerShdw>
                </a:effectLst>
              </a:rPr>
              <a:t>Stability </a:t>
            </a:r>
          </a:p>
          <a:p>
            <a:pPr marL="708660" lvl="1" indent="-342900"/>
            <a:r>
              <a:rPr lang="en-US" sz="1800" cap="none" dirty="0">
                <a:solidFill>
                  <a:schemeClr val="tx1"/>
                </a:solidFill>
              </a:rPr>
              <a:t>(unstable in water) due to decomposition (hydrolysis) so it dissolves in aq. Solution of carbonate and alkali hydroxyl with decomposition </a:t>
            </a:r>
          </a:p>
          <a:p>
            <a:endParaRPr lang="en-US" sz="1400" cap="none" dirty="0">
              <a:solidFill>
                <a:schemeClr val="tx1"/>
              </a:solidFill>
            </a:endParaRPr>
          </a:p>
        </p:txBody>
      </p:sp>
    </p:spTree>
    <p:extLst>
      <p:ext uri="{BB962C8B-B14F-4D97-AF65-F5344CB8AC3E}">
        <p14:creationId xmlns:p14="http://schemas.microsoft.com/office/powerpoint/2010/main" val="1073822105"/>
      </p:ext>
    </p:extLst>
  </p:cSld>
  <p:clrMapOvr>
    <a:masterClrMapping/>
  </p:clrMapOvr>
  <mc:AlternateContent xmlns:mc="http://schemas.openxmlformats.org/markup-compatibility/2006" xmlns:p14="http://schemas.microsoft.com/office/powerpoint/2010/main">
    <mc:Choice Requires="p14">
      <p:transition spd="slow" advClick="0">
        <p14:prism isContent="1" isInverted="1"/>
      </p:transition>
    </mc:Choice>
    <mc:Fallback xmlns="">
      <p:transition spd="slow" advClick="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187562"/>
            <a:ext cx="7773338" cy="1596177"/>
          </a:xfrm>
        </p:spPr>
        <p:txBody>
          <a:bodyPr/>
          <a:lstStyle/>
          <a:p>
            <a:r>
              <a:rPr lang="en-US" dirty="0">
                <a:latin typeface="Chalkduster" panose="03050602040202020205" pitchFamily="66" charset="77"/>
              </a:rPr>
              <a:t>Formula </a:t>
            </a:r>
          </a:p>
        </p:txBody>
      </p:sp>
      <p:sp>
        <p:nvSpPr>
          <p:cNvPr id="2" name="Content Placeholder 1"/>
          <p:cNvSpPr>
            <a:spLocks noGrp="1"/>
          </p:cNvSpPr>
          <p:nvPr>
            <p:ph idx="1"/>
          </p:nvPr>
        </p:nvSpPr>
        <p:spPr>
          <a:xfrm>
            <a:off x="457200" y="1295402"/>
            <a:ext cx="8229600" cy="2286000"/>
          </a:xfrm>
          <a:ln/>
        </p:spPr>
        <p:style>
          <a:lnRef idx="1">
            <a:schemeClr val="accent1"/>
          </a:lnRef>
          <a:fillRef idx="2">
            <a:schemeClr val="accent1"/>
          </a:fillRef>
          <a:effectRef idx="1">
            <a:schemeClr val="accent1"/>
          </a:effectRef>
          <a:fontRef idx="minor">
            <a:schemeClr val="dk1"/>
          </a:fontRef>
        </p:style>
        <p:txBody>
          <a:bodyPr anchor="ctr">
            <a:normAutofit/>
          </a:bodyPr>
          <a:lstStyle/>
          <a:p>
            <a:pPr algn="just">
              <a:buFont typeface="Arial" pitchFamily="34" charset="0"/>
              <a:buChar char="•"/>
            </a:pPr>
            <a:r>
              <a:rPr lang="en-US" cap="none" dirty="0"/>
              <a:t>Aspirin                75mg (</a:t>
            </a:r>
            <a:r>
              <a:rPr lang="en-US" cap="none" dirty="0" err="1"/>
              <a:t>api</a:t>
            </a:r>
            <a:r>
              <a:rPr lang="en-US" cap="none" dirty="0"/>
              <a:t>)</a:t>
            </a:r>
          </a:p>
          <a:p>
            <a:pPr algn="just">
              <a:buFont typeface="Arial" pitchFamily="34" charset="0"/>
              <a:buChar char="•"/>
            </a:pPr>
            <a:r>
              <a:rPr lang="en-US" cap="none" dirty="0"/>
              <a:t>Starch                  10mg (disintegrant)</a:t>
            </a:r>
          </a:p>
          <a:p>
            <a:pPr algn="just">
              <a:buFont typeface="Arial" pitchFamily="34" charset="0"/>
              <a:buChar char="•"/>
            </a:pPr>
            <a:r>
              <a:rPr lang="en-US" cap="none" dirty="0"/>
              <a:t>Lactose               40mg (diluent)</a:t>
            </a:r>
          </a:p>
          <a:p>
            <a:pPr algn="just">
              <a:buFont typeface="Arial" pitchFamily="34" charset="0"/>
              <a:buChar char="•"/>
            </a:pPr>
            <a:r>
              <a:rPr lang="en-US" cap="none" dirty="0"/>
              <a:t>Mg stearate         2mg (lubricant)</a:t>
            </a:r>
          </a:p>
          <a:p>
            <a:endParaRPr lang="en-US" cap="none" dirty="0"/>
          </a:p>
        </p:txBody>
      </p:sp>
      <p:sp>
        <p:nvSpPr>
          <p:cNvPr id="4" name="Content Placeholder 1">
            <a:extLst>
              <a:ext uri="{FF2B5EF4-FFF2-40B4-BE49-F238E27FC236}">
                <a16:creationId xmlns:a16="http://schemas.microsoft.com/office/drawing/2014/main" id="{6B09E7F0-F2C2-16CF-3484-7C12F82DF7A0}"/>
              </a:ext>
            </a:extLst>
          </p:cNvPr>
          <p:cNvSpPr txBox="1">
            <a:spLocks/>
          </p:cNvSpPr>
          <p:nvPr/>
        </p:nvSpPr>
        <p:spPr>
          <a:xfrm>
            <a:off x="457200" y="3733800"/>
            <a:ext cx="8229600" cy="2286000"/>
          </a:xfrm>
          <a:prstGeom prst="rect">
            <a:avLst/>
          </a:prstGeom>
        </p:spPr>
        <p:style>
          <a:lnRef idx="2">
            <a:schemeClr val="accent3"/>
          </a:lnRef>
          <a:fillRef idx="1">
            <a:schemeClr val="lt1"/>
          </a:fillRef>
          <a:effectRef idx="0">
            <a:schemeClr val="accent3"/>
          </a:effectRef>
          <a:fontRef idx="minor">
            <a:schemeClr val="dk1"/>
          </a:fontRef>
        </p:style>
        <p:txBody>
          <a:bodyPr vert="horz" lIns="91440" tIns="45720" rIns="91440" bIns="45720" rtlCol="0">
            <a:normAutofit fontScale="85000" lnSpcReduction="10000"/>
          </a:bodyPr>
          <a:lst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dk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dk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dk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dk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dk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dk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dk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dk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dk1"/>
                </a:solidFill>
                <a:latin typeface="+mn-lt"/>
                <a:ea typeface="+mn-ea"/>
                <a:cs typeface="+mn-cs"/>
              </a:defRPr>
            </a:lvl9pPr>
          </a:lstStyle>
          <a:p>
            <a:endParaRPr lang="en-US" dirty="0"/>
          </a:p>
          <a:p>
            <a:endParaRPr lang="en-US" dirty="0"/>
          </a:p>
          <a:p>
            <a:pPr marL="624078" indent="-514350">
              <a:buFont typeface="+mj-lt"/>
              <a:buAutoNum type="arabicPeriod"/>
            </a:pPr>
            <a:r>
              <a:rPr lang="en-US" dirty="0"/>
              <a:t>Mix all ingredients together after weighing (aspirin, disintegrant , diluent) </a:t>
            </a:r>
            <a:r>
              <a:rPr lang="en-US" dirty="0">
                <a:solidFill>
                  <a:srgbClr val="FF0000"/>
                </a:solidFill>
              </a:rPr>
              <a:t>for 15 minutes</a:t>
            </a:r>
          </a:p>
          <a:p>
            <a:pPr marL="624078" indent="-514350">
              <a:buFont typeface="+mj-lt"/>
              <a:buAutoNum type="arabicPeriod"/>
            </a:pPr>
            <a:r>
              <a:rPr lang="en-US" dirty="0"/>
              <a:t>Then add the lubricant and mix for not more than 5 minutes </a:t>
            </a:r>
          </a:p>
          <a:p>
            <a:pPr marL="624078" indent="-514350">
              <a:buFont typeface="+mj-lt"/>
              <a:buAutoNum type="arabicPeriod"/>
            </a:pPr>
            <a:r>
              <a:rPr lang="en-US" dirty="0"/>
              <a:t>Directly compress</a:t>
            </a:r>
          </a:p>
          <a:p>
            <a:pPr marL="109728" indent="0">
              <a:buFont typeface="Garamond" pitchFamily="18" charset="0"/>
              <a:buNone/>
            </a:pPr>
            <a:r>
              <a:rPr lang="en-US" dirty="0"/>
              <a:t>  </a:t>
            </a:r>
          </a:p>
          <a:p>
            <a:pPr marL="109728" indent="0">
              <a:buFont typeface="Garamond" pitchFamily="18" charset="0"/>
              <a:buNone/>
            </a:pPr>
            <a:r>
              <a:rPr lang="en-US" dirty="0"/>
              <a:t>   </a:t>
            </a:r>
            <a:r>
              <a:rPr lang="en-US" b="1" dirty="0"/>
              <a:t>lubricant is added  at last step . Why?</a:t>
            </a:r>
          </a:p>
        </p:txBody>
      </p:sp>
    </p:spTree>
    <p:extLst>
      <p:ext uri="{BB962C8B-B14F-4D97-AF65-F5344CB8AC3E}">
        <p14:creationId xmlns:p14="http://schemas.microsoft.com/office/powerpoint/2010/main" val="2608407231"/>
      </p:ext>
    </p:extLst>
  </p:cSld>
  <p:clrMapOvr>
    <a:masterClrMapping/>
  </p:clrMapOvr>
  <mc:AlternateContent xmlns:mc="http://schemas.openxmlformats.org/markup-compatibility/2006" xmlns:p14="http://schemas.microsoft.com/office/powerpoint/2010/main">
    <mc:Choice Requires="p14">
      <p:transition spd="slow" advClick="0">
        <p14:glitter pattern="hexagon"/>
      </p:transition>
    </mc:Choice>
    <mc:Fallback xmlns="">
      <p:transition spd="slow" advClick="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A5808E8-363F-13EC-CC9D-7DCE187198DB}"/>
              </a:ext>
            </a:extLst>
          </p:cNvPr>
          <p:cNvSpPr txBox="1"/>
          <p:nvPr/>
        </p:nvSpPr>
        <p:spPr>
          <a:xfrm>
            <a:off x="1295400" y="2590800"/>
            <a:ext cx="6248400" cy="1107996"/>
          </a:xfrm>
          <a:prstGeom prst="rect">
            <a:avLst/>
          </a:prstGeom>
          <a:solidFill>
            <a:schemeClr val="accent2"/>
          </a:solidFill>
          <a:ln>
            <a:solidFill>
              <a:schemeClr val="accent1"/>
            </a:solidFill>
          </a:ln>
        </p:spPr>
        <p:txBody>
          <a:bodyPr wrap="square" rtlCol="0">
            <a:spAutoFit/>
          </a:bodyPr>
          <a:lstStyle/>
          <a:p>
            <a:pPr algn="ctr"/>
            <a:r>
              <a:rPr lang="en-US" sz="6600" dirty="0">
                <a:latin typeface="Apple Chancery" panose="03020702040506060504" pitchFamily="66" charset="-79"/>
                <a:cs typeface="Apple Chancery" panose="03020702040506060504" pitchFamily="66" charset="-79"/>
              </a:rPr>
              <a:t>Thank you </a:t>
            </a:r>
          </a:p>
        </p:txBody>
      </p:sp>
    </p:spTree>
    <p:extLst>
      <p:ext uri="{BB962C8B-B14F-4D97-AF65-F5344CB8AC3E}">
        <p14:creationId xmlns:p14="http://schemas.microsoft.com/office/powerpoint/2010/main" val="3360912937"/>
      </p:ext>
    </p:extLst>
  </p:cSld>
  <p:clrMapOvr>
    <a:masterClrMapping/>
  </p:clrMapOvr>
  <p:transition spd="slow" advClick="0">
    <p:blinds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331" y="171664"/>
            <a:ext cx="7773338" cy="1596177"/>
          </a:xfrm>
        </p:spPr>
        <p:style>
          <a:lnRef idx="1">
            <a:schemeClr val="accent1"/>
          </a:lnRef>
          <a:fillRef idx="3">
            <a:schemeClr val="accent1"/>
          </a:fillRef>
          <a:effectRef idx="2">
            <a:schemeClr val="accent1"/>
          </a:effectRef>
          <a:fontRef idx="minor">
            <a:schemeClr val="lt1"/>
          </a:fontRef>
        </p:style>
        <p:txBody>
          <a:bodyPr>
            <a:normAutofit/>
          </a:bodyPr>
          <a:lstStyle/>
          <a:p>
            <a:pPr algn="ctr"/>
            <a:r>
              <a:rPr lang="en-US" altLang="en-US" sz="2800" dirty="0">
                <a:solidFill>
                  <a:srgbClr val="002060"/>
                </a:solidFill>
                <a:latin typeface="Chalkduster" panose="03050602040202020205" pitchFamily="66" charset="77"/>
                <a:cs typeface="Arial" panose="020B0604020202020204" pitchFamily="34" charset="0"/>
              </a:rPr>
              <a:t>Tablet production methods</a:t>
            </a:r>
          </a:p>
        </p:txBody>
      </p:sp>
      <p:sp>
        <p:nvSpPr>
          <p:cNvPr id="20483" name="Content Placeholder 2"/>
          <p:cNvSpPr>
            <a:spLocks noGrp="1"/>
          </p:cNvSpPr>
          <p:nvPr>
            <p:ph idx="1"/>
          </p:nvPr>
        </p:nvSpPr>
        <p:spPr>
          <a:xfrm>
            <a:off x="457200" y="2057400"/>
            <a:ext cx="8229600" cy="4038600"/>
          </a:xfrm>
        </p:spPr>
        <p:style>
          <a:lnRef idx="2">
            <a:schemeClr val="accent6"/>
          </a:lnRef>
          <a:fillRef idx="1">
            <a:schemeClr val="lt1"/>
          </a:fillRef>
          <a:effectRef idx="0">
            <a:schemeClr val="accent6"/>
          </a:effectRef>
          <a:fontRef idx="minor">
            <a:schemeClr val="dk1"/>
          </a:fontRef>
        </p:style>
        <p:txBody>
          <a:bodyPr>
            <a:noAutofit/>
          </a:bodyPr>
          <a:lstStyle/>
          <a:p>
            <a:pPr algn="just"/>
            <a:r>
              <a:rPr lang="en-US" b="0" i="0" cap="none" dirty="0">
                <a:solidFill>
                  <a:srgbClr val="000000"/>
                </a:solidFill>
                <a:effectLst/>
                <a:latin typeface="Calibri" panose="020F0502020204030204" pitchFamily="34" charset="0"/>
                <a:cs typeface="Calibri" panose="020F0502020204030204" pitchFamily="34" charset="0"/>
              </a:rPr>
              <a:t>There Are Three Methods Of Tablet Manufacture Designed To Confer These Essential Attributes To A Tablet Formulation. </a:t>
            </a:r>
          </a:p>
          <a:p>
            <a:pPr algn="just"/>
            <a:r>
              <a:rPr lang="en-US" b="0" i="0" cap="none" dirty="0">
                <a:solidFill>
                  <a:srgbClr val="000000"/>
                </a:solidFill>
                <a:effectLst/>
                <a:latin typeface="Calibri" panose="020F0502020204030204" pitchFamily="34" charset="0"/>
                <a:cs typeface="Calibri" panose="020F0502020204030204" pitchFamily="34" charset="0"/>
              </a:rPr>
              <a:t>Wet Granulation And Direct Compression Are The Most Important, With </a:t>
            </a:r>
          </a:p>
          <a:p>
            <a:pPr marL="0" indent="0" algn="just">
              <a:buNone/>
            </a:pPr>
            <a:r>
              <a:rPr lang="en-US" cap="none" dirty="0">
                <a:solidFill>
                  <a:srgbClr val="000000"/>
                </a:solidFill>
                <a:latin typeface="Calibri" panose="020F0502020204030204" pitchFamily="34" charset="0"/>
                <a:cs typeface="Calibri" panose="020F0502020204030204" pitchFamily="34" charset="0"/>
              </a:rPr>
              <a:t>   </a:t>
            </a:r>
            <a:r>
              <a:rPr lang="en-US" b="0" i="0" cap="none" dirty="0">
                <a:solidFill>
                  <a:srgbClr val="000000"/>
                </a:solidFill>
                <a:effectLst/>
                <a:latin typeface="Calibri" panose="020F0502020204030204" pitchFamily="34" charset="0"/>
                <a:cs typeface="Calibri" panose="020F0502020204030204" pitchFamily="34" charset="0"/>
              </a:rPr>
              <a:t>Dry </a:t>
            </a:r>
            <a:r>
              <a:rPr lang="en-US" i="0" cap="none" dirty="0">
                <a:solidFill>
                  <a:srgbClr val="000000"/>
                </a:solidFill>
                <a:effectLst/>
                <a:latin typeface="Calibri" panose="020F0502020204030204" pitchFamily="34" charset="0"/>
                <a:cs typeface="Calibri" panose="020F0502020204030204" pitchFamily="34" charset="0"/>
              </a:rPr>
              <a:t>Granulation Used In Some Circumstances</a:t>
            </a:r>
            <a:endParaRPr lang="en-US" altLang="en-US" cap="none" dirty="0">
              <a:latin typeface="Calibri" panose="020F0502020204030204" pitchFamily="34" charset="0"/>
              <a:cs typeface="Calibri" panose="020F0502020204030204" pitchFamily="34" charset="0"/>
            </a:endParaRPr>
          </a:p>
          <a:p>
            <a:pPr algn="just">
              <a:buFont typeface="Wingdings" panose="05000000000000000000" pitchFamily="2" charset="2"/>
              <a:buChar char="v"/>
            </a:pPr>
            <a:r>
              <a:rPr lang="en-US" sz="2000" cap="none" dirty="0">
                <a:solidFill>
                  <a:schemeClr val="tx1"/>
                </a:solidFill>
                <a:latin typeface="Calibri" panose="020F0502020204030204" pitchFamily="34" charset="0"/>
                <a:cs typeface="Calibri" panose="020F0502020204030204" pitchFamily="34" charset="0"/>
              </a:rPr>
              <a:t>Regardless Whether Tablets Are Made By Direct Compression Or Granulation, The First Step Which Is, Milling And Mixing, Is The Same; Subsequent Step Differ. </a:t>
            </a:r>
          </a:p>
          <a:p>
            <a:pPr lvl="1"/>
            <a:endParaRPr lang="en-US" altLang="en-US" sz="1800" cap="none"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13232673"/>
      </p:ext>
    </p:extLst>
  </p:cSld>
  <p:clrMapOvr>
    <a:masterClrMapping/>
  </p:clrMapOvr>
  <mc:AlternateContent xmlns:mc="http://schemas.openxmlformats.org/markup-compatibility/2006" xmlns:p14="http://schemas.microsoft.com/office/powerpoint/2010/main">
    <mc:Choice Requires="p14">
      <p:transition spd="slow" advClick="0">
        <p14:gallery dir="r"/>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482"/>
                                        </p:tgtEl>
                                        <p:attrNameLst>
                                          <p:attrName>style.visibility</p:attrName>
                                        </p:attrNameLst>
                                      </p:cBhvr>
                                      <p:to>
                                        <p:strVal val="visible"/>
                                      </p:to>
                                    </p:set>
                                    <p:anim calcmode="lin" valueType="num">
                                      <p:cBhvr additive="base">
                                        <p:cTn id="7" dur="500" fill="hold"/>
                                        <p:tgtEl>
                                          <p:spTgt spid="20482"/>
                                        </p:tgtEl>
                                        <p:attrNameLst>
                                          <p:attrName>ppt_x</p:attrName>
                                        </p:attrNameLst>
                                      </p:cBhvr>
                                      <p:tavLst>
                                        <p:tav tm="0">
                                          <p:val>
                                            <p:strVal val="#ppt_x"/>
                                          </p:val>
                                        </p:tav>
                                        <p:tav tm="100000">
                                          <p:val>
                                            <p:strVal val="#ppt_x"/>
                                          </p:val>
                                        </p:tav>
                                      </p:tavLst>
                                    </p:anim>
                                    <p:anim calcmode="lin" valueType="num">
                                      <p:cBhvr additive="base">
                                        <p:cTn id="8" dur="500" fill="hold"/>
                                        <p:tgtEl>
                                          <p:spTgt spid="2048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331" y="228601"/>
            <a:ext cx="7773338" cy="914400"/>
          </a:xfrm>
        </p:spPr>
        <p:style>
          <a:lnRef idx="1">
            <a:schemeClr val="accent6"/>
          </a:lnRef>
          <a:fillRef idx="2">
            <a:schemeClr val="accent6"/>
          </a:fillRef>
          <a:effectRef idx="1">
            <a:schemeClr val="accent6"/>
          </a:effectRef>
          <a:fontRef idx="minor">
            <a:schemeClr val="dk1"/>
          </a:fontRef>
        </p:style>
        <p:txBody>
          <a:bodyPr>
            <a:normAutofit/>
          </a:bodyPr>
          <a:lstStyle/>
          <a:p>
            <a:pPr algn="ctr"/>
            <a:r>
              <a:rPr lang="en-US" dirty="0">
                <a:solidFill>
                  <a:srgbClr val="002060"/>
                </a:solidFill>
                <a:effectLst/>
                <a:latin typeface="Chalkduster" panose="03050602040202020205" pitchFamily="66" charset="77"/>
                <a:cs typeface="Arial" panose="020B0604020202020204" pitchFamily="34" charset="0"/>
              </a:rPr>
              <a:t>Direct compression</a:t>
            </a:r>
            <a:endParaRPr lang="en-US" sz="2800" dirty="0">
              <a:solidFill>
                <a:srgbClr val="002060"/>
              </a:solidFill>
              <a:latin typeface="Chalkduster" panose="03050602040202020205" pitchFamily="66" charset="77"/>
              <a:cs typeface="Arial" panose="020B0604020202020204" pitchFamily="34" charset="0"/>
            </a:endParaRPr>
          </a:p>
        </p:txBody>
      </p:sp>
      <p:sp>
        <p:nvSpPr>
          <p:cNvPr id="2" name="Content Placeholder 1"/>
          <p:cNvSpPr>
            <a:spLocks noGrp="1"/>
          </p:cNvSpPr>
          <p:nvPr>
            <p:ph idx="1"/>
          </p:nvPr>
        </p:nvSpPr>
        <p:spPr>
          <a:xfrm>
            <a:off x="381000" y="1236617"/>
            <a:ext cx="8382000" cy="5392782"/>
          </a:xfrm>
        </p:spPr>
        <p:style>
          <a:lnRef idx="2">
            <a:schemeClr val="accent1"/>
          </a:lnRef>
          <a:fillRef idx="1">
            <a:schemeClr val="lt1"/>
          </a:fillRef>
          <a:effectRef idx="0">
            <a:schemeClr val="accent1"/>
          </a:effectRef>
          <a:fontRef idx="minor">
            <a:schemeClr val="dk1"/>
          </a:fontRef>
        </p:style>
        <p:txBody>
          <a:bodyPr>
            <a:normAutofit/>
          </a:bodyPr>
          <a:lstStyle/>
          <a:p>
            <a:pPr algn="just"/>
            <a:r>
              <a:rPr lang="en-US" sz="1600" cap="none" dirty="0">
                <a:latin typeface="Calibri" panose="020F0502020204030204" pitchFamily="34" charset="0"/>
                <a:cs typeface="Calibri" panose="020F0502020204030204" pitchFamily="34" charset="0"/>
              </a:rPr>
              <a:t>direct compression is the easiest and most cost-effective process for tablet manufacturing, because it only involves blending and compression.</a:t>
            </a:r>
          </a:p>
          <a:p>
            <a:pPr algn="just"/>
            <a:r>
              <a:rPr lang="en-US" sz="1600" cap="none" dirty="0">
                <a:latin typeface="Calibri" panose="020F0502020204030204" pitchFamily="34" charset="0"/>
                <a:cs typeface="Calibri" panose="020F0502020204030204" pitchFamily="34" charset="0"/>
              </a:rPr>
              <a:t>consists of </a:t>
            </a:r>
            <a:r>
              <a:rPr lang="en-US" sz="1600" u="sng" cap="none" dirty="0">
                <a:latin typeface="Calibri" panose="020F0502020204030204" pitchFamily="34" charset="0"/>
                <a:cs typeface="Calibri" panose="020F0502020204030204" pitchFamily="34" charset="0"/>
              </a:rPr>
              <a:t>compressing the substances together</a:t>
            </a:r>
            <a:r>
              <a:rPr lang="en-US" sz="1600" cap="none" dirty="0">
                <a:latin typeface="Calibri" panose="020F0502020204030204" pitchFamily="34" charset="0"/>
                <a:cs typeface="Calibri" panose="020F0502020204030204" pitchFamily="34" charset="0"/>
              </a:rPr>
              <a:t> with any substance of physical property enable to compress directly </a:t>
            </a:r>
            <a:r>
              <a:rPr lang="en-US" sz="1600" u="sng" cap="none" dirty="0">
                <a:latin typeface="Calibri" panose="020F0502020204030204" pitchFamily="34" charset="0"/>
                <a:cs typeface="Calibri" panose="020F0502020204030204" pitchFamily="34" charset="0"/>
              </a:rPr>
              <a:t>with good flowability</a:t>
            </a:r>
            <a:r>
              <a:rPr lang="en-US" sz="1600" cap="none" dirty="0">
                <a:latin typeface="Calibri" panose="020F0502020204030204" pitchFamily="34" charset="0"/>
                <a:cs typeface="Calibri" panose="020F0502020204030204" pitchFamily="34" charset="0"/>
              </a:rPr>
              <a:t>.</a:t>
            </a:r>
          </a:p>
          <a:p>
            <a:endParaRPr lang="en-US" altLang="en-US" sz="1600" cap="none" dirty="0">
              <a:latin typeface="Calibri" panose="020F0502020204030204" pitchFamily="34" charset="0"/>
              <a:cs typeface="Calibri" panose="020F0502020204030204" pitchFamily="34" charset="0"/>
            </a:endParaRPr>
          </a:p>
          <a:p>
            <a:pPr algn="just"/>
            <a:r>
              <a:rPr lang="en-US" sz="1600" cap="none" dirty="0">
                <a:solidFill>
                  <a:schemeClr val="tx1"/>
                </a:solidFill>
                <a:latin typeface="Calibri" panose="020F0502020204030204" pitchFamily="34" charset="0"/>
                <a:cs typeface="Calibri" panose="020F0502020204030204" pitchFamily="34" charset="0"/>
              </a:rPr>
              <a:t>a crystalline structure, is more easily to compress than amorphous form because of the creation of certain cohesive bonds between crystals due to the pressure of compression, whereas in amorphous form it will not.</a:t>
            </a:r>
          </a:p>
          <a:p>
            <a:pPr marL="109728" indent="0" algn="just">
              <a:buNone/>
            </a:pPr>
            <a:r>
              <a:rPr lang="en-US" sz="1600" cap="none" dirty="0">
                <a:solidFill>
                  <a:schemeClr val="tx1"/>
                </a:solidFill>
                <a:latin typeface="Calibri" panose="020F0502020204030204" pitchFamily="34" charset="0"/>
                <a:cs typeface="Calibri" panose="020F0502020204030204" pitchFamily="34" charset="0"/>
              </a:rPr>
              <a:t>  </a:t>
            </a:r>
          </a:p>
          <a:p>
            <a:pPr algn="just"/>
            <a:r>
              <a:rPr lang="en-US" sz="1600" cap="none" dirty="0">
                <a:solidFill>
                  <a:schemeClr val="tx1"/>
                </a:solidFill>
                <a:latin typeface="Calibri" panose="020F0502020204030204" pitchFamily="34" charset="0"/>
                <a:cs typeface="Calibri" panose="020F0502020204030204" pitchFamily="34" charset="0"/>
              </a:rPr>
              <a:t>addition of a disintegrant to the formulation will aid to avoid the major problems in disintegration like (long time dissolution and melting). Disintegration of conventional  compressed tablet must occur within 15 minutes.</a:t>
            </a:r>
          </a:p>
          <a:p>
            <a:endParaRPr lang="en-US" altLang="en-US" sz="1600" cap="none"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28068894"/>
      </p:ext>
    </p:extLst>
  </p:cSld>
  <p:clrMapOvr>
    <a:masterClrMapping/>
  </p:clrMapOvr>
  <mc:AlternateContent xmlns:mc="http://schemas.openxmlformats.org/markup-compatibility/2006" xmlns:p14="http://schemas.microsoft.com/office/powerpoint/2010/main">
    <mc:Choice Requires="p14">
      <p:transition spd="slow" advClick="0">
        <p14:prism/>
      </p:transition>
    </mc:Choice>
    <mc:Fallback xmlns="">
      <p:transition spd="slow" advClick="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Content Placeholder 5" descr="direct compression.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28600" y="1752600"/>
            <a:ext cx="8810042" cy="3733800"/>
          </a:xfrm>
        </p:spPr>
        <p:style>
          <a:lnRef idx="2">
            <a:schemeClr val="accent4"/>
          </a:lnRef>
          <a:fillRef idx="1">
            <a:schemeClr val="lt1"/>
          </a:fillRef>
          <a:effectRef idx="0">
            <a:schemeClr val="accent4"/>
          </a:effectRef>
          <a:fontRef idx="minor">
            <a:schemeClr val="dk1"/>
          </a:fontRef>
        </p:style>
      </p:pic>
      <p:sp>
        <p:nvSpPr>
          <p:cNvPr id="5" name="Slide Number Placeholder 4"/>
          <p:cNvSpPr>
            <a:spLocks noGrp="1"/>
          </p:cNvSpPr>
          <p:nvPr>
            <p:ph type="sldNum" sz="quarter" idx="12"/>
          </p:nvPr>
        </p:nvSpPr>
        <p:spPr/>
        <p:txBody>
          <a:bodyPr/>
          <a:lstStyle/>
          <a:p>
            <a:pPr>
              <a:defRPr/>
            </a:pPr>
            <a:fld id="{BEDA417E-8C3D-4AAA-942B-6ACBF72BD14E}" type="slidenum">
              <a:rPr lang="en-US" smtClean="0"/>
              <a:pPr>
                <a:defRPr/>
              </a:pPr>
              <a:t>4</a:t>
            </a:fld>
            <a:endParaRPr lang="en-US"/>
          </a:p>
        </p:txBody>
      </p:sp>
      <p:sp>
        <p:nvSpPr>
          <p:cNvPr id="3" name="TextBox 2">
            <a:extLst>
              <a:ext uri="{FF2B5EF4-FFF2-40B4-BE49-F238E27FC236}">
                <a16:creationId xmlns:a16="http://schemas.microsoft.com/office/drawing/2014/main" id="{98273AA0-269A-02F5-80C9-705E41381830}"/>
              </a:ext>
            </a:extLst>
          </p:cNvPr>
          <p:cNvSpPr txBox="1"/>
          <p:nvPr/>
        </p:nvSpPr>
        <p:spPr>
          <a:xfrm>
            <a:off x="609600" y="725268"/>
            <a:ext cx="8429041" cy="369332"/>
          </a:xfrm>
          <a:prstGeom prst="rect">
            <a:avLst/>
          </a:prstGeom>
          <a:noFill/>
        </p:spPr>
        <p:txBody>
          <a:bodyPr wrap="square">
            <a:spAutoFit/>
          </a:bodyPr>
          <a:lstStyle/>
          <a:p>
            <a:pPr algn="just"/>
            <a:r>
              <a:rPr lang="en-US" sz="1800" cap="none" dirty="0" err="1">
                <a:solidFill>
                  <a:schemeClr val="tx1"/>
                </a:solidFill>
                <a:latin typeface="Calibri" panose="020F0502020204030204" pitchFamily="34" charset="0"/>
                <a:cs typeface="Calibri" panose="020F0502020204030204" pitchFamily="34" charset="0"/>
              </a:rPr>
              <a:t>Simplely</a:t>
            </a:r>
            <a:r>
              <a:rPr lang="en-US" sz="1800" cap="none" dirty="0">
                <a:solidFill>
                  <a:schemeClr val="tx1"/>
                </a:solidFill>
                <a:latin typeface="Calibri" panose="020F0502020204030204" pitchFamily="34" charset="0"/>
                <a:cs typeface="Calibri" panose="020F0502020204030204" pitchFamily="34" charset="0"/>
              </a:rPr>
              <a:t> it includes blending the API and excipients followed by compression </a:t>
            </a:r>
          </a:p>
        </p:txBody>
      </p:sp>
    </p:spTree>
    <p:extLst>
      <p:ext uri="{BB962C8B-B14F-4D97-AF65-F5344CB8AC3E}">
        <p14:creationId xmlns:p14="http://schemas.microsoft.com/office/powerpoint/2010/main" val="4034895592"/>
      </p:ext>
    </p:extLst>
  </p:cSld>
  <p:clrMapOvr>
    <a:masterClrMapping/>
  </p:clrMapOvr>
  <p:transition spd="slow" advClick="0">
    <p:comb/>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381000"/>
            <a:ext cx="8382000" cy="5486400"/>
          </a:xfrm>
        </p:spPr>
        <p:style>
          <a:lnRef idx="2">
            <a:schemeClr val="accent3"/>
          </a:lnRef>
          <a:fillRef idx="1">
            <a:schemeClr val="lt1"/>
          </a:fillRef>
          <a:effectRef idx="0">
            <a:schemeClr val="accent3"/>
          </a:effectRef>
          <a:fontRef idx="minor">
            <a:schemeClr val="dk1"/>
          </a:fontRef>
        </p:style>
        <p:txBody>
          <a:bodyPr>
            <a:normAutofit/>
          </a:bodyPr>
          <a:lstStyle/>
          <a:p>
            <a:pPr algn="just"/>
            <a:endParaRPr lang="en-US" cap="none" dirty="0">
              <a:solidFill>
                <a:schemeClr val="tx1"/>
              </a:solidFill>
              <a:latin typeface="Calibri" panose="020F0502020204030204" pitchFamily="34" charset="0"/>
              <a:cs typeface="Calibri" panose="020F0502020204030204" pitchFamily="34" charset="0"/>
            </a:endParaRPr>
          </a:p>
          <a:p>
            <a:pPr marL="0" indent="0" algn="just">
              <a:buNone/>
            </a:pPr>
            <a:endParaRPr lang="en-US" cap="none" dirty="0">
              <a:solidFill>
                <a:schemeClr val="tx1"/>
              </a:solidFill>
              <a:latin typeface="Calibri" panose="020F0502020204030204" pitchFamily="34" charset="0"/>
              <a:cs typeface="Calibri" panose="020F0502020204030204" pitchFamily="34" charset="0"/>
            </a:endParaRPr>
          </a:p>
          <a:p>
            <a:pPr algn="just"/>
            <a:r>
              <a:rPr lang="en-US" cap="none" dirty="0">
                <a:solidFill>
                  <a:schemeClr val="tx1"/>
                </a:solidFill>
                <a:latin typeface="Calibri" panose="020F0502020204030204" pitchFamily="34" charset="0"/>
                <a:cs typeface="Calibri" panose="020F0502020204030204" pitchFamily="34" charset="0"/>
              </a:rPr>
              <a:t>not all materials can be easily or directly compressed:</a:t>
            </a:r>
          </a:p>
          <a:p>
            <a:pPr marL="850392" lvl="1" indent="-457200" algn="just">
              <a:buFont typeface="+mj-lt"/>
              <a:buAutoNum type="arabicPeriod"/>
            </a:pPr>
            <a:r>
              <a:rPr lang="en-US" cap="none" dirty="0">
                <a:solidFill>
                  <a:schemeClr val="tx1"/>
                </a:solidFill>
                <a:latin typeface="Calibri" panose="020F0502020204030204" pitchFamily="34" charset="0"/>
                <a:cs typeface="Calibri" panose="020F0502020204030204" pitchFamily="34" charset="0"/>
              </a:rPr>
              <a:t>most materials having weak intermolecular attracting forces.</a:t>
            </a:r>
          </a:p>
          <a:p>
            <a:pPr marL="850392" lvl="1" indent="-457200" algn="just">
              <a:buFont typeface="+mj-lt"/>
              <a:buAutoNum type="arabicPeriod"/>
            </a:pPr>
            <a:r>
              <a:rPr lang="en-US" cap="none" dirty="0">
                <a:solidFill>
                  <a:schemeClr val="tx1"/>
                </a:solidFill>
                <a:latin typeface="Calibri" panose="020F0502020204030204" pitchFamily="34" charset="0"/>
                <a:cs typeface="Calibri" panose="020F0502020204030204" pitchFamily="34" charset="0"/>
              </a:rPr>
              <a:t>large doses drugs do not lend themselves to this technique due to:</a:t>
            </a:r>
          </a:p>
          <a:p>
            <a:pPr marL="630936" lvl="2" indent="0" algn="just">
              <a:buNone/>
            </a:pPr>
            <a:r>
              <a:rPr lang="en-US" cap="none" dirty="0">
                <a:solidFill>
                  <a:schemeClr val="tx1"/>
                </a:solidFill>
                <a:latin typeface="Calibri" panose="020F0502020204030204" pitchFamily="34" charset="0"/>
                <a:cs typeface="Calibri" panose="020F0502020204030204" pitchFamily="34" charset="0"/>
              </a:rPr>
              <a:t>need of additives in a ratio of 1:1 for e.g. active constituent 500mg and diluent 500mg so will form (large tab., costly, difficult to swallow and not accepted by patients).</a:t>
            </a:r>
          </a:p>
          <a:p>
            <a:pPr marL="850392" lvl="1" indent="-457200" algn="just">
              <a:buFont typeface="+mj-lt"/>
              <a:buAutoNum type="arabicPeriod"/>
            </a:pPr>
            <a:r>
              <a:rPr lang="en-US" cap="none" dirty="0">
                <a:solidFill>
                  <a:schemeClr val="tx1"/>
                </a:solidFill>
                <a:latin typeface="Calibri" panose="020F0502020204030204" pitchFamily="34" charset="0"/>
                <a:cs typeface="Calibri" panose="020F0502020204030204" pitchFamily="34" charset="0"/>
              </a:rPr>
              <a:t>small doses drugs can’t be compressed directly like digoxin because there may be not sure to distribute uniformly.</a:t>
            </a:r>
          </a:p>
          <a:p>
            <a:pPr marL="850392" lvl="1" indent="-457200" algn="just">
              <a:buFont typeface="+mj-lt"/>
              <a:buAutoNum type="arabicPeriod"/>
            </a:pPr>
            <a:endParaRPr lang="en-US" cap="none" dirty="0">
              <a:solidFill>
                <a:schemeClr val="tx1"/>
              </a:solidFill>
              <a:latin typeface="Calibri" panose="020F0502020204030204" pitchFamily="34" charset="0"/>
              <a:cs typeface="Calibri" panose="020F0502020204030204" pitchFamily="34" charset="0"/>
            </a:endParaRPr>
          </a:p>
          <a:p>
            <a:pPr marL="393192" lvl="1" indent="0" algn="just">
              <a:buNone/>
            </a:pPr>
            <a:r>
              <a:rPr lang="en-US" cap="none" dirty="0">
                <a:solidFill>
                  <a:schemeClr val="tx1"/>
                </a:solidFill>
                <a:latin typeface="Calibri" panose="020F0502020204030204" pitchFamily="34" charset="0"/>
                <a:cs typeface="Calibri" panose="020F0502020204030204" pitchFamily="34" charset="0"/>
              </a:rPr>
              <a:t>NOTE: Materials with improper functionalities could lead to serious problems , such as sticking; content non-uniformity and capping </a:t>
            </a:r>
          </a:p>
          <a:p>
            <a:pPr marL="393192" lvl="1" indent="0" algn="just">
              <a:buNone/>
            </a:pPr>
            <a:endParaRPr lang="en-US" cap="none" dirty="0">
              <a:solidFill>
                <a:schemeClr val="tx1"/>
              </a:solidFill>
              <a:latin typeface="Calibri" panose="020F0502020204030204" pitchFamily="34" charset="0"/>
              <a:cs typeface="Calibri" panose="020F0502020204030204" pitchFamily="34" charset="0"/>
            </a:endParaRPr>
          </a:p>
          <a:p>
            <a:pPr marL="393192" lvl="1" indent="0" algn="just">
              <a:buNone/>
            </a:pPr>
            <a:endParaRPr lang="en-US" cap="none"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51359429"/>
      </p:ext>
    </p:extLst>
  </p:cSld>
  <p:clrMapOvr>
    <a:masterClrMapping/>
  </p:clrMapOvr>
  <mc:AlternateContent xmlns:mc="http://schemas.openxmlformats.org/markup-compatibility/2006" xmlns:p14="http://schemas.microsoft.com/office/powerpoint/2010/main">
    <mc:Choice Requires="p14">
      <p:transition spd="slow" advClick="0">
        <p14:pan dir="u"/>
      </p:transition>
    </mc:Choice>
    <mc:Fallback xmlns="">
      <p:transition spd="slow" advClick="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960438"/>
          </a:xfrm>
        </p:spPr>
        <p:txBody>
          <a:bodyPr>
            <a:noAutofit/>
          </a:bodyPr>
          <a:lstStyle/>
          <a:p>
            <a:r>
              <a:rPr lang="en-US" sz="2000" dirty="0">
                <a:solidFill>
                  <a:srgbClr val="002060"/>
                </a:solidFill>
                <a:latin typeface="Chalkduster" panose="03050602040202020205" pitchFamily="66" charset="77"/>
              </a:rPr>
              <a:t>Ideal direct compression excipients: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67967154"/>
              </p:ext>
            </p:extLst>
          </p:nvPr>
        </p:nvGraphicFramePr>
        <p:xfrm>
          <a:off x="475013" y="2466202"/>
          <a:ext cx="82296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2414AD23-E9CE-1AC5-3712-4785F8F0B2DE}"/>
              </a:ext>
            </a:extLst>
          </p:cNvPr>
          <p:cNvSpPr txBox="1"/>
          <p:nvPr/>
        </p:nvSpPr>
        <p:spPr>
          <a:xfrm>
            <a:off x="457200" y="857071"/>
            <a:ext cx="8229600" cy="1477328"/>
          </a:xfrm>
          <a:prstGeom prst="rect">
            <a:avLst/>
          </a:prstGeom>
          <a:noFill/>
        </p:spPr>
        <p:txBody>
          <a:bodyPr wrap="square">
            <a:spAutoFit/>
          </a:bodyPr>
          <a:lstStyle/>
          <a:p>
            <a:pPr algn="just"/>
            <a:r>
              <a:rPr lang="en-US" dirty="0"/>
              <a:t>It is important to note that many excipients can possess multi-functionality, which is dependent upon the concentration at which they are employed. For example, microcrystalline cellulose can be used as an anti-adherent (5–20%), a disintegrant (5–15%) and as a diluent (20–90%).</a:t>
            </a:r>
          </a:p>
        </p:txBody>
      </p:sp>
    </p:spTree>
    <p:extLst>
      <p:ext uri="{BB962C8B-B14F-4D97-AF65-F5344CB8AC3E}">
        <p14:creationId xmlns:p14="http://schemas.microsoft.com/office/powerpoint/2010/main" val="1284531337"/>
      </p:ext>
    </p:extLst>
  </p:cSld>
  <p:clrMapOvr>
    <a:masterClrMapping/>
  </p:clrMapOvr>
  <mc:AlternateContent xmlns:mc="http://schemas.openxmlformats.org/markup-compatibility/2006" xmlns:p14="http://schemas.microsoft.com/office/powerpoint/2010/main">
    <mc:Choice Requires="p14">
      <p:transition spd="slow" advClick="0">
        <p14:ferris dir="l"/>
      </p:transition>
    </mc:Choice>
    <mc:Fallback xmlns="">
      <p:transition spd="slow" advClick="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04800"/>
            <a:ext cx="8229600" cy="715962"/>
          </a:xfrm>
        </p:spPr>
        <p:txBody>
          <a:bodyPr anchor="t">
            <a:noAutofit/>
          </a:bodyPr>
          <a:lstStyle/>
          <a:p>
            <a:r>
              <a:rPr lang="en-US" altLang="en-US" sz="2400" dirty="0">
                <a:solidFill>
                  <a:srgbClr val="006600"/>
                </a:solidFill>
                <a:latin typeface="Chalkduster" panose="03050602040202020205" pitchFamily="66" charset="77"/>
                <a:cs typeface="Times New Roman" pitchFamily="18" charset="0"/>
              </a:rPr>
              <a:t>Advantages of Direct Compression:</a:t>
            </a:r>
            <a:br>
              <a:rPr lang="en-US" altLang="en-US" sz="2400" dirty="0">
                <a:solidFill>
                  <a:srgbClr val="006600"/>
                </a:solidFill>
                <a:latin typeface="Chalkduster" panose="03050602040202020205" pitchFamily="66" charset="77"/>
                <a:cs typeface="Times New Roman" pitchFamily="18" charset="0"/>
              </a:rPr>
            </a:br>
            <a:endParaRPr lang="en-US" sz="1800" dirty="0">
              <a:latin typeface="Chalkduster" panose="03050602040202020205" pitchFamily="66" charset="77"/>
            </a:endParaRPr>
          </a:p>
        </p:txBody>
      </p:sp>
      <p:sp>
        <p:nvSpPr>
          <p:cNvPr id="5" name="Content Placeholder 4">
            <a:extLst>
              <a:ext uri="{FF2B5EF4-FFF2-40B4-BE49-F238E27FC236}">
                <a16:creationId xmlns:a16="http://schemas.microsoft.com/office/drawing/2014/main" id="{A3B6EEC2-7B9F-9AA9-7D80-6AE4B4378851}"/>
              </a:ext>
            </a:extLst>
          </p:cNvPr>
          <p:cNvSpPr>
            <a:spLocks noGrp="1"/>
          </p:cNvSpPr>
          <p:nvPr>
            <p:ph idx="1"/>
          </p:nvPr>
        </p:nvSpPr>
        <p:spPr>
          <a:xfrm>
            <a:off x="457200" y="1020762"/>
            <a:ext cx="7757160" cy="4663758"/>
          </a:xfrm>
        </p:spPr>
        <p:txBody>
          <a:bodyPr>
            <a:normAutofit/>
          </a:bodyPr>
          <a:lstStyle/>
          <a:p>
            <a:pPr marL="0" indent="0" algn="just">
              <a:buNone/>
            </a:pPr>
            <a:r>
              <a:rPr lang="en-US" sz="2000" cap="none" dirty="0">
                <a:latin typeface="Calibri" panose="020F0502020204030204" pitchFamily="34" charset="0"/>
                <a:cs typeface="Calibri" panose="020F0502020204030204" pitchFamily="34" charset="0"/>
              </a:rPr>
              <a:t> • Requires fewer unit operations compared with wet granulation (shorter processing time and lower energy consumption) </a:t>
            </a:r>
          </a:p>
          <a:p>
            <a:pPr marL="0" indent="0" algn="just">
              <a:buNone/>
            </a:pPr>
            <a:r>
              <a:rPr lang="en-US" sz="2000" cap="none" dirty="0">
                <a:latin typeface="Calibri" panose="020F0502020204030204" pitchFamily="34" charset="0"/>
                <a:cs typeface="Calibri" panose="020F0502020204030204" pitchFamily="34" charset="0"/>
              </a:rPr>
              <a:t>• fewer stability issues for actives that are sensitive to heat or moisture</a:t>
            </a:r>
          </a:p>
          <a:p>
            <a:pPr marL="0" indent="0" algn="just">
              <a:buNone/>
            </a:pPr>
            <a:r>
              <a:rPr lang="en-US" sz="2000" cap="none" dirty="0">
                <a:latin typeface="Calibri" panose="020F0502020204030204" pitchFamily="34" charset="0"/>
                <a:cs typeface="Calibri" panose="020F0502020204030204" pitchFamily="34" charset="0"/>
              </a:rPr>
              <a:t>• For certain compounds, faster dissolution rates may be generated from tablets prepared by direct compression compared with wet granulation; for example, norfloxacin </a:t>
            </a:r>
          </a:p>
          <a:p>
            <a:pPr marL="0" indent="0" algn="just">
              <a:buNone/>
            </a:pPr>
            <a:r>
              <a:rPr lang="en-US" sz="2000" cap="none" dirty="0">
                <a:latin typeface="Calibri" panose="020F0502020204030204" pitchFamily="34" charset="0"/>
                <a:cs typeface="Calibri" panose="020F0502020204030204" pitchFamily="34" charset="0"/>
              </a:rPr>
              <a:t>• fewer excipients may be needed in a direct compression formula</a:t>
            </a:r>
          </a:p>
        </p:txBody>
      </p:sp>
    </p:spTree>
    <p:extLst>
      <p:ext uri="{BB962C8B-B14F-4D97-AF65-F5344CB8AC3E}">
        <p14:creationId xmlns:p14="http://schemas.microsoft.com/office/powerpoint/2010/main" val="1715068210"/>
      </p:ext>
    </p:extLst>
  </p:cSld>
  <p:clrMapOvr>
    <a:masterClrMapping/>
  </p:clrMapOvr>
  <mc:AlternateContent xmlns:mc="http://schemas.openxmlformats.org/markup-compatibility/2006" xmlns:p14="http://schemas.microsoft.com/office/powerpoint/2010/main">
    <mc:Choice Requires="p14">
      <p:transition spd="slow" advClick="0">
        <p14:conveyor dir="l"/>
      </p:transition>
    </mc:Choice>
    <mc:Fallback xmlns="">
      <p:transition spd="slow" advClick="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731838"/>
          </a:xfrm>
        </p:spPr>
        <p:txBody>
          <a:bodyPr>
            <a:noAutofit/>
          </a:bodyPr>
          <a:lstStyle/>
          <a:p>
            <a:r>
              <a:rPr lang="en-US" altLang="en-US" sz="2400" dirty="0">
                <a:solidFill>
                  <a:srgbClr val="00B050"/>
                </a:solidFill>
                <a:latin typeface="Chalkduster" panose="03050602040202020205" pitchFamily="66" charset="77"/>
                <a:cs typeface="Times New Roman" pitchFamily="18" charset="0"/>
              </a:rPr>
              <a:t>Disadvantages of Direct Compression</a:t>
            </a:r>
            <a:endParaRPr lang="en-US" sz="2400" dirty="0">
              <a:solidFill>
                <a:srgbClr val="00B050"/>
              </a:solidFill>
              <a:latin typeface="Chalkduster" panose="03050602040202020205" pitchFamily="66" charset="77"/>
            </a:endParaRPr>
          </a:p>
        </p:txBody>
      </p:sp>
      <p:sp>
        <p:nvSpPr>
          <p:cNvPr id="4" name="TextBox 3">
            <a:extLst>
              <a:ext uri="{FF2B5EF4-FFF2-40B4-BE49-F238E27FC236}">
                <a16:creationId xmlns:a16="http://schemas.microsoft.com/office/drawing/2014/main" id="{454D3C0F-4A0C-D921-7DDC-0DB563519012}"/>
              </a:ext>
            </a:extLst>
          </p:cNvPr>
          <p:cNvSpPr txBox="1"/>
          <p:nvPr/>
        </p:nvSpPr>
        <p:spPr>
          <a:xfrm>
            <a:off x="457200" y="884238"/>
            <a:ext cx="8001000" cy="5355312"/>
          </a:xfrm>
          <a:prstGeom prst="rect">
            <a:avLst/>
          </a:prstGeom>
          <a:noFill/>
        </p:spPr>
        <p:txBody>
          <a:bodyPr wrap="square">
            <a:spAutoFit/>
          </a:bodyPr>
          <a:lstStyle/>
          <a:p>
            <a:pPr algn="just"/>
            <a:r>
              <a:rPr lang="en-US" dirty="0"/>
              <a:t>• Issues with segregation – these can be reduced by matching the particle size and density of the active drug substance with excipients</a:t>
            </a:r>
          </a:p>
          <a:p>
            <a:pPr algn="just"/>
            <a:endParaRPr lang="en-US" dirty="0"/>
          </a:p>
          <a:p>
            <a:pPr algn="just"/>
            <a:r>
              <a:rPr lang="en-US" sz="1800" dirty="0">
                <a:effectLst>
                  <a:outerShdw blurRad="38100" dist="38100" dir="2700000" algn="tl">
                    <a:srgbClr val="000000">
                      <a:alpha val="43137"/>
                    </a:srgbClr>
                  </a:outerShdw>
                </a:effectLst>
              </a:rPr>
              <a:t> </a:t>
            </a:r>
            <a:r>
              <a:rPr lang="en-US" dirty="0"/>
              <a:t>• </a:t>
            </a:r>
            <a:r>
              <a:rPr lang="en-US" sz="1800" dirty="0">
                <a:effectLst>
                  <a:outerShdw blurRad="38100" dist="38100" dir="2700000" algn="tl">
                    <a:srgbClr val="000000">
                      <a:alpha val="43137"/>
                    </a:srgbClr>
                  </a:outerShdw>
                </a:effectLst>
              </a:rPr>
              <a:t>Reactions of excipients with the drug like reaction of spray dry lactose with amine resulting in yellowish discoloration while the original color is brown (incompatibility).</a:t>
            </a:r>
          </a:p>
          <a:p>
            <a:pPr algn="just"/>
            <a:endParaRPr lang="en-US" sz="1800" dirty="0">
              <a:effectLst>
                <a:outerShdw blurRad="38100" dist="38100" dir="2700000" algn="tl">
                  <a:srgbClr val="000000">
                    <a:alpha val="43137"/>
                  </a:srgbClr>
                </a:outerShdw>
              </a:effectLst>
            </a:endParaRPr>
          </a:p>
          <a:p>
            <a:pPr algn="just"/>
            <a:r>
              <a:rPr lang="en-US" dirty="0"/>
              <a:t>• In general, the drug content is limited to approximately 30% or approximately 50 mg.</a:t>
            </a:r>
          </a:p>
          <a:p>
            <a:pPr algn="just"/>
            <a:endParaRPr lang="en-US" dirty="0"/>
          </a:p>
          <a:p>
            <a:pPr algn="just"/>
            <a:r>
              <a:rPr lang="en-US" dirty="0"/>
              <a:t>• May not be applicable for materials possessing a low bulk density because after compression the tablets produced may be too thin.</a:t>
            </a:r>
          </a:p>
          <a:p>
            <a:pPr algn="just"/>
            <a:endParaRPr lang="en-US" dirty="0"/>
          </a:p>
          <a:p>
            <a:pPr algn="just"/>
            <a:r>
              <a:rPr lang="en-US" dirty="0"/>
              <a:t>• Not suited for poorly flowing drug compounds.</a:t>
            </a:r>
          </a:p>
          <a:p>
            <a:pPr algn="just"/>
            <a:endParaRPr lang="en-US" dirty="0"/>
          </a:p>
          <a:p>
            <a:pPr algn="just"/>
            <a:r>
              <a:rPr lang="en-US" dirty="0"/>
              <a:t>• Static charges may develop on the drug particles or excipients during mixing, which may lead to agglomeration of particles producing poor mixing.</a:t>
            </a:r>
          </a:p>
          <a:p>
            <a:pPr algn="just"/>
            <a:endParaRPr lang="en-US" dirty="0"/>
          </a:p>
        </p:txBody>
      </p:sp>
    </p:spTree>
    <p:extLst>
      <p:ext uri="{BB962C8B-B14F-4D97-AF65-F5344CB8AC3E}">
        <p14:creationId xmlns:p14="http://schemas.microsoft.com/office/powerpoint/2010/main" val="2960250412"/>
      </p:ext>
    </p:extLst>
  </p:cSld>
  <p:clrMapOvr>
    <a:masterClrMapping/>
  </p:clrMapOvr>
  <mc:AlternateContent xmlns:mc="http://schemas.openxmlformats.org/markup-compatibility/2006" xmlns:p14="http://schemas.microsoft.com/office/powerpoint/2010/main">
    <mc:Choice Requires="p14">
      <p:transition spd="slow" advClick="0">
        <p14:prism isContent="1"/>
      </p:transition>
    </mc:Choice>
    <mc:Fallback xmlns="">
      <p:transition spd="slow" advClick="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69720" y="645854"/>
            <a:ext cx="6004560" cy="762002"/>
          </a:xfrm>
        </p:spPr>
        <p:style>
          <a:lnRef idx="2">
            <a:schemeClr val="accent3">
              <a:shade val="50000"/>
            </a:schemeClr>
          </a:lnRef>
          <a:fillRef idx="1">
            <a:schemeClr val="accent3"/>
          </a:fillRef>
          <a:effectRef idx="0">
            <a:schemeClr val="accent3"/>
          </a:effectRef>
          <a:fontRef idx="minor">
            <a:schemeClr val="lt1"/>
          </a:fontRef>
        </p:style>
        <p:txBody>
          <a:bodyPr/>
          <a:lstStyle/>
          <a:p>
            <a:pPr algn="ctr"/>
            <a:r>
              <a:rPr lang="en-US" dirty="0">
                <a:solidFill>
                  <a:srgbClr val="0070C0"/>
                </a:solidFill>
                <a:latin typeface="Chalkduster" panose="03050602040202020205" pitchFamily="66" charset="77"/>
              </a:rPr>
              <a:t>Experiment Part</a:t>
            </a:r>
          </a:p>
        </p:txBody>
      </p:sp>
      <p:sp>
        <p:nvSpPr>
          <p:cNvPr id="2" name="Content Placeholder 1"/>
          <p:cNvSpPr>
            <a:spLocks noGrp="1"/>
          </p:cNvSpPr>
          <p:nvPr>
            <p:ph idx="1"/>
          </p:nvPr>
        </p:nvSpPr>
        <p:spPr>
          <a:xfrm>
            <a:off x="457200" y="1828801"/>
            <a:ext cx="8458200" cy="1219200"/>
          </a:xfrm>
        </p:spPr>
        <p:txBody>
          <a:bodyPr/>
          <a:lstStyle/>
          <a:p>
            <a:pPr marL="109728" indent="0">
              <a:buNone/>
            </a:pPr>
            <a:r>
              <a:rPr lang="en-US" b="1" u="sng" dirty="0">
                <a:effectLst>
                  <a:outerShdw blurRad="38100" dist="38100" dir="2700000" algn="tl">
                    <a:srgbClr val="000000">
                      <a:alpha val="43137"/>
                    </a:srgbClr>
                  </a:outerShdw>
                </a:effectLst>
              </a:rPr>
              <a:t>Aim of experiment :</a:t>
            </a:r>
          </a:p>
          <a:p>
            <a:pPr marL="109728" indent="0">
              <a:buNone/>
            </a:pPr>
            <a:r>
              <a:rPr lang="en-US" sz="2400" dirty="0"/>
              <a:t>Preparation of aspirin tablets by direct compression</a:t>
            </a:r>
          </a:p>
          <a:p>
            <a:pPr marL="109728" indent="0">
              <a:buNone/>
            </a:pPr>
            <a:endParaRPr lang="en-US" dirty="0"/>
          </a:p>
        </p:txBody>
      </p:sp>
      <p:sp>
        <p:nvSpPr>
          <p:cNvPr id="4" name="Rectangle 3"/>
          <p:cNvSpPr/>
          <p:nvPr/>
        </p:nvSpPr>
        <p:spPr>
          <a:xfrm>
            <a:off x="457200" y="3276600"/>
            <a:ext cx="8305800" cy="2554545"/>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r>
              <a:rPr lang="en-US" sz="2800" dirty="0">
                <a:solidFill>
                  <a:schemeClr val="tx1"/>
                </a:solidFill>
                <a:effectLst>
                  <a:outerShdw blurRad="38100" dist="38100" dir="2700000" algn="tl">
                    <a:srgbClr val="000000">
                      <a:alpha val="43137"/>
                    </a:srgbClr>
                  </a:outerShdw>
                </a:effectLst>
              </a:rPr>
              <a:t>Preformulation test:</a:t>
            </a:r>
          </a:p>
          <a:p>
            <a:pPr marL="514350" indent="-514350">
              <a:buFont typeface="+mj-lt"/>
              <a:buAutoNum type="arabicPeriod"/>
            </a:pPr>
            <a:r>
              <a:rPr lang="en-US" sz="2400" dirty="0">
                <a:solidFill>
                  <a:schemeClr val="tx1"/>
                </a:solidFill>
                <a:effectLst>
                  <a:outerShdw blurRad="38100" dist="38100" dir="2700000" algn="tl">
                    <a:srgbClr val="000000">
                      <a:alpha val="43137"/>
                    </a:srgbClr>
                  </a:outerShdw>
                </a:effectLst>
              </a:rPr>
              <a:t>Organoleptic properties </a:t>
            </a:r>
          </a:p>
          <a:p>
            <a:pPr marL="914400" lvl="1" indent="-457200" algn="just">
              <a:buFont typeface="+mj-lt"/>
              <a:buAutoNum type="alphaLcParenR"/>
            </a:pPr>
            <a:r>
              <a:rPr lang="en-US" sz="2200" dirty="0">
                <a:solidFill>
                  <a:schemeClr val="tx1"/>
                </a:solidFill>
              </a:rPr>
              <a:t>(crystalline –tubular or needle shape)</a:t>
            </a:r>
          </a:p>
          <a:p>
            <a:pPr marL="914400" lvl="1" indent="-457200" algn="just">
              <a:buFont typeface="+mj-lt"/>
              <a:buAutoNum type="alphaLcParenR"/>
            </a:pPr>
            <a:r>
              <a:rPr lang="en-US" sz="2200" dirty="0">
                <a:solidFill>
                  <a:schemeClr val="tx1"/>
                </a:solidFill>
              </a:rPr>
              <a:t>Bitter or slightly acidic taste</a:t>
            </a:r>
          </a:p>
          <a:p>
            <a:pPr marL="914400" lvl="1" indent="-457200" algn="just">
              <a:buFont typeface="+mj-lt"/>
              <a:buAutoNum type="alphaLcParenR"/>
            </a:pPr>
            <a:r>
              <a:rPr lang="en-US" sz="2200" dirty="0">
                <a:solidFill>
                  <a:schemeClr val="tx1"/>
                </a:solidFill>
              </a:rPr>
              <a:t>Odorless or have odor </a:t>
            </a:r>
            <a:r>
              <a:rPr lang="en-US" sz="2200" i="1" dirty="0">
                <a:solidFill>
                  <a:schemeClr val="tx1"/>
                </a:solidFill>
              </a:rPr>
              <a:t>due to formation of acetic acid and S.A. in the presence of moisture</a:t>
            </a:r>
            <a:r>
              <a:rPr lang="en-US" sz="2200" dirty="0">
                <a:solidFill>
                  <a:schemeClr val="tx1"/>
                </a:solidFill>
              </a:rPr>
              <a:t>.</a:t>
            </a:r>
          </a:p>
          <a:p>
            <a:endParaRPr lang="en-US" sz="2000" dirty="0">
              <a:solidFill>
                <a:schemeClr val="tx1"/>
              </a:solidFill>
            </a:endParaRPr>
          </a:p>
        </p:txBody>
      </p:sp>
    </p:spTree>
    <p:extLst>
      <p:ext uri="{BB962C8B-B14F-4D97-AF65-F5344CB8AC3E}">
        <p14:creationId xmlns:p14="http://schemas.microsoft.com/office/powerpoint/2010/main" val="410025200"/>
      </p:ext>
    </p:extLst>
  </p:cSld>
  <p:clrMapOvr>
    <a:masterClrMapping/>
  </p:clrMapOvr>
  <mc:AlternateContent xmlns:mc="http://schemas.openxmlformats.org/markup-compatibility/2006" xmlns:p14="http://schemas.microsoft.com/office/powerpoint/2010/main">
    <mc:Choice Requires="p14">
      <p:transition spd="slow" advClick="0">
        <p14:window dir="vert"/>
      </p:transition>
    </mc:Choice>
    <mc:Fallback xmlns="">
      <p:transition spd="slow" advClick="0">
        <p:fade/>
      </p:transition>
    </mc:Fallback>
  </mc:AlternateContent>
</p:sld>
</file>

<file path=ppt/theme/theme1.xml><?xml version="1.0" encoding="utf-8"?>
<a:theme xmlns:a="http://schemas.openxmlformats.org/drawingml/2006/main" name="Droplet">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{8F9A016F-18A5-704F-AC14-D4AF586D4521}tf10001073_mac</Template>
  <TotalTime>1724</TotalTime>
  <Words>827</Words>
  <Application>Microsoft Office PowerPoint</Application>
  <PresentationFormat>On-screen Show (4:3)</PresentationFormat>
  <Paragraphs>81</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Apple Chancery</vt:lpstr>
      <vt:lpstr>Arial</vt:lpstr>
      <vt:lpstr>Calibri</vt:lpstr>
      <vt:lpstr>Chalkduster</vt:lpstr>
      <vt:lpstr>Garamond</vt:lpstr>
      <vt:lpstr>Tw Cen MT</vt:lpstr>
      <vt:lpstr>Wingdings</vt:lpstr>
      <vt:lpstr>Droplet</vt:lpstr>
      <vt:lpstr>PowerPoint Presentation</vt:lpstr>
      <vt:lpstr>Tablet production methods</vt:lpstr>
      <vt:lpstr>Direct compression</vt:lpstr>
      <vt:lpstr>PowerPoint Presentation</vt:lpstr>
      <vt:lpstr>PowerPoint Presentation</vt:lpstr>
      <vt:lpstr>Ideal direct compression excipients:</vt:lpstr>
      <vt:lpstr>Advantages of Direct Compression: </vt:lpstr>
      <vt:lpstr>Disadvantages of Direct Compression</vt:lpstr>
      <vt:lpstr>Experiment Part</vt:lpstr>
      <vt:lpstr>PowerPoint Presentation</vt:lpstr>
      <vt:lpstr>Formula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LAB.2</dc:title>
  <dc:creator>best</dc:creator>
  <cp:lastModifiedBy>Hp-x88</cp:lastModifiedBy>
  <cp:revision>71</cp:revision>
  <dcterms:created xsi:type="dcterms:W3CDTF">2006-08-16T00:00:00Z</dcterms:created>
  <dcterms:modified xsi:type="dcterms:W3CDTF">2024-09-26T19:41:39Z</dcterms:modified>
</cp:coreProperties>
</file>