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300" r:id="rId5"/>
    <p:sldId id="307" r:id="rId6"/>
    <p:sldId id="301" r:id="rId7"/>
    <p:sldId id="302" r:id="rId8"/>
    <p:sldId id="303" r:id="rId9"/>
    <p:sldId id="304" r:id="rId10"/>
    <p:sldId id="305" r:id="rId11"/>
    <p:sldId id="30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983673"/>
            <a:ext cx="10861964" cy="34082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8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</a:t>
            </a:r>
            <a:r>
              <a:rPr lang="en-US" sz="8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Cancer Pain –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709" y="5043055"/>
            <a:ext cx="9144000" cy="15655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Breitbart Study Ratio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conversion ratio of 2 mg oral morphine to 1 mcg/hour transdermal fentanyl will be used for the calculation.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”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new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opioid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mcg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hour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transdermal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fentanyl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mcg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hour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transdermal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fentanyl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(X) = (2) (100)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= 200 mg/day oral morphine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Therefore, the total daily dose of oral morphine is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330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mg (200 mg + 150 mg).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  <a:blipFill>
                <a:blip r:embed="rId2"/>
                <a:stretch>
                  <a:fillRect l="-1217" t="-139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9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6691"/>
                <a:ext cx="10515600" cy="5971310"/>
              </a:xfrm>
            </p:spPr>
            <p:txBody>
              <a:bodyPr>
                <a:normAutofit fontScale="925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Step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Select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equianalgesic dose ratio from the methadone table that corresponds to a total daily morphine use of 390 mg (using the Donner method in step 1).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According to the methadone dose Table 5-3, morphine doses in the range of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301–600 mg correspond to a 10:1 ratio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(oral morphine to oral methadone).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”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methadone</m:t>
                          </m:r>
                        </m:num>
                        <m:den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390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methadone</m:t>
                          </m:r>
                        </m:num>
                        <m:den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(10) (X) = (390) (1)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10X = 390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= 39 mg of </a:t>
                </a:r>
                <a:r>
                  <a:rPr lang="en-US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oral </a:t>
                </a:r>
                <a:r>
                  <a:rPr lang="en-US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methadone/day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6691"/>
                <a:ext cx="10515600" cy="5971310"/>
              </a:xfrm>
              <a:blipFill>
                <a:blip r:embed="rId2"/>
                <a:stretch>
                  <a:fillRect l="-1043" t="-510" r="-986" b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504" y="1690688"/>
            <a:ext cx="5572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8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105"/>
            <a:ext cx="10515600" cy="117763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741"/>
            <a:ext cx="6934200" cy="516526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term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refers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compounds structurally related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products found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opium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word derived from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Greek word for “juice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,” natural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opiates being derived from the resin of the opium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poppy,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Papaver 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somniferum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Opiates include the natural plant alkaloids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thebaine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semisynthetic derivatives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09" y="1879777"/>
            <a:ext cx="3401291" cy="3377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2508" y="5257404"/>
            <a:ext cx="340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Papaver </a:t>
            </a:r>
            <a:r>
              <a:rPr lang="en-US" sz="2000" dirty="0" err="1">
                <a:latin typeface="Bahnschrift" panose="020B0502040204020203" pitchFamily="34" charset="0"/>
              </a:rPr>
              <a:t>somniferum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" y="0"/>
            <a:ext cx="11007437" cy="9282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803564"/>
            <a:ext cx="5320144" cy="6054437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 agent that has the functional and pharmacological properties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opiate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endorphin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only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synonymously with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endogenous opioid peptides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also refers to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 endogenous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β-endorphin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families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endogenous opioid peptides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l-GR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β-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endorphin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enkephalins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dynorphins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interacting with the three opioid receptor subtypes (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μ, δ, κ).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9" y="1618269"/>
            <a:ext cx="6525491" cy="39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3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9"/>
            <a:ext cx="5297788" cy="561109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narcotic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was derived from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Greek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narkotikos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benumbing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or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stupor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narcotic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originally referred to any drug that induced narcosis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sleep,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 has become associated with opioids and is often used in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legal context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refer to substances with abuse or addictive potential.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88" y="1246909"/>
            <a:ext cx="6056012" cy="53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3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17"/>
            <a:ext cx="10515600" cy="543098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L.V. has now completed chemoradiation therapy, and the mucositis pain has resolved. He continues to have persistent burning neuropathic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rated 8 of 10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neck and shoulders and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transdermal fentanyl 100 mcg/hour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along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five doses of immediate-release oral morphine 30 mg per 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is also taking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gabapentin 900 mg orally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times a day and using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Lidoderm patch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each shoulder.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.’s oncologist wants to switch to oral methadone for neuropathic pain management.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oral methadone dose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L.V. should be started on?</a:t>
            </a:r>
          </a:p>
        </p:txBody>
      </p:sp>
    </p:spTree>
    <p:extLst>
      <p:ext uri="{BB962C8B-B14F-4D97-AF65-F5344CB8AC3E}">
        <p14:creationId xmlns:p14="http://schemas.microsoft.com/office/powerpoint/2010/main" val="13875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145472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1"/>
            <a:ext cx="10515600" cy="43780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Unlike short-acting opioids,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has a long half-life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ranges from 15 to 60 hours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duration of action of 6 to 12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conversion to methadone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proportional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 other opioid equianalgesic dose calculations. The most commonly used morphine to methadone conversions are given in Table 5-3.</a:t>
            </a:r>
          </a:p>
        </p:txBody>
      </p:sp>
    </p:spTree>
    <p:extLst>
      <p:ext uri="{BB962C8B-B14F-4D97-AF65-F5344CB8AC3E}">
        <p14:creationId xmlns:p14="http://schemas.microsoft.com/office/powerpoint/2010/main" val="22623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126076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5-3: Morphine to methadone equianalgesic dose ratio.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26182"/>
            <a:ext cx="10515600" cy="153785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dose of oral morphine falls within the dose range of 301 to 600 mg, which corresponds to a 10:1 oral morphine to oral methadone ratio.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45201"/>
              </p:ext>
            </p:extLst>
          </p:nvPr>
        </p:nvGraphicFramePr>
        <p:xfrm>
          <a:off x="374072" y="2466110"/>
          <a:ext cx="11582401" cy="224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1">
                  <a:extLst>
                    <a:ext uri="{9D8B030D-6E8A-4147-A177-3AD203B41FA5}">
                      <a16:colId xmlns:a16="http://schemas.microsoft.com/office/drawing/2014/main" val="2229538146"/>
                    </a:ext>
                  </a:extLst>
                </a:gridCol>
                <a:gridCol w="990696">
                  <a:extLst>
                    <a:ext uri="{9D8B030D-6E8A-4147-A177-3AD203B41FA5}">
                      <a16:colId xmlns:a16="http://schemas.microsoft.com/office/drawing/2014/main" val="2651559513"/>
                    </a:ext>
                  </a:extLst>
                </a:gridCol>
                <a:gridCol w="1450289">
                  <a:extLst>
                    <a:ext uri="{9D8B030D-6E8A-4147-A177-3AD203B41FA5}">
                      <a16:colId xmlns:a16="http://schemas.microsoft.com/office/drawing/2014/main" val="1403451639"/>
                    </a:ext>
                  </a:extLst>
                </a:gridCol>
                <a:gridCol w="1450289">
                  <a:extLst>
                    <a:ext uri="{9D8B030D-6E8A-4147-A177-3AD203B41FA5}">
                      <a16:colId xmlns:a16="http://schemas.microsoft.com/office/drawing/2014/main" val="2374207284"/>
                    </a:ext>
                  </a:extLst>
                </a:gridCol>
                <a:gridCol w="1450289">
                  <a:extLst>
                    <a:ext uri="{9D8B030D-6E8A-4147-A177-3AD203B41FA5}">
                      <a16:colId xmlns:a16="http://schemas.microsoft.com/office/drawing/2014/main" val="2131882912"/>
                    </a:ext>
                  </a:extLst>
                </a:gridCol>
                <a:gridCol w="1560403">
                  <a:extLst>
                    <a:ext uri="{9D8B030D-6E8A-4147-A177-3AD203B41FA5}">
                      <a16:colId xmlns:a16="http://schemas.microsoft.com/office/drawing/2014/main" val="2905253166"/>
                    </a:ext>
                  </a:extLst>
                </a:gridCol>
                <a:gridCol w="1175234">
                  <a:extLst>
                    <a:ext uri="{9D8B030D-6E8A-4147-A177-3AD203B41FA5}">
                      <a16:colId xmlns:a16="http://schemas.microsoft.com/office/drawing/2014/main" val="773579360"/>
                    </a:ext>
                  </a:extLst>
                </a:gridCol>
              </a:tblGrid>
              <a:tr h="1122218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Morphine Dose (mg/d)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&lt;100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101–300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301–600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601–800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801–1000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≥1001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00898"/>
                  </a:ext>
                </a:extLst>
              </a:tr>
              <a:tr h="1122218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morphine to oral methadone ratio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3:1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5:1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12:1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15:1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80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7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617"/>
            <a:ext cx="10515600" cy="162098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1"/>
            <a:ext cx="10515600" cy="47244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calculations to convert transdermal fentanyl to oral methadone in L.V. are: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 1: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24-hour total of the opioid that will be converted. For L.V.,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transdermal fentanyl 100 mcg/hour patch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need to be converted to oral morphine. In addition, L.V. is using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150 mg/day of immediate-release oral morphine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5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Methadone Dose Calculation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Donner Study Ratio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conversion ratio of 60 mg/day oral morphine to 25 mcg/hour transdermal fentanyl will be used for the calculation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”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daily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dose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new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opioid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mcg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hour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transdermal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fentanyl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oral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morphine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mcg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hour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transdermal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fentanyl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25) (X) = (100) (60)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= 240 mg oral morphine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Therefore, the total daily dose of oral morphine is 390 mg (240 mg + 150 mg)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127"/>
                <a:ext cx="10515600" cy="5250874"/>
              </a:xfrm>
              <a:blipFill>
                <a:blip r:embed="rId2"/>
                <a:stretch>
                  <a:fillRect l="-1217" t="-139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629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Cambria Math</vt:lpstr>
      <vt:lpstr>Lucida Calligraphy</vt:lpstr>
      <vt:lpstr>Times New Roman</vt:lpstr>
      <vt:lpstr>Office Theme</vt:lpstr>
      <vt:lpstr>Treatment of Cancer Pain – Part II</vt:lpstr>
      <vt:lpstr>Opioids</vt:lpstr>
      <vt:lpstr>Opioids</vt:lpstr>
      <vt:lpstr>Opioids</vt:lpstr>
      <vt:lpstr>Methadone Dose Calculation</vt:lpstr>
      <vt:lpstr>Methadone Dose Calculation</vt:lpstr>
      <vt:lpstr>Table 5-3: Morphine to methadone equianalgesic dose ratio.</vt:lpstr>
      <vt:lpstr>Methadone Dose Calculation</vt:lpstr>
      <vt:lpstr>Methadone Dose Calculation</vt:lpstr>
      <vt:lpstr>Methadone Dose Calculation</vt:lpstr>
      <vt:lpstr>Methadone Dose Calculation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haider raheem</cp:lastModifiedBy>
  <cp:revision>56</cp:revision>
  <dcterms:created xsi:type="dcterms:W3CDTF">2021-10-05T20:56:32Z</dcterms:created>
  <dcterms:modified xsi:type="dcterms:W3CDTF">2024-09-22T22:10:43Z</dcterms:modified>
</cp:coreProperties>
</file>