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4AE471-BCBB-48DE-9F8D-BBC3B47FC38B}" type="datetimeFigureOut">
              <a:rPr lang="en-US" smtClean="0"/>
              <a:t>9/19/2023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F6E5FC-4168-40F4-9916-E53D01AE8CE3}" type="slidenum">
              <a:rPr lang="en-US" smtClean="0"/>
              <a:t>‹#›</a:t>
            </a:fld>
            <a:endParaRPr lang="en-US"/>
          </a:p>
        </p:txBody>
      </p:sp>
    </p:spTree>
    <p:extLst>
      <p:ext uri="{BB962C8B-B14F-4D97-AF65-F5344CB8AC3E}">
        <p14:creationId xmlns:p14="http://schemas.microsoft.com/office/powerpoint/2010/main" val="1323271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5A77E-4DB7-F964-EAD1-1BA6E55846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C04A37-D461-6F17-71EF-E22F3FC63D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336525-A3CC-3B11-5529-91DEDEA5F992}"/>
              </a:ext>
            </a:extLst>
          </p:cNvPr>
          <p:cNvSpPr>
            <a:spLocks noGrp="1"/>
          </p:cNvSpPr>
          <p:nvPr>
            <p:ph type="dt" sz="half" idx="10"/>
          </p:nvPr>
        </p:nvSpPr>
        <p:spPr/>
        <p:txBody>
          <a:bodyPr/>
          <a:lstStyle/>
          <a:p>
            <a:fld id="{9A560B13-F066-409D-A166-FD74CAD8814A}" type="datetime1">
              <a:rPr lang="en-US" smtClean="0"/>
              <a:t>9/19/2023</a:t>
            </a:fld>
            <a:endParaRPr lang="en-US"/>
          </a:p>
        </p:txBody>
      </p:sp>
      <p:sp>
        <p:nvSpPr>
          <p:cNvPr id="5" name="Footer Placeholder 4">
            <a:extLst>
              <a:ext uri="{FF2B5EF4-FFF2-40B4-BE49-F238E27FC236}">
                <a16:creationId xmlns:a16="http://schemas.microsoft.com/office/drawing/2014/main" id="{CB66CB4C-FA70-9D30-A697-0308226E1052}"/>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649FFC5D-9508-0CC4-D99D-46EA47429668}"/>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1919886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D9B7-CF8F-D829-DEE0-0E05D32C72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2A4615-E4C1-11A5-AD90-1E7C6E83F3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82D7EF-4032-1925-82B0-AB91D3625830}"/>
              </a:ext>
            </a:extLst>
          </p:cNvPr>
          <p:cNvSpPr>
            <a:spLocks noGrp="1"/>
          </p:cNvSpPr>
          <p:nvPr>
            <p:ph type="dt" sz="half" idx="10"/>
          </p:nvPr>
        </p:nvSpPr>
        <p:spPr/>
        <p:txBody>
          <a:bodyPr/>
          <a:lstStyle/>
          <a:p>
            <a:fld id="{B9340081-0505-4A32-88D0-23CA0D10BD38}" type="datetime1">
              <a:rPr lang="en-US" smtClean="0"/>
              <a:t>9/19/2023</a:t>
            </a:fld>
            <a:endParaRPr lang="en-US"/>
          </a:p>
        </p:txBody>
      </p:sp>
      <p:sp>
        <p:nvSpPr>
          <p:cNvPr id="5" name="Footer Placeholder 4">
            <a:extLst>
              <a:ext uri="{FF2B5EF4-FFF2-40B4-BE49-F238E27FC236}">
                <a16:creationId xmlns:a16="http://schemas.microsoft.com/office/drawing/2014/main" id="{7A14C7A1-F012-0F15-B7D8-08A64784A2F0}"/>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DB2516A8-532A-8965-54D1-F4989C60900B}"/>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732673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AA087F-375A-8571-B041-BEA7676419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10C1F5-5A54-0F59-E84C-48CA0F6BCB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653DD-24B2-ED18-51AD-2CE8F336AB45}"/>
              </a:ext>
            </a:extLst>
          </p:cNvPr>
          <p:cNvSpPr>
            <a:spLocks noGrp="1"/>
          </p:cNvSpPr>
          <p:nvPr>
            <p:ph type="dt" sz="half" idx="10"/>
          </p:nvPr>
        </p:nvSpPr>
        <p:spPr/>
        <p:txBody>
          <a:bodyPr/>
          <a:lstStyle/>
          <a:p>
            <a:fld id="{3D6721D6-C453-43B9-A5BA-F33472F5BF0A}" type="datetime1">
              <a:rPr lang="en-US" smtClean="0"/>
              <a:t>9/19/2023</a:t>
            </a:fld>
            <a:endParaRPr lang="en-US"/>
          </a:p>
        </p:txBody>
      </p:sp>
      <p:sp>
        <p:nvSpPr>
          <p:cNvPr id="5" name="Footer Placeholder 4">
            <a:extLst>
              <a:ext uri="{FF2B5EF4-FFF2-40B4-BE49-F238E27FC236}">
                <a16:creationId xmlns:a16="http://schemas.microsoft.com/office/drawing/2014/main" id="{8224D2F4-20F5-4D9B-0545-182EF6D967DC}"/>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2ACEBB08-9E24-A6A0-8F75-DF62E8446906}"/>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1559689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41CBE-F328-B2DD-B54E-B979354264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C14D0A-D91D-8A13-CABB-61229163E2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CDF9-6458-2875-FF80-9DDA900BE2BF}"/>
              </a:ext>
            </a:extLst>
          </p:cNvPr>
          <p:cNvSpPr>
            <a:spLocks noGrp="1"/>
          </p:cNvSpPr>
          <p:nvPr>
            <p:ph type="dt" sz="half" idx="10"/>
          </p:nvPr>
        </p:nvSpPr>
        <p:spPr/>
        <p:txBody>
          <a:bodyPr/>
          <a:lstStyle/>
          <a:p>
            <a:fld id="{839F9790-115A-4CC5-AA1C-6559D93D5634}" type="datetime1">
              <a:rPr lang="en-US" smtClean="0"/>
              <a:t>9/19/2023</a:t>
            </a:fld>
            <a:endParaRPr lang="en-US"/>
          </a:p>
        </p:txBody>
      </p:sp>
      <p:sp>
        <p:nvSpPr>
          <p:cNvPr id="5" name="Footer Placeholder 4">
            <a:extLst>
              <a:ext uri="{FF2B5EF4-FFF2-40B4-BE49-F238E27FC236}">
                <a16:creationId xmlns:a16="http://schemas.microsoft.com/office/drawing/2014/main" id="{35A07CD1-ADBB-01D6-124F-B022E36B5965}"/>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607E35DB-55A2-79F2-DEDE-2865905A09FE}"/>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2408518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AD532-F536-2BFA-681E-F669383399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5033B1-F6DA-EDB8-4F7E-979C586458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DC2A18-AA84-45E6-7B50-A380BF2E7AB3}"/>
              </a:ext>
            </a:extLst>
          </p:cNvPr>
          <p:cNvSpPr>
            <a:spLocks noGrp="1"/>
          </p:cNvSpPr>
          <p:nvPr>
            <p:ph type="dt" sz="half" idx="10"/>
          </p:nvPr>
        </p:nvSpPr>
        <p:spPr/>
        <p:txBody>
          <a:bodyPr/>
          <a:lstStyle/>
          <a:p>
            <a:fld id="{A8B6B56C-3023-454D-92EE-6B0BC3D750F6}" type="datetime1">
              <a:rPr lang="en-US" smtClean="0"/>
              <a:t>9/19/2023</a:t>
            </a:fld>
            <a:endParaRPr lang="en-US"/>
          </a:p>
        </p:txBody>
      </p:sp>
      <p:sp>
        <p:nvSpPr>
          <p:cNvPr id="5" name="Footer Placeholder 4">
            <a:extLst>
              <a:ext uri="{FF2B5EF4-FFF2-40B4-BE49-F238E27FC236}">
                <a16:creationId xmlns:a16="http://schemas.microsoft.com/office/drawing/2014/main" id="{A36D1199-A862-06C5-6F82-A512B5A1872A}"/>
              </a:ext>
            </a:extLst>
          </p:cNvPr>
          <p:cNvSpPr>
            <a:spLocks noGrp="1"/>
          </p:cNvSpPr>
          <p:nvPr>
            <p:ph type="ftr" sz="quarter" idx="11"/>
          </p:nvPr>
        </p:nvSpPr>
        <p:spPr/>
        <p:txBody>
          <a:bodyPr/>
          <a:lstStyle/>
          <a:p>
            <a:r>
              <a:rPr lang="en-US"/>
              <a:t>Ali Albakaa</a:t>
            </a:r>
          </a:p>
        </p:txBody>
      </p:sp>
      <p:sp>
        <p:nvSpPr>
          <p:cNvPr id="6" name="Slide Number Placeholder 5">
            <a:extLst>
              <a:ext uri="{FF2B5EF4-FFF2-40B4-BE49-F238E27FC236}">
                <a16:creationId xmlns:a16="http://schemas.microsoft.com/office/drawing/2014/main" id="{17C3CDB5-FE83-6C3A-A061-06959549B8B0}"/>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204684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E509-044A-1804-0198-EE6D9C2C6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759065-6F1B-96AB-8C98-F1CD18A2A2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EEE6F6-8C77-D241-6A42-419E095AAA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645BB0-6D6A-48CA-4533-C581693BDAC6}"/>
              </a:ext>
            </a:extLst>
          </p:cNvPr>
          <p:cNvSpPr>
            <a:spLocks noGrp="1"/>
          </p:cNvSpPr>
          <p:nvPr>
            <p:ph type="dt" sz="half" idx="10"/>
          </p:nvPr>
        </p:nvSpPr>
        <p:spPr/>
        <p:txBody>
          <a:bodyPr/>
          <a:lstStyle/>
          <a:p>
            <a:fld id="{64BEAB63-681B-490B-B919-F3A5E731B54D}" type="datetime1">
              <a:rPr lang="en-US" smtClean="0"/>
              <a:t>9/19/2023</a:t>
            </a:fld>
            <a:endParaRPr lang="en-US"/>
          </a:p>
        </p:txBody>
      </p:sp>
      <p:sp>
        <p:nvSpPr>
          <p:cNvPr id="6" name="Footer Placeholder 5">
            <a:extLst>
              <a:ext uri="{FF2B5EF4-FFF2-40B4-BE49-F238E27FC236}">
                <a16:creationId xmlns:a16="http://schemas.microsoft.com/office/drawing/2014/main" id="{EAC1F1AD-7AA6-8F21-48B8-E1C682A715B5}"/>
              </a:ext>
            </a:extLst>
          </p:cNvPr>
          <p:cNvSpPr>
            <a:spLocks noGrp="1"/>
          </p:cNvSpPr>
          <p:nvPr>
            <p:ph type="ftr" sz="quarter" idx="11"/>
          </p:nvPr>
        </p:nvSpPr>
        <p:spPr/>
        <p:txBody>
          <a:bodyPr/>
          <a:lstStyle/>
          <a:p>
            <a:r>
              <a:rPr lang="en-US"/>
              <a:t>Ali Albakaa</a:t>
            </a:r>
          </a:p>
        </p:txBody>
      </p:sp>
      <p:sp>
        <p:nvSpPr>
          <p:cNvPr id="7" name="Slide Number Placeholder 6">
            <a:extLst>
              <a:ext uri="{FF2B5EF4-FFF2-40B4-BE49-F238E27FC236}">
                <a16:creationId xmlns:a16="http://schemas.microsoft.com/office/drawing/2014/main" id="{BD4B4CB7-A934-3C2C-D0FC-1143C21D8F1B}"/>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1304366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1E04F-4735-4133-F997-B0B87C9106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01ABEF-6217-1A88-4B26-74502E3888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DF2281-C251-85BB-8877-27E2EE44A2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ADA749-BBD3-6DE5-EC6F-A9D3223170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1B92BD-A9C8-BB85-782A-0D1AF39C06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D02551-6E2C-C93D-BF05-8F805A9A65A9}"/>
              </a:ext>
            </a:extLst>
          </p:cNvPr>
          <p:cNvSpPr>
            <a:spLocks noGrp="1"/>
          </p:cNvSpPr>
          <p:nvPr>
            <p:ph type="dt" sz="half" idx="10"/>
          </p:nvPr>
        </p:nvSpPr>
        <p:spPr/>
        <p:txBody>
          <a:bodyPr/>
          <a:lstStyle/>
          <a:p>
            <a:fld id="{30FBE42C-BF2A-4A38-92DE-C4179C4DC040}" type="datetime1">
              <a:rPr lang="en-US" smtClean="0"/>
              <a:t>9/19/2023</a:t>
            </a:fld>
            <a:endParaRPr lang="en-US"/>
          </a:p>
        </p:txBody>
      </p:sp>
      <p:sp>
        <p:nvSpPr>
          <p:cNvPr id="8" name="Footer Placeholder 7">
            <a:extLst>
              <a:ext uri="{FF2B5EF4-FFF2-40B4-BE49-F238E27FC236}">
                <a16:creationId xmlns:a16="http://schemas.microsoft.com/office/drawing/2014/main" id="{EE3AEEF3-1849-79E7-36C6-F946697DE786}"/>
              </a:ext>
            </a:extLst>
          </p:cNvPr>
          <p:cNvSpPr>
            <a:spLocks noGrp="1"/>
          </p:cNvSpPr>
          <p:nvPr>
            <p:ph type="ftr" sz="quarter" idx="11"/>
          </p:nvPr>
        </p:nvSpPr>
        <p:spPr/>
        <p:txBody>
          <a:bodyPr/>
          <a:lstStyle/>
          <a:p>
            <a:r>
              <a:rPr lang="en-US"/>
              <a:t>Ali Albakaa</a:t>
            </a:r>
          </a:p>
        </p:txBody>
      </p:sp>
      <p:sp>
        <p:nvSpPr>
          <p:cNvPr id="9" name="Slide Number Placeholder 8">
            <a:extLst>
              <a:ext uri="{FF2B5EF4-FFF2-40B4-BE49-F238E27FC236}">
                <a16:creationId xmlns:a16="http://schemas.microsoft.com/office/drawing/2014/main" id="{7DCBEB99-4B98-BCE6-1F0F-5516FFD8A3B3}"/>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356028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D8CF8-B19A-B6CD-95E5-FE22076D70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8FCE28-7D05-ECD5-FCBC-68EF4CEC4A14}"/>
              </a:ext>
            </a:extLst>
          </p:cNvPr>
          <p:cNvSpPr>
            <a:spLocks noGrp="1"/>
          </p:cNvSpPr>
          <p:nvPr>
            <p:ph type="dt" sz="half" idx="10"/>
          </p:nvPr>
        </p:nvSpPr>
        <p:spPr/>
        <p:txBody>
          <a:bodyPr/>
          <a:lstStyle/>
          <a:p>
            <a:fld id="{896A339B-E379-41A0-A86B-6633F80ADC8E}" type="datetime1">
              <a:rPr lang="en-US" smtClean="0"/>
              <a:t>9/19/2023</a:t>
            </a:fld>
            <a:endParaRPr lang="en-US"/>
          </a:p>
        </p:txBody>
      </p:sp>
      <p:sp>
        <p:nvSpPr>
          <p:cNvPr id="4" name="Footer Placeholder 3">
            <a:extLst>
              <a:ext uri="{FF2B5EF4-FFF2-40B4-BE49-F238E27FC236}">
                <a16:creationId xmlns:a16="http://schemas.microsoft.com/office/drawing/2014/main" id="{2D5FC980-2E56-0EE3-8089-04C848301B09}"/>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F6F7AA95-05F8-57BC-8385-C8E99033FD8A}"/>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281528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90C1C1-FF1B-3F0F-C1F0-001716DD91DE}"/>
              </a:ext>
            </a:extLst>
          </p:cNvPr>
          <p:cNvSpPr>
            <a:spLocks noGrp="1"/>
          </p:cNvSpPr>
          <p:nvPr>
            <p:ph type="dt" sz="half" idx="10"/>
          </p:nvPr>
        </p:nvSpPr>
        <p:spPr/>
        <p:txBody>
          <a:bodyPr/>
          <a:lstStyle/>
          <a:p>
            <a:fld id="{4D679A87-8AB5-4533-B68A-D03DBD900263}" type="datetime1">
              <a:rPr lang="en-US" smtClean="0"/>
              <a:t>9/19/2023</a:t>
            </a:fld>
            <a:endParaRPr lang="en-US"/>
          </a:p>
        </p:txBody>
      </p:sp>
      <p:sp>
        <p:nvSpPr>
          <p:cNvPr id="3" name="Footer Placeholder 2">
            <a:extLst>
              <a:ext uri="{FF2B5EF4-FFF2-40B4-BE49-F238E27FC236}">
                <a16:creationId xmlns:a16="http://schemas.microsoft.com/office/drawing/2014/main" id="{272209FC-7697-F34E-60BF-638F71391DC6}"/>
              </a:ext>
            </a:extLst>
          </p:cNvPr>
          <p:cNvSpPr>
            <a:spLocks noGrp="1"/>
          </p:cNvSpPr>
          <p:nvPr>
            <p:ph type="ftr" sz="quarter" idx="11"/>
          </p:nvPr>
        </p:nvSpPr>
        <p:spPr/>
        <p:txBody>
          <a:bodyPr/>
          <a:lstStyle/>
          <a:p>
            <a:r>
              <a:rPr lang="en-US"/>
              <a:t>Ali Albakaa</a:t>
            </a:r>
          </a:p>
        </p:txBody>
      </p:sp>
      <p:sp>
        <p:nvSpPr>
          <p:cNvPr id="4" name="Slide Number Placeholder 3">
            <a:extLst>
              <a:ext uri="{FF2B5EF4-FFF2-40B4-BE49-F238E27FC236}">
                <a16:creationId xmlns:a16="http://schemas.microsoft.com/office/drawing/2014/main" id="{1CC4DB82-EF47-AC43-0C4C-E4B7D33C1BA5}"/>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127164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96C74-9064-3BBD-E1ED-387399558F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AF8AFE-0B52-56F0-E781-A0B1F9A845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73800C-6D9E-C9C6-FE53-1FEDFCD982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5C3A2C-264B-8DD5-5C7E-4F393D175149}"/>
              </a:ext>
            </a:extLst>
          </p:cNvPr>
          <p:cNvSpPr>
            <a:spLocks noGrp="1"/>
          </p:cNvSpPr>
          <p:nvPr>
            <p:ph type="dt" sz="half" idx="10"/>
          </p:nvPr>
        </p:nvSpPr>
        <p:spPr/>
        <p:txBody>
          <a:bodyPr/>
          <a:lstStyle/>
          <a:p>
            <a:fld id="{60154FC8-B5E7-484E-B4C3-274ABE45F49F}" type="datetime1">
              <a:rPr lang="en-US" smtClean="0"/>
              <a:t>9/19/2023</a:t>
            </a:fld>
            <a:endParaRPr lang="en-US"/>
          </a:p>
        </p:txBody>
      </p:sp>
      <p:sp>
        <p:nvSpPr>
          <p:cNvPr id="6" name="Footer Placeholder 5">
            <a:extLst>
              <a:ext uri="{FF2B5EF4-FFF2-40B4-BE49-F238E27FC236}">
                <a16:creationId xmlns:a16="http://schemas.microsoft.com/office/drawing/2014/main" id="{7906D488-3669-6EFC-8174-2B4993F70CC9}"/>
              </a:ext>
            </a:extLst>
          </p:cNvPr>
          <p:cNvSpPr>
            <a:spLocks noGrp="1"/>
          </p:cNvSpPr>
          <p:nvPr>
            <p:ph type="ftr" sz="quarter" idx="11"/>
          </p:nvPr>
        </p:nvSpPr>
        <p:spPr/>
        <p:txBody>
          <a:bodyPr/>
          <a:lstStyle/>
          <a:p>
            <a:r>
              <a:rPr lang="en-US"/>
              <a:t>Ali Albakaa</a:t>
            </a:r>
          </a:p>
        </p:txBody>
      </p:sp>
      <p:sp>
        <p:nvSpPr>
          <p:cNvPr id="7" name="Slide Number Placeholder 6">
            <a:extLst>
              <a:ext uri="{FF2B5EF4-FFF2-40B4-BE49-F238E27FC236}">
                <a16:creationId xmlns:a16="http://schemas.microsoft.com/office/drawing/2014/main" id="{B89509C2-1360-221F-E34F-F51779FEA5C0}"/>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144857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93383-45F4-C4CC-50DA-0117559AE3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80CA96-5881-D252-3EC0-160DF4D3E2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EE0725-3C8E-8888-D95F-45738D84E4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EC2C60-7973-936B-9A7B-C39DB349B5D4}"/>
              </a:ext>
            </a:extLst>
          </p:cNvPr>
          <p:cNvSpPr>
            <a:spLocks noGrp="1"/>
          </p:cNvSpPr>
          <p:nvPr>
            <p:ph type="dt" sz="half" idx="10"/>
          </p:nvPr>
        </p:nvSpPr>
        <p:spPr/>
        <p:txBody>
          <a:bodyPr/>
          <a:lstStyle/>
          <a:p>
            <a:fld id="{295BEABF-EB77-4A74-A455-B68828C879A2}" type="datetime1">
              <a:rPr lang="en-US" smtClean="0"/>
              <a:t>9/19/2023</a:t>
            </a:fld>
            <a:endParaRPr lang="en-US"/>
          </a:p>
        </p:txBody>
      </p:sp>
      <p:sp>
        <p:nvSpPr>
          <p:cNvPr id="6" name="Footer Placeholder 5">
            <a:extLst>
              <a:ext uri="{FF2B5EF4-FFF2-40B4-BE49-F238E27FC236}">
                <a16:creationId xmlns:a16="http://schemas.microsoft.com/office/drawing/2014/main" id="{50568196-B09E-EC4D-8659-A3E26DBF5981}"/>
              </a:ext>
            </a:extLst>
          </p:cNvPr>
          <p:cNvSpPr>
            <a:spLocks noGrp="1"/>
          </p:cNvSpPr>
          <p:nvPr>
            <p:ph type="ftr" sz="quarter" idx="11"/>
          </p:nvPr>
        </p:nvSpPr>
        <p:spPr/>
        <p:txBody>
          <a:bodyPr/>
          <a:lstStyle/>
          <a:p>
            <a:r>
              <a:rPr lang="en-US"/>
              <a:t>Ali Albakaa</a:t>
            </a:r>
          </a:p>
        </p:txBody>
      </p:sp>
      <p:sp>
        <p:nvSpPr>
          <p:cNvPr id="7" name="Slide Number Placeholder 6">
            <a:extLst>
              <a:ext uri="{FF2B5EF4-FFF2-40B4-BE49-F238E27FC236}">
                <a16:creationId xmlns:a16="http://schemas.microsoft.com/office/drawing/2014/main" id="{1556F718-A3D1-77FF-8C4F-CD4AF31A4EE3}"/>
              </a:ext>
            </a:extLst>
          </p:cNvPr>
          <p:cNvSpPr>
            <a:spLocks noGrp="1"/>
          </p:cNvSpPr>
          <p:nvPr>
            <p:ph type="sldNum" sz="quarter" idx="12"/>
          </p:nvPr>
        </p:nvSpPr>
        <p:spPr/>
        <p:txBody>
          <a:bodyPr/>
          <a:lstStyle/>
          <a:p>
            <a:fld id="{9F8624E2-8B2F-4AD6-9475-4DD27969568F}" type="slidenum">
              <a:rPr lang="en-US" smtClean="0"/>
              <a:t>‹#›</a:t>
            </a:fld>
            <a:endParaRPr lang="en-US"/>
          </a:p>
        </p:txBody>
      </p:sp>
    </p:spTree>
    <p:extLst>
      <p:ext uri="{BB962C8B-B14F-4D97-AF65-F5344CB8AC3E}">
        <p14:creationId xmlns:p14="http://schemas.microsoft.com/office/powerpoint/2010/main" val="21689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12645E-5427-09F0-1C18-2379DB18A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B5A152-67BB-8B1F-8131-6363A1FE9C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8E5F9-7111-096E-8375-5AF68E5A4A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32B1B-FCE1-4272-B2C9-C632E030CCFF}" type="datetime1">
              <a:rPr lang="en-US" smtClean="0"/>
              <a:t>9/19/2023</a:t>
            </a:fld>
            <a:endParaRPr lang="en-US"/>
          </a:p>
        </p:txBody>
      </p:sp>
      <p:sp>
        <p:nvSpPr>
          <p:cNvPr id="5" name="Footer Placeholder 4">
            <a:extLst>
              <a:ext uri="{FF2B5EF4-FFF2-40B4-BE49-F238E27FC236}">
                <a16:creationId xmlns:a16="http://schemas.microsoft.com/office/drawing/2014/main" id="{D7E42B0B-9763-45F2-A339-4D8EC8B76F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Ali Albakaa</a:t>
            </a:r>
          </a:p>
        </p:txBody>
      </p:sp>
      <p:sp>
        <p:nvSpPr>
          <p:cNvPr id="6" name="Slide Number Placeholder 5">
            <a:extLst>
              <a:ext uri="{FF2B5EF4-FFF2-40B4-BE49-F238E27FC236}">
                <a16:creationId xmlns:a16="http://schemas.microsoft.com/office/drawing/2014/main" id="{ADE765AF-49D4-37E1-1558-94FF95C68B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624E2-8B2F-4AD6-9475-4DD27969568F}" type="slidenum">
              <a:rPr lang="en-US" smtClean="0"/>
              <a:t>‹#›</a:t>
            </a:fld>
            <a:endParaRPr lang="en-US"/>
          </a:p>
        </p:txBody>
      </p:sp>
    </p:spTree>
    <p:extLst>
      <p:ext uri="{BB962C8B-B14F-4D97-AF65-F5344CB8AC3E}">
        <p14:creationId xmlns:p14="http://schemas.microsoft.com/office/powerpoint/2010/main" val="3132818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0939FB-0BA5-5BAC-2791-6293F09A21FA}"/>
              </a:ext>
            </a:extLst>
          </p:cNvPr>
          <p:cNvSpPr>
            <a:spLocks noGrp="1"/>
          </p:cNvSpPr>
          <p:nvPr>
            <p:ph type="subTitle" idx="1"/>
          </p:nvPr>
        </p:nvSpPr>
        <p:spPr>
          <a:xfrm>
            <a:off x="365760" y="731520"/>
            <a:ext cx="11465169" cy="5739618"/>
          </a:xfrm>
        </p:spPr>
        <p:txBody>
          <a:bodyPr>
            <a:normAutofit lnSpcReduction="10000"/>
          </a:bodyPr>
          <a:lstStyle/>
          <a:p>
            <a:pPr marL="0" marR="0" algn="ctr">
              <a:lnSpc>
                <a:spcPct val="107000"/>
              </a:lnSpc>
              <a:spcBef>
                <a:spcPts val="0"/>
              </a:spcBef>
              <a:spcAft>
                <a:spcPts val="800"/>
              </a:spcAft>
            </a:pPr>
            <a:r>
              <a:rPr lang="en-US" sz="2800" b="1" i="0" kern="100" dirty="0">
                <a:solidFill>
                  <a:srgbClr val="000000"/>
                </a:solidFill>
                <a:effectLst/>
                <a:latin typeface="Times New Roman" panose="02020603050405020304" pitchFamily="18" charset="0"/>
                <a:ea typeface="Segoe UI Symbol" panose="020B0502040204020203" pitchFamily="34" charset="0"/>
                <a:cs typeface="Times New Roman" panose="02020603050405020304" pitchFamily="18" charset="0"/>
              </a:rPr>
              <a:t>Lecture 2</a:t>
            </a:r>
            <a:br>
              <a:rPr lang="en-US" sz="2800" b="1" kern="100" dirty="0">
                <a:solidFill>
                  <a:srgbClr val="000000"/>
                </a:solidFill>
                <a:effectLst/>
                <a:latin typeface="Times New Roman" panose="02020603050405020304" pitchFamily="18" charset="0"/>
                <a:ea typeface="Segoe UI Symbol" panose="020B0502040204020203" pitchFamily="34" charset="0"/>
                <a:cs typeface="Times New Roman" panose="02020603050405020304" pitchFamily="18" charset="0"/>
              </a:rPr>
            </a:br>
            <a:r>
              <a:rPr lang="en-US" sz="2800" b="1" i="0" kern="100" dirty="0">
                <a:solidFill>
                  <a:srgbClr val="000000"/>
                </a:solidFill>
                <a:effectLst/>
                <a:latin typeface="Times New Roman" panose="02020603050405020304" pitchFamily="18" charset="0"/>
                <a:ea typeface="Segoe UI Symbol" panose="020B0502040204020203" pitchFamily="34" charset="0"/>
                <a:cs typeface="Times New Roman" panose="02020603050405020304" pitchFamily="18" charset="0"/>
              </a:rPr>
              <a:t>Body Major Electrolytes</a:t>
            </a:r>
            <a:br>
              <a:rPr lang="en-US" sz="2800" b="1" kern="100" dirty="0">
                <a:solidFill>
                  <a:srgbClr val="000000"/>
                </a:solidFill>
                <a:effectLst/>
                <a:latin typeface="Times New Roman" panose="02020603050405020304" pitchFamily="18" charset="0"/>
                <a:ea typeface="Segoe UI Symbol" panose="020B0502040204020203" pitchFamily="34" charset="0"/>
                <a:cs typeface="Times New Roman" panose="02020603050405020304" pitchFamily="18" charset="0"/>
              </a:rPr>
            </a:br>
            <a:r>
              <a:rPr lang="en-US" sz="2800" b="1" i="0" kern="100" dirty="0">
                <a:solidFill>
                  <a:srgbClr val="000000"/>
                </a:solidFill>
                <a:effectLst/>
                <a:latin typeface="Times New Roman" panose="02020603050405020304" pitchFamily="18" charset="0"/>
                <a:ea typeface="Segoe UI Symbol" panose="020B0502040204020203" pitchFamily="34" charset="0"/>
                <a:cs typeface="Times New Roman" panose="02020603050405020304" pitchFamily="18" charset="0"/>
              </a:rPr>
              <a:t>Positive and Negative Ions</a:t>
            </a:r>
            <a:endParaRPr lang="en-US" sz="2800" b="1" kern="100" dirty="0">
              <a:effectLst/>
              <a:latin typeface="Times New Roman" panose="02020603050405020304" pitchFamily="18" charset="0"/>
              <a:ea typeface="Segoe UI Symbol" panose="020B0502040204020203" pitchFamily="34" charset="0"/>
              <a:cs typeface="Times New Roman" panose="02020603050405020304" pitchFamily="18" charset="0"/>
            </a:endParaRPr>
          </a:p>
          <a:p>
            <a:pPr marL="0" marR="0" algn="just">
              <a:lnSpc>
                <a:spcPct val="107000"/>
              </a:lnSpc>
              <a:spcBef>
                <a:spcPts val="0"/>
              </a:spcBef>
              <a:spcAft>
                <a:spcPts val="800"/>
              </a:spcAft>
            </a:pPr>
            <a:r>
              <a:rPr lang="en-US"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Body Compartments</a:t>
            </a:r>
          </a:p>
          <a:p>
            <a:pPr marL="0" marR="0" algn="just">
              <a:lnSpc>
                <a:spcPct val="107000"/>
              </a:lnSpc>
              <a:spcBef>
                <a:spcPts val="0"/>
              </a:spcBef>
              <a:spcAft>
                <a:spcPts val="800"/>
              </a:spcAft>
            </a:pPr>
            <a:r>
              <a:rPr lang="en-US"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electrolyte concentration will vary with a compartment. The three body fluid compartments are:</a:t>
            </a:r>
          </a:p>
          <a:p>
            <a:pPr marL="457200" marR="0" indent="-457200" algn="just">
              <a:lnSpc>
                <a:spcPct val="107000"/>
              </a:lnSpc>
              <a:spcBef>
                <a:spcPts val="0"/>
              </a:spcBef>
              <a:spcAft>
                <a:spcPts val="800"/>
              </a:spcAft>
              <a:buFont typeface="+mj-lt"/>
              <a:buAutoNum type="arabicPeriod"/>
            </a:pPr>
            <a:r>
              <a:rPr lang="en-US"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Intracellular fluid (45-50%) of body weight.</a:t>
            </a:r>
          </a:p>
          <a:p>
            <a:pPr marL="457200" marR="0" indent="-457200" algn="just">
              <a:lnSpc>
                <a:spcPct val="107000"/>
              </a:lnSpc>
              <a:spcBef>
                <a:spcPts val="0"/>
              </a:spcBef>
              <a:spcAft>
                <a:spcPts val="800"/>
              </a:spcAft>
              <a:buFont typeface="+mj-lt"/>
              <a:buAutoNum type="arabicPeriod"/>
            </a:pPr>
            <a:r>
              <a:rPr lang="en-US"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Extracellular fluid, made of two parts:</a:t>
            </a:r>
          </a:p>
          <a:p>
            <a:pPr marL="457200" marR="0" indent="-457200" algn="just">
              <a:lnSpc>
                <a:spcPct val="107000"/>
              </a:lnSpc>
              <a:spcBef>
                <a:spcPts val="0"/>
              </a:spcBef>
              <a:spcAft>
                <a:spcPts val="800"/>
              </a:spcAft>
              <a:buFont typeface="+mj-lt"/>
              <a:buAutoNum type="alphaLcParenR"/>
            </a:pPr>
            <a:r>
              <a:rPr lang="en-US"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Interstitial fluid (12-15%) of body weight.</a:t>
            </a:r>
            <a:endParaRPr lang="en-US"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800"/>
              </a:spcAft>
              <a:buFont typeface="+mj-lt"/>
              <a:buAutoNum type="alphaLcParenR"/>
            </a:pPr>
            <a:r>
              <a:rPr lang="en-US"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Vascular fluid or plasma ( 4-5%) of body weight.</a:t>
            </a:r>
          </a:p>
          <a:p>
            <a:pPr marR="0" algn="just">
              <a:lnSpc>
                <a:spcPct val="107000"/>
              </a:lnSpc>
              <a:spcBef>
                <a:spcPts val="0"/>
              </a:spcBef>
              <a:spcAft>
                <a:spcPts val="800"/>
              </a:spcAft>
            </a:pPr>
            <a:r>
              <a:rPr lang="en-US"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three compartments are separated from each other by permeable membranes. The later allows the passage of water and some inorganic as well as organic substances.</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587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EB9172-1916-A2EA-EFB2-1149F0A7176B}"/>
              </a:ext>
            </a:extLst>
          </p:cNvPr>
          <p:cNvSpPr>
            <a:spLocks noGrp="1"/>
          </p:cNvSpPr>
          <p:nvPr>
            <p:ph idx="1"/>
          </p:nvPr>
        </p:nvSpPr>
        <p:spPr>
          <a:xfrm>
            <a:off x="309489" y="267285"/>
            <a:ext cx="11662117" cy="5598943"/>
          </a:xfrm>
        </p:spPr>
        <p:txBody>
          <a:bodyPr>
            <a:noAutofit/>
          </a:bodyPr>
          <a:lstStyle/>
          <a:p>
            <a:pPr marL="0" indent="0" algn="just">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a:t>
            </a:r>
          </a:p>
          <a:p>
            <a:pPr marL="0" indent="0" algn="jus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About 99% of body potassium is found in bones and the remaining is in ECF.</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is absorbed by the upper part of the intestinal track where the contents</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are still acidic. At neutral or alkaline media calcium is precipitated as the dibasic phosphate CaHPO4, carbonate, oxalate and sulfate salts and as insoluble calcium</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soaps. The fatty acid portion of the soaps comes from lipase –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catalysed</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hydrolysis of dietary triglycerides.</a:t>
            </a:r>
          </a:p>
          <a:p>
            <a:pPr marL="0" indent="0" algn="just">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Absorption</a:t>
            </a:r>
          </a:p>
          <a:p>
            <a:pPr marL="0" indent="0" algn="jus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absorption across the intestinal walls is controlled by the parathyroid</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hormone, PTH, and a metabolite of vitamin D3. The activated metabolite, 1,25-</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dihydroxycholecalciferol, may function as a gene activator causing the synthesis of calcium binding protein which transfer the calcium ions across the intestinal</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walls. Epileptic children on anticonvulsant may have low calcium levels.</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Phosphates concentration affects the intestinal absorption and serum calcium level. Increased serum phosphorus level will lower serum calcium. The</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administration of phosphorus salts has been used with some success in the</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treatment of hypercalcemia..</a:t>
            </a:r>
          </a:p>
        </p:txBody>
      </p:sp>
      <p:sp>
        <p:nvSpPr>
          <p:cNvPr id="4" name="Footer Placeholder 3">
            <a:extLst>
              <a:ext uri="{FF2B5EF4-FFF2-40B4-BE49-F238E27FC236}">
                <a16:creationId xmlns:a16="http://schemas.microsoft.com/office/drawing/2014/main" id="{D916836D-AC42-23F0-D2AA-196953F51700}"/>
              </a:ext>
            </a:extLst>
          </p:cNvPr>
          <p:cNvSpPr>
            <a:spLocks noGrp="1"/>
          </p:cNvSpPr>
          <p:nvPr>
            <p:ph type="ftr" sz="quarter" idx="11"/>
          </p:nvPr>
        </p:nvSpPr>
        <p:spPr>
          <a:xfrm>
            <a:off x="4038600" y="6412620"/>
            <a:ext cx="4114800" cy="365125"/>
          </a:xfrm>
        </p:spPr>
        <p:txBody>
          <a:bodyPr/>
          <a:lstStyle/>
          <a:p>
            <a:r>
              <a:rPr lang="en-US"/>
              <a:t>Ali Albakaa</a:t>
            </a:r>
          </a:p>
        </p:txBody>
      </p:sp>
      <p:sp>
        <p:nvSpPr>
          <p:cNvPr id="5" name="Slide Number Placeholder 4">
            <a:extLst>
              <a:ext uri="{FF2B5EF4-FFF2-40B4-BE49-F238E27FC236}">
                <a16:creationId xmlns:a16="http://schemas.microsoft.com/office/drawing/2014/main" id="{E29DF430-F4AD-A928-1DD4-DDEB80A63F05}"/>
              </a:ext>
            </a:extLst>
          </p:cNvPr>
          <p:cNvSpPr>
            <a:spLocks noGrp="1"/>
          </p:cNvSpPr>
          <p:nvPr>
            <p:ph type="sldNum" sz="quarter" idx="12"/>
          </p:nvPr>
        </p:nvSpPr>
        <p:spPr/>
        <p:txBody>
          <a:bodyPr/>
          <a:lstStyle/>
          <a:p>
            <a:fld id="{9F8624E2-8B2F-4AD6-9475-4DD27969568F}" type="slidenum">
              <a:rPr lang="en-US" smtClean="0"/>
              <a:t>10</a:t>
            </a:fld>
            <a:endParaRPr lang="en-US"/>
          </a:p>
        </p:txBody>
      </p:sp>
    </p:spTree>
    <p:extLst>
      <p:ext uri="{BB962C8B-B14F-4D97-AF65-F5344CB8AC3E}">
        <p14:creationId xmlns:p14="http://schemas.microsoft.com/office/powerpoint/2010/main" val="96158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C00089-B6DF-1C7F-5FBA-219132A304D3}"/>
              </a:ext>
            </a:extLst>
          </p:cNvPr>
          <p:cNvSpPr>
            <a:spLocks noGrp="1"/>
          </p:cNvSpPr>
          <p:nvPr>
            <p:ph idx="1"/>
          </p:nvPr>
        </p:nvSpPr>
        <p:spPr>
          <a:xfrm>
            <a:off x="393895" y="295422"/>
            <a:ext cx="11451102" cy="6060928"/>
          </a:xfrm>
        </p:spPr>
        <p:txBody>
          <a:bodyPr>
            <a:noAutofit/>
          </a:bodyPr>
          <a:lstStyle/>
          <a:p>
            <a:pPr marL="0" indent="0" algn="just">
              <a:lnSpc>
                <a:spcPct val="100000"/>
              </a:lnSpc>
              <a:spcBef>
                <a:spcPts val="0"/>
              </a:spcBef>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Lactose and Calcium</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0000"/>
              </a:lnSpc>
              <a:spcBef>
                <a:spcPts val="0"/>
              </a:spcBef>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There is also evidence that lactose plays a role in calcium absorption with</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lactose-deficient patients having a higher incidence of osteoporosis.</a:t>
            </a:r>
            <a:endParaRPr lang="en-US"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Blood Ca ions Level and the PTH</a:t>
            </a:r>
          </a:p>
          <a:p>
            <a:pPr marL="0" indent="0" algn="just">
              <a:lnSpc>
                <a:spcPct val="100000"/>
              </a:lnSpc>
              <a:spcBef>
                <a:spcPts val="0"/>
              </a:spcBef>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Blood calcium levels control the secretary activity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parathyroid gland:</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decreased blood calcium increases parathyroid secretion and vice versa.</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Removal of the this gland will lead to muscle tetany as a result of severe drop in</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levels and the rise in phosphate levels. PTH controls both calcium and</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phosphate levels by acting on the kidneys and the bone. Administration of PTH</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raises the blood calcium and decreases the blood phosphate. The hormone</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calcitonin also affects calcium absorption. Its action on bone is to inhibit calcium resorption. In the kidneys calcitonin increase the urinary excretion of</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phosphate by an indirect effect. Because calcitonin produces hypocalcemia,</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PTH is released causing urinary phosphate excretion. 99% of the body calcium is found in bone, as hydroxyapatite. The remaining</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ionic calcium is involved in the neurohormonal functions., blood clotting,</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muscle contraction and other biochemical processes.</a:t>
            </a:r>
          </a:p>
        </p:txBody>
      </p:sp>
      <p:sp>
        <p:nvSpPr>
          <p:cNvPr id="4" name="Footer Placeholder 3">
            <a:extLst>
              <a:ext uri="{FF2B5EF4-FFF2-40B4-BE49-F238E27FC236}">
                <a16:creationId xmlns:a16="http://schemas.microsoft.com/office/drawing/2014/main" id="{C88E1237-2607-4303-A48F-39592F003426}"/>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A841A345-076F-AA9C-C9BA-E116F94873FC}"/>
              </a:ext>
            </a:extLst>
          </p:cNvPr>
          <p:cNvSpPr>
            <a:spLocks noGrp="1"/>
          </p:cNvSpPr>
          <p:nvPr>
            <p:ph type="sldNum" sz="quarter" idx="12"/>
          </p:nvPr>
        </p:nvSpPr>
        <p:spPr/>
        <p:txBody>
          <a:bodyPr/>
          <a:lstStyle/>
          <a:p>
            <a:fld id="{9F8624E2-8B2F-4AD6-9475-4DD27969568F}" type="slidenum">
              <a:rPr lang="en-US" smtClean="0"/>
              <a:t>11</a:t>
            </a:fld>
            <a:endParaRPr lang="en-US"/>
          </a:p>
        </p:txBody>
      </p:sp>
    </p:spTree>
    <p:extLst>
      <p:ext uri="{BB962C8B-B14F-4D97-AF65-F5344CB8AC3E}">
        <p14:creationId xmlns:p14="http://schemas.microsoft.com/office/powerpoint/2010/main" val="785069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84CF57-53BD-1A02-D0E9-4D67B0905DE4}"/>
              </a:ext>
            </a:extLst>
          </p:cNvPr>
          <p:cNvSpPr>
            <a:spLocks noGrp="1"/>
          </p:cNvSpPr>
          <p:nvPr>
            <p:ph idx="1"/>
          </p:nvPr>
        </p:nvSpPr>
        <p:spPr>
          <a:xfrm>
            <a:off x="365760" y="393894"/>
            <a:ext cx="11422966" cy="6327581"/>
          </a:xfrm>
        </p:spPr>
        <p:txBody>
          <a:bodyPr>
            <a:normAutofit fontScale="40000" lnSpcReduction="20000"/>
          </a:bodyPr>
          <a:lstStyle/>
          <a:p>
            <a:pPr marL="0" indent="0" algn="just">
              <a:lnSpc>
                <a:spcPct val="110000"/>
              </a:lnSpc>
              <a:buNone/>
            </a:pP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is necessary for the release of acetylcholine from nerve endings.</a:t>
            </a:r>
            <a:r>
              <a:rPr lang="en-US" sz="6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Muscles become flaccid when calcium is removed or displaced. Heart muscles</a:t>
            </a:r>
            <a:r>
              <a:rPr lang="en-US" sz="6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are affected when potassium displaces calcium in hyperpotassemia.</a:t>
            </a:r>
            <a:r>
              <a:rPr lang="en-US" sz="6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Another main role of calcium in body is in blood clotting. This can be avoided</a:t>
            </a:r>
            <a:r>
              <a:rPr lang="en-US" sz="6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when citrate is added to complex calcium hence preventing clot formation in the</a:t>
            </a:r>
            <a:r>
              <a:rPr lang="en-US" sz="6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collected blood.</a:t>
            </a:r>
          </a:p>
          <a:p>
            <a:pPr marL="0" indent="0" algn="just">
              <a:lnSpc>
                <a:spcPct val="110000"/>
              </a:lnSpc>
              <a:buNone/>
            </a:pP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Treatment is urgent if the serum calcium is greater than 3.5 mmol/l. IV saline is administered to restore the </a:t>
            </a:r>
            <a:r>
              <a:rPr lang="en-US" sz="6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glomular</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filteration</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rate and promote diuresis. Steroids, calcitonin and IV phosphate have been used to lower calcium</a:t>
            </a:r>
            <a:r>
              <a:rPr lang="en-US" sz="6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concentration. </a:t>
            </a:r>
            <a:r>
              <a:rPr lang="en-US" sz="6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Biophosphate</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en-US" sz="6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aminohydroxyprpoylidene</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have been proved to be the best in lowering serum calcium. Surgical removal of a parathyroid adenoma usually provides a complete cure. Immediately after successful surgery transient </a:t>
            </a:r>
            <a:r>
              <a:rPr lang="en-US" sz="6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hypocalcaemia</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may have to be treated with vitamin metabolites. Symptoms of </a:t>
            </a:r>
            <a:r>
              <a:rPr lang="en-US" sz="6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hypercalcaemia</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fatigue, muscle weakness, constipation, anorexia and cardiac irregularities. If the conditions persists calcium </a:t>
            </a:r>
            <a:r>
              <a:rPr lang="en-US" sz="6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sal</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6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ts</a:t>
            </a: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may deposit in kidneys and blood vessels. Methods of reducing intestinal calcium absorption include:</a:t>
            </a:r>
          </a:p>
          <a:p>
            <a:pPr marL="457200" indent="-457200" algn="just">
              <a:spcBef>
                <a:spcPts val="1200"/>
              </a:spcBef>
              <a:buFont typeface="+mj-lt"/>
              <a:buAutoNum type="arabicPeriod"/>
            </a:pP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Precipitation of calcium as insoluble calcium sulfate pr phosphate salts.</a:t>
            </a:r>
            <a:endParaRPr lang="en-US" sz="6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spcBef>
                <a:spcPts val="1200"/>
              </a:spcBef>
              <a:buFont typeface="+mj-lt"/>
              <a:buAutoNum type="arabicPeriod"/>
            </a:pP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Complexation with EDTA.</a:t>
            </a:r>
            <a:endParaRPr lang="en-US" sz="6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spcBef>
                <a:spcPts val="1200"/>
              </a:spcBef>
              <a:buFont typeface="+mj-lt"/>
              <a:buAutoNum type="arabicPeriod"/>
            </a:pPr>
            <a:r>
              <a:rPr lang="en-US" sz="6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Using cellulose phosphate.</a:t>
            </a:r>
            <a:endParaRPr lang="en-US" sz="60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CE928A3-AB6E-1619-4969-A88F65E2B416}"/>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3668DEDA-B347-E632-1ACD-8F7E433C5173}"/>
              </a:ext>
            </a:extLst>
          </p:cNvPr>
          <p:cNvSpPr>
            <a:spLocks noGrp="1"/>
          </p:cNvSpPr>
          <p:nvPr>
            <p:ph type="sldNum" sz="quarter" idx="12"/>
          </p:nvPr>
        </p:nvSpPr>
        <p:spPr/>
        <p:txBody>
          <a:bodyPr/>
          <a:lstStyle/>
          <a:p>
            <a:fld id="{9F8624E2-8B2F-4AD6-9475-4DD27969568F}" type="slidenum">
              <a:rPr lang="en-US" smtClean="0"/>
              <a:t>12</a:t>
            </a:fld>
            <a:endParaRPr lang="en-US"/>
          </a:p>
        </p:txBody>
      </p:sp>
    </p:spTree>
    <p:extLst>
      <p:ext uri="{BB962C8B-B14F-4D97-AF65-F5344CB8AC3E}">
        <p14:creationId xmlns:p14="http://schemas.microsoft.com/office/powerpoint/2010/main" val="130313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8FCFAC-819B-F527-A8D2-CBDC9DB30A25}"/>
              </a:ext>
            </a:extLst>
          </p:cNvPr>
          <p:cNvSpPr>
            <a:spLocks noGrp="1"/>
          </p:cNvSpPr>
          <p:nvPr>
            <p:ph idx="1"/>
          </p:nvPr>
        </p:nvSpPr>
        <p:spPr>
          <a:xfrm>
            <a:off x="506437" y="136525"/>
            <a:ext cx="11282289" cy="6362749"/>
          </a:xfrm>
        </p:spPr>
        <p:txBody>
          <a:bodyPr>
            <a:normAutofit/>
          </a:bodyPr>
          <a:lstStyle/>
          <a:p>
            <a:pPr marL="0" indent="0">
              <a:lnSpc>
                <a:spcPct val="100000"/>
              </a:lnSpc>
              <a:spcBef>
                <a:spcPts val="1200"/>
              </a:spcBef>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Causes of Hypercalcemia</a:t>
            </a:r>
            <a:b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Hypercalcemia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is found in;</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Hyperparathyroidism</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Hypervitaminosis D, e.g.in treatment of hypoparathyroidism or renal disease.</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Bone neoplastic disease</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Diuretic therapy, the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hypercalcamea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is usually mild.</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Immobilisation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especially in young people or patients with Paget’s disease.</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Milk alkali syndrome: the combination of increased calcium intake together with bicarbonate, as in a patient self medicating with proprietary antacid.</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Hypocalcemia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can be caused by;</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Hypoparathyroidism</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Vitamin D deficiency</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Osteoblastric</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metastasis.</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Cushing’s syndrome (hyperactive adrenal cortex)</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Acute pancreatitis</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Acute hyperphosphatemia.</a:t>
            </a:r>
            <a:endParaRPr lang="en-US" sz="36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0A6DF56-D650-5A46-E601-99B5447F283C}"/>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5AB82D42-C8AA-E4BE-414D-568C952E111E}"/>
              </a:ext>
            </a:extLst>
          </p:cNvPr>
          <p:cNvSpPr>
            <a:spLocks noGrp="1"/>
          </p:cNvSpPr>
          <p:nvPr>
            <p:ph type="sldNum" sz="quarter" idx="12"/>
          </p:nvPr>
        </p:nvSpPr>
        <p:spPr/>
        <p:txBody>
          <a:bodyPr/>
          <a:lstStyle/>
          <a:p>
            <a:fld id="{9F8624E2-8B2F-4AD6-9475-4DD27969568F}" type="slidenum">
              <a:rPr lang="en-US" smtClean="0"/>
              <a:t>13</a:t>
            </a:fld>
            <a:endParaRPr lang="en-US"/>
          </a:p>
        </p:txBody>
      </p:sp>
    </p:spTree>
    <p:extLst>
      <p:ext uri="{BB962C8B-B14F-4D97-AF65-F5344CB8AC3E}">
        <p14:creationId xmlns:p14="http://schemas.microsoft.com/office/powerpoint/2010/main" val="1286212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B3A7D3-1C9D-B751-A150-AB0B24F1DF99}"/>
              </a:ext>
            </a:extLst>
          </p:cNvPr>
          <p:cNvSpPr>
            <a:spLocks noGrp="1"/>
          </p:cNvSpPr>
          <p:nvPr>
            <p:ph idx="1"/>
          </p:nvPr>
        </p:nvSpPr>
        <p:spPr>
          <a:xfrm>
            <a:off x="422031" y="450166"/>
            <a:ext cx="11338560" cy="5906184"/>
          </a:xfrm>
        </p:spPr>
        <p:txBody>
          <a:bodyPr>
            <a:normAutofit/>
          </a:bodyPr>
          <a:lstStyle/>
          <a:p>
            <a:pPr marL="0" indent="0">
              <a:buNone/>
            </a:pPr>
            <a:endPar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Control</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When a person is fasting or sleeping reabsorption of bone takes place in order to maintain blood calcium levels.</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osteoporosis, the bones become weaker and more fragile with broken hips is commonly seen in elderly with this disease.</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Page’s disease is another problem associated with calcium metabolism. This may be treated using phosphate salts and or calcitonin.</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Replacement:</a:t>
            </a:r>
            <a:b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Calcium chloride contains 0.033% CaCl</a:t>
            </a:r>
            <a:r>
              <a:rPr lang="en-US" sz="2400" kern="1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.2H</a:t>
            </a:r>
            <a:r>
              <a:rPr lang="en-US" sz="2400" kern="1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Calcium gluconate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FCC72407-6C5B-1C2C-0686-137A4C3D8073}"/>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53CDAA59-A2EC-204D-5349-0529129B97A3}"/>
              </a:ext>
            </a:extLst>
          </p:cNvPr>
          <p:cNvSpPr>
            <a:spLocks noGrp="1"/>
          </p:cNvSpPr>
          <p:nvPr>
            <p:ph type="sldNum" sz="quarter" idx="12"/>
          </p:nvPr>
        </p:nvSpPr>
        <p:spPr/>
        <p:txBody>
          <a:bodyPr/>
          <a:lstStyle/>
          <a:p>
            <a:fld id="{9F8624E2-8B2F-4AD6-9475-4DD27969568F}" type="slidenum">
              <a:rPr lang="en-US" smtClean="0"/>
              <a:t>14</a:t>
            </a:fld>
            <a:endParaRPr lang="en-US"/>
          </a:p>
        </p:txBody>
      </p:sp>
    </p:spTree>
    <p:extLst>
      <p:ext uri="{BB962C8B-B14F-4D97-AF65-F5344CB8AC3E}">
        <p14:creationId xmlns:p14="http://schemas.microsoft.com/office/powerpoint/2010/main" val="2880718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2E74A8-E5B4-D154-8ACB-1696C4649F43}"/>
              </a:ext>
            </a:extLst>
          </p:cNvPr>
          <p:cNvSpPr>
            <a:spLocks noGrp="1"/>
          </p:cNvSpPr>
          <p:nvPr>
            <p:ph idx="1"/>
          </p:nvPr>
        </p:nvSpPr>
        <p:spPr>
          <a:xfrm>
            <a:off x="478302" y="253218"/>
            <a:ext cx="11338560" cy="6103132"/>
          </a:xfrm>
        </p:spPr>
        <p:txBody>
          <a:bodyPr>
            <a:normAutofit/>
          </a:bodyPr>
          <a:lstStyle/>
          <a:p>
            <a:pPr marL="0" indent="0" algn="just">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Magnesium</a:t>
            </a:r>
          </a:p>
          <a:p>
            <a:pPr marL="0" indent="0" algn="jus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After potassium, magnesium is the second most prevalent cation in ICF and the</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fourth most abundant cation in the body. About 50% of magnesium is in bones.</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It is also essential in protein synthesis and for the functioning of neuromuscular system. Electrical properties of cell membranes are affected by any reduction in</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extracellular magnesium concentration. Some 300 enzyme systems are magnesium dependent.</a:t>
            </a:r>
          </a:p>
          <a:p>
            <a:pPr marL="0" indent="0" algn="jus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Magnesium influences the secretion of PTH by the parathyroid glands. It affects</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glycolysis, oxidative metabolism and transmembrane transport of potassium and</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a:t>
            </a:r>
          </a:p>
          <a:p>
            <a:pPr marL="0" marR="0" indent="0" algn="just">
              <a:lnSpc>
                <a:spcPct val="107000"/>
              </a:lnSpc>
              <a:spcBef>
                <a:spcPts val="0"/>
              </a:spcBef>
              <a:spcAft>
                <a:spcPts val="800"/>
              </a:spcAft>
              <a:buNone/>
            </a:pP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Causes of </a:t>
            </a:r>
            <a:r>
              <a:rPr lang="en-US" sz="24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hypomagnesia</a:t>
            </a: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include: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Malnutrition Dietary restriction.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Chronic alcoholism.</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Faulty absorption or utilization.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Gastrointestinal diseases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Osmotic diuresis such as occurs in diabetes mellitus.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A86360DF-9AA4-17E9-5FFF-7571112149A1}"/>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25C2C197-4522-B4F9-2172-6A11ABB0C55F}"/>
              </a:ext>
            </a:extLst>
          </p:cNvPr>
          <p:cNvSpPr>
            <a:spLocks noGrp="1"/>
          </p:cNvSpPr>
          <p:nvPr>
            <p:ph type="sldNum" sz="quarter" idx="12"/>
          </p:nvPr>
        </p:nvSpPr>
        <p:spPr/>
        <p:txBody>
          <a:bodyPr/>
          <a:lstStyle/>
          <a:p>
            <a:fld id="{9F8624E2-8B2F-4AD6-9475-4DD27969568F}" type="slidenum">
              <a:rPr lang="en-US" smtClean="0"/>
              <a:t>15</a:t>
            </a:fld>
            <a:endParaRPr lang="en-US"/>
          </a:p>
        </p:txBody>
      </p:sp>
    </p:spTree>
    <p:extLst>
      <p:ext uri="{BB962C8B-B14F-4D97-AF65-F5344CB8AC3E}">
        <p14:creationId xmlns:p14="http://schemas.microsoft.com/office/powerpoint/2010/main" val="2386440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45BCB0-2AAC-73A5-99A3-D40AB0295EF4}"/>
              </a:ext>
            </a:extLst>
          </p:cNvPr>
          <p:cNvSpPr>
            <a:spLocks noGrp="1"/>
          </p:cNvSpPr>
          <p:nvPr>
            <p:ph idx="1"/>
          </p:nvPr>
        </p:nvSpPr>
        <p:spPr>
          <a:xfrm>
            <a:off x="379827" y="464234"/>
            <a:ext cx="11352627" cy="5500468"/>
          </a:xfrm>
        </p:spPr>
        <p:txBody>
          <a:bodyPr>
            <a:normAutofit/>
          </a:bodyPr>
          <a:lstStyle/>
          <a:p>
            <a:pPr marL="0" marR="0" indent="0" algn="just">
              <a:lnSpc>
                <a:spcPct val="107000"/>
              </a:lnSpc>
              <a:spcBef>
                <a:spcPts val="0"/>
              </a:spcBef>
              <a:spcAft>
                <a:spcPts val="80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Medications, for example treatment with immunosuppressant drug cyclosporine.</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Parathyroid hormone imbalances.</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repeated demonstration of a magnesium concentration of less than 0.7</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mmol/l in a serum specimen is evidence of marked intracellular depletion and of clinical condition which may benefit from magnesium therapy. Normal subjects retain 90% of IV test material compared to 40% in patients with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hypomagnesia</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lgn="just">
              <a:lnSpc>
                <a:spcPct val="107000"/>
              </a:lnSpc>
              <a:spcBef>
                <a:spcPts val="0"/>
              </a:spcBef>
              <a:spcAft>
                <a:spcPts val="800"/>
              </a:spcAft>
              <a:buNone/>
            </a:pP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Symptoms of </a:t>
            </a:r>
            <a:r>
              <a:rPr lang="en-US" sz="24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hypomagnesia</a:t>
            </a: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include:</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Personality changes after depletion of 3-4 months.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Failure to gain weight properly.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Cardiac disturbances.</a:t>
            </a:r>
          </a:p>
          <a:p>
            <a:pPr marL="0" indent="0" algn="just">
              <a:lnSpc>
                <a:spcPct val="107000"/>
              </a:lnSpc>
              <a:spcBef>
                <a:spcPts val="0"/>
              </a:spcBef>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Magnesium ion has a definite pharmacological action which resembles that</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produced by chloroform. This depressant action affects the cellular portion of</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neuron and the neuromuscular junction.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B742BC8A-B5E0-3448-E746-5A7CC4362E2A}"/>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1249D5E6-3B2A-1D53-7368-42F3E9F9B9FB}"/>
              </a:ext>
            </a:extLst>
          </p:cNvPr>
          <p:cNvSpPr>
            <a:spLocks noGrp="1"/>
          </p:cNvSpPr>
          <p:nvPr>
            <p:ph type="sldNum" sz="quarter" idx="12"/>
          </p:nvPr>
        </p:nvSpPr>
        <p:spPr/>
        <p:txBody>
          <a:bodyPr/>
          <a:lstStyle/>
          <a:p>
            <a:fld id="{9F8624E2-8B2F-4AD6-9475-4DD27969568F}" type="slidenum">
              <a:rPr lang="en-US" smtClean="0"/>
              <a:t>16</a:t>
            </a:fld>
            <a:endParaRPr lang="en-US"/>
          </a:p>
        </p:txBody>
      </p:sp>
    </p:spTree>
    <p:extLst>
      <p:ext uri="{BB962C8B-B14F-4D97-AF65-F5344CB8AC3E}">
        <p14:creationId xmlns:p14="http://schemas.microsoft.com/office/powerpoint/2010/main" val="1790003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33B905-7996-79BD-E394-1B0A59A92C0F}"/>
              </a:ext>
            </a:extLst>
          </p:cNvPr>
          <p:cNvSpPr>
            <a:spLocks noGrp="1"/>
          </p:cNvSpPr>
          <p:nvPr>
            <p:ph idx="1"/>
          </p:nvPr>
        </p:nvSpPr>
        <p:spPr>
          <a:xfrm>
            <a:off x="478301" y="450166"/>
            <a:ext cx="11183815" cy="5906184"/>
          </a:xfrm>
        </p:spPr>
        <p:txBody>
          <a:bodyPr>
            <a:normAutofit/>
          </a:bodyPr>
          <a:lstStyle/>
          <a:p>
            <a:pPr marL="0" marR="0" indent="0" algn="just">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 excess of magnesium decreases the amount of the neuro transmitter substance, acetylcholine. </a:t>
            </a:r>
          </a:p>
          <a:p>
            <a:pPr marL="0" marR="0" indent="0" algn="just">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ions relieve the block produced by magnesium ions and restore output of acetylcholine from nerve endings. </a:t>
            </a:r>
          </a:p>
          <a:p>
            <a:pPr marL="0" marR="0" indent="0" algn="just">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alkalinity of the gastrointestinal tract reduces the absorption of magnesium which normally takes place at the upper part of the intestinal tract, the duodenum.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Magnesium supplements in oral diets is complicated by the fact they often cause</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diarrhea. </a:t>
            </a:r>
          </a:p>
          <a:p>
            <a:pPr marL="0" marR="0" indent="0" algn="just">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variety of oral, intramuscular and intravenous regimes have been proposed. </a:t>
            </a:r>
          </a:p>
          <a:p>
            <a:pPr marL="0" marR="0" indent="0" algn="just">
              <a:lnSpc>
                <a:spcPct val="107000"/>
              </a:lnSpc>
              <a:spcBef>
                <a:spcPts val="0"/>
              </a:spcBef>
              <a:spcAft>
                <a:spcPts val="0"/>
              </a:spcAf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 any case must be taken in case of impaired kidney function to avoid toxicity.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Magnesium Replacement:</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Magnesium Sulphate, when injected used as CNS depressant, 4 grams in 10%</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solution. Magnesium sulphate; Oral dose 1-10 grams daily.</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4CED1EE-7751-A9D9-3BD7-CF5B498B5B5B}"/>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7E87040E-1832-56C1-1DB4-264D7006B647}"/>
              </a:ext>
            </a:extLst>
          </p:cNvPr>
          <p:cNvSpPr>
            <a:spLocks noGrp="1"/>
          </p:cNvSpPr>
          <p:nvPr>
            <p:ph type="sldNum" sz="quarter" idx="12"/>
          </p:nvPr>
        </p:nvSpPr>
        <p:spPr/>
        <p:txBody>
          <a:bodyPr/>
          <a:lstStyle/>
          <a:p>
            <a:fld id="{9F8624E2-8B2F-4AD6-9475-4DD27969568F}" type="slidenum">
              <a:rPr lang="en-US" smtClean="0"/>
              <a:t>17</a:t>
            </a:fld>
            <a:endParaRPr lang="en-US"/>
          </a:p>
        </p:txBody>
      </p:sp>
    </p:spTree>
    <p:extLst>
      <p:ext uri="{BB962C8B-B14F-4D97-AF65-F5344CB8AC3E}">
        <p14:creationId xmlns:p14="http://schemas.microsoft.com/office/powerpoint/2010/main" val="4245136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0B9FA0-AC36-650D-1311-F5909BEB068E}"/>
              </a:ext>
            </a:extLst>
          </p:cNvPr>
          <p:cNvSpPr>
            <a:spLocks noGrp="1"/>
          </p:cNvSpPr>
          <p:nvPr>
            <p:ph idx="1"/>
          </p:nvPr>
        </p:nvSpPr>
        <p:spPr>
          <a:xfrm>
            <a:off x="393895" y="478302"/>
            <a:ext cx="11366696" cy="5698661"/>
          </a:xfrm>
        </p:spPr>
        <p:txBody>
          <a:bodyPr/>
          <a:lstStyle/>
          <a:p>
            <a:pPr marL="0" indent="0" algn="ctr">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Negative Electrolytes</a:t>
            </a:r>
          </a:p>
          <a:p>
            <a:pPr marL="0" indent="0" algn="just">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Chloride</a:t>
            </a:r>
            <a:endPar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It’s the major extracellular anion and is responsible for maintaining osmotic</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pressure, proper hydration and normal cation - anion balance in the plasma and</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interstitial fluid compartments. Chloride ions are absorbed from food in the intestinal tract and is removed from blood by glomerular filtration and possibly</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reabsorbed by the kidney’s tubules. The chloride ions, as such, has no particular</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pharmacological activity</a:t>
            </a:r>
            <a:r>
              <a:rPr lang="en-US" sz="1800" dirty="0">
                <a:solidFill>
                  <a:srgbClr val="000000"/>
                </a:solidFill>
                <a:effectLst/>
                <a:latin typeface="Times New Roman" panose="02020603050405020304" pitchFamily="18" charset="0"/>
                <a:ea typeface="Calibri" panose="020F0502020204030204" pitchFamily="34" charset="0"/>
              </a:rPr>
              <a:t>.</a:t>
            </a:r>
          </a:p>
          <a:p>
            <a:pPr marL="0" indent="0" algn="just">
              <a:buNone/>
            </a:pPr>
            <a:r>
              <a:rPr lang="en-US" sz="24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Hyporchloremia</a:t>
            </a:r>
            <a:endParaRPr lang="en-US" sz="2400"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Hypochloremia can be caused by; Salt – losing nephritis (inflammation of the kidney).</a:t>
            </a:r>
            <a:b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Metabolic acidosis as in diabetes mellitus and renal failure, leading either to excessive production or diminished excretion of acids leading to the replacement of chloride by acetoacetate and phosphate. Prolonged vomiting with loss of chloride as gastric hydrochloric acid.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Hyperchloremia can be caused by; Dehydration decreased renal blood flow found with congestive heart failure, severe renal damage excessive chloride intake.</a:t>
            </a:r>
            <a:endParaRPr lang="en-US" sz="36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F1B223A-DA89-A2E5-08F5-4E87803691BD}"/>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64BCB1CD-5D69-0730-037B-E786279D856A}"/>
              </a:ext>
            </a:extLst>
          </p:cNvPr>
          <p:cNvSpPr>
            <a:spLocks noGrp="1"/>
          </p:cNvSpPr>
          <p:nvPr>
            <p:ph type="sldNum" sz="quarter" idx="12"/>
          </p:nvPr>
        </p:nvSpPr>
        <p:spPr/>
        <p:txBody>
          <a:bodyPr/>
          <a:lstStyle/>
          <a:p>
            <a:fld id="{9F8624E2-8B2F-4AD6-9475-4DD27969568F}" type="slidenum">
              <a:rPr lang="en-US" smtClean="0"/>
              <a:t>18</a:t>
            </a:fld>
            <a:endParaRPr lang="en-US"/>
          </a:p>
        </p:txBody>
      </p:sp>
    </p:spTree>
    <p:extLst>
      <p:ext uri="{BB962C8B-B14F-4D97-AF65-F5344CB8AC3E}">
        <p14:creationId xmlns:p14="http://schemas.microsoft.com/office/powerpoint/2010/main" val="3822412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8A7345-59B1-EA7D-7A69-BB57716FE4E8}"/>
              </a:ext>
            </a:extLst>
          </p:cNvPr>
          <p:cNvSpPr>
            <a:spLocks noGrp="1"/>
          </p:cNvSpPr>
          <p:nvPr>
            <p:ph idx="1"/>
          </p:nvPr>
        </p:nvSpPr>
        <p:spPr>
          <a:xfrm>
            <a:off x="253217" y="422031"/>
            <a:ext cx="11662117" cy="5809958"/>
          </a:xfrm>
        </p:spPr>
        <p:txBody>
          <a:bodyPr>
            <a:normAutofit lnSpcReduction="10000"/>
          </a:bodyPr>
          <a:lstStyle/>
          <a:p>
            <a:pPr marL="0" indent="0" algn="just">
              <a:buNone/>
            </a:pPr>
            <a:r>
              <a:rPr lang="en-US" sz="3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Phosphate</a:t>
            </a:r>
          </a:p>
          <a:p>
            <a:pPr marL="0" indent="0" algn="just">
              <a:buNone/>
            </a:pP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Phosphate is abundant in the body and is an important ICF and ECF anion. Much of the phosphate in the body is attached to lipid and proteins. Most of the body phosphate is in bone. Phosphate changes accompany calcium deposition or reabsorption by bone. Control of ECF phosphate is achieved by the kidney, where tubular reabsorption I reduced by PTH. The phosphate which is not reabsorbed in the renal </a:t>
            </a:r>
            <a:r>
              <a:rPr lang="en-US" sz="2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tuble</a:t>
            </a: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acts as an important urinary buffer.</a:t>
            </a:r>
            <a:b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Most phosphate salts of pharmaceutical concern and are phosphate esters. Their biochemical interest are derived from phosphoric acid, commonly written as H3PO4 but more accurately represented as PO(OH)3. This acid is also known as orthophosphoric acid. Other important phosphate forms are metaphosphoric acid and pyrophosphoric acid. The common phosphate salts of pharmaceutical importance are sodium dihydrogen phosphate, sodium </a:t>
            </a:r>
            <a:r>
              <a:rPr lang="en-US" sz="2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monohydrogen</a:t>
            </a: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phosphate and sodium phosphate. In ECF the total concentration of both </a:t>
            </a:r>
            <a:r>
              <a:rPr lang="en-US" sz="26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monohydrogen</a:t>
            </a: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phosphate and dihydrogen phosphate is maintained in the limits 0.8-1.4 mmol/l. This phosphate must be distinguished from organically bound phosphate such as in ATP. The main phosphate ion in intracellular fluid compartment is HPO</a:t>
            </a:r>
            <a:r>
              <a:rPr lang="en-US" sz="2600" baseline="-25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a:t>
            </a:r>
            <a:r>
              <a:rPr lang="en-US" sz="26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en-US" sz="26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5AA6FC04-04E1-4CC6-A5F3-115ADC73D94C}"/>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00BE1D8D-2D47-736F-AF1B-C35B4DAE3A6B}"/>
              </a:ext>
            </a:extLst>
          </p:cNvPr>
          <p:cNvSpPr>
            <a:spLocks noGrp="1"/>
          </p:cNvSpPr>
          <p:nvPr>
            <p:ph type="sldNum" sz="quarter" idx="12"/>
          </p:nvPr>
        </p:nvSpPr>
        <p:spPr/>
        <p:txBody>
          <a:bodyPr/>
          <a:lstStyle/>
          <a:p>
            <a:fld id="{9F8624E2-8B2F-4AD6-9475-4DD27969568F}" type="slidenum">
              <a:rPr lang="en-US" smtClean="0"/>
              <a:t>19</a:t>
            </a:fld>
            <a:endParaRPr lang="en-US"/>
          </a:p>
        </p:txBody>
      </p:sp>
    </p:spTree>
    <p:extLst>
      <p:ext uri="{BB962C8B-B14F-4D97-AF65-F5344CB8AC3E}">
        <p14:creationId xmlns:p14="http://schemas.microsoft.com/office/powerpoint/2010/main" val="1175182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4D90978E-8703-AB04-DE3E-309185310E72}"/>
              </a:ext>
            </a:extLst>
          </p:cNvPr>
          <p:cNvGraphicFramePr>
            <a:graphicFrameLocks noGrp="1"/>
          </p:cNvGraphicFramePr>
          <p:nvPr>
            <p:ph idx="1"/>
            <p:extLst>
              <p:ext uri="{D42A27DB-BD31-4B8C-83A1-F6EECF244321}">
                <p14:modId xmlns:p14="http://schemas.microsoft.com/office/powerpoint/2010/main" val="1730074188"/>
              </p:ext>
            </p:extLst>
          </p:nvPr>
        </p:nvGraphicFramePr>
        <p:xfrm>
          <a:off x="1915551" y="426669"/>
          <a:ext cx="8607082" cy="6004661"/>
        </p:xfrm>
        <a:graphic>
          <a:graphicData uri="http://schemas.openxmlformats.org/drawingml/2006/table">
            <a:tbl>
              <a:tblPr firstRow="1" firstCol="1" bandRow="1">
                <a:tableStyleId>{E8034E78-7F5D-4C2E-B375-FC64B27BC917}</a:tableStyleId>
              </a:tblPr>
              <a:tblGrid>
                <a:gridCol w="2165687">
                  <a:extLst>
                    <a:ext uri="{9D8B030D-6E8A-4147-A177-3AD203B41FA5}">
                      <a16:colId xmlns:a16="http://schemas.microsoft.com/office/drawing/2014/main" val="3128811855"/>
                    </a:ext>
                  </a:extLst>
                </a:gridCol>
                <a:gridCol w="1272691">
                  <a:extLst>
                    <a:ext uri="{9D8B030D-6E8A-4147-A177-3AD203B41FA5}">
                      <a16:colId xmlns:a16="http://schemas.microsoft.com/office/drawing/2014/main" val="623956241"/>
                    </a:ext>
                  </a:extLst>
                </a:gridCol>
                <a:gridCol w="2349305">
                  <a:extLst>
                    <a:ext uri="{9D8B030D-6E8A-4147-A177-3AD203B41FA5}">
                      <a16:colId xmlns:a16="http://schemas.microsoft.com/office/drawing/2014/main" val="880619831"/>
                    </a:ext>
                  </a:extLst>
                </a:gridCol>
                <a:gridCol w="2819399">
                  <a:extLst>
                    <a:ext uri="{9D8B030D-6E8A-4147-A177-3AD203B41FA5}">
                      <a16:colId xmlns:a16="http://schemas.microsoft.com/office/drawing/2014/main" val="384645158"/>
                    </a:ext>
                  </a:extLst>
                </a:gridCol>
              </a:tblGrid>
              <a:tr h="531917">
                <a:tc>
                  <a:txBody>
                    <a:bodyPr/>
                    <a:lstStyle/>
                    <a:p>
                      <a:pPr marL="0" marR="0">
                        <a:lnSpc>
                          <a:spcPct val="107000"/>
                        </a:lnSpc>
                        <a:spcBef>
                          <a:spcPts val="0"/>
                        </a:spcBef>
                        <a:spcAft>
                          <a:spcPts val="800"/>
                        </a:spcAft>
                      </a:pPr>
                      <a:r>
                        <a:rPr lang="en-US" sz="2400" kern="100" dirty="0">
                          <a:solidFill>
                            <a:schemeClr val="tx1"/>
                          </a:solidFill>
                          <a:effectLst/>
                        </a:rPr>
                        <a:t>Ion/Chemical</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400" kern="100">
                          <a:solidFill>
                            <a:schemeClr val="tx1"/>
                          </a:solidFill>
                          <a:effectLst/>
                        </a:rPr>
                        <a:t>Plasma</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400" kern="100" dirty="0">
                          <a:solidFill>
                            <a:schemeClr val="tx1"/>
                          </a:solidFill>
                          <a:effectLst/>
                        </a:rPr>
                        <a:t>Interstitial Fluid</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800"/>
                        </a:spcAft>
                      </a:pPr>
                      <a:r>
                        <a:rPr lang="en-US" sz="2400" kern="100">
                          <a:solidFill>
                            <a:schemeClr val="tx1"/>
                          </a:solidFill>
                          <a:effectLst/>
                        </a:rPr>
                        <a:t>Intracellular Fluid</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4929799"/>
                  </a:ext>
                </a:extLst>
              </a:tr>
              <a:tr h="456062">
                <a:tc>
                  <a:txBody>
                    <a:bodyPr/>
                    <a:lstStyle/>
                    <a:p>
                      <a:pPr marL="0" marR="0">
                        <a:lnSpc>
                          <a:spcPct val="107000"/>
                        </a:lnSpc>
                        <a:spcBef>
                          <a:spcPts val="0"/>
                        </a:spcBef>
                        <a:spcAft>
                          <a:spcPts val="0"/>
                        </a:spcAft>
                      </a:pPr>
                      <a:r>
                        <a:rPr lang="en-US" sz="2400" kern="0" dirty="0">
                          <a:solidFill>
                            <a:schemeClr val="tx1"/>
                          </a:solidFill>
                          <a:effectLst/>
                        </a:rPr>
                        <a:t>Sodium </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142 </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145 </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10</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1079884"/>
                  </a:ext>
                </a:extLst>
              </a:tr>
              <a:tr h="456062">
                <a:tc>
                  <a:txBody>
                    <a:bodyPr/>
                    <a:lstStyle/>
                    <a:p>
                      <a:pPr marL="0" marR="0">
                        <a:lnSpc>
                          <a:spcPct val="107000"/>
                        </a:lnSpc>
                        <a:spcBef>
                          <a:spcPts val="0"/>
                        </a:spcBef>
                        <a:spcAft>
                          <a:spcPts val="0"/>
                        </a:spcAft>
                      </a:pPr>
                      <a:r>
                        <a:rPr lang="en-US" sz="2400" kern="0">
                          <a:solidFill>
                            <a:schemeClr val="tx1"/>
                          </a:solidFill>
                          <a:effectLst/>
                        </a:rPr>
                        <a:t>Potassium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4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4 </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160</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945198"/>
                  </a:ext>
                </a:extLst>
              </a:tr>
              <a:tr h="456062">
                <a:tc>
                  <a:txBody>
                    <a:bodyPr/>
                    <a:lstStyle/>
                    <a:p>
                      <a:pPr marL="0" marR="0">
                        <a:lnSpc>
                          <a:spcPct val="107000"/>
                        </a:lnSpc>
                        <a:spcBef>
                          <a:spcPts val="0"/>
                        </a:spcBef>
                        <a:spcAft>
                          <a:spcPts val="0"/>
                        </a:spcAft>
                      </a:pPr>
                      <a:r>
                        <a:rPr lang="en-US" sz="2400" kern="0">
                          <a:solidFill>
                            <a:schemeClr val="tx1"/>
                          </a:solidFill>
                          <a:effectLst/>
                        </a:rPr>
                        <a:t>Calcium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5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3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0356726"/>
                  </a:ext>
                </a:extLst>
              </a:tr>
              <a:tr h="456062">
                <a:tc>
                  <a:txBody>
                    <a:bodyPr/>
                    <a:lstStyle/>
                    <a:p>
                      <a:pPr marL="0" marR="0">
                        <a:lnSpc>
                          <a:spcPct val="107000"/>
                        </a:lnSpc>
                        <a:spcBef>
                          <a:spcPts val="0"/>
                        </a:spcBef>
                        <a:spcAft>
                          <a:spcPts val="0"/>
                        </a:spcAft>
                      </a:pPr>
                      <a:r>
                        <a:rPr lang="en-US" sz="2400" kern="0">
                          <a:solidFill>
                            <a:schemeClr val="tx1"/>
                          </a:solidFill>
                          <a:effectLst/>
                        </a:rPr>
                        <a:t>Magnisium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3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2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35</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697756"/>
                  </a:ext>
                </a:extLst>
              </a:tr>
              <a:tr h="456062">
                <a:tc>
                  <a:txBody>
                    <a:bodyPr/>
                    <a:lstStyle/>
                    <a:p>
                      <a:pPr marL="0" marR="0">
                        <a:lnSpc>
                          <a:spcPct val="107000"/>
                        </a:lnSpc>
                        <a:spcBef>
                          <a:spcPts val="0"/>
                        </a:spcBef>
                        <a:spcAft>
                          <a:spcPts val="0"/>
                        </a:spcAft>
                      </a:pPr>
                      <a:r>
                        <a:rPr lang="en-US" sz="2400" kern="0">
                          <a:solidFill>
                            <a:schemeClr val="tx1"/>
                          </a:solidFill>
                          <a:effectLst/>
                        </a:rPr>
                        <a:t>Total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154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154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205</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2332774"/>
                  </a:ext>
                </a:extLst>
              </a:tr>
              <a:tr h="456062">
                <a:tc>
                  <a:txBody>
                    <a:bodyPr/>
                    <a:lstStyle/>
                    <a:p>
                      <a:pPr marL="0" marR="0">
                        <a:lnSpc>
                          <a:spcPct val="107000"/>
                        </a:lnSpc>
                        <a:spcBef>
                          <a:spcPts val="0"/>
                        </a:spcBef>
                        <a:spcAft>
                          <a:spcPts val="0"/>
                        </a:spcAft>
                      </a:pPr>
                      <a:r>
                        <a:rPr lang="en-US" sz="2400" kern="0">
                          <a:solidFill>
                            <a:schemeClr val="tx1"/>
                          </a:solidFill>
                          <a:effectLst/>
                        </a:rPr>
                        <a:t>Chloride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103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115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2</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483863"/>
                  </a:ext>
                </a:extLst>
              </a:tr>
              <a:tr h="456062">
                <a:tc>
                  <a:txBody>
                    <a:bodyPr/>
                    <a:lstStyle/>
                    <a:p>
                      <a:pPr marL="0" marR="0">
                        <a:lnSpc>
                          <a:spcPct val="107000"/>
                        </a:lnSpc>
                        <a:spcBef>
                          <a:spcPts val="0"/>
                        </a:spcBef>
                        <a:spcAft>
                          <a:spcPts val="0"/>
                        </a:spcAft>
                      </a:pPr>
                      <a:r>
                        <a:rPr lang="en-US" sz="2400" kern="0">
                          <a:solidFill>
                            <a:schemeClr val="tx1"/>
                          </a:solidFill>
                          <a:effectLst/>
                        </a:rPr>
                        <a:t>Bicarbonate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27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30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8</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297714"/>
                  </a:ext>
                </a:extLst>
              </a:tr>
              <a:tr h="456062">
                <a:tc>
                  <a:txBody>
                    <a:bodyPr/>
                    <a:lstStyle/>
                    <a:p>
                      <a:pPr marL="0" marR="0">
                        <a:lnSpc>
                          <a:spcPct val="107000"/>
                        </a:lnSpc>
                        <a:spcBef>
                          <a:spcPts val="0"/>
                        </a:spcBef>
                        <a:spcAft>
                          <a:spcPts val="0"/>
                        </a:spcAft>
                      </a:pPr>
                      <a:r>
                        <a:rPr lang="en-US" sz="2400" kern="0">
                          <a:solidFill>
                            <a:schemeClr val="tx1"/>
                          </a:solidFill>
                          <a:effectLst/>
                        </a:rPr>
                        <a:t>Phosphate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2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2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140</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8648393"/>
                  </a:ext>
                </a:extLst>
              </a:tr>
              <a:tr h="456062">
                <a:tc>
                  <a:txBody>
                    <a:bodyPr/>
                    <a:lstStyle/>
                    <a:p>
                      <a:pPr marL="0" marR="0">
                        <a:lnSpc>
                          <a:spcPct val="107000"/>
                        </a:lnSpc>
                        <a:spcBef>
                          <a:spcPts val="0"/>
                        </a:spcBef>
                        <a:spcAft>
                          <a:spcPts val="0"/>
                        </a:spcAft>
                      </a:pPr>
                      <a:r>
                        <a:rPr lang="en-US" sz="2400" kern="0">
                          <a:solidFill>
                            <a:schemeClr val="tx1"/>
                          </a:solidFill>
                          <a:effectLst/>
                        </a:rPr>
                        <a:t>Sulphates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3494395"/>
                  </a:ext>
                </a:extLst>
              </a:tr>
              <a:tr h="456062">
                <a:tc>
                  <a:txBody>
                    <a:bodyPr/>
                    <a:lstStyle/>
                    <a:p>
                      <a:pPr marL="0" marR="0">
                        <a:lnSpc>
                          <a:spcPct val="107000"/>
                        </a:lnSpc>
                        <a:spcBef>
                          <a:spcPts val="0"/>
                        </a:spcBef>
                        <a:spcAft>
                          <a:spcPts val="0"/>
                        </a:spcAft>
                      </a:pPr>
                      <a:r>
                        <a:rPr lang="en-US" sz="2400" kern="0">
                          <a:solidFill>
                            <a:schemeClr val="tx1"/>
                          </a:solidFill>
                          <a:effectLst/>
                        </a:rPr>
                        <a:t>Organic Acids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5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5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1697416"/>
                  </a:ext>
                </a:extLst>
              </a:tr>
              <a:tr h="456062">
                <a:tc>
                  <a:txBody>
                    <a:bodyPr/>
                    <a:lstStyle/>
                    <a:p>
                      <a:pPr marL="0" marR="0">
                        <a:lnSpc>
                          <a:spcPct val="107000"/>
                        </a:lnSpc>
                        <a:spcBef>
                          <a:spcPts val="0"/>
                        </a:spcBef>
                        <a:spcAft>
                          <a:spcPts val="0"/>
                        </a:spcAft>
                      </a:pPr>
                      <a:r>
                        <a:rPr lang="en-US" sz="2400" kern="0">
                          <a:solidFill>
                            <a:schemeClr val="tx1"/>
                          </a:solidFill>
                          <a:effectLst/>
                        </a:rPr>
                        <a:t>Protiens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16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55</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1790688"/>
                  </a:ext>
                </a:extLst>
              </a:tr>
              <a:tr h="456062">
                <a:tc>
                  <a:txBody>
                    <a:bodyPr/>
                    <a:lstStyle/>
                    <a:p>
                      <a:pPr marL="0" marR="0">
                        <a:lnSpc>
                          <a:spcPct val="107000"/>
                        </a:lnSpc>
                        <a:spcBef>
                          <a:spcPts val="0"/>
                        </a:spcBef>
                        <a:spcAft>
                          <a:spcPts val="0"/>
                        </a:spcAft>
                      </a:pPr>
                      <a:r>
                        <a:rPr lang="en-US" sz="2400" kern="0">
                          <a:solidFill>
                            <a:schemeClr val="tx1"/>
                          </a:solidFill>
                          <a:effectLst/>
                        </a:rPr>
                        <a:t>Total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154 </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a:solidFill>
                            <a:schemeClr val="tx1"/>
                          </a:solidFill>
                          <a:effectLst/>
                        </a:rPr>
                        <a:t>154 </a:t>
                      </a:r>
                      <a:endParaRPr lang="en-US" sz="2400" kern="1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2400" kern="0" dirty="0">
                          <a:solidFill>
                            <a:schemeClr val="tx1"/>
                          </a:solidFill>
                          <a:effectLst/>
                        </a:rPr>
                        <a:t>205</a:t>
                      </a:r>
                      <a:endParaRPr lang="en-US" sz="2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0383880"/>
                  </a:ext>
                </a:extLst>
              </a:tr>
            </a:tbl>
          </a:graphicData>
        </a:graphic>
      </p:graphicFrame>
      <p:sp>
        <p:nvSpPr>
          <p:cNvPr id="4" name="Footer Placeholder 3">
            <a:extLst>
              <a:ext uri="{FF2B5EF4-FFF2-40B4-BE49-F238E27FC236}">
                <a16:creationId xmlns:a16="http://schemas.microsoft.com/office/drawing/2014/main" id="{EC481B1F-F225-14FE-506F-FC4F298C4872}"/>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00996F66-A389-760E-82ED-6A5703DD60C0}"/>
              </a:ext>
            </a:extLst>
          </p:cNvPr>
          <p:cNvSpPr>
            <a:spLocks noGrp="1"/>
          </p:cNvSpPr>
          <p:nvPr>
            <p:ph type="sldNum" sz="quarter" idx="12"/>
          </p:nvPr>
        </p:nvSpPr>
        <p:spPr/>
        <p:txBody>
          <a:bodyPr/>
          <a:lstStyle/>
          <a:p>
            <a:fld id="{9F8624E2-8B2F-4AD6-9475-4DD27969568F}" type="slidenum">
              <a:rPr lang="en-US" smtClean="0"/>
              <a:t>2</a:t>
            </a:fld>
            <a:endParaRPr lang="en-US"/>
          </a:p>
        </p:txBody>
      </p:sp>
    </p:spTree>
    <p:extLst>
      <p:ext uri="{BB962C8B-B14F-4D97-AF65-F5344CB8AC3E}">
        <p14:creationId xmlns:p14="http://schemas.microsoft.com/office/powerpoint/2010/main" val="3803717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5992C5-009D-4035-C168-918629A9587A}"/>
              </a:ext>
            </a:extLst>
          </p:cNvPr>
          <p:cNvSpPr>
            <a:spLocks noGrp="1"/>
          </p:cNvSpPr>
          <p:nvPr>
            <p:ph idx="1"/>
          </p:nvPr>
        </p:nvSpPr>
        <p:spPr>
          <a:xfrm>
            <a:off x="225083" y="337625"/>
            <a:ext cx="11746523" cy="6189784"/>
          </a:xfrm>
        </p:spPr>
        <p:txBody>
          <a:bodyPr>
            <a:normAutofit fontScale="92500" lnSpcReduction="20000"/>
          </a:bodyPr>
          <a:lstStyle/>
          <a:p>
            <a:pPr marL="0" indent="0" algn="just">
              <a:buNone/>
            </a:pP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Its main role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can be summarized a follows:</a:t>
            </a:r>
          </a:p>
          <a:p>
            <a:pPr marL="342900" indent="-342900" algn="just">
              <a:buFont typeface="+mj-lt"/>
              <a:buAutoNum type="arabicPeriod"/>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ATP is the potential chemical energy storage which contains the phosphoric acid anhydride linkage.</a:t>
            </a:r>
          </a:p>
          <a:p>
            <a:pPr marL="342900" indent="-342900" algn="just">
              <a:buFont typeface="+mj-lt"/>
              <a:buAutoNum type="arabicPeriod"/>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phosphate is important in the buffer system HPO4-2/ H2PO4-</a:t>
            </a:r>
          </a:p>
          <a:p>
            <a:pPr marL="342900" indent="-342900" algn="just">
              <a:buFont typeface="+mj-lt"/>
              <a:buAutoNum type="arabicPeriod"/>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sugars hexoses are metabolized as phosphate esters.</a:t>
            </a:r>
          </a:p>
          <a:p>
            <a:pPr marL="342900" indent="-342900" algn="just">
              <a:buFont typeface="+mj-lt"/>
              <a:buAutoNum type="arabicPeriod"/>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Phosphorous is essential for the proper calcium metabolism.</a:t>
            </a:r>
            <a:endParaRPr lang="en-US"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 typeface="+mj-lt"/>
              <a:buAutoNum type="arabicPeriod"/>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Phosphorous is essential for normal bone and tooth development since it is a component in hydroxyapatite, the main calcium salt found in bone and teeth.</a:t>
            </a:r>
            <a:endPar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Serum Phosphate and Calcium Levels</a:t>
            </a:r>
          </a:p>
          <a:p>
            <a:pPr marL="0" indent="0" algn="just">
              <a:buNone/>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There is a correlation between serum phosphate levels and calcium levels.</a:t>
            </a:r>
          </a:p>
          <a:p>
            <a:pPr marL="0" indent="0" algn="just">
              <a:buNone/>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Whenever calcium concentrations are not within normal range, serum phosphate will either be too high or too low. In plasma, there is a reciprocal relationship between calcium and phosphate.</a:t>
            </a:r>
          </a:p>
          <a:p>
            <a:pPr marL="0" indent="0" algn="just">
              <a:buNone/>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Phosphorous is essential for the proper calcium metabolism.</a:t>
            </a:r>
          </a:p>
          <a:p>
            <a:pPr marL="0" indent="0" algn="just">
              <a:buNone/>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Phosphorous is essential for normal bone and tooth development since it is a</a:t>
            </a:r>
            <a:b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component in hydroxyapatite, the main calcium salt found in bone and teeth.</a:t>
            </a:r>
            <a:endParaRPr lang="en-US" sz="2800" dirty="0"/>
          </a:p>
        </p:txBody>
      </p:sp>
      <p:sp>
        <p:nvSpPr>
          <p:cNvPr id="4" name="Footer Placeholder 3">
            <a:extLst>
              <a:ext uri="{FF2B5EF4-FFF2-40B4-BE49-F238E27FC236}">
                <a16:creationId xmlns:a16="http://schemas.microsoft.com/office/drawing/2014/main" id="{F1108A34-6E88-9AD6-9AC6-2AB7293237E3}"/>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D41E00EB-B625-BC3D-CB5E-60D6A8092278}"/>
              </a:ext>
            </a:extLst>
          </p:cNvPr>
          <p:cNvSpPr>
            <a:spLocks noGrp="1"/>
          </p:cNvSpPr>
          <p:nvPr>
            <p:ph type="sldNum" sz="quarter" idx="12"/>
          </p:nvPr>
        </p:nvSpPr>
        <p:spPr/>
        <p:txBody>
          <a:bodyPr/>
          <a:lstStyle/>
          <a:p>
            <a:fld id="{9F8624E2-8B2F-4AD6-9475-4DD27969568F}" type="slidenum">
              <a:rPr lang="en-US" smtClean="0"/>
              <a:t>20</a:t>
            </a:fld>
            <a:endParaRPr lang="en-US"/>
          </a:p>
        </p:txBody>
      </p:sp>
    </p:spTree>
    <p:extLst>
      <p:ext uri="{BB962C8B-B14F-4D97-AF65-F5344CB8AC3E}">
        <p14:creationId xmlns:p14="http://schemas.microsoft.com/office/powerpoint/2010/main" val="3847733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96CAE8-4F33-B3E3-1B42-CFFE782140FA}"/>
              </a:ext>
            </a:extLst>
          </p:cNvPr>
          <p:cNvSpPr>
            <a:spLocks noGrp="1"/>
          </p:cNvSpPr>
          <p:nvPr>
            <p:ph idx="1"/>
          </p:nvPr>
        </p:nvSpPr>
        <p:spPr>
          <a:xfrm>
            <a:off x="98474" y="136525"/>
            <a:ext cx="12093525" cy="6584950"/>
          </a:xfrm>
        </p:spPr>
        <p:txBody>
          <a:bodyPr>
            <a:noAutofit/>
          </a:bodyPr>
          <a:lstStyle/>
          <a:p>
            <a:pPr marL="0" indent="0">
              <a:buNone/>
            </a:pP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Hyperphosphatemia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may be caused by:</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Hypervitaminosis D increases intestinal phosphate absorption along with</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Renal failure due to the inability to excrete phosphate into the urine,</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Phosphate excretion is impaired.</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Hypoparathyroidism, the lack of parathyroid hormone permits renal tubular</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reabsorption of phosphate which results in decrease of urinary phosphate and a</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rise in serum concentration.</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Haemolysis</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may occur intravascularly in the patient, or may be a consequence</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of an improper sampling procedure.</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Pseudohyperparathyroidism</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There is tissue resistance to PTH.</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Hypophsphatemia</a:t>
            </a: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is uncommon because a balanced diet contains adequate amounts of phosphate. Only in patients on IV solutions hypophosphatemia may</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arise. It causes marked alterations in erythrocyte metabolism and may be seen in: </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Vitamin D deficiency (rickets) probably caused by decreased intestinal</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calcium absorption.</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Hyperparathyroidism, increased levels of parathyroid hormone further inhibit</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renal tubular phosphate reabsorption, resulting in increased urinary phosphate</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excretion, hence decreased serum phosphate levels.</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Lack of phosphate reabsorption by kidney tubule from other causes e.g. infection and cancers.</a:t>
            </a:r>
            <a:b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Long-term aluminum hydroxide gel antacid therapy. </a:t>
            </a:r>
          </a:p>
        </p:txBody>
      </p:sp>
      <p:sp>
        <p:nvSpPr>
          <p:cNvPr id="4" name="Footer Placeholder 3">
            <a:extLst>
              <a:ext uri="{FF2B5EF4-FFF2-40B4-BE49-F238E27FC236}">
                <a16:creationId xmlns:a16="http://schemas.microsoft.com/office/drawing/2014/main" id="{8D3FF6BD-50C5-73A8-02A5-8C34EDAD1F0A}"/>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021DE58D-E15D-9E5C-C3C2-E809B7FFF6DD}"/>
              </a:ext>
            </a:extLst>
          </p:cNvPr>
          <p:cNvSpPr>
            <a:spLocks noGrp="1"/>
          </p:cNvSpPr>
          <p:nvPr>
            <p:ph type="sldNum" sz="quarter" idx="12"/>
          </p:nvPr>
        </p:nvSpPr>
        <p:spPr/>
        <p:txBody>
          <a:bodyPr/>
          <a:lstStyle/>
          <a:p>
            <a:fld id="{9F8624E2-8B2F-4AD6-9475-4DD27969568F}" type="slidenum">
              <a:rPr lang="en-US" smtClean="0"/>
              <a:t>21</a:t>
            </a:fld>
            <a:endParaRPr lang="en-US"/>
          </a:p>
        </p:txBody>
      </p:sp>
    </p:spTree>
    <p:extLst>
      <p:ext uri="{BB962C8B-B14F-4D97-AF65-F5344CB8AC3E}">
        <p14:creationId xmlns:p14="http://schemas.microsoft.com/office/powerpoint/2010/main" val="3872438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BA98D4-8922-DA02-BAD0-3ADC8EF5778B}"/>
              </a:ext>
            </a:extLst>
          </p:cNvPr>
          <p:cNvSpPr>
            <a:spLocks noGrp="1"/>
          </p:cNvSpPr>
          <p:nvPr>
            <p:ph idx="1"/>
          </p:nvPr>
        </p:nvSpPr>
        <p:spPr>
          <a:xfrm>
            <a:off x="351692" y="281354"/>
            <a:ext cx="11451102" cy="6217920"/>
          </a:xfrm>
        </p:spPr>
        <p:txBody>
          <a:bodyPr/>
          <a:lstStyle/>
          <a:p>
            <a:pPr marL="0" indent="0" algn="just">
              <a:buNone/>
            </a:pP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compound forms</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insoluble aluminum phosphate salts from dietary phosphate therapy hence</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preventing phosphate absorption from the intestinal tract.</a:t>
            </a:r>
          </a:p>
          <a:p>
            <a:pPr marL="0" indent="0" algn="just">
              <a:buNone/>
            </a:pP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Dibasic calcium phosphate is given orally as a source of calcium and</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phosphorus in pregnancy and lactation and calcium deficiency states.</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Tribasic calcium phosphate is used a an antacid as well as a source of phosphate</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and calcium, usual dose 1-5 grams three times a day.</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398BAFE4-4B4A-CFE1-2D87-270535A2E4F7}"/>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F2F01EB6-8157-0203-47CA-FA58FC93E0CE}"/>
              </a:ext>
            </a:extLst>
          </p:cNvPr>
          <p:cNvSpPr>
            <a:spLocks noGrp="1"/>
          </p:cNvSpPr>
          <p:nvPr>
            <p:ph type="sldNum" sz="quarter" idx="12"/>
          </p:nvPr>
        </p:nvSpPr>
        <p:spPr/>
        <p:txBody>
          <a:bodyPr/>
          <a:lstStyle/>
          <a:p>
            <a:fld id="{9F8624E2-8B2F-4AD6-9475-4DD27969568F}" type="slidenum">
              <a:rPr lang="en-US" smtClean="0"/>
              <a:t>22</a:t>
            </a:fld>
            <a:endParaRPr lang="en-US"/>
          </a:p>
        </p:txBody>
      </p:sp>
    </p:spTree>
    <p:extLst>
      <p:ext uri="{BB962C8B-B14F-4D97-AF65-F5344CB8AC3E}">
        <p14:creationId xmlns:p14="http://schemas.microsoft.com/office/powerpoint/2010/main" val="3906772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E26251-5263-D7FF-2EED-C15EED7A23C6}"/>
              </a:ext>
            </a:extLst>
          </p:cNvPr>
          <p:cNvSpPr>
            <a:spLocks noGrp="1"/>
          </p:cNvSpPr>
          <p:nvPr>
            <p:ph idx="1"/>
          </p:nvPr>
        </p:nvSpPr>
        <p:spPr>
          <a:xfrm>
            <a:off x="436097" y="475126"/>
            <a:ext cx="11324493" cy="5881223"/>
          </a:xfrm>
        </p:spPr>
        <p:txBody>
          <a:bodyPr>
            <a:noAutofit/>
          </a:bodyPr>
          <a:lstStyle/>
          <a:p>
            <a:pPr marL="0" marR="0" indent="0">
              <a:lnSpc>
                <a:spcPct val="107000"/>
              </a:lnSpc>
              <a:spcBef>
                <a:spcPts val="0"/>
              </a:spcBef>
              <a:spcAft>
                <a:spcPts val="800"/>
              </a:spcAft>
              <a:buNone/>
            </a:pP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Units of Concentration</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Electrolyte concentrations are expressed by units of </a:t>
            </a:r>
            <a:r>
              <a:rPr lang="en-US" sz="2400" b="0" i="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mEq</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 or w/w %.</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0" i="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Eq.wt</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0" i="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mEq</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 = mg/l</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Eq./mole ÷ Mol. </a:t>
            </a:r>
            <a:r>
              <a:rPr lang="en-US" sz="2400" b="0" i="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wt</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0" i="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Eq.wt</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 Calculate the amount of salt necessary to make a solution that contains</a:t>
            </a:r>
            <a:r>
              <a:rPr lang="en-US" sz="2400" b="0" i="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0" i="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153mEq/l each of Na or chloride ions and state w/w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a:t>
            </a:r>
          </a:p>
          <a:p>
            <a:pPr marL="0" indent="0" algn="jus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is the principal cation in extracellular fluid. Its responsible for maintaining osmotic pressure and hydration. Its absorbed from daily diet by the intestinal tract. Excess sodium is excreted by the kidneys, approximately 80-85% of sodium is reabsorbed. A complex hormone system may be involved in the reabsorption of sodium. Renin,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angiotension</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 and II and aldosterone –produced by the adrenal cortex-which regulates the absorption of sodium in renal tubules.</a:t>
            </a:r>
          </a:p>
        </p:txBody>
      </p:sp>
      <p:sp>
        <p:nvSpPr>
          <p:cNvPr id="4" name="Footer Placeholder 3">
            <a:extLst>
              <a:ext uri="{FF2B5EF4-FFF2-40B4-BE49-F238E27FC236}">
                <a16:creationId xmlns:a16="http://schemas.microsoft.com/office/drawing/2014/main" id="{D193255B-4852-801B-7BF9-68533272F801}"/>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FB79F086-50F6-369F-716D-A60090FDF23A}"/>
              </a:ext>
            </a:extLst>
          </p:cNvPr>
          <p:cNvSpPr>
            <a:spLocks noGrp="1"/>
          </p:cNvSpPr>
          <p:nvPr>
            <p:ph type="sldNum" sz="quarter" idx="12"/>
          </p:nvPr>
        </p:nvSpPr>
        <p:spPr/>
        <p:txBody>
          <a:bodyPr/>
          <a:lstStyle/>
          <a:p>
            <a:fld id="{9F8624E2-8B2F-4AD6-9475-4DD27969568F}" type="slidenum">
              <a:rPr lang="en-US" smtClean="0"/>
              <a:t>3</a:t>
            </a:fld>
            <a:endParaRPr lang="en-US"/>
          </a:p>
        </p:txBody>
      </p:sp>
    </p:spTree>
    <p:extLst>
      <p:ext uri="{BB962C8B-B14F-4D97-AF65-F5344CB8AC3E}">
        <p14:creationId xmlns:p14="http://schemas.microsoft.com/office/powerpoint/2010/main" val="529547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DA4CBC-F012-E924-CF4E-D7279CFA9800}"/>
              </a:ext>
            </a:extLst>
          </p:cNvPr>
          <p:cNvSpPr>
            <a:spLocks noGrp="1"/>
          </p:cNvSpPr>
          <p:nvPr>
            <p:ph idx="1"/>
          </p:nvPr>
        </p:nvSpPr>
        <p:spPr>
          <a:xfrm>
            <a:off x="599050" y="503262"/>
            <a:ext cx="10936458" cy="5700590"/>
          </a:xfrm>
        </p:spPr>
        <p:txBody>
          <a:bodyPr>
            <a:noAutofit/>
          </a:bodyPr>
          <a:lstStyle/>
          <a:p>
            <a:pPr marL="0" marR="0" indent="0">
              <a:lnSpc>
                <a:spcPct val="107000"/>
              </a:lnSpc>
              <a:spcBef>
                <a:spcPts val="0"/>
              </a:spcBef>
              <a:buNone/>
            </a:pP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Hyponatremia</a:t>
            </a:r>
            <a:b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Conditions causing hyponatremia (low sodium serum level) include:</a:t>
            </a: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buFont typeface="+mj-lt"/>
              <a:buAutoNum type="arabicPeriod"/>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Extreme urine loss such as seen in diabetes insipidus which caused by deficient insulin secretion by the beta cells of the islets of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Langerans</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in the pancreas.</a:t>
            </a:r>
            <a:endPar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buFont typeface="+mj-lt"/>
              <a:buAutoNum type="arabicPeriod"/>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Metabolic acidosis, in which sodium is excreted.</a:t>
            </a:r>
            <a:endPar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buFont typeface="+mj-lt"/>
              <a:buAutoNum type="arabicPeriod"/>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Addison’s disease with decreased excretion of the ADH,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aldesterrone</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buFont typeface="+mj-lt"/>
              <a:buAutoNum type="arabicPeriod"/>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Diarrhea and vomiting</a:t>
            </a:r>
            <a:endPar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buFont typeface="+mj-lt"/>
              <a:buAutoNum type="arabicPeriod"/>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Kidney damage</a:t>
            </a:r>
          </a:p>
          <a:p>
            <a:pPr marL="0" marR="0" indent="0">
              <a:lnSpc>
                <a:spcPct val="107000"/>
              </a:lnSpc>
              <a:spcBef>
                <a:spcPts val="0"/>
              </a:spcBef>
              <a:buNone/>
            </a:pPr>
            <a:r>
              <a:rPr lang="en-US" sz="2400" b="1"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Hypernateria</a:t>
            </a:r>
            <a:b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Hypernateria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may be caused by:</a:t>
            </a:r>
            <a:endPar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buFont typeface="+mj-lt"/>
              <a:buAutoNum type="arabicPeriod"/>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Cushing’s syndrome with increased in ADH,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aldesterone</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production,</a:t>
            </a:r>
            <a:endPar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buFont typeface="+mj-lt"/>
              <a:buAutoNum type="arabicPeriod"/>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Severe dehydration,</a:t>
            </a:r>
            <a:endPar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buFont typeface="+mj-lt"/>
              <a:buAutoNum type="arabicPeriod"/>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Certain types of brain injury,</a:t>
            </a:r>
            <a:endPar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nSpc>
                <a:spcPct val="107000"/>
              </a:lnSpc>
              <a:spcBef>
                <a:spcPts val="0"/>
              </a:spcBef>
              <a:buFont typeface="+mj-lt"/>
              <a:buAutoNum type="arabicPeriod"/>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Excess treatment with sodium salts.</a:t>
            </a:r>
            <a:endParaRPr lang="en-US" sz="2400" dirty="0">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7A131067-0825-1BD3-BA00-9B4F8D4BA1D3}"/>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5C2756A4-FF88-493F-4B82-4E546937BCE6}"/>
              </a:ext>
            </a:extLst>
          </p:cNvPr>
          <p:cNvSpPr>
            <a:spLocks noGrp="1"/>
          </p:cNvSpPr>
          <p:nvPr>
            <p:ph type="sldNum" sz="quarter" idx="12"/>
          </p:nvPr>
        </p:nvSpPr>
        <p:spPr/>
        <p:txBody>
          <a:bodyPr/>
          <a:lstStyle/>
          <a:p>
            <a:fld id="{9F8624E2-8B2F-4AD6-9475-4DD27969568F}" type="slidenum">
              <a:rPr lang="en-US" smtClean="0"/>
              <a:t>4</a:t>
            </a:fld>
            <a:endParaRPr lang="en-US"/>
          </a:p>
        </p:txBody>
      </p:sp>
    </p:spTree>
    <p:extLst>
      <p:ext uri="{BB962C8B-B14F-4D97-AF65-F5344CB8AC3E}">
        <p14:creationId xmlns:p14="http://schemas.microsoft.com/office/powerpoint/2010/main" val="325106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023B96-20AC-FD1F-E64D-D5242535D76A}"/>
              </a:ext>
            </a:extLst>
          </p:cNvPr>
          <p:cNvSpPr>
            <a:spLocks noGrp="1"/>
          </p:cNvSpPr>
          <p:nvPr>
            <p:ph idx="1"/>
          </p:nvPr>
        </p:nvSpPr>
        <p:spPr>
          <a:xfrm>
            <a:off x="407963" y="365760"/>
            <a:ext cx="11648049" cy="5990590"/>
          </a:xfrm>
        </p:spPr>
        <p:txBody>
          <a:bodyPr>
            <a:normAutofit/>
          </a:bodyPr>
          <a:lstStyle/>
          <a:p>
            <a:pPr marL="0" indent="0" algn="just">
              <a:buNone/>
            </a:pPr>
            <a:r>
              <a:rPr lang="en-US" sz="2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level and Hypertension</a:t>
            </a:r>
          </a:p>
          <a:p>
            <a:pPr marL="0" indent="0" algn="just">
              <a:buNone/>
            </a:pP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Sometimes the body is unable to eliminate sodium and the concentration starts</a:t>
            </a:r>
            <a:b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to increase, water is retained in the tissues to maintain osmotic balance. Edema</a:t>
            </a:r>
            <a:b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results and the patient can take a puffy appearance with swelling, particularly of</a:t>
            </a:r>
            <a:b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lower extremities. The buildup of fluids puts an added burden on the heart</a:t>
            </a:r>
            <a:b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which may be aggravated if the heart is also diseased. Treatment includes low</a:t>
            </a:r>
            <a:b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salt diets, diuretics, cardiotonic drugs or combination of each.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Control and Replacement</a:t>
            </a:r>
          </a:p>
          <a:p>
            <a:pPr marL="0" indent="0" algn="jus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 free salt substitutes can be used to enhance the flavor of food. A wide variety of these are now available in the market such as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Neucartasal</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and Co-Salt mixtures. </a:t>
            </a:r>
          </a:p>
          <a:p>
            <a:pPr marL="0" indent="0" algn="jus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 Chloride: Oral 1 gram three times a day or IV 1 liter of a 0.9% solution. Fructose and sodium chloride injections; 10% fructose and 0.9% NaCl. It is nutrient and electrolyte replenisher.</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049EE2AD-3D25-96BE-678C-22EC2E6AC971}"/>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A9A6D255-051C-0451-659D-7BC9CE773E79}"/>
              </a:ext>
            </a:extLst>
          </p:cNvPr>
          <p:cNvSpPr>
            <a:spLocks noGrp="1"/>
          </p:cNvSpPr>
          <p:nvPr>
            <p:ph type="sldNum" sz="quarter" idx="12"/>
          </p:nvPr>
        </p:nvSpPr>
        <p:spPr/>
        <p:txBody>
          <a:bodyPr/>
          <a:lstStyle/>
          <a:p>
            <a:fld id="{9F8624E2-8B2F-4AD6-9475-4DD27969568F}" type="slidenum">
              <a:rPr lang="en-US" smtClean="0"/>
              <a:t>5</a:t>
            </a:fld>
            <a:endParaRPr lang="en-US"/>
          </a:p>
        </p:txBody>
      </p:sp>
    </p:spTree>
    <p:extLst>
      <p:ext uri="{BB962C8B-B14F-4D97-AF65-F5344CB8AC3E}">
        <p14:creationId xmlns:p14="http://schemas.microsoft.com/office/powerpoint/2010/main" val="3409690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84ABA2D-6BE4-1543-430F-D978D965E22C}"/>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AB395D87-ADD9-DD54-3F2E-774F2EB3E5CC}"/>
              </a:ext>
            </a:extLst>
          </p:cNvPr>
          <p:cNvSpPr>
            <a:spLocks noGrp="1"/>
          </p:cNvSpPr>
          <p:nvPr>
            <p:ph type="sldNum" sz="quarter" idx="12"/>
          </p:nvPr>
        </p:nvSpPr>
        <p:spPr/>
        <p:txBody>
          <a:bodyPr/>
          <a:lstStyle/>
          <a:p>
            <a:fld id="{9F8624E2-8B2F-4AD6-9475-4DD27969568F}" type="slidenum">
              <a:rPr lang="en-US" smtClean="0"/>
              <a:t>6</a:t>
            </a:fld>
            <a:endParaRPr lang="en-US"/>
          </a:p>
        </p:txBody>
      </p:sp>
      <p:pic>
        <p:nvPicPr>
          <p:cNvPr id="6" name="Content Placeholder 5">
            <a:extLst>
              <a:ext uri="{FF2B5EF4-FFF2-40B4-BE49-F238E27FC236}">
                <a16:creationId xmlns:a16="http://schemas.microsoft.com/office/drawing/2014/main" id="{2C6297E1-A86D-503B-4C25-D6489E7338F4}"/>
              </a:ext>
            </a:extLst>
          </p:cNvPr>
          <p:cNvPicPr>
            <a:picLocks noGrp="1" noChangeAspect="1"/>
          </p:cNvPicPr>
          <p:nvPr>
            <p:ph idx="1"/>
          </p:nvPr>
        </p:nvPicPr>
        <p:blipFill>
          <a:blip r:embed="rId2"/>
          <a:stretch>
            <a:fillRect/>
          </a:stretch>
        </p:blipFill>
        <p:spPr>
          <a:xfrm>
            <a:off x="1730326" y="235001"/>
            <a:ext cx="8356209" cy="6128472"/>
          </a:xfrm>
          <a:prstGeom prst="rect">
            <a:avLst/>
          </a:prstGeom>
          <a:ln>
            <a:solidFill>
              <a:schemeClr val="tx1"/>
            </a:solidFill>
          </a:ln>
        </p:spPr>
      </p:pic>
    </p:spTree>
    <p:extLst>
      <p:ext uri="{BB962C8B-B14F-4D97-AF65-F5344CB8AC3E}">
        <p14:creationId xmlns:p14="http://schemas.microsoft.com/office/powerpoint/2010/main" val="1959286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50BA0-BA37-4ED5-EF62-FC570FB1C73A}"/>
              </a:ext>
            </a:extLst>
          </p:cNvPr>
          <p:cNvSpPr>
            <a:spLocks noGrp="1"/>
          </p:cNvSpPr>
          <p:nvPr>
            <p:ph idx="1"/>
          </p:nvPr>
        </p:nvSpPr>
        <p:spPr>
          <a:xfrm>
            <a:off x="407963" y="136525"/>
            <a:ext cx="11380763" cy="6219825"/>
          </a:xfrm>
        </p:spPr>
        <p:txBody>
          <a:bodyPr>
            <a:noAutofit/>
          </a:bodyPr>
          <a:lstStyle/>
          <a:p>
            <a:pPr marL="0" indent="0" algn="just">
              <a:lnSpc>
                <a:spcPct val="110000"/>
              </a:lnSpc>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POTASSIUM</a:t>
            </a:r>
          </a:p>
          <a:p>
            <a:pPr marL="0" indent="0" algn="just">
              <a:lnSpc>
                <a:spcPct val="110000"/>
              </a:lnSpc>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Potassium is the major intracellular cation present in concentrations approximately 23 times higher than the concentration of potassium in the extracellular fluid. The small fraction 2% of total body potassium which is in the extracellular fluid is distributed proportionately between the interstitial and the plasma. The concentration in serum is around 4.5mmol/l. The concentration content is maintained by an active transport mechanism. During transmission of a nerve impulse, potassium leaves the cell and sodium enters the cell, </a:t>
            </a:r>
            <a:r>
              <a:rPr lang="en-US"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sodiumpotassium</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pump. Potassium in the diet is rapidly absorbed and the excess potassium is rapidly excreted by the kidneys. Potassium salts have been used for their diuretic action because of the efficient excretion of potassium by the kidneys, since a certain volume of urine will be excreted in order to keep the potassium salt in solution. Whole body counts of potassium can be found by measuring levels of potassium</a:t>
            </a:r>
            <a:b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- 40.</a:t>
            </a:r>
          </a:p>
        </p:txBody>
      </p:sp>
      <p:sp>
        <p:nvSpPr>
          <p:cNvPr id="4" name="Footer Placeholder 3">
            <a:extLst>
              <a:ext uri="{FF2B5EF4-FFF2-40B4-BE49-F238E27FC236}">
                <a16:creationId xmlns:a16="http://schemas.microsoft.com/office/drawing/2014/main" id="{998ABE5B-463B-B4E5-9A71-D1AE10032F5A}"/>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08B24F1B-D20D-5BDF-2A24-FE3E997BA04E}"/>
              </a:ext>
            </a:extLst>
          </p:cNvPr>
          <p:cNvSpPr>
            <a:spLocks noGrp="1"/>
          </p:cNvSpPr>
          <p:nvPr>
            <p:ph type="sldNum" sz="quarter" idx="12"/>
          </p:nvPr>
        </p:nvSpPr>
        <p:spPr/>
        <p:txBody>
          <a:bodyPr/>
          <a:lstStyle/>
          <a:p>
            <a:fld id="{9F8624E2-8B2F-4AD6-9475-4DD27969568F}" type="slidenum">
              <a:rPr lang="en-US" smtClean="0"/>
              <a:t>7</a:t>
            </a:fld>
            <a:endParaRPr lang="en-US"/>
          </a:p>
        </p:txBody>
      </p:sp>
    </p:spTree>
    <p:extLst>
      <p:ext uri="{BB962C8B-B14F-4D97-AF65-F5344CB8AC3E}">
        <p14:creationId xmlns:p14="http://schemas.microsoft.com/office/powerpoint/2010/main" val="1317518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6EE8D-B23F-588B-C8B6-6EA6BB63B17B}"/>
              </a:ext>
            </a:extLst>
          </p:cNvPr>
          <p:cNvSpPr>
            <a:spLocks noGrp="1"/>
          </p:cNvSpPr>
          <p:nvPr>
            <p:ph idx="1"/>
          </p:nvPr>
        </p:nvSpPr>
        <p:spPr>
          <a:xfrm>
            <a:off x="309489" y="323557"/>
            <a:ext cx="11465169" cy="5556738"/>
          </a:xfrm>
        </p:spPr>
        <p:txBody>
          <a:bodyPr>
            <a:normAutofit/>
          </a:bodyPr>
          <a:lstStyle/>
          <a:p>
            <a:pPr marL="0" indent="0" algn="just">
              <a:lnSpc>
                <a:spcPct val="110000"/>
              </a:lnSpc>
              <a:buNone/>
            </a:pPr>
            <a:r>
              <a:rPr lang="en-US"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Hypopotassemia</a:t>
            </a:r>
          </a:p>
          <a:p>
            <a:pPr marL="0" indent="0" algn="just">
              <a:lnSpc>
                <a:spcPct val="110000"/>
              </a:lnSpc>
              <a:spcBef>
                <a:spcPts val="0"/>
              </a:spcBef>
              <a:buNone/>
            </a:pP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Hypopotassemia can be serious to the patient. It causes changes ECG and in myocardial function, flaccid and feeble muscles and low blood pressure. The main causes of hypopotassemia are:</a:t>
            </a:r>
          </a:p>
          <a:p>
            <a:pPr marL="514350" indent="-514350" algn="just">
              <a:lnSpc>
                <a:spcPct val="110000"/>
              </a:lnSpc>
              <a:spcBef>
                <a:spcPts val="0"/>
              </a:spcBef>
              <a:buFont typeface="+mj-lt"/>
              <a:buAutoNum type="arabicPeriod"/>
            </a:pP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Vomiting and Diarrhea.</a:t>
            </a:r>
          </a:p>
          <a:p>
            <a:pPr marL="514350" indent="-514350" algn="just">
              <a:lnSpc>
                <a:spcPct val="110000"/>
              </a:lnSpc>
              <a:spcBef>
                <a:spcPts val="0"/>
              </a:spcBef>
              <a:buFont typeface="+mj-lt"/>
              <a:buAutoNum type="arabicPeriod"/>
            </a:pP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Burns.</a:t>
            </a:r>
          </a:p>
          <a:p>
            <a:pPr marL="514350" indent="-514350" algn="just">
              <a:lnSpc>
                <a:spcPct val="110000"/>
              </a:lnSpc>
              <a:spcBef>
                <a:spcPts val="0"/>
              </a:spcBef>
              <a:buFont typeface="+mj-lt"/>
              <a:buAutoNum type="arabicPeriod"/>
            </a:pP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Hemorrhage.</a:t>
            </a:r>
          </a:p>
          <a:p>
            <a:pPr marL="514350" indent="-514350" algn="just">
              <a:lnSpc>
                <a:spcPct val="110000"/>
              </a:lnSpc>
              <a:spcBef>
                <a:spcPts val="0"/>
              </a:spcBef>
              <a:buFont typeface="+mj-lt"/>
              <a:buAutoNum type="arabicPeriod"/>
            </a:pP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Diabetic coma.</a:t>
            </a:r>
          </a:p>
          <a:p>
            <a:pPr marL="514350" indent="-514350" algn="just">
              <a:lnSpc>
                <a:spcPct val="110000"/>
              </a:lnSpc>
              <a:spcBef>
                <a:spcPts val="0"/>
              </a:spcBef>
              <a:buFont typeface="+mj-lt"/>
              <a:buAutoNum type="arabicPeriod"/>
            </a:pP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IV infusion of solution lacking in potassium.</a:t>
            </a:r>
          </a:p>
          <a:p>
            <a:pPr marL="514350" indent="-514350" algn="just">
              <a:lnSpc>
                <a:spcPct val="110000"/>
              </a:lnSpc>
              <a:spcBef>
                <a:spcPts val="0"/>
              </a:spcBef>
              <a:buFont typeface="+mj-lt"/>
              <a:buAutoNum type="arabicPeriod"/>
            </a:pP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Overuse of thiazide diuretics.</a:t>
            </a:r>
          </a:p>
          <a:p>
            <a:pPr marL="514350" indent="-514350" algn="just">
              <a:lnSpc>
                <a:spcPct val="110000"/>
              </a:lnSpc>
              <a:spcBef>
                <a:spcPts val="0"/>
              </a:spcBef>
              <a:buFont typeface="+mj-lt"/>
              <a:buAutoNum type="arabicPeriod"/>
            </a:pPr>
            <a:r>
              <a:rPr lang="en-US"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Alkalosis, movement of potassium into cells as protons move out of the cell into the proton deficient extracellular fluid.</a:t>
            </a:r>
          </a:p>
        </p:txBody>
      </p:sp>
      <p:sp>
        <p:nvSpPr>
          <p:cNvPr id="4" name="Footer Placeholder 3">
            <a:extLst>
              <a:ext uri="{FF2B5EF4-FFF2-40B4-BE49-F238E27FC236}">
                <a16:creationId xmlns:a16="http://schemas.microsoft.com/office/drawing/2014/main" id="{5D217079-84F0-B258-265D-7DBB07193413}"/>
              </a:ext>
            </a:extLst>
          </p:cNvPr>
          <p:cNvSpPr>
            <a:spLocks noGrp="1"/>
          </p:cNvSpPr>
          <p:nvPr>
            <p:ph type="ftr" sz="quarter" idx="11"/>
          </p:nvPr>
        </p:nvSpPr>
        <p:spPr/>
        <p:txBody>
          <a:bodyPr/>
          <a:lstStyle/>
          <a:p>
            <a:r>
              <a:rPr lang="en-US"/>
              <a:t>Ali Albakaa</a:t>
            </a:r>
          </a:p>
        </p:txBody>
      </p:sp>
      <p:sp>
        <p:nvSpPr>
          <p:cNvPr id="5" name="Slide Number Placeholder 4">
            <a:extLst>
              <a:ext uri="{FF2B5EF4-FFF2-40B4-BE49-F238E27FC236}">
                <a16:creationId xmlns:a16="http://schemas.microsoft.com/office/drawing/2014/main" id="{757BC755-E310-B1CD-69D8-A7BD512F7F3B}"/>
              </a:ext>
            </a:extLst>
          </p:cNvPr>
          <p:cNvSpPr>
            <a:spLocks noGrp="1"/>
          </p:cNvSpPr>
          <p:nvPr>
            <p:ph type="sldNum" sz="quarter" idx="12"/>
          </p:nvPr>
        </p:nvSpPr>
        <p:spPr/>
        <p:txBody>
          <a:bodyPr/>
          <a:lstStyle/>
          <a:p>
            <a:fld id="{9F8624E2-8B2F-4AD6-9475-4DD27969568F}" type="slidenum">
              <a:rPr lang="en-US" smtClean="0"/>
              <a:t>8</a:t>
            </a:fld>
            <a:endParaRPr lang="en-US"/>
          </a:p>
        </p:txBody>
      </p:sp>
    </p:spTree>
    <p:extLst>
      <p:ext uri="{BB962C8B-B14F-4D97-AF65-F5344CB8AC3E}">
        <p14:creationId xmlns:p14="http://schemas.microsoft.com/office/powerpoint/2010/main" val="855519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2053AE-0581-9EE2-71CA-56CFC8479DB4}"/>
              </a:ext>
            </a:extLst>
          </p:cNvPr>
          <p:cNvSpPr>
            <a:spLocks noGrp="1"/>
          </p:cNvSpPr>
          <p:nvPr>
            <p:ph idx="1"/>
          </p:nvPr>
        </p:nvSpPr>
        <p:spPr>
          <a:xfrm>
            <a:off x="416169" y="136525"/>
            <a:ext cx="11147474" cy="6219825"/>
          </a:xfrm>
        </p:spPr>
        <p:txBody>
          <a:bodyPr>
            <a:normAutofit/>
          </a:bodyPr>
          <a:lstStyle/>
          <a:p>
            <a:pPr marL="0" indent="0" algn="just">
              <a:buNone/>
            </a:pP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Hyperpotassemia</a:t>
            </a:r>
          </a:p>
          <a:p>
            <a:pPr marL="0" indent="0" algn="just">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Hyperpotassemia is less common and occurs during certain types of kidney damage. If the kidney is functioning properly the body can eliminate excess potassium readily. In certain acidotic conditions, interference with the sodium and potassium proton exchange can result in potassium retention. Potassium may be released from some damaged cells leading to increases serum potassium. Potassium Replacement</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Potassium chloride, irritant to gastrointestinal tract.</a:t>
            </a:r>
            <a:endPar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Potassium Gluconate, less irritating than the chloride.</a:t>
            </a:r>
          </a:p>
          <a:p>
            <a:pPr marL="0" indent="0" algn="just">
              <a:buNone/>
            </a:pPr>
            <a:r>
              <a:rPr lang="en-US" sz="24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Potassium Level and the Heart</a:t>
            </a:r>
          </a:p>
          <a:p>
            <a:pPr marL="0" indent="0" algn="just">
              <a:buNone/>
            </a:pP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The heart is sensitive to potassium concentrations. In hypopotassemia there are alterations in the ECG (fattened T wave) and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distict</a:t>
            </a:r>
            <a:r>
              <a:rPr lang="en-US" sz="24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hitological</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alterations in the myocardium.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Hyperpotassimea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also results in changes in the ECG (peaked T wave) and</a:t>
            </a:r>
            <a:b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causes the heart muscles to become flaccid with possible cessation of heart beat (potassium unrest). It is thought that potassium may replace calcium in the cardiac muscle since a decrease in calcium will produce a similar pattern in heart muscle and may explain why calcium glutamate is effective in </a:t>
            </a:r>
            <a:r>
              <a:rPr lang="en-US" sz="24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hyperpotassimia</a:t>
            </a:r>
            <a:r>
              <a:rPr lang="en-US" sz="24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conditions</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19235EC-9FA4-0861-47DF-53AD51CAFFC2}"/>
              </a:ext>
            </a:extLst>
          </p:cNvPr>
          <p:cNvSpPr>
            <a:spLocks noGrp="1"/>
          </p:cNvSpPr>
          <p:nvPr>
            <p:ph type="ftr" sz="quarter" idx="11"/>
          </p:nvPr>
        </p:nvSpPr>
        <p:spPr/>
        <p:txBody>
          <a:bodyPr/>
          <a:lstStyle/>
          <a:p>
            <a:r>
              <a:rPr lang="en-US" dirty="0"/>
              <a:t>Ali Albakaa</a:t>
            </a:r>
          </a:p>
        </p:txBody>
      </p:sp>
      <p:sp>
        <p:nvSpPr>
          <p:cNvPr id="5" name="Slide Number Placeholder 4">
            <a:extLst>
              <a:ext uri="{FF2B5EF4-FFF2-40B4-BE49-F238E27FC236}">
                <a16:creationId xmlns:a16="http://schemas.microsoft.com/office/drawing/2014/main" id="{181ECC93-3C42-2DF1-6EAE-A298B4CF9CF0}"/>
              </a:ext>
            </a:extLst>
          </p:cNvPr>
          <p:cNvSpPr>
            <a:spLocks noGrp="1"/>
          </p:cNvSpPr>
          <p:nvPr>
            <p:ph type="sldNum" sz="quarter" idx="12"/>
          </p:nvPr>
        </p:nvSpPr>
        <p:spPr/>
        <p:txBody>
          <a:bodyPr/>
          <a:lstStyle/>
          <a:p>
            <a:fld id="{9F8624E2-8B2F-4AD6-9475-4DD27969568F}" type="slidenum">
              <a:rPr lang="en-US" smtClean="0"/>
              <a:t>9</a:t>
            </a:fld>
            <a:endParaRPr lang="en-US"/>
          </a:p>
        </p:txBody>
      </p:sp>
    </p:spTree>
    <p:extLst>
      <p:ext uri="{BB962C8B-B14F-4D97-AF65-F5344CB8AC3E}">
        <p14:creationId xmlns:p14="http://schemas.microsoft.com/office/powerpoint/2010/main" val="2009057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3065</Words>
  <Application>Microsoft Office PowerPoint</Application>
  <PresentationFormat>Widescreen</PresentationFormat>
  <Paragraphs>201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albakaa</dc:creator>
  <cp:lastModifiedBy>ali albakaa</cp:lastModifiedBy>
  <cp:revision>6</cp:revision>
  <dcterms:created xsi:type="dcterms:W3CDTF">2023-09-16T11:43:04Z</dcterms:created>
  <dcterms:modified xsi:type="dcterms:W3CDTF">2023-09-19T19:14:07Z</dcterms:modified>
</cp:coreProperties>
</file>