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4" r:id="rId2"/>
    <p:sldId id="265" r:id="rId3"/>
    <p:sldId id="266" r:id="rId4"/>
    <p:sldId id="267" r:id="rId5"/>
    <p:sldId id="268" r:id="rId6"/>
    <p:sldId id="269" r:id="rId7"/>
    <p:sldId id="270" r:id="rId8"/>
    <p:sldId id="271" r:id="rId9"/>
    <p:sldId id="272" r:id="rId10"/>
    <p:sldId id="273" r:id="rId11"/>
    <p:sldId id="274" r:id="rId12"/>
    <p:sldId id="275" r:id="rId13"/>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snapToGrid="0">
      <p:cViewPr varScale="1">
        <p:scale>
          <a:sx n="80" d="100"/>
          <a:sy n="80" d="100"/>
        </p:scale>
        <p:origin x="354"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9A74B770-E208-C0F4-CC55-0AB26460F815}"/>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endParaRPr lang="en-GB"/>
          </a:p>
        </p:txBody>
      </p:sp>
      <p:sp>
        <p:nvSpPr>
          <p:cNvPr id="3" name="عنوان فرعي 2">
            <a:extLst>
              <a:ext uri="{FF2B5EF4-FFF2-40B4-BE49-F238E27FC236}">
                <a16:creationId xmlns:a16="http://schemas.microsoft.com/office/drawing/2014/main" id="{2421F6CD-035E-9ED4-E763-83B390E01A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en-GB"/>
          </a:p>
        </p:txBody>
      </p:sp>
      <p:sp>
        <p:nvSpPr>
          <p:cNvPr id="4" name="عنصر نائب للتاريخ 3">
            <a:extLst>
              <a:ext uri="{FF2B5EF4-FFF2-40B4-BE49-F238E27FC236}">
                <a16:creationId xmlns:a16="http://schemas.microsoft.com/office/drawing/2014/main" id="{4000E07B-8846-86DB-3204-DCD48088A088}"/>
              </a:ext>
            </a:extLst>
          </p:cNvPr>
          <p:cNvSpPr>
            <a:spLocks noGrp="1"/>
          </p:cNvSpPr>
          <p:nvPr>
            <p:ph type="dt" sz="half" idx="10"/>
          </p:nvPr>
        </p:nvSpPr>
        <p:spPr/>
        <p:txBody>
          <a:bodyPr/>
          <a:lstStyle/>
          <a:p>
            <a:fld id="{A868FB08-ECAA-4CF3-905B-C9370DD0EC5F}" type="datetimeFigureOut">
              <a:rPr lang="en-GB" smtClean="0"/>
              <a:t>19/04/2024</a:t>
            </a:fld>
            <a:endParaRPr lang="en-GB"/>
          </a:p>
        </p:txBody>
      </p:sp>
      <p:sp>
        <p:nvSpPr>
          <p:cNvPr id="5" name="عنصر نائب للتذييل 4">
            <a:extLst>
              <a:ext uri="{FF2B5EF4-FFF2-40B4-BE49-F238E27FC236}">
                <a16:creationId xmlns:a16="http://schemas.microsoft.com/office/drawing/2014/main" id="{0CAC60B8-25EF-8FA5-2C3F-2FDFC76A3102}"/>
              </a:ext>
            </a:extLst>
          </p:cNvPr>
          <p:cNvSpPr>
            <a:spLocks noGrp="1"/>
          </p:cNvSpPr>
          <p:nvPr>
            <p:ph type="ftr" sz="quarter" idx="11"/>
          </p:nvPr>
        </p:nvSpPr>
        <p:spPr/>
        <p:txBody>
          <a:bodyPr/>
          <a:lstStyle/>
          <a:p>
            <a:endParaRPr lang="en-GB"/>
          </a:p>
        </p:txBody>
      </p:sp>
      <p:sp>
        <p:nvSpPr>
          <p:cNvPr id="6" name="عنصر نائب لرقم الشريحة 5">
            <a:extLst>
              <a:ext uri="{FF2B5EF4-FFF2-40B4-BE49-F238E27FC236}">
                <a16:creationId xmlns:a16="http://schemas.microsoft.com/office/drawing/2014/main" id="{AF8C80EE-79D7-0EB3-D5BE-E4139E369188}"/>
              </a:ext>
            </a:extLst>
          </p:cNvPr>
          <p:cNvSpPr>
            <a:spLocks noGrp="1"/>
          </p:cNvSpPr>
          <p:nvPr>
            <p:ph type="sldNum" sz="quarter" idx="12"/>
          </p:nvPr>
        </p:nvSpPr>
        <p:spPr/>
        <p:txBody>
          <a:bodyPr/>
          <a:lstStyle/>
          <a:p>
            <a:fld id="{8F2D6091-D7C8-4E21-924A-4B492028089B}" type="slidenum">
              <a:rPr lang="en-GB" smtClean="0"/>
              <a:t>‹#›</a:t>
            </a:fld>
            <a:endParaRPr lang="en-GB"/>
          </a:p>
        </p:txBody>
      </p:sp>
    </p:spTree>
    <p:extLst>
      <p:ext uri="{BB962C8B-B14F-4D97-AF65-F5344CB8AC3E}">
        <p14:creationId xmlns:p14="http://schemas.microsoft.com/office/powerpoint/2010/main" val="18427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8FBD29A-6ACC-D712-8BFB-AFB7A5BD46BA}"/>
              </a:ext>
            </a:extLst>
          </p:cNvPr>
          <p:cNvSpPr>
            <a:spLocks noGrp="1"/>
          </p:cNvSpPr>
          <p:nvPr>
            <p:ph type="title"/>
          </p:nvPr>
        </p:nvSpPr>
        <p:spPr/>
        <p:txBody>
          <a:bodyPr/>
          <a:lstStyle/>
          <a:p>
            <a:r>
              <a:rPr lang="ar-SA"/>
              <a:t>انقر لتحرير نمط عنوان الشكل الرئيسي</a:t>
            </a:r>
            <a:endParaRPr lang="en-GB"/>
          </a:p>
        </p:txBody>
      </p:sp>
      <p:sp>
        <p:nvSpPr>
          <p:cNvPr id="3" name="عنصر نائب للعنوان العمودي 2">
            <a:extLst>
              <a:ext uri="{FF2B5EF4-FFF2-40B4-BE49-F238E27FC236}">
                <a16:creationId xmlns:a16="http://schemas.microsoft.com/office/drawing/2014/main" id="{ADD8B0A1-1744-C4C8-A4DD-DB848749FD46}"/>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GB"/>
          </a:p>
        </p:txBody>
      </p:sp>
      <p:sp>
        <p:nvSpPr>
          <p:cNvPr id="4" name="عنصر نائب للتاريخ 3">
            <a:extLst>
              <a:ext uri="{FF2B5EF4-FFF2-40B4-BE49-F238E27FC236}">
                <a16:creationId xmlns:a16="http://schemas.microsoft.com/office/drawing/2014/main" id="{C6D9550B-2D0C-65FE-4412-918F64509E99}"/>
              </a:ext>
            </a:extLst>
          </p:cNvPr>
          <p:cNvSpPr>
            <a:spLocks noGrp="1"/>
          </p:cNvSpPr>
          <p:nvPr>
            <p:ph type="dt" sz="half" idx="10"/>
          </p:nvPr>
        </p:nvSpPr>
        <p:spPr/>
        <p:txBody>
          <a:bodyPr/>
          <a:lstStyle/>
          <a:p>
            <a:fld id="{A868FB08-ECAA-4CF3-905B-C9370DD0EC5F}" type="datetimeFigureOut">
              <a:rPr lang="en-GB" smtClean="0"/>
              <a:t>19/04/2024</a:t>
            </a:fld>
            <a:endParaRPr lang="en-GB"/>
          </a:p>
        </p:txBody>
      </p:sp>
      <p:sp>
        <p:nvSpPr>
          <p:cNvPr id="5" name="عنصر نائب للتذييل 4">
            <a:extLst>
              <a:ext uri="{FF2B5EF4-FFF2-40B4-BE49-F238E27FC236}">
                <a16:creationId xmlns:a16="http://schemas.microsoft.com/office/drawing/2014/main" id="{8FC74050-D0A9-6E11-F547-468C4577D52A}"/>
              </a:ext>
            </a:extLst>
          </p:cNvPr>
          <p:cNvSpPr>
            <a:spLocks noGrp="1"/>
          </p:cNvSpPr>
          <p:nvPr>
            <p:ph type="ftr" sz="quarter" idx="11"/>
          </p:nvPr>
        </p:nvSpPr>
        <p:spPr/>
        <p:txBody>
          <a:bodyPr/>
          <a:lstStyle/>
          <a:p>
            <a:endParaRPr lang="en-GB"/>
          </a:p>
        </p:txBody>
      </p:sp>
      <p:sp>
        <p:nvSpPr>
          <p:cNvPr id="6" name="عنصر نائب لرقم الشريحة 5">
            <a:extLst>
              <a:ext uri="{FF2B5EF4-FFF2-40B4-BE49-F238E27FC236}">
                <a16:creationId xmlns:a16="http://schemas.microsoft.com/office/drawing/2014/main" id="{DC65B093-EF33-409C-EA80-72AE2D528E43}"/>
              </a:ext>
            </a:extLst>
          </p:cNvPr>
          <p:cNvSpPr>
            <a:spLocks noGrp="1"/>
          </p:cNvSpPr>
          <p:nvPr>
            <p:ph type="sldNum" sz="quarter" idx="12"/>
          </p:nvPr>
        </p:nvSpPr>
        <p:spPr/>
        <p:txBody>
          <a:bodyPr/>
          <a:lstStyle/>
          <a:p>
            <a:fld id="{8F2D6091-D7C8-4E21-924A-4B492028089B}" type="slidenum">
              <a:rPr lang="en-GB" smtClean="0"/>
              <a:t>‹#›</a:t>
            </a:fld>
            <a:endParaRPr lang="en-GB"/>
          </a:p>
        </p:txBody>
      </p:sp>
    </p:spTree>
    <p:extLst>
      <p:ext uri="{BB962C8B-B14F-4D97-AF65-F5344CB8AC3E}">
        <p14:creationId xmlns:p14="http://schemas.microsoft.com/office/powerpoint/2010/main" val="3629616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E2275A56-3B73-9834-A4E9-E31336F4F79D}"/>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endParaRPr lang="en-GB"/>
          </a:p>
        </p:txBody>
      </p:sp>
      <p:sp>
        <p:nvSpPr>
          <p:cNvPr id="3" name="عنصر نائب للعنوان العمودي 2">
            <a:extLst>
              <a:ext uri="{FF2B5EF4-FFF2-40B4-BE49-F238E27FC236}">
                <a16:creationId xmlns:a16="http://schemas.microsoft.com/office/drawing/2014/main" id="{484AF037-37B4-1359-8770-AD6B2A91BA59}"/>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GB"/>
          </a:p>
        </p:txBody>
      </p:sp>
      <p:sp>
        <p:nvSpPr>
          <p:cNvPr id="4" name="عنصر نائب للتاريخ 3">
            <a:extLst>
              <a:ext uri="{FF2B5EF4-FFF2-40B4-BE49-F238E27FC236}">
                <a16:creationId xmlns:a16="http://schemas.microsoft.com/office/drawing/2014/main" id="{44560FB6-C2BF-E600-9A8F-0AB65EC1936D}"/>
              </a:ext>
            </a:extLst>
          </p:cNvPr>
          <p:cNvSpPr>
            <a:spLocks noGrp="1"/>
          </p:cNvSpPr>
          <p:nvPr>
            <p:ph type="dt" sz="half" idx="10"/>
          </p:nvPr>
        </p:nvSpPr>
        <p:spPr/>
        <p:txBody>
          <a:bodyPr/>
          <a:lstStyle/>
          <a:p>
            <a:fld id="{A868FB08-ECAA-4CF3-905B-C9370DD0EC5F}" type="datetimeFigureOut">
              <a:rPr lang="en-GB" smtClean="0"/>
              <a:t>19/04/2024</a:t>
            </a:fld>
            <a:endParaRPr lang="en-GB"/>
          </a:p>
        </p:txBody>
      </p:sp>
      <p:sp>
        <p:nvSpPr>
          <p:cNvPr id="5" name="عنصر نائب للتذييل 4">
            <a:extLst>
              <a:ext uri="{FF2B5EF4-FFF2-40B4-BE49-F238E27FC236}">
                <a16:creationId xmlns:a16="http://schemas.microsoft.com/office/drawing/2014/main" id="{D4B9BA13-D18A-78CA-9CF1-599C64EE8602}"/>
              </a:ext>
            </a:extLst>
          </p:cNvPr>
          <p:cNvSpPr>
            <a:spLocks noGrp="1"/>
          </p:cNvSpPr>
          <p:nvPr>
            <p:ph type="ftr" sz="quarter" idx="11"/>
          </p:nvPr>
        </p:nvSpPr>
        <p:spPr/>
        <p:txBody>
          <a:bodyPr/>
          <a:lstStyle/>
          <a:p>
            <a:endParaRPr lang="en-GB"/>
          </a:p>
        </p:txBody>
      </p:sp>
      <p:sp>
        <p:nvSpPr>
          <p:cNvPr id="6" name="عنصر نائب لرقم الشريحة 5">
            <a:extLst>
              <a:ext uri="{FF2B5EF4-FFF2-40B4-BE49-F238E27FC236}">
                <a16:creationId xmlns:a16="http://schemas.microsoft.com/office/drawing/2014/main" id="{BCBFFC24-8309-1D28-2CE5-06236EA1981F}"/>
              </a:ext>
            </a:extLst>
          </p:cNvPr>
          <p:cNvSpPr>
            <a:spLocks noGrp="1"/>
          </p:cNvSpPr>
          <p:nvPr>
            <p:ph type="sldNum" sz="quarter" idx="12"/>
          </p:nvPr>
        </p:nvSpPr>
        <p:spPr/>
        <p:txBody>
          <a:bodyPr/>
          <a:lstStyle/>
          <a:p>
            <a:fld id="{8F2D6091-D7C8-4E21-924A-4B492028089B}" type="slidenum">
              <a:rPr lang="en-GB" smtClean="0"/>
              <a:t>‹#›</a:t>
            </a:fld>
            <a:endParaRPr lang="en-GB"/>
          </a:p>
        </p:txBody>
      </p:sp>
    </p:spTree>
    <p:extLst>
      <p:ext uri="{BB962C8B-B14F-4D97-AF65-F5344CB8AC3E}">
        <p14:creationId xmlns:p14="http://schemas.microsoft.com/office/powerpoint/2010/main" val="1302077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BA34971-6BB9-4348-2209-0438114B7E45}"/>
              </a:ext>
            </a:extLst>
          </p:cNvPr>
          <p:cNvSpPr>
            <a:spLocks noGrp="1"/>
          </p:cNvSpPr>
          <p:nvPr>
            <p:ph type="title"/>
          </p:nvPr>
        </p:nvSpPr>
        <p:spPr/>
        <p:txBody>
          <a:bodyPr/>
          <a:lstStyle/>
          <a:p>
            <a:r>
              <a:rPr lang="ar-SA"/>
              <a:t>انقر لتحرير نمط عنوان الشكل الرئيسي</a:t>
            </a:r>
            <a:endParaRPr lang="en-GB"/>
          </a:p>
        </p:txBody>
      </p:sp>
      <p:sp>
        <p:nvSpPr>
          <p:cNvPr id="3" name="عنصر نائب للمحتوى 2">
            <a:extLst>
              <a:ext uri="{FF2B5EF4-FFF2-40B4-BE49-F238E27FC236}">
                <a16:creationId xmlns:a16="http://schemas.microsoft.com/office/drawing/2014/main" id="{F4251041-59D6-4B22-7EBF-1BD29E32A55A}"/>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GB"/>
          </a:p>
        </p:txBody>
      </p:sp>
      <p:sp>
        <p:nvSpPr>
          <p:cNvPr id="4" name="عنصر نائب للتاريخ 3">
            <a:extLst>
              <a:ext uri="{FF2B5EF4-FFF2-40B4-BE49-F238E27FC236}">
                <a16:creationId xmlns:a16="http://schemas.microsoft.com/office/drawing/2014/main" id="{770BF49A-2BE4-50DC-3460-CFC616408067}"/>
              </a:ext>
            </a:extLst>
          </p:cNvPr>
          <p:cNvSpPr>
            <a:spLocks noGrp="1"/>
          </p:cNvSpPr>
          <p:nvPr>
            <p:ph type="dt" sz="half" idx="10"/>
          </p:nvPr>
        </p:nvSpPr>
        <p:spPr/>
        <p:txBody>
          <a:bodyPr/>
          <a:lstStyle/>
          <a:p>
            <a:fld id="{A868FB08-ECAA-4CF3-905B-C9370DD0EC5F}" type="datetimeFigureOut">
              <a:rPr lang="en-GB" smtClean="0"/>
              <a:t>19/04/2024</a:t>
            </a:fld>
            <a:endParaRPr lang="en-GB"/>
          </a:p>
        </p:txBody>
      </p:sp>
      <p:sp>
        <p:nvSpPr>
          <p:cNvPr id="5" name="عنصر نائب للتذييل 4">
            <a:extLst>
              <a:ext uri="{FF2B5EF4-FFF2-40B4-BE49-F238E27FC236}">
                <a16:creationId xmlns:a16="http://schemas.microsoft.com/office/drawing/2014/main" id="{F81A9661-97B5-4719-0BFE-28AD1A4A7E4D}"/>
              </a:ext>
            </a:extLst>
          </p:cNvPr>
          <p:cNvSpPr>
            <a:spLocks noGrp="1"/>
          </p:cNvSpPr>
          <p:nvPr>
            <p:ph type="ftr" sz="quarter" idx="11"/>
          </p:nvPr>
        </p:nvSpPr>
        <p:spPr/>
        <p:txBody>
          <a:bodyPr/>
          <a:lstStyle/>
          <a:p>
            <a:endParaRPr lang="en-GB"/>
          </a:p>
        </p:txBody>
      </p:sp>
      <p:sp>
        <p:nvSpPr>
          <p:cNvPr id="6" name="عنصر نائب لرقم الشريحة 5">
            <a:extLst>
              <a:ext uri="{FF2B5EF4-FFF2-40B4-BE49-F238E27FC236}">
                <a16:creationId xmlns:a16="http://schemas.microsoft.com/office/drawing/2014/main" id="{1F8F9F93-1E6B-504D-7A9E-132EB054A898}"/>
              </a:ext>
            </a:extLst>
          </p:cNvPr>
          <p:cNvSpPr>
            <a:spLocks noGrp="1"/>
          </p:cNvSpPr>
          <p:nvPr>
            <p:ph type="sldNum" sz="quarter" idx="12"/>
          </p:nvPr>
        </p:nvSpPr>
        <p:spPr/>
        <p:txBody>
          <a:bodyPr/>
          <a:lstStyle/>
          <a:p>
            <a:fld id="{8F2D6091-D7C8-4E21-924A-4B492028089B}" type="slidenum">
              <a:rPr lang="en-GB" smtClean="0"/>
              <a:t>‹#›</a:t>
            </a:fld>
            <a:endParaRPr lang="en-GB"/>
          </a:p>
        </p:txBody>
      </p:sp>
    </p:spTree>
    <p:extLst>
      <p:ext uri="{BB962C8B-B14F-4D97-AF65-F5344CB8AC3E}">
        <p14:creationId xmlns:p14="http://schemas.microsoft.com/office/powerpoint/2010/main" val="3812840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996B204-732F-7267-DCB3-6B6317DA1BE2}"/>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endParaRPr lang="en-GB"/>
          </a:p>
        </p:txBody>
      </p:sp>
      <p:sp>
        <p:nvSpPr>
          <p:cNvPr id="3" name="عنصر نائب للنص 2">
            <a:extLst>
              <a:ext uri="{FF2B5EF4-FFF2-40B4-BE49-F238E27FC236}">
                <a16:creationId xmlns:a16="http://schemas.microsoft.com/office/drawing/2014/main" id="{5E8B2526-1FE8-D071-D2BD-F335E1587A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id="{138B699A-75F0-E5B7-2F1C-05E095129927}"/>
              </a:ext>
            </a:extLst>
          </p:cNvPr>
          <p:cNvSpPr>
            <a:spLocks noGrp="1"/>
          </p:cNvSpPr>
          <p:nvPr>
            <p:ph type="dt" sz="half" idx="10"/>
          </p:nvPr>
        </p:nvSpPr>
        <p:spPr/>
        <p:txBody>
          <a:bodyPr/>
          <a:lstStyle/>
          <a:p>
            <a:fld id="{A868FB08-ECAA-4CF3-905B-C9370DD0EC5F}" type="datetimeFigureOut">
              <a:rPr lang="en-GB" smtClean="0"/>
              <a:t>19/04/2024</a:t>
            </a:fld>
            <a:endParaRPr lang="en-GB"/>
          </a:p>
        </p:txBody>
      </p:sp>
      <p:sp>
        <p:nvSpPr>
          <p:cNvPr id="5" name="عنصر نائب للتذييل 4">
            <a:extLst>
              <a:ext uri="{FF2B5EF4-FFF2-40B4-BE49-F238E27FC236}">
                <a16:creationId xmlns:a16="http://schemas.microsoft.com/office/drawing/2014/main" id="{E659EBFB-2F94-1EC0-49F9-182051D4BB5B}"/>
              </a:ext>
            </a:extLst>
          </p:cNvPr>
          <p:cNvSpPr>
            <a:spLocks noGrp="1"/>
          </p:cNvSpPr>
          <p:nvPr>
            <p:ph type="ftr" sz="quarter" idx="11"/>
          </p:nvPr>
        </p:nvSpPr>
        <p:spPr/>
        <p:txBody>
          <a:bodyPr/>
          <a:lstStyle/>
          <a:p>
            <a:endParaRPr lang="en-GB"/>
          </a:p>
        </p:txBody>
      </p:sp>
      <p:sp>
        <p:nvSpPr>
          <p:cNvPr id="6" name="عنصر نائب لرقم الشريحة 5">
            <a:extLst>
              <a:ext uri="{FF2B5EF4-FFF2-40B4-BE49-F238E27FC236}">
                <a16:creationId xmlns:a16="http://schemas.microsoft.com/office/drawing/2014/main" id="{47489AD9-3AB8-BC41-0CF2-B29989B79CB7}"/>
              </a:ext>
            </a:extLst>
          </p:cNvPr>
          <p:cNvSpPr>
            <a:spLocks noGrp="1"/>
          </p:cNvSpPr>
          <p:nvPr>
            <p:ph type="sldNum" sz="quarter" idx="12"/>
          </p:nvPr>
        </p:nvSpPr>
        <p:spPr/>
        <p:txBody>
          <a:bodyPr/>
          <a:lstStyle/>
          <a:p>
            <a:fld id="{8F2D6091-D7C8-4E21-924A-4B492028089B}" type="slidenum">
              <a:rPr lang="en-GB" smtClean="0"/>
              <a:t>‹#›</a:t>
            </a:fld>
            <a:endParaRPr lang="en-GB"/>
          </a:p>
        </p:txBody>
      </p:sp>
    </p:spTree>
    <p:extLst>
      <p:ext uri="{BB962C8B-B14F-4D97-AF65-F5344CB8AC3E}">
        <p14:creationId xmlns:p14="http://schemas.microsoft.com/office/powerpoint/2010/main" val="1257776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820C9F6-3293-154F-D04E-297A655F4A21}"/>
              </a:ext>
            </a:extLst>
          </p:cNvPr>
          <p:cNvSpPr>
            <a:spLocks noGrp="1"/>
          </p:cNvSpPr>
          <p:nvPr>
            <p:ph type="title"/>
          </p:nvPr>
        </p:nvSpPr>
        <p:spPr/>
        <p:txBody>
          <a:bodyPr/>
          <a:lstStyle/>
          <a:p>
            <a:r>
              <a:rPr lang="ar-SA"/>
              <a:t>انقر لتحرير نمط عنوان الشكل الرئيسي</a:t>
            </a:r>
            <a:endParaRPr lang="en-GB"/>
          </a:p>
        </p:txBody>
      </p:sp>
      <p:sp>
        <p:nvSpPr>
          <p:cNvPr id="3" name="عنصر نائب للمحتوى 2">
            <a:extLst>
              <a:ext uri="{FF2B5EF4-FFF2-40B4-BE49-F238E27FC236}">
                <a16:creationId xmlns:a16="http://schemas.microsoft.com/office/drawing/2014/main" id="{245A11A5-0378-D3E0-CC7A-131FEF67390E}"/>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GB"/>
          </a:p>
        </p:txBody>
      </p:sp>
      <p:sp>
        <p:nvSpPr>
          <p:cNvPr id="4" name="عنصر نائب للمحتوى 3">
            <a:extLst>
              <a:ext uri="{FF2B5EF4-FFF2-40B4-BE49-F238E27FC236}">
                <a16:creationId xmlns:a16="http://schemas.microsoft.com/office/drawing/2014/main" id="{09C4FFDC-AA6C-AD41-DFE4-A9844D539B9E}"/>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GB"/>
          </a:p>
        </p:txBody>
      </p:sp>
      <p:sp>
        <p:nvSpPr>
          <p:cNvPr id="5" name="عنصر نائب للتاريخ 4">
            <a:extLst>
              <a:ext uri="{FF2B5EF4-FFF2-40B4-BE49-F238E27FC236}">
                <a16:creationId xmlns:a16="http://schemas.microsoft.com/office/drawing/2014/main" id="{14F81C74-F89D-AFCD-8A7A-99524972CAEE}"/>
              </a:ext>
            </a:extLst>
          </p:cNvPr>
          <p:cNvSpPr>
            <a:spLocks noGrp="1"/>
          </p:cNvSpPr>
          <p:nvPr>
            <p:ph type="dt" sz="half" idx="10"/>
          </p:nvPr>
        </p:nvSpPr>
        <p:spPr/>
        <p:txBody>
          <a:bodyPr/>
          <a:lstStyle/>
          <a:p>
            <a:fld id="{A868FB08-ECAA-4CF3-905B-C9370DD0EC5F}" type="datetimeFigureOut">
              <a:rPr lang="en-GB" smtClean="0"/>
              <a:t>19/04/2024</a:t>
            </a:fld>
            <a:endParaRPr lang="en-GB"/>
          </a:p>
        </p:txBody>
      </p:sp>
      <p:sp>
        <p:nvSpPr>
          <p:cNvPr id="6" name="عنصر نائب للتذييل 5">
            <a:extLst>
              <a:ext uri="{FF2B5EF4-FFF2-40B4-BE49-F238E27FC236}">
                <a16:creationId xmlns:a16="http://schemas.microsoft.com/office/drawing/2014/main" id="{77D5B68F-BD98-5D8D-0972-9783AF6145EC}"/>
              </a:ext>
            </a:extLst>
          </p:cNvPr>
          <p:cNvSpPr>
            <a:spLocks noGrp="1"/>
          </p:cNvSpPr>
          <p:nvPr>
            <p:ph type="ftr" sz="quarter" idx="11"/>
          </p:nvPr>
        </p:nvSpPr>
        <p:spPr/>
        <p:txBody>
          <a:bodyPr/>
          <a:lstStyle/>
          <a:p>
            <a:endParaRPr lang="en-GB"/>
          </a:p>
        </p:txBody>
      </p:sp>
      <p:sp>
        <p:nvSpPr>
          <p:cNvPr id="7" name="عنصر نائب لرقم الشريحة 6">
            <a:extLst>
              <a:ext uri="{FF2B5EF4-FFF2-40B4-BE49-F238E27FC236}">
                <a16:creationId xmlns:a16="http://schemas.microsoft.com/office/drawing/2014/main" id="{DE37D8D7-5A5F-6356-5250-88EE08247C31}"/>
              </a:ext>
            </a:extLst>
          </p:cNvPr>
          <p:cNvSpPr>
            <a:spLocks noGrp="1"/>
          </p:cNvSpPr>
          <p:nvPr>
            <p:ph type="sldNum" sz="quarter" idx="12"/>
          </p:nvPr>
        </p:nvSpPr>
        <p:spPr/>
        <p:txBody>
          <a:bodyPr/>
          <a:lstStyle/>
          <a:p>
            <a:fld id="{8F2D6091-D7C8-4E21-924A-4B492028089B}" type="slidenum">
              <a:rPr lang="en-GB" smtClean="0"/>
              <a:t>‹#›</a:t>
            </a:fld>
            <a:endParaRPr lang="en-GB"/>
          </a:p>
        </p:txBody>
      </p:sp>
    </p:spTree>
    <p:extLst>
      <p:ext uri="{BB962C8B-B14F-4D97-AF65-F5344CB8AC3E}">
        <p14:creationId xmlns:p14="http://schemas.microsoft.com/office/powerpoint/2010/main" val="4109053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DBB7D111-00D5-18F3-5098-E4CC5DCD2023}"/>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endParaRPr lang="en-GB"/>
          </a:p>
        </p:txBody>
      </p:sp>
      <p:sp>
        <p:nvSpPr>
          <p:cNvPr id="3" name="عنصر نائب للنص 2">
            <a:extLst>
              <a:ext uri="{FF2B5EF4-FFF2-40B4-BE49-F238E27FC236}">
                <a16:creationId xmlns:a16="http://schemas.microsoft.com/office/drawing/2014/main" id="{60A04803-91A4-9BF6-27AB-5307716226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id="{9C745C28-9B02-6C11-102C-1782FD87647B}"/>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GB"/>
          </a:p>
        </p:txBody>
      </p:sp>
      <p:sp>
        <p:nvSpPr>
          <p:cNvPr id="5" name="عنصر نائب للنص 4">
            <a:extLst>
              <a:ext uri="{FF2B5EF4-FFF2-40B4-BE49-F238E27FC236}">
                <a16:creationId xmlns:a16="http://schemas.microsoft.com/office/drawing/2014/main" id="{29FE0842-ABD4-E300-9B82-E67D635353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id="{F24BE34F-9C61-0242-040B-AC372D3D2610}"/>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GB"/>
          </a:p>
        </p:txBody>
      </p:sp>
      <p:sp>
        <p:nvSpPr>
          <p:cNvPr id="7" name="عنصر نائب للتاريخ 6">
            <a:extLst>
              <a:ext uri="{FF2B5EF4-FFF2-40B4-BE49-F238E27FC236}">
                <a16:creationId xmlns:a16="http://schemas.microsoft.com/office/drawing/2014/main" id="{899335CE-6118-CC1C-625A-5FB7F318E912}"/>
              </a:ext>
            </a:extLst>
          </p:cNvPr>
          <p:cNvSpPr>
            <a:spLocks noGrp="1"/>
          </p:cNvSpPr>
          <p:nvPr>
            <p:ph type="dt" sz="half" idx="10"/>
          </p:nvPr>
        </p:nvSpPr>
        <p:spPr/>
        <p:txBody>
          <a:bodyPr/>
          <a:lstStyle/>
          <a:p>
            <a:fld id="{A868FB08-ECAA-4CF3-905B-C9370DD0EC5F}" type="datetimeFigureOut">
              <a:rPr lang="en-GB" smtClean="0"/>
              <a:t>19/04/2024</a:t>
            </a:fld>
            <a:endParaRPr lang="en-GB"/>
          </a:p>
        </p:txBody>
      </p:sp>
      <p:sp>
        <p:nvSpPr>
          <p:cNvPr id="8" name="عنصر نائب للتذييل 7">
            <a:extLst>
              <a:ext uri="{FF2B5EF4-FFF2-40B4-BE49-F238E27FC236}">
                <a16:creationId xmlns:a16="http://schemas.microsoft.com/office/drawing/2014/main" id="{F9BFBFEE-6F4C-2070-5CA3-43F8237DC37C}"/>
              </a:ext>
            </a:extLst>
          </p:cNvPr>
          <p:cNvSpPr>
            <a:spLocks noGrp="1"/>
          </p:cNvSpPr>
          <p:nvPr>
            <p:ph type="ftr" sz="quarter" idx="11"/>
          </p:nvPr>
        </p:nvSpPr>
        <p:spPr/>
        <p:txBody>
          <a:bodyPr/>
          <a:lstStyle/>
          <a:p>
            <a:endParaRPr lang="en-GB"/>
          </a:p>
        </p:txBody>
      </p:sp>
      <p:sp>
        <p:nvSpPr>
          <p:cNvPr id="9" name="عنصر نائب لرقم الشريحة 8">
            <a:extLst>
              <a:ext uri="{FF2B5EF4-FFF2-40B4-BE49-F238E27FC236}">
                <a16:creationId xmlns:a16="http://schemas.microsoft.com/office/drawing/2014/main" id="{C5D8905D-3B79-95D5-1839-64A935FEE474}"/>
              </a:ext>
            </a:extLst>
          </p:cNvPr>
          <p:cNvSpPr>
            <a:spLocks noGrp="1"/>
          </p:cNvSpPr>
          <p:nvPr>
            <p:ph type="sldNum" sz="quarter" idx="12"/>
          </p:nvPr>
        </p:nvSpPr>
        <p:spPr/>
        <p:txBody>
          <a:bodyPr/>
          <a:lstStyle/>
          <a:p>
            <a:fld id="{8F2D6091-D7C8-4E21-924A-4B492028089B}" type="slidenum">
              <a:rPr lang="en-GB" smtClean="0"/>
              <a:t>‹#›</a:t>
            </a:fld>
            <a:endParaRPr lang="en-GB"/>
          </a:p>
        </p:txBody>
      </p:sp>
    </p:spTree>
    <p:extLst>
      <p:ext uri="{BB962C8B-B14F-4D97-AF65-F5344CB8AC3E}">
        <p14:creationId xmlns:p14="http://schemas.microsoft.com/office/powerpoint/2010/main" val="797131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15E8877-9106-F446-BCC6-76E8BDA41742}"/>
              </a:ext>
            </a:extLst>
          </p:cNvPr>
          <p:cNvSpPr>
            <a:spLocks noGrp="1"/>
          </p:cNvSpPr>
          <p:nvPr>
            <p:ph type="title"/>
          </p:nvPr>
        </p:nvSpPr>
        <p:spPr/>
        <p:txBody>
          <a:bodyPr/>
          <a:lstStyle/>
          <a:p>
            <a:r>
              <a:rPr lang="ar-SA"/>
              <a:t>انقر لتحرير نمط عنوان الشكل الرئيسي</a:t>
            </a:r>
            <a:endParaRPr lang="en-GB"/>
          </a:p>
        </p:txBody>
      </p:sp>
      <p:sp>
        <p:nvSpPr>
          <p:cNvPr id="3" name="عنصر نائب للتاريخ 2">
            <a:extLst>
              <a:ext uri="{FF2B5EF4-FFF2-40B4-BE49-F238E27FC236}">
                <a16:creationId xmlns:a16="http://schemas.microsoft.com/office/drawing/2014/main" id="{DCF99212-8004-557D-0498-9FAA806B1039}"/>
              </a:ext>
            </a:extLst>
          </p:cNvPr>
          <p:cNvSpPr>
            <a:spLocks noGrp="1"/>
          </p:cNvSpPr>
          <p:nvPr>
            <p:ph type="dt" sz="half" idx="10"/>
          </p:nvPr>
        </p:nvSpPr>
        <p:spPr/>
        <p:txBody>
          <a:bodyPr/>
          <a:lstStyle/>
          <a:p>
            <a:fld id="{A868FB08-ECAA-4CF3-905B-C9370DD0EC5F}" type="datetimeFigureOut">
              <a:rPr lang="en-GB" smtClean="0"/>
              <a:t>19/04/2024</a:t>
            </a:fld>
            <a:endParaRPr lang="en-GB"/>
          </a:p>
        </p:txBody>
      </p:sp>
      <p:sp>
        <p:nvSpPr>
          <p:cNvPr id="4" name="عنصر نائب للتذييل 3">
            <a:extLst>
              <a:ext uri="{FF2B5EF4-FFF2-40B4-BE49-F238E27FC236}">
                <a16:creationId xmlns:a16="http://schemas.microsoft.com/office/drawing/2014/main" id="{9F5E897A-4863-D86C-40F0-1C2FB15C3FD1}"/>
              </a:ext>
            </a:extLst>
          </p:cNvPr>
          <p:cNvSpPr>
            <a:spLocks noGrp="1"/>
          </p:cNvSpPr>
          <p:nvPr>
            <p:ph type="ftr" sz="quarter" idx="11"/>
          </p:nvPr>
        </p:nvSpPr>
        <p:spPr/>
        <p:txBody>
          <a:bodyPr/>
          <a:lstStyle/>
          <a:p>
            <a:endParaRPr lang="en-GB"/>
          </a:p>
        </p:txBody>
      </p:sp>
      <p:sp>
        <p:nvSpPr>
          <p:cNvPr id="5" name="عنصر نائب لرقم الشريحة 4">
            <a:extLst>
              <a:ext uri="{FF2B5EF4-FFF2-40B4-BE49-F238E27FC236}">
                <a16:creationId xmlns:a16="http://schemas.microsoft.com/office/drawing/2014/main" id="{75BFC7CF-95A9-BF2E-50E5-2164ABBB301E}"/>
              </a:ext>
            </a:extLst>
          </p:cNvPr>
          <p:cNvSpPr>
            <a:spLocks noGrp="1"/>
          </p:cNvSpPr>
          <p:nvPr>
            <p:ph type="sldNum" sz="quarter" idx="12"/>
          </p:nvPr>
        </p:nvSpPr>
        <p:spPr/>
        <p:txBody>
          <a:bodyPr/>
          <a:lstStyle/>
          <a:p>
            <a:fld id="{8F2D6091-D7C8-4E21-924A-4B492028089B}" type="slidenum">
              <a:rPr lang="en-GB" smtClean="0"/>
              <a:t>‹#›</a:t>
            </a:fld>
            <a:endParaRPr lang="en-GB"/>
          </a:p>
        </p:txBody>
      </p:sp>
    </p:spTree>
    <p:extLst>
      <p:ext uri="{BB962C8B-B14F-4D97-AF65-F5344CB8AC3E}">
        <p14:creationId xmlns:p14="http://schemas.microsoft.com/office/powerpoint/2010/main" val="1348974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6B8BFB5B-5417-C6A0-EF38-8AA17611BE69}"/>
              </a:ext>
            </a:extLst>
          </p:cNvPr>
          <p:cNvSpPr>
            <a:spLocks noGrp="1"/>
          </p:cNvSpPr>
          <p:nvPr>
            <p:ph type="dt" sz="half" idx="10"/>
          </p:nvPr>
        </p:nvSpPr>
        <p:spPr/>
        <p:txBody>
          <a:bodyPr/>
          <a:lstStyle/>
          <a:p>
            <a:fld id="{A868FB08-ECAA-4CF3-905B-C9370DD0EC5F}" type="datetimeFigureOut">
              <a:rPr lang="en-GB" smtClean="0"/>
              <a:t>19/04/2024</a:t>
            </a:fld>
            <a:endParaRPr lang="en-GB"/>
          </a:p>
        </p:txBody>
      </p:sp>
      <p:sp>
        <p:nvSpPr>
          <p:cNvPr id="3" name="عنصر نائب للتذييل 2">
            <a:extLst>
              <a:ext uri="{FF2B5EF4-FFF2-40B4-BE49-F238E27FC236}">
                <a16:creationId xmlns:a16="http://schemas.microsoft.com/office/drawing/2014/main" id="{292FED24-E82B-E8FE-2273-43D430E4FE5B}"/>
              </a:ext>
            </a:extLst>
          </p:cNvPr>
          <p:cNvSpPr>
            <a:spLocks noGrp="1"/>
          </p:cNvSpPr>
          <p:nvPr>
            <p:ph type="ftr" sz="quarter" idx="11"/>
          </p:nvPr>
        </p:nvSpPr>
        <p:spPr/>
        <p:txBody>
          <a:bodyPr/>
          <a:lstStyle/>
          <a:p>
            <a:endParaRPr lang="en-GB"/>
          </a:p>
        </p:txBody>
      </p:sp>
      <p:sp>
        <p:nvSpPr>
          <p:cNvPr id="4" name="عنصر نائب لرقم الشريحة 3">
            <a:extLst>
              <a:ext uri="{FF2B5EF4-FFF2-40B4-BE49-F238E27FC236}">
                <a16:creationId xmlns:a16="http://schemas.microsoft.com/office/drawing/2014/main" id="{C6390EDC-CF17-DB34-95D1-2058479E069A}"/>
              </a:ext>
            </a:extLst>
          </p:cNvPr>
          <p:cNvSpPr>
            <a:spLocks noGrp="1"/>
          </p:cNvSpPr>
          <p:nvPr>
            <p:ph type="sldNum" sz="quarter" idx="12"/>
          </p:nvPr>
        </p:nvSpPr>
        <p:spPr/>
        <p:txBody>
          <a:bodyPr/>
          <a:lstStyle/>
          <a:p>
            <a:fld id="{8F2D6091-D7C8-4E21-924A-4B492028089B}" type="slidenum">
              <a:rPr lang="en-GB" smtClean="0"/>
              <a:t>‹#›</a:t>
            </a:fld>
            <a:endParaRPr lang="en-GB"/>
          </a:p>
        </p:txBody>
      </p:sp>
    </p:spTree>
    <p:extLst>
      <p:ext uri="{BB962C8B-B14F-4D97-AF65-F5344CB8AC3E}">
        <p14:creationId xmlns:p14="http://schemas.microsoft.com/office/powerpoint/2010/main" val="3726391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D49087D-644F-4D67-DDDB-7525DCA18848}"/>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en-GB"/>
          </a:p>
        </p:txBody>
      </p:sp>
      <p:sp>
        <p:nvSpPr>
          <p:cNvPr id="3" name="عنصر نائب للمحتوى 2">
            <a:extLst>
              <a:ext uri="{FF2B5EF4-FFF2-40B4-BE49-F238E27FC236}">
                <a16:creationId xmlns:a16="http://schemas.microsoft.com/office/drawing/2014/main" id="{56D6229F-7CA4-4C15-AD79-7DE6BEAE9B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GB"/>
          </a:p>
        </p:txBody>
      </p:sp>
      <p:sp>
        <p:nvSpPr>
          <p:cNvPr id="4" name="عنصر نائب للنص 3">
            <a:extLst>
              <a:ext uri="{FF2B5EF4-FFF2-40B4-BE49-F238E27FC236}">
                <a16:creationId xmlns:a16="http://schemas.microsoft.com/office/drawing/2014/main" id="{C8258A36-B785-AAE6-D06A-CD6D66F202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D2FE6710-62E3-02C1-4590-0F60471B80E5}"/>
              </a:ext>
            </a:extLst>
          </p:cNvPr>
          <p:cNvSpPr>
            <a:spLocks noGrp="1"/>
          </p:cNvSpPr>
          <p:nvPr>
            <p:ph type="dt" sz="half" idx="10"/>
          </p:nvPr>
        </p:nvSpPr>
        <p:spPr/>
        <p:txBody>
          <a:bodyPr/>
          <a:lstStyle/>
          <a:p>
            <a:fld id="{A868FB08-ECAA-4CF3-905B-C9370DD0EC5F}" type="datetimeFigureOut">
              <a:rPr lang="en-GB" smtClean="0"/>
              <a:t>19/04/2024</a:t>
            </a:fld>
            <a:endParaRPr lang="en-GB"/>
          </a:p>
        </p:txBody>
      </p:sp>
      <p:sp>
        <p:nvSpPr>
          <p:cNvPr id="6" name="عنصر نائب للتذييل 5">
            <a:extLst>
              <a:ext uri="{FF2B5EF4-FFF2-40B4-BE49-F238E27FC236}">
                <a16:creationId xmlns:a16="http://schemas.microsoft.com/office/drawing/2014/main" id="{F85FB2E1-9889-110A-188B-F37C7261E9A4}"/>
              </a:ext>
            </a:extLst>
          </p:cNvPr>
          <p:cNvSpPr>
            <a:spLocks noGrp="1"/>
          </p:cNvSpPr>
          <p:nvPr>
            <p:ph type="ftr" sz="quarter" idx="11"/>
          </p:nvPr>
        </p:nvSpPr>
        <p:spPr/>
        <p:txBody>
          <a:bodyPr/>
          <a:lstStyle/>
          <a:p>
            <a:endParaRPr lang="en-GB"/>
          </a:p>
        </p:txBody>
      </p:sp>
      <p:sp>
        <p:nvSpPr>
          <p:cNvPr id="7" name="عنصر نائب لرقم الشريحة 6">
            <a:extLst>
              <a:ext uri="{FF2B5EF4-FFF2-40B4-BE49-F238E27FC236}">
                <a16:creationId xmlns:a16="http://schemas.microsoft.com/office/drawing/2014/main" id="{6F179D36-0AD8-AFE7-8B2D-2DD2BB53D429}"/>
              </a:ext>
            </a:extLst>
          </p:cNvPr>
          <p:cNvSpPr>
            <a:spLocks noGrp="1"/>
          </p:cNvSpPr>
          <p:nvPr>
            <p:ph type="sldNum" sz="quarter" idx="12"/>
          </p:nvPr>
        </p:nvSpPr>
        <p:spPr/>
        <p:txBody>
          <a:bodyPr/>
          <a:lstStyle/>
          <a:p>
            <a:fld id="{8F2D6091-D7C8-4E21-924A-4B492028089B}" type="slidenum">
              <a:rPr lang="en-GB" smtClean="0"/>
              <a:t>‹#›</a:t>
            </a:fld>
            <a:endParaRPr lang="en-GB"/>
          </a:p>
        </p:txBody>
      </p:sp>
    </p:spTree>
    <p:extLst>
      <p:ext uri="{BB962C8B-B14F-4D97-AF65-F5344CB8AC3E}">
        <p14:creationId xmlns:p14="http://schemas.microsoft.com/office/powerpoint/2010/main" val="1069847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CDD6E24-9A49-B856-4F83-379255B95232}"/>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en-GB"/>
          </a:p>
        </p:txBody>
      </p:sp>
      <p:sp>
        <p:nvSpPr>
          <p:cNvPr id="3" name="عنصر نائب للصورة 2">
            <a:extLst>
              <a:ext uri="{FF2B5EF4-FFF2-40B4-BE49-F238E27FC236}">
                <a16:creationId xmlns:a16="http://schemas.microsoft.com/office/drawing/2014/main" id="{82B39DCC-267B-A346-0F9E-3678548780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عنصر نائب للنص 3">
            <a:extLst>
              <a:ext uri="{FF2B5EF4-FFF2-40B4-BE49-F238E27FC236}">
                <a16:creationId xmlns:a16="http://schemas.microsoft.com/office/drawing/2014/main" id="{F4DFEF19-B093-AF17-F670-967F06BB43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DC89D936-BFC7-24B8-9C68-534062132FC0}"/>
              </a:ext>
            </a:extLst>
          </p:cNvPr>
          <p:cNvSpPr>
            <a:spLocks noGrp="1"/>
          </p:cNvSpPr>
          <p:nvPr>
            <p:ph type="dt" sz="half" idx="10"/>
          </p:nvPr>
        </p:nvSpPr>
        <p:spPr/>
        <p:txBody>
          <a:bodyPr/>
          <a:lstStyle/>
          <a:p>
            <a:fld id="{A868FB08-ECAA-4CF3-905B-C9370DD0EC5F}" type="datetimeFigureOut">
              <a:rPr lang="en-GB" smtClean="0"/>
              <a:t>19/04/2024</a:t>
            </a:fld>
            <a:endParaRPr lang="en-GB"/>
          </a:p>
        </p:txBody>
      </p:sp>
      <p:sp>
        <p:nvSpPr>
          <p:cNvPr id="6" name="عنصر نائب للتذييل 5">
            <a:extLst>
              <a:ext uri="{FF2B5EF4-FFF2-40B4-BE49-F238E27FC236}">
                <a16:creationId xmlns:a16="http://schemas.microsoft.com/office/drawing/2014/main" id="{E88308D6-FD7E-8B42-5F7C-53841939601F}"/>
              </a:ext>
            </a:extLst>
          </p:cNvPr>
          <p:cNvSpPr>
            <a:spLocks noGrp="1"/>
          </p:cNvSpPr>
          <p:nvPr>
            <p:ph type="ftr" sz="quarter" idx="11"/>
          </p:nvPr>
        </p:nvSpPr>
        <p:spPr/>
        <p:txBody>
          <a:bodyPr/>
          <a:lstStyle/>
          <a:p>
            <a:endParaRPr lang="en-GB"/>
          </a:p>
        </p:txBody>
      </p:sp>
      <p:sp>
        <p:nvSpPr>
          <p:cNvPr id="7" name="عنصر نائب لرقم الشريحة 6">
            <a:extLst>
              <a:ext uri="{FF2B5EF4-FFF2-40B4-BE49-F238E27FC236}">
                <a16:creationId xmlns:a16="http://schemas.microsoft.com/office/drawing/2014/main" id="{FCE2F388-B0CC-CA47-60D6-63E465BEE800}"/>
              </a:ext>
            </a:extLst>
          </p:cNvPr>
          <p:cNvSpPr>
            <a:spLocks noGrp="1"/>
          </p:cNvSpPr>
          <p:nvPr>
            <p:ph type="sldNum" sz="quarter" idx="12"/>
          </p:nvPr>
        </p:nvSpPr>
        <p:spPr/>
        <p:txBody>
          <a:bodyPr/>
          <a:lstStyle/>
          <a:p>
            <a:fld id="{8F2D6091-D7C8-4E21-924A-4B492028089B}" type="slidenum">
              <a:rPr lang="en-GB" smtClean="0"/>
              <a:t>‹#›</a:t>
            </a:fld>
            <a:endParaRPr lang="en-GB"/>
          </a:p>
        </p:txBody>
      </p:sp>
    </p:spTree>
    <p:extLst>
      <p:ext uri="{BB962C8B-B14F-4D97-AF65-F5344CB8AC3E}">
        <p14:creationId xmlns:p14="http://schemas.microsoft.com/office/powerpoint/2010/main" val="4122581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C4780A85-6F31-75A1-0B7D-EAD9EEFC4F93}"/>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endParaRPr lang="en-GB"/>
          </a:p>
        </p:txBody>
      </p:sp>
      <p:sp>
        <p:nvSpPr>
          <p:cNvPr id="3" name="عنصر نائب للنص 2">
            <a:extLst>
              <a:ext uri="{FF2B5EF4-FFF2-40B4-BE49-F238E27FC236}">
                <a16:creationId xmlns:a16="http://schemas.microsoft.com/office/drawing/2014/main" id="{A07C3F50-E664-36BB-C412-FFAF6C8BD831}"/>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GB"/>
          </a:p>
        </p:txBody>
      </p:sp>
      <p:sp>
        <p:nvSpPr>
          <p:cNvPr id="4" name="عنصر نائب للتاريخ 3">
            <a:extLst>
              <a:ext uri="{FF2B5EF4-FFF2-40B4-BE49-F238E27FC236}">
                <a16:creationId xmlns:a16="http://schemas.microsoft.com/office/drawing/2014/main" id="{5DB58802-13CF-2865-8AF7-7EF7D12A0753}"/>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868FB08-ECAA-4CF3-905B-C9370DD0EC5F}" type="datetimeFigureOut">
              <a:rPr lang="en-GB" smtClean="0"/>
              <a:t>19/04/2024</a:t>
            </a:fld>
            <a:endParaRPr lang="en-GB"/>
          </a:p>
        </p:txBody>
      </p:sp>
      <p:sp>
        <p:nvSpPr>
          <p:cNvPr id="5" name="عنصر نائب للتذييل 4">
            <a:extLst>
              <a:ext uri="{FF2B5EF4-FFF2-40B4-BE49-F238E27FC236}">
                <a16:creationId xmlns:a16="http://schemas.microsoft.com/office/drawing/2014/main" id="{FF9524C0-7E78-D686-A1FE-6184FB752E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GB"/>
          </a:p>
        </p:txBody>
      </p:sp>
      <p:sp>
        <p:nvSpPr>
          <p:cNvPr id="6" name="عنصر نائب لرقم الشريحة 5">
            <a:extLst>
              <a:ext uri="{FF2B5EF4-FFF2-40B4-BE49-F238E27FC236}">
                <a16:creationId xmlns:a16="http://schemas.microsoft.com/office/drawing/2014/main" id="{9D54F21D-1850-3138-F8AE-EA3C2E3D4351}"/>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F2D6091-D7C8-4E21-924A-4B492028089B}" type="slidenum">
              <a:rPr lang="en-GB" smtClean="0"/>
              <a:t>‹#›</a:t>
            </a:fld>
            <a:endParaRPr lang="en-GB"/>
          </a:p>
        </p:txBody>
      </p:sp>
    </p:spTree>
    <p:extLst>
      <p:ext uri="{BB962C8B-B14F-4D97-AF65-F5344CB8AC3E}">
        <p14:creationId xmlns:p14="http://schemas.microsoft.com/office/powerpoint/2010/main" val="3963070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log.biolinscientific.com/what-is-surface-tension"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www.biolinscientific.com/blog/surface-tension-of-water-why-is-it-so-high"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974BA03-8499-B2FD-D372-ED2BA251061E}"/>
              </a:ext>
            </a:extLst>
          </p:cNvPr>
          <p:cNvSpPr>
            <a:spLocks noGrp="1"/>
          </p:cNvSpPr>
          <p:nvPr>
            <p:ph type="title"/>
          </p:nvPr>
        </p:nvSpPr>
        <p:spPr>
          <a:xfrm>
            <a:off x="838200" y="18255"/>
            <a:ext cx="10515600" cy="775829"/>
          </a:xfrm>
        </p:spPr>
        <p:txBody>
          <a:bodyPr/>
          <a:lstStyle/>
          <a:p>
            <a:pPr algn="ctr"/>
            <a:r>
              <a:rPr lang="en-US" dirty="0"/>
              <a:t>Surface tension </a:t>
            </a:r>
            <a:endParaRPr lang="en-GB" dirty="0"/>
          </a:p>
        </p:txBody>
      </p:sp>
      <p:pic>
        <p:nvPicPr>
          <p:cNvPr id="1026" name="Picture 2" descr="What is Surface Tension?">
            <a:extLst>
              <a:ext uri="{FF2B5EF4-FFF2-40B4-BE49-F238E27FC236}">
                <a16:creationId xmlns:a16="http://schemas.microsoft.com/office/drawing/2014/main" id="{B0597B0A-F188-50BC-675B-6311A0CAFCD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44719" y="4960634"/>
            <a:ext cx="2814205" cy="1801091"/>
          </a:xfrm>
          <a:prstGeom prst="rect">
            <a:avLst/>
          </a:prstGeom>
          <a:noFill/>
          <a:extLst>
            <a:ext uri="{909E8E84-426E-40DD-AFC4-6F175D3DCCD1}">
              <a14:hiddenFill xmlns:a14="http://schemas.microsoft.com/office/drawing/2010/main">
                <a:solidFill>
                  <a:srgbClr val="FFFFFF"/>
                </a:solidFill>
              </a14:hiddenFill>
            </a:ext>
          </a:extLst>
        </p:spPr>
      </p:pic>
      <p:sp>
        <p:nvSpPr>
          <p:cNvPr id="3" name="عنصر نائب للمحتوى 2">
            <a:extLst>
              <a:ext uri="{FF2B5EF4-FFF2-40B4-BE49-F238E27FC236}">
                <a16:creationId xmlns:a16="http://schemas.microsoft.com/office/drawing/2014/main" id="{34F7F5FD-87CD-E31C-B025-253B9CD446A0}"/>
              </a:ext>
            </a:extLst>
          </p:cNvPr>
          <p:cNvSpPr>
            <a:spLocks noGrp="1"/>
          </p:cNvSpPr>
          <p:nvPr>
            <p:ph idx="1"/>
          </p:nvPr>
        </p:nvSpPr>
        <p:spPr>
          <a:xfrm>
            <a:off x="838200" y="733926"/>
            <a:ext cx="10515600" cy="6045661"/>
          </a:xfrm>
        </p:spPr>
        <p:txBody>
          <a:bodyPr>
            <a:normAutofit/>
          </a:bodyPr>
          <a:lstStyle/>
          <a:p>
            <a:pPr algn="l" rtl="0"/>
            <a:r>
              <a:rPr lang="en-US" dirty="0"/>
              <a:t>Surface tension pressure: it’s the pressure exerted by a liquid on its surface. (Pa). </a:t>
            </a:r>
          </a:p>
          <a:p>
            <a:pPr algn="just" rtl="0"/>
            <a:r>
              <a:rPr lang="en-US" b="0" i="0" u="none" strike="noStrike" dirty="0">
                <a:solidFill>
                  <a:srgbClr val="00A1E4"/>
                </a:solidFill>
                <a:effectLst/>
                <a:latin typeface="Roboto" panose="02000000000000000000" pitchFamily="2" charset="0"/>
                <a:hlinkClick r:id="rId3"/>
              </a:rPr>
              <a:t>Surface tension</a:t>
            </a:r>
            <a:r>
              <a:rPr lang="en-US" b="0" i="0" dirty="0">
                <a:solidFill>
                  <a:srgbClr val="6C6E70"/>
                </a:solidFill>
                <a:effectLst/>
                <a:latin typeface="Roboto" panose="02000000000000000000" pitchFamily="2" charset="0"/>
              </a:rPr>
              <a:t> arises from cohesive forces between the liquid molecules. In the bulk, molecules are interacting equally with each other in all directions. However, at the surface, molecules don't have the same neighbors on all sides. Thus, a net inward force pulls the molecules toward the bulk. This gives rise to a property called surface tension. How high the surface tension is, is dependent on the type of molecular interactions present. For example, the </a:t>
            </a:r>
            <a:r>
              <a:rPr lang="en-US" b="0" i="0" u="none" strike="noStrike" dirty="0">
                <a:solidFill>
                  <a:srgbClr val="00A1E4"/>
                </a:solidFill>
                <a:effectLst/>
                <a:latin typeface="Roboto" panose="02000000000000000000" pitchFamily="2" charset="0"/>
                <a:hlinkClick r:id="rId4"/>
              </a:rPr>
              <a:t>surface tension of water</a:t>
            </a:r>
            <a:r>
              <a:rPr lang="en-US" b="0" i="0" dirty="0">
                <a:solidFill>
                  <a:srgbClr val="6C6E70"/>
                </a:solidFill>
                <a:effectLst/>
                <a:latin typeface="Roboto" panose="02000000000000000000" pitchFamily="2" charset="0"/>
              </a:rPr>
              <a:t> is high, as the water molecules interact with each other through hydrogen bonds which are relatively strong. </a:t>
            </a:r>
          </a:p>
          <a:p>
            <a:pPr algn="l" rtl="0"/>
            <a:endParaRPr lang="en-GB" dirty="0"/>
          </a:p>
        </p:txBody>
      </p:sp>
    </p:spTree>
    <p:extLst>
      <p:ext uri="{BB962C8B-B14F-4D97-AF65-F5344CB8AC3E}">
        <p14:creationId xmlns:p14="http://schemas.microsoft.com/office/powerpoint/2010/main" val="13455850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1CA1E70-C62F-6E47-4C4A-E913E157282B}"/>
              </a:ext>
            </a:extLst>
          </p:cNvPr>
          <p:cNvSpPr>
            <a:spLocks noGrp="1"/>
          </p:cNvSpPr>
          <p:nvPr>
            <p:ph type="title"/>
          </p:nvPr>
        </p:nvSpPr>
        <p:spPr>
          <a:xfrm>
            <a:off x="838200" y="365126"/>
            <a:ext cx="10515600" cy="576984"/>
          </a:xfrm>
        </p:spPr>
        <p:txBody>
          <a:bodyPr>
            <a:normAutofit fontScale="90000"/>
          </a:bodyPr>
          <a:lstStyle/>
          <a:p>
            <a:pPr algn="l" rtl="0"/>
            <a:r>
              <a:rPr lang="en-US" dirty="0"/>
              <a:t>Calculations method</a:t>
            </a:r>
            <a:endParaRPr lang="en-GB" dirty="0"/>
          </a:p>
        </p:txBody>
      </p:sp>
      <mc:AlternateContent xmlns:mc="http://schemas.openxmlformats.org/markup-compatibility/2006" xmlns:a14="http://schemas.microsoft.com/office/drawing/2010/main">
        <mc:Choice Requires="a14">
          <p:sp>
            <p:nvSpPr>
              <p:cNvPr id="3" name="عنصر نائب للمحتوى 2">
                <a:extLst>
                  <a:ext uri="{FF2B5EF4-FFF2-40B4-BE49-F238E27FC236}">
                    <a16:creationId xmlns:a16="http://schemas.microsoft.com/office/drawing/2014/main" id="{6A0666BE-9D7F-DAD7-C411-3CF457126438}"/>
                  </a:ext>
                </a:extLst>
              </p:cNvPr>
              <p:cNvSpPr>
                <a:spLocks noGrp="1"/>
              </p:cNvSpPr>
              <p:nvPr>
                <p:ph idx="1"/>
              </p:nvPr>
            </p:nvSpPr>
            <p:spPr>
              <a:xfrm>
                <a:off x="838200" y="942110"/>
                <a:ext cx="10515600" cy="5915890"/>
              </a:xfrm>
            </p:spPr>
            <p:txBody>
              <a:bodyPr>
                <a:normAutofit lnSpcReduction="10000"/>
              </a:bodyPr>
              <a:lstStyle/>
              <a:p>
                <a:pPr algn="just" rtl="1"/>
                <a:r>
                  <a:rPr lang="ar-SA" sz="1800" b="1" i="0" dirty="0">
                    <a:solidFill>
                      <a:srgbClr val="000000"/>
                    </a:solidFill>
                    <a:effectLst/>
                    <a:highlight>
                      <a:srgbClr val="FFFFFF"/>
                    </a:highlight>
                    <a:latin typeface="Times New Roman" panose="02020603050405020304" pitchFamily="18" charset="0"/>
                    <a:cs typeface="times new roman" panose="02020603050405020304" pitchFamily="18" charset="0"/>
                  </a:rPr>
                  <a:t>نفرض</a:t>
                </a:r>
                <a:r>
                  <a:rPr lang="ar-SA" b="1" i="0" dirty="0">
                    <a:solidFill>
                      <a:srgbClr val="000000"/>
                    </a:solidFill>
                    <a:effectLst/>
                    <a:highlight>
                      <a:srgbClr val="FFFFFF"/>
                    </a:highlight>
                    <a:latin typeface="Times New Roman" panose="02020603050405020304" pitchFamily="18" charset="0"/>
                  </a:rPr>
                  <a:t> </a:t>
                </a:r>
                <a:r>
                  <a:rPr lang="ar-SA" sz="1800" b="1" i="0" dirty="0">
                    <a:solidFill>
                      <a:srgbClr val="000000"/>
                    </a:solidFill>
                    <a:effectLst/>
                    <a:highlight>
                      <a:srgbClr val="FFFFFF"/>
                    </a:highlight>
                    <a:latin typeface="Times New Roman" panose="02020603050405020304" pitchFamily="18" charset="0"/>
                    <a:cs typeface="times new roman" panose="02020603050405020304" pitchFamily="18" charset="0"/>
                  </a:rPr>
                  <a:t>أن </a:t>
                </a:r>
                <a:r>
                  <a:rPr lang="ar-SA" sz="1800" b="1" i="0" dirty="0">
                    <a:solidFill>
                      <a:srgbClr val="000000"/>
                    </a:solidFill>
                    <a:effectLst/>
                    <a:highlight>
                      <a:srgbClr val="FFFFFF"/>
                    </a:highlight>
                    <a:latin typeface="times new roman" panose="02020603050405020304" pitchFamily="18" charset="0"/>
                  </a:rPr>
                  <a:t>(</a:t>
                </a:r>
                <a:r>
                  <a:rPr lang="en-GB" sz="1800" b="1" i="0" dirty="0" err="1">
                    <a:solidFill>
                      <a:srgbClr val="000000"/>
                    </a:solidFill>
                    <a:effectLst/>
                    <a:highlight>
                      <a:srgbClr val="FFFFFF"/>
                    </a:highlight>
                    <a:latin typeface="times new roman" panose="02020603050405020304" pitchFamily="18" charset="0"/>
                  </a:rPr>
                  <a:t>n</a:t>
                </a:r>
                <a:r>
                  <a:rPr lang="en-GB" sz="1800" b="1" i="0" baseline="-25000" dirty="0" err="1">
                    <a:solidFill>
                      <a:srgbClr val="000000"/>
                    </a:solidFill>
                    <a:effectLst/>
                    <a:highlight>
                      <a:srgbClr val="FFFFFF"/>
                    </a:highlight>
                    <a:latin typeface="times new roman" panose="02020603050405020304" pitchFamily="18" charset="0"/>
                  </a:rPr>
                  <a:t>B</a:t>
                </a:r>
                <a:r>
                  <a:rPr lang="en-GB" sz="1800" b="1" i="0" dirty="0">
                    <a:solidFill>
                      <a:srgbClr val="000000"/>
                    </a:solidFill>
                    <a:effectLst/>
                    <a:highlight>
                      <a:srgbClr val="FFFFFF"/>
                    </a:highlight>
                    <a:latin typeface="times new roman" panose="02020603050405020304" pitchFamily="18" charset="0"/>
                  </a:rPr>
                  <a:t> , </a:t>
                </a:r>
                <a:r>
                  <a:rPr lang="en-GB" sz="1800" b="1" i="0" dirty="0" err="1">
                    <a:solidFill>
                      <a:srgbClr val="000000"/>
                    </a:solidFill>
                    <a:effectLst/>
                    <a:highlight>
                      <a:srgbClr val="FFFFFF"/>
                    </a:highlight>
                    <a:latin typeface="times new roman" panose="02020603050405020304" pitchFamily="18" charset="0"/>
                  </a:rPr>
                  <a:t>n</a:t>
                </a:r>
                <a:r>
                  <a:rPr lang="en-GB" sz="1800" b="1" i="0" baseline="-25000" dirty="0" err="1">
                    <a:solidFill>
                      <a:srgbClr val="000000"/>
                    </a:solidFill>
                    <a:effectLst/>
                    <a:highlight>
                      <a:srgbClr val="FFFFFF"/>
                    </a:highlight>
                    <a:latin typeface="times new roman" panose="02020603050405020304" pitchFamily="18" charset="0"/>
                  </a:rPr>
                  <a:t>A</a:t>
                </a:r>
                <a:r>
                  <a:rPr lang="en-GB" sz="1800" b="1" i="0" dirty="0">
                    <a:solidFill>
                      <a:srgbClr val="000000"/>
                    </a:solidFill>
                    <a:effectLst/>
                    <a:highlight>
                      <a:srgbClr val="FFFFFF"/>
                    </a:highlight>
                    <a:latin typeface="times new roman" panose="02020603050405020304" pitchFamily="18" charset="0"/>
                  </a:rPr>
                  <a:t>)</a:t>
                </a:r>
                <a:r>
                  <a:rPr lang="en-GB" b="1" i="0" dirty="0">
                    <a:solidFill>
                      <a:srgbClr val="000000"/>
                    </a:solidFill>
                    <a:effectLst/>
                    <a:highlight>
                      <a:srgbClr val="FFFFFF"/>
                    </a:highlight>
                    <a:latin typeface="Times New Roman" panose="02020603050405020304" pitchFamily="18" charset="0"/>
                  </a:rPr>
                  <a:t> </a:t>
                </a:r>
                <a:r>
                  <a:rPr lang="ar-SA" sz="1800" b="1" i="0" dirty="0" err="1">
                    <a:solidFill>
                      <a:srgbClr val="000000"/>
                    </a:solidFill>
                    <a:effectLst/>
                    <a:highlight>
                      <a:srgbClr val="FFFFFF"/>
                    </a:highlight>
                    <a:latin typeface="Times New Roman" panose="02020603050405020304" pitchFamily="18" charset="0"/>
                    <a:cs typeface="times new roman" panose="02020603050405020304" pitchFamily="18" charset="0"/>
                  </a:rPr>
                  <a:t>ھما</a:t>
                </a:r>
                <a:r>
                  <a:rPr lang="ar-SA" sz="1800" b="1" i="0" dirty="0">
                    <a:solidFill>
                      <a:srgbClr val="000000"/>
                    </a:solidFill>
                    <a:effectLst/>
                    <a:highlight>
                      <a:srgbClr val="FFFFFF"/>
                    </a:highlight>
                    <a:latin typeface="Times New Roman" panose="02020603050405020304" pitchFamily="18" charset="0"/>
                    <a:cs typeface="times new roman" panose="02020603050405020304" pitchFamily="18" charset="0"/>
                  </a:rPr>
                  <a:t> أعداد النقط التي تم الحصول </a:t>
                </a:r>
                <a:r>
                  <a:rPr lang="ar-SA" sz="1800" b="1" i="0" dirty="0" err="1">
                    <a:solidFill>
                      <a:srgbClr val="000000"/>
                    </a:solidFill>
                    <a:effectLst/>
                    <a:highlight>
                      <a:srgbClr val="FFFFFF"/>
                    </a:highlight>
                    <a:latin typeface="Times New Roman" panose="02020603050405020304" pitchFamily="18" charset="0"/>
                    <a:cs typeface="times new roman" panose="02020603050405020304" pitchFamily="18" charset="0"/>
                  </a:rPr>
                  <a:t>علیھا</a:t>
                </a:r>
                <a:r>
                  <a:rPr lang="ar-SA" sz="1800" b="1" i="0" dirty="0">
                    <a:solidFill>
                      <a:srgbClr val="000000"/>
                    </a:solidFill>
                    <a:effectLst/>
                    <a:highlight>
                      <a:srgbClr val="FFFFFF"/>
                    </a:highlight>
                    <a:latin typeface="Times New Roman" panose="02020603050405020304" pitchFamily="18" charset="0"/>
                    <a:cs typeface="times new roman" panose="02020603050405020304" pitchFamily="18" charset="0"/>
                  </a:rPr>
                  <a:t> من </a:t>
                </a:r>
                <a:r>
                  <a:rPr lang="ar-SA" sz="1800" b="1" i="0" dirty="0" err="1">
                    <a:solidFill>
                      <a:srgbClr val="000000"/>
                    </a:solidFill>
                    <a:effectLst/>
                    <a:highlight>
                      <a:srgbClr val="FFFFFF"/>
                    </a:highlight>
                    <a:latin typeface="Times New Roman" panose="02020603050405020304" pitchFamily="18" charset="0"/>
                    <a:cs typeface="times new roman" panose="02020603050405020304" pitchFamily="18" charset="0"/>
                  </a:rPr>
                  <a:t>حجمین</a:t>
                </a:r>
                <a:r>
                  <a:rPr lang="ar-SA" sz="1800" b="1" i="0" dirty="0">
                    <a:solidFill>
                      <a:srgbClr val="000000"/>
                    </a:solidFill>
                    <a:effectLst/>
                    <a:highlight>
                      <a:srgbClr val="FFFFFF"/>
                    </a:highlight>
                    <a:latin typeface="Times New Roman" panose="02020603050405020304" pitchFamily="18" charset="0"/>
                    <a:cs typeface="times new roman" panose="02020603050405020304" pitchFamily="18" charset="0"/>
                  </a:rPr>
                  <a:t> من السائلين </a:t>
                </a:r>
                <a:r>
                  <a:rPr lang="ar-SA" sz="1800" b="1" i="0" dirty="0">
                    <a:solidFill>
                      <a:srgbClr val="000000"/>
                    </a:solidFill>
                    <a:effectLst/>
                    <a:highlight>
                      <a:srgbClr val="FFFFFF"/>
                    </a:highlight>
                    <a:latin typeface="times new roman" panose="02020603050405020304" pitchFamily="18" charset="0"/>
                  </a:rPr>
                  <a:t>(</a:t>
                </a:r>
                <a:r>
                  <a:rPr lang="en-GB" sz="1800" b="1" i="0" dirty="0">
                    <a:solidFill>
                      <a:srgbClr val="000000"/>
                    </a:solidFill>
                    <a:effectLst/>
                    <a:highlight>
                      <a:srgbClr val="FFFFFF"/>
                    </a:highlight>
                    <a:latin typeface="times new roman" panose="02020603050405020304" pitchFamily="18" charset="0"/>
                  </a:rPr>
                  <a:t>A , B) </a:t>
                </a:r>
                <a:r>
                  <a:rPr lang="ar-SA" sz="1800" b="1" i="0" dirty="0">
                    <a:solidFill>
                      <a:srgbClr val="000000"/>
                    </a:solidFill>
                    <a:effectLst/>
                    <a:highlight>
                      <a:srgbClr val="FFFFFF"/>
                    </a:highlight>
                    <a:latin typeface="Times New Roman" panose="02020603050405020304" pitchFamily="18" charset="0"/>
                    <a:cs typeface="times new roman" panose="02020603050405020304" pitchFamily="18" charset="0"/>
                  </a:rPr>
                  <a:t>وكثافتهما </a:t>
                </a:r>
                <a:r>
                  <a:rPr lang="ar-SA" sz="1800" b="1" i="0" dirty="0">
                    <a:solidFill>
                      <a:srgbClr val="000000"/>
                    </a:solidFill>
                    <a:effectLst/>
                    <a:highlight>
                      <a:srgbClr val="FFFFFF"/>
                    </a:highlight>
                    <a:latin typeface="times new roman" panose="02020603050405020304" pitchFamily="18" charset="0"/>
                  </a:rPr>
                  <a:t>(</a:t>
                </a:r>
                <a:r>
                  <a:rPr lang="en-GB" sz="1800" b="1" i="0" dirty="0">
                    <a:solidFill>
                      <a:srgbClr val="000000"/>
                    </a:solidFill>
                    <a:effectLst/>
                    <a:highlight>
                      <a:srgbClr val="FFFFFF"/>
                    </a:highlight>
                    <a:latin typeface="times new roman" panose="02020603050405020304" pitchFamily="18" charset="0"/>
                  </a:rPr>
                  <a:t>d</a:t>
                </a:r>
                <a:r>
                  <a:rPr lang="en-GB" sz="1800" b="1" i="0" baseline="-25000" dirty="0">
                    <a:solidFill>
                      <a:srgbClr val="000000"/>
                    </a:solidFill>
                    <a:effectLst/>
                    <a:highlight>
                      <a:srgbClr val="FFFFFF"/>
                    </a:highlight>
                    <a:latin typeface="times new roman" panose="02020603050405020304" pitchFamily="18" charset="0"/>
                  </a:rPr>
                  <a:t>B </a:t>
                </a:r>
                <a:r>
                  <a:rPr lang="en-GB" sz="1800" b="1" i="0" dirty="0">
                    <a:solidFill>
                      <a:srgbClr val="000000"/>
                    </a:solidFill>
                    <a:effectLst/>
                    <a:highlight>
                      <a:srgbClr val="FFFFFF"/>
                    </a:highlight>
                    <a:latin typeface="times new roman" panose="02020603050405020304" pitchFamily="18" charset="0"/>
                  </a:rPr>
                  <a:t>, </a:t>
                </a:r>
                <a:r>
                  <a:rPr lang="en-GB" sz="1800" b="1" i="0" dirty="0" err="1">
                    <a:solidFill>
                      <a:srgbClr val="000000"/>
                    </a:solidFill>
                    <a:effectLst/>
                    <a:highlight>
                      <a:srgbClr val="FFFFFF"/>
                    </a:highlight>
                    <a:latin typeface="times new roman" panose="02020603050405020304" pitchFamily="18" charset="0"/>
                  </a:rPr>
                  <a:t>d</a:t>
                </a:r>
                <a:r>
                  <a:rPr lang="en-GB" sz="1800" b="1" i="0" baseline="-25000" dirty="0" err="1">
                    <a:solidFill>
                      <a:srgbClr val="000000"/>
                    </a:solidFill>
                    <a:effectLst/>
                    <a:highlight>
                      <a:srgbClr val="FFFFFF"/>
                    </a:highlight>
                    <a:latin typeface="times new roman" panose="02020603050405020304" pitchFamily="18" charset="0"/>
                  </a:rPr>
                  <a:t>A</a:t>
                </a:r>
                <a:r>
                  <a:rPr lang="en-GB" sz="1800" b="1" i="0" dirty="0">
                    <a:solidFill>
                      <a:srgbClr val="000000"/>
                    </a:solidFill>
                    <a:effectLst/>
                    <a:highlight>
                      <a:srgbClr val="FFFFFF"/>
                    </a:highlight>
                    <a:latin typeface="times new roman" panose="02020603050405020304" pitchFamily="18" charset="0"/>
                  </a:rPr>
                  <a:t>)</a:t>
                </a:r>
                <a:r>
                  <a:rPr lang="en-GB" sz="1800" b="1" i="0" dirty="0">
                    <a:solidFill>
                      <a:srgbClr val="000000"/>
                    </a:solidFill>
                    <a:effectLst/>
                    <a:highlight>
                      <a:srgbClr val="FFFFFF"/>
                    </a:highlight>
                    <a:latin typeface="Times New Roman" panose="02020603050405020304" pitchFamily="18" charset="0"/>
                    <a:cs typeface="times new roman" panose="02020603050405020304" pitchFamily="18" charset="0"/>
                  </a:rPr>
                  <a:t> </a:t>
                </a:r>
                <a:r>
                  <a:rPr lang="ar-SA" sz="1800" b="1" i="0" dirty="0">
                    <a:solidFill>
                      <a:srgbClr val="000000"/>
                    </a:solidFill>
                    <a:effectLst/>
                    <a:highlight>
                      <a:srgbClr val="FFFFFF"/>
                    </a:highlight>
                    <a:latin typeface="Times New Roman" panose="02020603050405020304" pitchFamily="18" charset="0"/>
                    <a:cs typeface="times new roman" panose="02020603050405020304" pitchFamily="18" charset="0"/>
                  </a:rPr>
                  <a:t>على الترتيب.</a:t>
                </a:r>
                <a:endParaRPr lang="ar-SA" b="1" i="0" dirty="0">
                  <a:solidFill>
                    <a:srgbClr val="000000"/>
                  </a:solidFill>
                  <a:effectLst/>
                  <a:highlight>
                    <a:srgbClr val="FFFFFF"/>
                  </a:highlight>
                  <a:latin typeface="Times New Roman" panose="02020603050405020304" pitchFamily="18" charset="0"/>
                </a:endParaRPr>
              </a:p>
              <a:p>
                <a:pPr algn="just" rtl="1"/>
                <a:r>
                  <a:rPr lang="ar-SA" sz="1800" b="1" i="0" dirty="0">
                    <a:solidFill>
                      <a:srgbClr val="FF00FF"/>
                    </a:solidFill>
                    <a:effectLst/>
                    <a:highlight>
                      <a:srgbClr val="FFFFFF"/>
                    </a:highlight>
                    <a:latin typeface="arial unicode ms"/>
                  </a:rPr>
                  <a:t>–</a:t>
                </a:r>
                <a:r>
                  <a:rPr lang="ar-SA" b="1" i="0" dirty="0">
                    <a:solidFill>
                      <a:srgbClr val="000000"/>
                    </a:solidFill>
                    <a:effectLst/>
                    <a:highlight>
                      <a:srgbClr val="FFFFFF"/>
                    </a:highlight>
                    <a:latin typeface="Times New Roman" panose="02020603050405020304" pitchFamily="18" charset="0"/>
                  </a:rPr>
                  <a:t> </a:t>
                </a:r>
                <a:r>
                  <a:rPr lang="ar-SA" sz="1800" b="1" i="0" dirty="0">
                    <a:solidFill>
                      <a:srgbClr val="000000"/>
                    </a:solidFill>
                    <a:effectLst/>
                    <a:highlight>
                      <a:srgbClr val="FFFFFF"/>
                    </a:highlight>
                    <a:latin typeface="Times New Roman" panose="02020603050405020304" pitchFamily="18" charset="0"/>
                    <a:cs typeface="times new roman" panose="02020603050405020304" pitchFamily="18" charset="0"/>
                  </a:rPr>
                  <a:t>يتحدد متوسط وزن النقطة من السائل </a:t>
                </a:r>
                <a:r>
                  <a:rPr lang="ar-SA" sz="1800" b="1" i="0" dirty="0">
                    <a:solidFill>
                      <a:srgbClr val="000000"/>
                    </a:solidFill>
                    <a:effectLst/>
                    <a:highlight>
                      <a:srgbClr val="FFFFFF"/>
                    </a:highlight>
                    <a:latin typeface="times new roman" panose="02020603050405020304" pitchFamily="18" charset="0"/>
                  </a:rPr>
                  <a:t>(</a:t>
                </a:r>
                <a:r>
                  <a:rPr lang="en-GB" sz="1800" b="1" i="0" dirty="0">
                    <a:solidFill>
                      <a:srgbClr val="000000"/>
                    </a:solidFill>
                    <a:effectLst/>
                    <a:highlight>
                      <a:srgbClr val="FFFFFF"/>
                    </a:highlight>
                    <a:latin typeface="times new roman" panose="02020603050405020304" pitchFamily="18" charset="0"/>
                  </a:rPr>
                  <a:t>A) </a:t>
                </a:r>
                <a:r>
                  <a:rPr lang="ar-SA" sz="1800" b="1" i="0" dirty="0">
                    <a:solidFill>
                      <a:srgbClr val="000000"/>
                    </a:solidFill>
                    <a:effectLst/>
                    <a:highlight>
                      <a:srgbClr val="FFFFFF"/>
                    </a:highlight>
                    <a:latin typeface="Times New Roman" panose="02020603050405020304" pitchFamily="18" charset="0"/>
                    <a:cs typeface="times new roman" panose="02020603050405020304" pitchFamily="18" charset="0"/>
                  </a:rPr>
                  <a:t>وكذلك من السائل </a:t>
                </a:r>
                <a:r>
                  <a:rPr lang="ar-SA" sz="1800" b="1" i="0" dirty="0">
                    <a:solidFill>
                      <a:srgbClr val="000000"/>
                    </a:solidFill>
                    <a:effectLst/>
                    <a:highlight>
                      <a:srgbClr val="FFFFFF"/>
                    </a:highlight>
                    <a:latin typeface="times new roman" panose="02020603050405020304" pitchFamily="18" charset="0"/>
                  </a:rPr>
                  <a:t>(</a:t>
                </a:r>
                <a:r>
                  <a:rPr lang="en-GB" sz="1800" b="1" i="0" dirty="0">
                    <a:solidFill>
                      <a:srgbClr val="000000"/>
                    </a:solidFill>
                    <a:effectLst/>
                    <a:highlight>
                      <a:srgbClr val="FFFFFF"/>
                    </a:highlight>
                    <a:latin typeface="times new roman" panose="02020603050405020304" pitchFamily="18" charset="0"/>
                  </a:rPr>
                  <a:t>B) </a:t>
                </a:r>
                <a:r>
                  <a:rPr lang="ar-SA" sz="1800" b="1" i="0" dirty="0">
                    <a:solidFill>
                      <a:srgbClr val="000000"/>
                    </a:solidFill>
                    <a:effectLst/>
                    <a:highlight>
                      <a:srgbClr val="FFFFFF"/>
                    </a:highlight>
                    <a:latin typeface="times new roman" panose="02020603050405020304" pitchFamily="18" charset="0"/>
                  </a:rPr>
                  <a:t>من العلاقتين:</a:t>
                </a:r>
                <a:endParaRPr lang="en-US" sz="1800" b="1" i="0" dirty="0">
                  <a:solidFill>
                    <a:srgbClr val="000000"/>
                  </a:solidFill>
                  <a:effectLst/>
                  <a:highlight>
                    <a:srgbClr val="FFFFFF"/>
                  </a:highlight>
                  <a:latin typeface="times new roman" panose="02020603050405020304" pitchFamily="18" charset="0"/>
                </a:endParaRPr>
              </a:p>
              <a:p>
                <a:pPr algn="just" rtl="0"/>
                <a:r>
                  <a:rPr lang="en-US" sz="1800" b="1" dirty="0">
                    <a:solidFill>
                      <a:srgbClr val="000000"/>
                    </a:solidFill>
                    <a:highlight>
                      <a:srgbClr val="FFFFFF"/>
                    </a:highlight>
                    <a:latin typeface="times new roman" panose="02020603050405020304" pitchFamily="18" charset="0"/>
                  </a:rPr>
                  <a:t> W</a:t>
                </a:r>
                <a:r>
                  <a:rPr lang="en-US" sz="1800" b="1" baseline="-25000" dirty="0">
                    <a:solidFill>
                      <a:srgbClr val="000000"/>
                    </a:solidFill>
                    <a:highlight>
                      <a:srgbClr val="FFFFFF"/>
                    </a:highlight>
                    <a:latin typeface="times new roman" panose="02020603050405020304" pitchFamily="18" charset="0"/>
                  </a:rPr>
                  <a:t>A</a:t>
                </a:r>
                <a:r>
                  <a:rPr lang="en-US" sz="1800" b="1" dirty="0">
                    <a:solidFill>
                      <a:srgbClr val="000000"/>
                    </a:solidFill>
                    <a:highlight>
                      <a:srgbClr val="FFFFFF"/>
                    </a:highlight>
                    <a:latin typeface="times new roman" panose="02020603050405020304" pitchFamily="18" charset="0"/>
                  </a:rPr>
                  <a:t> = </a:t>
                </a:r>
                <a14:m>
                  <m:oMath xmlns:m="http://schemas.openxmlformats.org/officeDocument/2006/math">
                    <m:f>
                      <m:fPr>
                        <m:ctrlPr>
                          <a:rPr lang="en-US" sz="1800" b="1" i="1" smtClean="0">
                            <a:solidFill>
                              <a:srgbClr val="000000"/>
                            </a:solidFill>
                            <a:highlight>
                              <a:srgbClr val="FFFFFF"/>
                            </a:highlight>
                            <a:latin typeface="Cambria Math" panose="02040503050406030204" pitchFamily="18" charset="0"/>
                          </a:rPr>
                        </m:ctrlPr>
                      </m:fPr>
                      <m:num>
                        <m:r>
                          <a:rPr lang="en-US" sz="1800" b="1" i="1" smtClean="0">
                            <a:solidFill>
                              <a:srgbClr val="000000"/>
                            </a:solidFill>
                            <a:highlight>
                              <a:srgbClr val="FFFFFF"/>
                            </a:highlight>
                            <a:latin typeface="Cambria Math" panose="02040503050406030204" pitchFamily="18" charset="0"/>
                          </a:rPr>
                          <m:t>𝑽</m:t>
                        </m:r>
                      </m:num>
                      <m:den>
                        <m:r>
                          <a:rPr lang="en-US" sz="1800" b="1" i="1" smtClean="0">
                            <a:solidFill>
                              <a:srgbClr val="000000"/>
                            </a:solidFill>
                            <a:highlight>
                              <a:srgbClr val="FFFFFF"/>
                            </a:highlight>
                            <a:latin typeface="Cambria Math" panose="02040503050406030204" pitchFamily="18" charset="0"/>
                          </a:rPr>
                          <m:t>𝒏𝑨</m:t>
                        </m:r>
                      </m:den>
                    </m:f>
                    <m:r>
                      <a:rPr lang="en-US" sz="1800" b="1" i="1" smtClean="0">
                        <a:solidFill>
                          <a:srgbClr val="000000"/>
                        </a:solidFill>
                        <a:highlight>
                          <a:srgbClr val="FFFFFF"/>
                        </a:highlight>
                        <a:latin typeface="Cambria Math" panose="02040503050406030204" pitchFamily="18" charset="0"/>
                      </a:rPr>
                      <m:t> </m:t>
                    </m:r>
                    <m:r>
                      <a:rPr lang="en-US" sz="1800" b="1" i="1" smtClean="0">
                        <a:solidFill>
                          <a:srgbClr val="000000"/>
                        </a:solidFill>
                        <a:highlight>
                          <a:srgbClr val="FFFFFF"/>
                        </a:highlight>
                        <a:latin typeface="Cambria Math" panose="02040503050406030204" pitchFamily="18" charset="0"/>
                      </a:rPr>
                      <m:t>𝒅𝑨</m:t>
                    </m:r>
                  </m:oMath>
                </a14:m>
                <a:endParaRPr lang="en-US" b="1" i="0" dirty="0">
                  <a:solidFill>
                    <a:srgbClr val="000000"/>
                  </a:solidFill>
                  <a:effectLst/>
                  <a:highlight>
                    <a:srgbClr val="FFFFFF"/>
                  </a:highlight>
                  <a:latin typeface="Times New Roman" panose="02020603050405020304" pitchFamily="18" charset="0"/>
                </a:endParaRPr>
              </a:p>
              <a:p>
                <a:pPr algn="just" rtl="0"/>
                <a:r>
                  <a:rPr lang="en-US" sz="1800" b="1" dirty="0">
                    <a:solidFill>
                      <a:srgbClr val="000000"/>
                    </a:solidFill>
                    <a:highlight>
                      <a:srgbClr val="FFFFFF"/>
                    </a:highlight>
                    <a:latin typeface="Times New Roman" panose="02020603050405020304" pitchFamily="18" charset="0"/>
                  </a:rPr>
                  <a:t>W</a:t>
                </a:r>
                <a:r>
                  <a:rPr lang="en-US" sz="1800" b="1" baseline="-25000" dirty="0">
                    <a:solidFill>
                      <a:srgbClr val="000000"/>
                    </a:solidFill>
                    <a:highlight>
                      <a:srgbClr val="FFFFFF"/>
                    </a:highlight>
                    <a:latin typeface="Times New Roman" panose="02020603050405020304" pitchFamily="18" charset="0"/>
                  </a:rPr>
                  <a:t>B</a:t>
                </a:r>
                <a:r>
                  <a:rPr lang="en-US" sz="1800" b="1" dirty="0">
                    <a:solidFill>
                      <a:srgbClr val="000000"/>
                    </a:solidFill>
                    <a:highlight>
                      <a:srgbClr val="FFFFFF"/>
                    </a:highlight>
                    <a:latin typeface="Times New Roman" panose="02020603050405020304" pitchFamily="18" charset="0"/>
                  </a:rPr>
                  <a:t> = </a:t>
                </a:r>
                <a14:m>
                  <m:oMath xmlns:m="http://schemas.openxmlformats.org/officeDocument/2006/math">
                    <m:box>
                      <m:boxPr>
                        <m:ctrlPr>
                          <a:rPr lang="en-US" sz="1800" b="1" i="1" smtClean="0">
                            <a:solidFill>
                              <a:srgbClr val="000000"/>
                            </a:solidFill>
                            <a:highlight>
                              <a:srgbClr val="FFFFFF"/>
                            </a:highlight>
                            <a:latin typeface="Cambria Math" panose="02040503050406030204" pitchFamily="18" charset="0"/>
                          </a:rPr>
                        </m:ctrlPr>
                      </m:boxPr>
                      <m:e>
                        <m:f>
                          <m:fPr>
                            <m:ctrlPr>
                              <a:rPr lang="en-US" sz="1800" b="1" i="1" smtClean="0">
                                <a:solidFill>
                                  <a:srgbClr val="000000"/>
                                </a:solidFill>
                                <a:highlight>
                                  <a:srgbClr val="FFFFFF"/>
                                </a:highlight>
                                <a:latin typeface="Cambria Math" panose="02040503050406030204" pitchFamily="18" charset="0"/>
                              </a:rPr>
                            </m:ctrlPr>
                          </m:fPr>
                          <m:num>
                            <m:r>
                              <a:rPr lang="en-US" sz="1800" b="1" i="1" smtClean="0">
                                <a:solidFill>
                                  <a:srgbClr val="000000"/>
                                </a:solidFill>
                                <a:highlight>
                                  <a:srgbClr val="FFFFFF"/>
                                </a:highlight>
                                <a:latin typeface="Cambria Math" panose="02040503050406030204" pitchFamily="18" charset="0"/>
                              </a:rPr>
                              <m:t>𝑽</m:t>
                            </m:r>
                          </m:num>
                          <m:den>
                            <m:r>
                              <a:rPr lang="en-US" sz="1800" b="1" i="1" smtClean="0">
                                <a:solidFill>
                                  <a:srgbClr val="000000"/>
                                </a:solidFill>
                                <a:highlight>
                                  <a:srgbClr val="FFFFFF"/>
                                </a:highlight>
                                <a:latin typeface="Cambria Math" panose="02040503050406030204" pitchFamily="18" charset="0"/>
                              </a:rPr>
                              <m:t>𝒏𝑩</m:t>
                            </m:r>
                            <m:r>
                              <a:rPr lang="en-US" sz="1800" b="1" i="1" smtClean="0">
                                <a:solidFill>
                                  <a:srgbClr val="000000"/>
                                </a:solidFill>
                                <a:highlight>
                                  <a:srgbClr val="FFFFFF"/>
                                </a:highlight>
                                <a:latin typeface="Cambria Math" panose="02040503050406030204" pitchFamily="18" charset="0"/>
                              </a:rPr>
                              <m:t> </m:t>
                            </m:r>
                          </m:den>
                        </m:f>
                        <m:r>
                          <a:rPr lang="en-US" sz="1800" b="1" i="1" smtClean="0">
                            <a:solidFill>
                              <a:srgbClr val="000000"/>
                            </a:solidFill>
                            <a:highlight>
                              <a:srgbClr val="FFFFFF"/>
                            </a:highlight>
                            <a:latin typeface="Cambria Math" panose="02040503050406030204" pitchFamily="18" charset="0"/>
                          </a:rPr>
                          <m:t>𝒅𝑩</m:t>
                        </m:r>
                      </m:e>
                    </m:box>
                  </m:oMath>
                </a14:m>
                <a:r>
                  <a:rPr lang="en-US" b="1" i="0" dirty="0">
                    <a:solidFill>
                      <a:srgbClr val="000000"/>
                    </a:solidFill>
                    <a:effectLst/>
                    <a:highlight>
                      <a:srgbClr val="FFFFFF"/>
                    </a:highlight>
                    <a:latin typeface="Times New Roman" panose="02020603050405020304" pitchFamily="18" charset="0"/>
                  </a:rPr>
                  <a:t>                      </a:t>
                </a:r>
                <a:r>
                  <a:rPr lang="en-US" sz="2400" b="1" i="0" dirty="0">
                    <a:solidFill>
                      <a:srgbClr val="000000"/>
                    </a:solidFill>
                    <a:effectLst/>
                    <a:highlight>
                      <a:srgbClr val="FFFFFF"/>
                    </a:highlight>
                    <a:latin typeface="Times New Roman" panose="02020603050405020304" pitchFamily="18" charset="0"/>
                  </a:rPr>
                  <a:t>--------- (2) </a:t>
                </a:r>
                <a:r>
                  <a:rPr lang="en-US" b="1" i="0" dirty="0">
                    <a:solidFill>
                      <a:srgbClr val="000000"/>
                    </a:solidFill>
                    <a:effectLst/>
                    <a:highlight>
                      <a:srgbClr val="FFFFFF"/>
                    </a:highlight>
                    <a:latin typeface="Times New Roman" panose="02020603050405020304" pitchFamily="18" charset="0"/>
                  </a:rPr>
                  <a:t>      </a:t>
                </a:r>
                <a:endParaRPr lang="ar-IQ" sz="1400" b="1" i="0" dirty="0">
                  <a:solidFill>
                    <a:srgbClr val="000000"/>
                  </a:solidFill>
                  <a:effectLst/>
                  <a:highlight>
                    <a:srgbClr val="FFFFFF"/>
                  </a:highlight>
                  <a:latin typeface="Times New Roman" panose="02020603050405020304" pitchFamily="18" charset="0"/>
                </a:endParaRPr>
              </a:p>
              <a:p>
                <a:pPr algn="just"/>
                <a:r>
                  <a:rPr lang="en-US" sz="1800" b="1" dirty="0">
                    <a:solidFill>
                      <a:srgbClr val="000000"/>
                    </a:solidFill>
                    <a:highlight>
                      <a:srgbClr val="FFFFFF"/>
                    </a:highlight>
                    <a:latin typeface="Times New Roman" panose="02020603050405020304" pitchFamily="18" charset="0"/>
                  </a:rPr>
                  <a:t> </a:t>
                </a:r>
                <a:r>
                  <a:rPr lang="ar-IQ" sz="1800" b="1" dirty="0">
                    <a:solidFill>
                      <a:srgbClr val="000000"/>
                    </a:solidFill>
                    <a:highlight>
                      <a:srgbClr val="FFFFFF"/>
                    </a:highlight>
                    <a:latin typeface="Times New Roman" panose="02020603050405020304" pitchFamily="18" charset="0"/>
                  </a:rPr>
                  <a:t>وحيث أن: </a:t>
                </a:r>
                <a:r>
                  <a:rPr lang="en-US" sz="2400" dirty="0"/>
                  <a:t>                                                                                                 </a:t>
                </a:r>
                <a14:m>
                  <m:oMath xmlns:m="http://schemas.openxmlformats.org/officeDocument/2006/math">
                    <m:box>
                      <m:boxPr>
                        <m:ctrlPr>
                          <a:rPr lang="en-US" sz="2400" i="1" smtClean="0">
                            <a:latin typeface="Cambria Math" panose="02040503050406030204" pitchFamily="18" charset="0"/>
                          </a:rPr>
                        </m:ctrlPr>
                      </m:boxPr>
                      <m:e>
                        <m:argPr>
                          <m:argSz m:val="-1"/>
                        </m:argPr>
                        <m:f>
                          <m:fPr>
                            <m:ctrlPr>
                              <a:rPr lang="en-US" sz="2400" i="1" smtClean="0">
                                <a:latin typeface="Cambria Math" panose="02040503050406030204" pitchFamily="18" charset="0"/>
                              </a:rPr>
                            </m:ctrlPr>
                          </m:fPr>
                          <m:num>
                            <m:r>
                              <m:rPr>
                                <m:nor/>
                              </m:rPr>
                              <a:rPr lang="en-US" sz="2400" dirty="0"/>
                              <m:t>γ</m:t>
                            </m:r>
                            <m:r>
                              <m:rPr>
                                <m:nor/>
                              </m:rPr>
                              <a:rPr lang="en-US" sz="2400" dirty="0"/>
                              <m:t>A</m:t>
                            </m:r>
                          </m:num>
                          <m:den>
                            <m:r>
                              <m:rPr>
                                <m:nor/>
                              </m:rPr>
                              <a:rPr lang="en-US" sz="2400" dirty="0"/>
                              <m:t>γ</m:t>
                            </m:r>
                            <m:r>
                              <m:rPr>
                                <m:nor/>
                              </m:rPr>
                              <a:rPr lang="en-US" sz="2400" dirty="0"/>
                              <m:t>B</m:t>
                            </m:r>
                          </m:den>
                        </m:f>
                      </m:e>
                    </m:box>
                  </m:oMath>
                </a14:m>
                <a:r>
                  <a:rPr lang="en-US" sz="2400" dirty="0"/>
                  <a:t> = </a:t>
                </a:r>
                <a14:m>
                  <m:oMath xmlns:m="http://schemas.openxmlformats.org/officeDocument/2006/math">
                    <m:box>
                      <m:boxPr>
                        <m:ctrlPr>
                          <a:rPr lang="en-US" sz="2400" i="1" smtClean="0">
                            <a:latin typeface="Cambria Math" panose="02040503050406030204" pitchFamily="18" charset="0"/>
                          </a:rPr>
                        </m:ctrlPr>
                      </m:boxPr>
                      <m:e>
                        <m:argPr>
                          <m:argSz m:val="-1"/>
                        </m:argPr>
                        <m:f>
                          <m:fPr>
                            <m:ctrlPr>
                              <a:rPr lang="en-US" sz="2400" i="1" smtClean="0">
                                <a:latin typeface="Cambria Math" panose="02040503050406030204" pitchFamily="18" charset="0"/>
                              </a:rPr>
                            </m:ctrlPr>
                          </m:fPr>
                          <m:num>
                            <m:r>
                              <a:rPr lang="en-US" sz="2400" b="0" i="1" smtClean="0">
                                <a:latin typeface="Cambria Math" panose="02040503050406030204" pitchFamily="18" charset="0"/>
                              </a:rPr>
                              <m:t>𝑊𝐴</m:t>
                            </m:r>
                          </m:num>
                          <m:den>
                            <m:r>
                              <a:rPr lang="en-US" sz="2400" b="0" i="1" smtClean="0">
                                <a:latin typeface="Cambria Math" panose="02040503050406030204" pitchFamily="18" charset="0"/>
                              </a:rPr>
                              <m:t>𝑊𝐵</m:t>
                            </m:r>
                          </m:den>
                        </m:f>
                      </m:e>
                    </m:box>
                  </m:oMath>
                </a14:m>
                <a:r>
                  <a:rPr lang="en-GB" sz="2400" dirty="0"/>
                  <a:t>  </a:t>
                </a:r>
              </a:p>
              <a:p>
                <a:pPr algn="just"/>
                <a:endParaRPr lang="en-GB" sz="2400" dirty="0"/>
              </a:p>
              <a:p>
                <a:pPr algn="just" rtl="0"/>
                <a:r>
                  <a:rPr lang="en-GB" sz="2400" dirty="0"/>
                  <a:t>By substituting the values of W</a:t>
                </a:r>
                <a:r>
                  <a:rPr lang="en-GB" sz="2400" baseline="-25000" dirty="0"/>
                  <a:t>A</a:t>
                </a:r>
                <a:r>
                  <a:rPr lang="en-GB" sz="2400" dirty="0"/>
                  <a:t> , W</a:t>
                </a:r>
                <a:r>
                  <a:rPr lang="en-GB" sz="2400" baseline="-25000" dirty="0"/>
                  <a:t>B</a:t>
                </a:r>
                <a:r>
                  <a:rPr lang="en-GB" sz="2400" dirty="0"/>
                  <a:t> :</a:t>
                </a:r>
              </a:p>
              <a:p>
                <a:pPr algn="just" rtl="0"/>
                <a:r>
                  <a:rPr lang="en-GB" sz="2400" dirty="0"/>
                  <a:t>                                                                       </a:t>
                </a:r>
                <a14:m>
                  <m:oMath xmlns:m="http://schemas.openxmlformats.org/officeDocument/2006/math">
                    <m:box>
                      <m:boxPr>
                        <m:ctrlPr>
                          <a:rPr lang="en-GB" sz="2400" i="1" smtClean="0">
                            <a:latin typeface="Cambria Math" panose="02040503050406030204" pitchFamily="18" charset="0"/>
                          </a:rPr>
                        </m:ctrlPr>
                      </m:boxPr>
                      <m:e>
                        <m:argPr>
                          <m:argSz m:val="-1"/>
                        </m:argPr>
                        <m:f>
                          <m:fPr>
                            <m:ctrlPr>
                              <a:rPr lang="en-GB" sz="2400" i="1" smtClean="0">
                                <a:latin typeface="Cambria Math" panose="02040503050406030204" pitchFamily="18" charset="0"/>
                              </a:rPr>
                            </m:ctrlPr>
                          </m:fPr>
                          <m:num>
                            <m:r>
                              <m:rPr>
                                <m:nor/>
                              </m:rPr>
                              <a:rPr lang="en-US" sz="2400" dirty="0"/>
                              <m:t>γ</m:t>
                            </m:r>
                            <m:r>
                              <a:rPr lang="en-US" sz="2400" b="0" i="1" dirty="0" smtClean="0">
                                <a:latin typeface="Cambria Math" panose="02040503050406030204" pitchFamily="18" charset="0"/>
                              </a:rPr>
                              <m:t>𝐴</m:t>
                            </m:r>
                          </m:num>
                          <m:den>
                            <m:r>
                              <m:rPr>
                                <m:nor/>
                              </m:rPr>
                              <a:rPr lang="en-US" sz="2400" dirty="0"/>
                              <m:t>γ</m:t>
                            </m:r>
                            <m:r>
                              <a:rPr lang="en-US" sz="2400" b="0" i="1" dirty="0" smtClean="0">
                                <a:latin typeface="Cambria Math" panose="02040503050406030204" pitchFamily="18" charset="0"/>
                              </a:rPr>
                              <m:t>𝐵</m:t>
                            </m:r>
                          </m:den>
                        </m:f>
                        <m:r>
                          <a:rPr lang="en-US" sz="2400" b="0" i="1" smtClean="0">
                            <a:latin typeface="Cambria Math" panose="02040503050406030204" pitchFamily="18" charset="0"/>
                          </a:rPr>
                          <m:t>= </m:t>
                        </m:r>
                        <m:box>
                          <m:boxPr>
                            <m:ctrlPr>
                              <a:rPr lang="en-US" sz="2400" b="0" i="1" smtClean="0">
                                <a:latin typeface="Cambria Math" panose="02040503050406030204" pitchFamily="18" charset="0"/>
                              </a:rPr>
                            </m:ctrlPr>
                          </m:boxPr>
                          <m:e>
                            <m:argPr>
                              <m:argSz m:val="-1"/>
                            </m:argPr>
                            <m:f>
                              <m:fPr>
                                <m:ctrlPr>
                                  <a:rPr lang="en-US" sz="2400" b="0" i="1" smtClean="0">
                                    <a:latin typeface="Cambria Math" panose="02040503050406030204" pitchFamily="18" charset="0"/>
                                  </a:rPr>
                                </m:ctrlPr>
                              </m:fPr>
                              <m:num>
                                <m:box>
                                  <m:boxPr>
                                    <m:ctrlPr>
                                      <a:rPr lang="en-US" sz="2400" b="0" i="1" smtClean="0">
                                        <a:latin typeface="Cambria Math" panose="02040503050406030204" pitchFamily="18" charset="0"/>
                                      </a:rPr>
                                    </m:ctrlPr>
                                  </m:boxPr>
                                  <m:e>
                                    <m:argPr>
                                      <m:argSz m:val="-1"/>
                                    </m:argP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𝑉</m:t>
                                        </m:r>
                                      </m:num>
                                      <m:den>
                                        <m:r>
                                          <a:rPr lang="en-US" sz="2400" b="0" i="1" smtClean="0">
                                            <a:latin typeface="Cambria Math" panose="02040503050406030204" pitchFamily="18" charset="0"/>
                                          </a:rPr>
                                          <m:t>𝑛𝐴</m:t>
                                        </m:r>
                                      </m:den>
                                    </m:f>
                                    <m:r>
                                      <a:rPr lang="en-US" sz="2400" b="0" i="1" smtClean="0">
                                        <a:latin typeface="Cambria Math" panose="02040503050406030204" pitchFamily="18" charset="0"/>
                                      </a:rPr>
                                      <m:t> . </m:t>
                                    </m:r>
                                    <m:r>
                                      <a:rPr lang="en-US" sz="2400" b="0" i="1" smtClean="0">
                                        <a:latin typeface="Cambria Math" panose="02040503050406030204" pitchFamily="18" charset="0"/>
                                      </a:rPr>
                                      <m:t>𝑑𝐴</m:t>
                                    </m:r>
                                  </m:e>
                                </m:box>
                              </m:num>
                              <m:den>
                                <m:box>
                                  <m:boxPr>
                                    <m:ctrlPr>
                                      <a:rPr lang="en-US" sz="2400" b="0" i="1" smtClean="0">
                                        <a:latin typeface="Cambria Math" panose="02040503050406030204" pitchFamily="18" charset="0"/>
                                      </a:rPr>
                                    </m:ctrlPr>
                                  </m:boxPr>
                                  <m:e>
                                    <m:argPr>
                                      <m:argSz m:val="-1"/>
                                    </m:argP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𝑉</m:t>
                                        </m:r>
                                      </m:num>
                                      <m:den>
                                        <m:r>
                                          <a:rPr lang="en-US" sz="2400" b="0" i="1" smtClean="0">
                                            <a:latin typeface="Cambria Math" panose="02040503050406030204" pitchFamily="18" charset="0"/>
                                          </a:rPr>
                                          <m:t>𝑛𝐵</m:t>
                                        </m:r>
                                      </m:den>
                                    </m:f>
                                  </m:e>
                                </m:box>
                                <m:r>
                                  <a:rPr lang="en-US" sz="2400" b="0" i="1" smtClean="0">
                                    <a:latin typeface="Cambria Math" panose="02040503050406030204" pitchFamily="18" charset="0"/>
                                  </a:rPr>
                                  <m:t> . </m:t>
                                </m:r>
                                <m:r>
                                  <a:rPr lang="en-US" sz="2400" b="0" i="1" smtClean="0">
                                    <a:latin typeface="Cambria Math" panose="02040503050406030204" pitchFamily="18" charset="0"/>
                                  </a:rPr>
                                  <m:t>𝑑𝐵</m:t>
                                </m:r>
                              </m:den>
                            </m:f>
                          </m:e>
                        </m:box>
                      </m:e>
                    </m:box>
                  </m:oMath>
                </a14:m>
                <a:r>
                  <a:rPr lang="en-GB" sz="2400" dirty="0"/>
                  <a:t>  </a:t>
                </a:r>
              </a:p>
              <a:p>
                <a:pPr algn="just" rtl="0"/>
                <a:r>
                  <a:rPr lang="en-GB" sz="2400" dirty="0"/>
                  <a:t> we get: </a:t>
                </a:r>
              </a:p>
              <a:p>
                <a:pPr marL="0" indent="0" algn="just" rtl="0">
                  <a:buNone/>
                </a:pPr>
                <a:r>
                  <a:rPr lang="en-US" sz="2400" dirty="0"/>
                  <a:t>                                     </a:t>
                </a:r>
                <a14:m>
                  <m:oMath xmlns:m="http://schemas.openxmlformats.org/officeDocument/2006/math">
                    <m:f>
                      <m:fPr>
                        <m:ctrlPr>
                          <a:rPr lang="en-US" sz="2400" i="1" smtClean="0">
                            <a:latin typeface="Cambria Math" panose="02040503050406030204" pitchFamily="18" charset="0"/>
                          </a:rPr>
                        </m:ctrlPr>
                      </m:fPr>
                      <m:num>
                        <m:r>
                          <m:rPr>
                            <m:nor/>
                          </m:rPr>
                          <a:rPr lang="en-US" sz="2400" dirty="0"/>
                          <m:t>γ</m:t>
                        </m:r>
                        <m:r>
                          <a:rPr lang="en-US" sz="2400" b="0" i="1" dirty="0" smtClean="0">
                            <a:latin typeface="Cambria Math" panose="02040503050406030204" pitchFamily="18" charset="0"/>
                          </a:rPr>
                          <m:t>𝐴</m:t>
                        </m:r>
                      </m:num>
                      <m:den>
                        <m:r>
                          <m:rPr>
                            <m:nor/>
                          </m:rPr>
                          <a:rPr lang="en-US" sz="2400" dirty="0"/>
                          <m:t>γ</m:t>
                        </m:r>
                        <m:r>
                          <a:rPr lang="en-US" sz="2400" b="0" i="1" dirty="0" smtClean="0">
                            <a:latin typeface="Cambria Math" panose="02040503050406030204" pitchFamily="18" charset="0"/>
                          </a:rPr>
                          <m:t>𝐵</m:t>
                        </m:r>
                      </m:den>
                    </m:f>
                    <m:r>
                      <a:rPr lang="en-US" sz="2400" b="0" i="1" smtClean="0">
                        <a:latin typeface="Cambria Math" panose="02040503050406030204" pitchFamily="18" charset="0"/>
                      </a:rPr>
                      <m:t>= </m:t>
                    </m:r>
                    <m:box>
                      <m:boxPr>
                        <m:ctrlPr>
                          <a:rPr lang="en-US" sz="2400" b="0" i="1" smtClean="0">
                            <a:latin typeface="Cambria Math" panose="02040503050406030204" pitchFamily="18" charset="0"/>
                          </a:rPr>
                        </m:ctrlPr>
                      </m:boxPr>
                      <m:e>
                        <m:argPr>
                          <m:argSz m:val="-1"/>
                        </m:argPr>
                        <m:f>
                          <m:fPr>
                            <m:ctrlPr>
                              <a:rPr lang="en-US" sz="2400" b="0" i="1" smtClean="0">
                                <a:latin typeface="Cambria Math" panose="02040503050406030204" pitchFamily="18" charset="0"/>
                              </a:rPr>
                            </m:ctrlPr>
                          </m:fPr>
                          <m:num>
                            <m:r>
                              <a:rPr lang="en-US" sz="2400" b="0" i="1" smtClean="0">
                                <a:latin typeface="Cambria Math" panose="02040503050406030204" pitchFamily="18" charset="0"/>
                              </a:rPr>
                              <m:t>𝑑𝐴</m:t>
                            </m:r>
                            <m:r>
                              <a:rPr lang="en-US" sz="2400" b="0" i="1" smtClean="0">
                                <a:latin typeface="Cambria Math" panose="02040503050406030204" pitchFamily="18" charset="0"/>
                              </a:rPr>
                              <m:t> . </m:t>
                            </m:r>
                            <m:r>
                              <a:rPr lang="en-US" sz="2400" b="0" i="1" smtClean="0">
                                <a:latin typeface="Cambria Math" panose="02040503050406030204" pitchFamily="18" charset="0"/>
                              </a:rPr>
                              <m:t>𝑛𝐵</m:t>
                            </m:r>
                          </m:num>
                          <m:den>
                            <m:r>
                              <a:rPr lang="en-US" sz="2400" b="0" i="1" smtClean="0">
                                <a:latin typeface="Cambria Math" panose="02040503050406030204" pitchFamily="18" charset="0"/>
                              </a:rPr>
                              <m:t>𝑑𝐵</m:t>
                            </m:r>
                            <m:r>
                              <a:rPr lang="en-US" sz="2400" b="0" i="1" smtClean="0">
                                <a:latin typeface="Cambria Math" panose="02040503050406030204" pitchFamily="18" charset="0"/>
                              </a:rPr>
                              <m:t>. </m:t>
                            </m:r>
                            <m:r>
                              <a:rPr lang="en-US" sz="2400" b="0" i="1" smtClean="0">
                                <a:latin typeface="Cambria Math" panose="02040503050406030204" pitchFamily="18" charset="0"/>
                              </a:rPr>
                              <m:t>𝑛𝐴</m:t>
                            </m:r>
                          </m:den>
                        </m:f>
                        <m:r>
                          <a:rPr lang="en-US" sz="2400" b="0" i="1" smtClean="0">
                            <a:latin typeface="Cambria Math" panose="02040503050406030204" pitchFamily="18" charset="0"/>
                          </a:rPr>
                          <m:t> </m:t>
                        </m:r>
                      </m:e>
                    </m:box>
                  </m:oMath>
                </a14:m>
                <a:r>
                  <a:rPr lang="en-GB" sz="2400" dirty="0"/>
                  <a:t> ----------------------- (3)  </a:t>
                </a:r>
              </a:p>
              <a:p>
                <a:pPr algn="just" rtl="0"/>
                <a:endParaRPr lang="en-GB" sz="2400" dirty="0"/>
              </a:p>
              <a:p>
                <a:pPr marL="0" indent="0">
                  <a:buNone/>
                </a:pPr>
                <a:r>
                  <a:rPr lang="ar-IQ" sz="1600" dirty="0"/>
                  <a:t>                                                             </a:t>
                </a:r>
                <a:r>
                  <a:rPr lang="en-US" sz="1600" dirty="0"/>
                  <a:t> </a:t>
                </a:r>
                <a:endParaRPr lang="en-GB" dirty="0"/>
              </a:p>
            </p:txBody>
          </p:sp>
        </mc:Choice>
        <mc:Fallback xmlns="">
          <p:sp>
            <p:nvSpPr>
              <p:cNvPr id="3" name="عنصر نائب للمحتوى 2">
                <a:extLst>
                  <a:ext uri="{FF2B5EF4-FFF2-40B4-BE49-F238E27FC236}">
                    <a16:creationId xmlns:a16="http://schemas.microsoft.com/office/drawing/2014/main" id="{6A0666BE-9D7F-DAD7-C411-3CF457126438}"/>
                  </a:ext>
                </a:extLst>
              </p:cNvPr>
              <p:cNvSpPr>
                <a:spLocks noGrp="1" noRot="1" noChangeAspect="1" noMove="1" noResize="1" noEditPoints="1" noAdjustHandles="1" noChangeArrowheads="1" noChangeShapeType="1" noTextEdit="1"/>
              </p:cNvSpPr>
              <p:nvPr>
                <p:ph idx="1"/>
              </p:nvPr>
            </p:nvSpPr>
            <p:spPr>
              <a:xfrm>
                <a:off x="838200" y="942110"/>
                <a:ext cx="10515600" cy="5915890"/>
              </a:xfrm>
              <a:blipFill>
                <a:blip r:embed="rId2"/>
                <a:stretch>
                  <a:fillRect l="-812" t="-2680" r="-406"/>
                </a:stretch>
              </a:blipFill>
            </p:spPr>
            <p:txBody>
              <a:bodyPr/>
              <a:lstStyle/>
              <a:p>
                <a:r>
                  <a:rPr lang="en-GB">
                    <a:noFill/>
                  </a:rPr>
                  <a:t> </a:t>
                </a:r>
              </a:p>
            </p:txBody>
          </p:sp>
        </mc:Fallback>
      </mc:AlternateContent>
      <p:sp>
        <p:nvSpPr>
          <p:cNvPr id="20" name="AutoShape 23" descr="طرق قياس التوتر السطحي Measurement of Surface Tension">
            <a:extLst>
              <a:ext uri="{FF2B5EF4-FFF2-40B4-BE49-F238E27FC236}">
                <a16:creationId xmlns:a16="http://schemas.microsoft.com/office/drawing/2014/main" id="{D661D75A-3498-ACD0-7127-2EA1AF44EB8A}"/>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21" name="قوس متوسط أيمن 20">
            <a:extLst>
              <a:ext uri="{FF2B5EF4-FFF2-40B4-BE49-F238E27FC236}">
                <a16:creationId xmlns:a16="http://schemas.microsoft.com/office/drawing/2014/main" id="{8B23A683-13CC-0C48-9F72-B6BA56BD17C7}"/>
              </a:ext>
            </a:extLst>
          </p:cNvPr>
          <p:cNvSpPr/>
          <p:nvPr/>
        </p:nvSpPr>
        <p:spPr>
          <a:xfrm>
            <a:off x="2500746" y="2022763"/>
            <a:ext cx="318654" cy="576984"/>
          </a:xfrm>
          <a:prstGeom prst="rightBracket">
            <a:avLst/>
          </a:prstGeom>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p:cxnSp>
        <p:nvCxnSpPr>
          <p:cNvPr id="23" name="رابط كسهم مستقيم 22">
            <a:extLst>
              <a:ext uri="{FF2B5EF4-FFF2-40B4-BE49-F238E27FC236}">
                <a16:creationId xmlns:a16="http://schemas.microsoft.com/office/drawing/2014/main" id="{46BE4F37-C6C9-A712-D83A-064C3D4FCD23}"/>
              </a:ext>
            </a:extLst>
          </p:cNvPr>
          <p:cNvCxnSpPr/>
          <p:nvPr/>
        </p:nvCxnSpPr>
        <p:spPr>
          <a:xfrm>
            <a:off x="3006436" y="2519080"/>
            <a:ext cx="1108364" cy="0"/>
          </a:xfrm>
          <a:prstGeom prst="straightConnector1">
            <a:avLst/>
          </a:prstGeom>
          <a:ln>
            <a:tailEnd type="triangle"/>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12600277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629D7A7-4FF4-7C73-2411-0EDCACB003B1}"/>
              </a:ext>
            </a:extLst>
          </p:cNvPr>
          <p:cNvSpPr>
            <a:spLocks noGrp="1"/>
          </p:cNvSpPr>
          <p:nvPr>
            <p:ph type="title"/>
          </p:nvPr>
        </p:nvSpPr>
        <p:spPr/>
        <p:txBody>
          <a:bodyPr/>
          <a:lstStyle/>
          <a:p>
            <a:pPr algn="l" rtl="0"/>
            <a:r>
              <a:rPr lang="en-US" dirty="0"/>
              <a:t>Example:</a:t>
            </a:r>
            <a:endParaRPr lang="en-GB" dirty="0"/>
          </a:p>
        </p:txBody>
      </p:sp>
      <p:sp>
        <p:nvSpPr>
          <p:cNvPr id="3" name="عنصر نائب للمحتوى 2">
            <a:extLst>
              <a:ext uri="{FF2B5EF4-FFF2-40B4-BE49-F238E27FC236}">
                <a16:creationId xmlns:a16="http://schemas.microsoft.com/office/drawing/2014/main" id="{DBFEC3EB-AF9F-A14E-8B59-5DBF005A2960}"/>
              </a:ext>
            </a:extLst>
          </p:cNvPr>
          <p:cNvSpPr>
            <a:spLocks noGrp="1"/>
          </p:cNvSpPr>
          <p:nvPr>
            <p:ph idx="1"/>
          </p:nvPr>
        </p:nvSpPr>
        <p:spPr/>
        <p:txBody>
          <a:bodyPr/>
          <a:lstStyle/>
          <a:p>
            <a:pPr marL="0" indent="0" algn="l" rtl="0">
              <a:buNone/>
            </a:pPr>
            <a:r>
              <a:rPr lang="en-US" dirty="0"/>
              <a:t>Find surface tension for a liquid A using drop weight method whish has 55 drops and density 0.8 g/cm</a:t>
            </a:r>
            <a:r>
              <a:rPr lang="en-US" baseline="30000" dirty="0"/>
              <a:t>3</a:t>
            </a:r>
            <a:r>
              <a:rPr lang="en-US" dirty="0"/>
              <a:t> with water (B) which has 25 drops, density 0.996 g/cm</a:t>
            </a:r>
            <a:r>
              <a:rPr lang="en-US" baseline="30000" dirty="0"/>
              <a:t>3</a:t>
            </a:r>
            <a:r>
              <a:rPr lang="en-US" dirty="0"/>
              <a:t> and surface tension (γ) of 72 dynes /cm.   </a:t>
            </a:r>
            <a:endParaRPr lang="en-GB" dirty="0"/>
          </a:p>
        </p:txBody>
      </p:sp>
    </p:spTree>
    <p:extLst>
      <p:ext uri="{BB962C8B-B14F-4D97-AF65-F5344CB8AC3E}">
        <p14:creationId xmlns:p14="http://schemas.microsoft.com/office/powerpoint/2010/main" val="13375832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2FC4652-2F2C-6D77-1A01-AFC3250226CA}"/>
              </a:ext>
            </a:extLst>
          </p:cNvPr>
          <p:cNvSpPr>
            <a:spLocks noGrp="1"/>
          </p:cNvSpPr>
          <p:nvPr>
            <p:ph type="title"/>
          </p:nvPr>
        </p:nvSpPr>
        <p:spPr>
          <a:xfrm>
            <a:off x="838200" y="18256"/>
            <a:ext cx="10515600" cy="662782"/>
          </a:xfrm>
        </p:spPr>
        <p:txBody>
          <a:bodyPr>
            <a:normAutofit fontScale="90000"/>
          </a:bodyPr>
          <a:lstStyle/>
          <a:p>
            <a:pPr algn="l" rtl="0"/>
            <a:r>
              <a:rPr lang="en-US" dirty="0"/>
              <a:t>Factors acting on surface tension</a:t>
            </a:r>
            <a:endParaRPr lang="en-GB" dirty="0"/>
          </a:p>
        </p:txBody>
      </p:sp>
      <p:sp>
        <p:nvSpPr>
          <p:cNvPr id="3" name="عنصر نائب للمحتوى 2">
            <a:extLst>
              <a:ext uri="{FF2B5EF4-FFF2-40B4-BE49-F238E27FC236}">
                <a16:creationId xmlns:a16="http://schemas.microsoft.com/office/drawing/2014/main" id="{57FDD489-6B8F-B75B-0E78-55B883B6C17B}"/>
              </a:ext>
            </a:extLst>
          </p:cNvPr>
          <p:cNvSpPr>
            <a:spLocks noGrp="1"/>
          </p:cNvSpPr>
          <p:nvPr>
            <p:ph idx="1"/>
          </p:nvPr>
        </p:nvSpPr>
        <p:spPr>
          <a:xfrm>
            <a:off x="838200" y="681038"/>
            <a:ext cx="10515600" cy="5495925"/>
          </a:xfrm>
        </p:spPr>
        <p:txBody>
          <a:bodyPr/>
          <a:lstStyle/>
          <a:p>
            <a:pPr algn="l" rtl="0"/>
            <a:r>
              <a:rPr lang="en-US" dirty="0"/>
              <a:t>temperature: when temperature increases, surface tension decreases. </a:t>
            </a:r>
          </a:p>
          <a:p>
            <a:pPr algn="l" rtl="0"/>
            <a:r>
              <a:rPr lang="en-US" dirty="0"/>
              <a:t>Impurities: when impurities increases, surface tension decreases. </a:t>
            </a:r>
          </a:p>
          <a:p>
            <a:pPr algn="l" rtl="0"/>
            <a:r>
              <a:rPr lang="en-US" b="0" i="0" dirty="0">
                <a:effectLst/>
                <a:highlight>
                  <a:srgbClr val="FFFFFF"/>
                </a:highlight>
                <a:latin typeface="DM Sans" pitchFamily="2" charset="0"/>
              </a:rPr>
              <a:t>surfactants: Surfactants are compounds that can lower the surface tension of a liquid by adsorbing at the liquid-solid  interface and reducing the cohesive forces between molecules. </a:t>
            </a:r>
            <a:r>
              <a:rPr lang="en-US" dirty="0"/>
              <a:t>                                                                                           </a:t>
            </a:r>
            <a:endParaRPr lang="en-GB" dirty="0"/>
          </a:p>
        </p:txBody>
      </p:sp>
    </p:spTree>
    <p:extLst>
      <p:ext uri="{BB962C8B-B14F-4D97-AF65-F5344CB8AC3E}">
        <p14:creationId xmlns:p14="http://schemas.microsoft.com/office/powerpoint/2010/main" val="3938292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C1CC5F2E-48FA-00BA-4DC3-ACD872888C85}"/>
              </a:ext>
            </a:extLst>
          </p:cNvPr>
          <p:cNvSpPr>
            <a:spLocks noGrp="1"/>
          </p:cNvSpPr>
          <p:nvPr>
            <p:ph type="title"/>
          </p:nvPr>
        </p:nvSpPr>
        <p:spPr/>
        <p:txBody>
          <a:bodyPr/>
          <a:lstStyle/>
          <a:p>
            <a:r>
              <a:rPr lang="en-US" dirty="0"/>
              <a:t>Units of surface tension </a:t>
            </a:r>
            <a:endParaRPr lang="en-GB" dirty="0"/>
          </a:p>
        </p:txBody>
      </p:sp>
      <p:sp>
        <p:nvSpPr>
          <p:cNvPr id="3" name="عنصر نائب للمحتوى 2">
            <a:extLst>
              <a:ext uri="{FF2B5EF4-FFF2-40B4-BE49-F238E27FC236}">
                <a16:creationId xmlns:a16="http://schemas.microsoft.com/office/drawing/2014/main" id="{6B6ABB97-B9A7-7292-4152-DAFFBE11D4D7}"/>
              </a:ext>
            </a:extLst>
          </p:cNvPr>
          <p:cNvSpPr>
            <a:spLocks noGrp="1"/>
          </p:cNvSpPr>
          <p:nvPr>
            <p:ph idx="1"/>
          </p:nvPr>
        </p:nvSpPr>
        <p:spPr/>
        <p:txBody>
          <a:bodyPr/>
          <a:lstStyle/>
          <a:p>
            <a:pPr algn="l" rtl="0"/>
            <a:r>
              <a:rPr lang="en-US" b="0" i="0" dirty="0">
                <a:solidFill>
                  <a:srgbClr val="6C6E70"/>
                </a:solidFill>
                <a:effectLst/>
                <a:latin typeface="Roboto" panose="02000000000000000000" pitchFamily="2" charset="0"/>
              </a:rPr>
              <a:t>There are several different units for surface and interfacial tension; </a:t>
            </a:r>
            <a:r>
              <a:rPr lang="en-US" b="0" i="0">
                <a:solidFill>
                  <a:srgbClr val="6C6E70"/>
                </a:solidFill>
                <a:effectLst/>
                <a:latin typeface="Roboto" panose="02000000000000000000" pitchFamily="2" charset="0"/>
              </a:rPr>
              <a:t>typically (N</a:t>
            </a:r>
            <a:r>
              <a:rPr lang="en-US" b="0" i="0" dirty="0">
                <a:solidFill>
                  <a:srgbClr val="6C6E70"/>
                </a:solidFill>
                <a:effectLst/>
                <a:latin typeface="Roboto" panose="02000000000000000000" pitchFamily="2" charset="0"/>
              </a:rPr>
              <a:t>/m and  dynes/cm</a:t>
            </a:r>
            <a:r>
              <a:rPr lang="en-US" b="0" i="0">
                <a:solidFill>
                  <a:srgbClr val="6C6E70"/>
                </a:solidFill>
                <a:effectLst/>
                <a:latin typeface="Roboto" panose="02000000000000000000" pitchFamily="2" charset="0"/>
              </a:rPr>
              <a:t>) are </a:t>
            </a:r>
            <a:r>
              <a:rPr lang="en-US" b="0" i="0" dirty="0">
                <a:solidFill>
                  <a:srgbClr val="6C6E70"/>
                </a:solidFill>
                <a:effectLst/>
                <a:latin typeface="Roboto" panose="02000000000000000000" pitchFamily="2" charset="0"/>
              </a:rPr>
              <a:t>used.</a:t>
            </a:r>
            <a:endParaRPr lang="en-GB" dirty="0"/>
          </a:p>
        </p:txBody>
      </p:sp>
    </p:spTree>
    <p:extLst>
      <p:ext uri="{BB962C8B-B14F-4D97-AF65-F5344CB8AC3E}">
        <p14:creationId xmlns:p14="http://schemas.microsoft.com/office/powerpoint/2010/main" val="21038780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8684B8F-811A-1B24-CC9D-A49FE749ED3E}"/>
              </a:ext>
            </a:extLst>
          </p:cNvPr>
          <p:cNvSpPr>
            <a:spLocks noGrp="1"/>
          </p:cNvSpPr>
          <p:nvPr>
            <p:ph type="title"/>
          </p:nvPr>
        </p:nvSpPr>
        <p:spPr/>
        <p:txBody>
          <a:bodyPr/>
          <a:lstStyle/>
          <a:p>
            <a:pPr algn="ctr"/>
            <a:r>
              <a:rPr lang="en-US" dirty="0"/>
              <a:t>Measurements of surface tension</a:t>
            </a:r>
            <a:endParaRPr lang="en-GB" dirty="0"/>
          </a:p>
        </p:txBody>
      </p:sp>
      <p:sp>
        <p:nvSpPr>
          <p:cNvPr id="3" name="عنصر نائب للمحتوى 2">
            <a:extLst>
              <a:ext uri="{FF2B5EF4-FFF2-40B4-BE49-F238E27FC236}">
                <a16:creationId xmlns:a16="http://schemas.microsoft.com/office/drawing/2014/main" id="{D3D4F6EB-4B04-A0C6-80E1-092DB1E76DBF}"/>
              </a:ext>
            </a:extLst>
          </p:cNvPr>
          <p:cNvSpPr>
            <a:spLocks noGrp="1"/>
          </p:cNvSpPr>
          <p:nvPr>
            <p:ph idx="1"/>
          </p:nvPr>
        </p:nvSpPr>
        <p:spPr/>
        <p:txBody>
          <a:bodyPr/>
          <a:lstStyle/>
          <a:p>
            <a:pPr algn="l" rtl="0"/>
            <a:r>
              <a:rPr lang="en-US" dirty="0"/>
              <a:t>There are several methods to measure surface tension:</a:t>
            </a:r>
          </a:p>
          <a:p>
            <a:pPr marL="514350" indent="-514350" algn="l" rtl="0">
              <a:buFont typeface="+mj-lt"/>
              <a:buAutoNum type="arabicPeriod"/>
            </a:pPr>
            <a:r>
              <a:rPr lang="en-US" dirty="0"/>
              <a:t>liquid rise in capillary tube method.</a:t>
            </a:r>
          </a:p>
          <a:p>
            <a:pPr marL="514350" indent="-514350" algn="l" rtl="0">
              <a:buFont typeface="+mj-lt"/>
              <a:buAutoNum type="arabicPeriod"/>
            </a:pPr>
            <a:r>
              <a:rPr lang="en-US" dirty="0"/>
              <a:t>Drop weight method.</a:t>
            </a:r>
          </a:p>
          <a:p>
            <a:pPr marL="514350" indent="-514350" algn="l" rtl="0">
              <a:buFont typeface="+mj-lt"/>
              <a:buAutoNum type="arabicPeriod"/>
            </a:pPr>
            <a:r>
              <a:rPr lang="en-US" dirty="0" err="1"/>
              <a:t>Pubble</a:t>
            </a:r>
            <a:r>
              <a:rPr lang="en-US" dirty="0"/>
              <a:t> pressure method.</a:t>
            </a:r>
          </a:p>
          <a:p>
            <a:pPr marL="514350" indent="-514350" algn="l" rtl="0">
              <a:buFont typeface="+mj-lt"/>
              <a:buAutoNum type="arabicPeriod"/>
            </a:pPr>
            <a:r>
              <a:rPr lang="en-US" dirty="0"/>
              <a:t>Using tensiometer device. </a:t>
            </a:r>
          </a:p>
          <a:p>
            <a:pPr algn="l" rtl="0"/>
            <a:endParaRPr lang="en-GB" dirty="0"/>
          </a:p>
        </p:txBody>
      </p:sp>
    </p:spTree>
    <p:extLst>
      <p:ext uri="{BB962C8B-B14F-4D97-AF65-F5344CB8AC3E}">
        <p14:creationId xmlns:p14="http://schemas.microsoft.com/office/powerpoint/2010/main" val="3437701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1AE02F6-127F-B1F6-F9AB-227BF04AD9FB}"/>
              </a:ext>
            </a:extLst>
          </p:cNvPr>
          <p:cNvSpPr>
            <a:spLocks noGrp="1"/>
          </p:cNvSpPr>
          <p:nvPr>
            <p:ph type="title"/>
          </p:nvPr>
        </p:nvSpPr>
        <p:spPr>
          <a:xfrm>
            <a:off x="838200" y="0"/>
            <a:ext cx="10515600" cy="911657"/>
          </a:xfrm>
        </p:spPr>
        <p:txBody>
          <a:bodyPr/>
          <a:lstStyle/>
          <a:p>
            <a:pPr algn="l" rtl="0"/>
            <a:r>
              <a:rPr lang="en-US" dirty="0"/>
              <a:t>liquid rise in capillary tube method.</a:t>
            </a:r>
            <a:endParaRPr lang="en-GB" dirty="0"/>
          </a:p>
        </p:txBody>
      </p:sp>
      <mc:AlternateContent xmlns:mc="http://schemas.openxmlformats.org/markup-compatibility/2006" xmlns:a14="http://schemas.microsoft.com/office/drawing/2010/main">
        <mc:Choice Requires="a14">
          <p:sp>
            <p:nvSpPr>
              <p:cNvPr id="3" name="عنصر نائب للمحتوى 2">
                <a:extLst>
                  <a:ext uri="{FF2B5EF4-FFF2-40B4-BE49-F238E27FC236}">
                    <a16:creationId xmlns:a16="http://schemas.microsoft.com/office/drawing/2014/main" id="{C5795255-50E6-E654-509B-240A76A95C86}"/>
                  </a:ext>
                </a:extLst>
              </p:cNvPr>
              <p:cNvSpPr>
                <a:spLocks noGrp="1"/>
              </p:cNvSpPr>
              <p:nvPr>
                <p:ph idx="1"/>
              </p:nvPr>
            </p:nvSpPr>
            <p:spPr>
              <a:xfrm>
                <a:off x="838200" y="789708"/>
                <a:ext cx="10515600" cy="5971309"/>
              </a:xfrm>
            </p:spPr>
            <p:txBody>
              <a:bodyPr>
                <a:normAutofit/>
              </a:bodyPr>
              <a:lstStyle/>
              <a:p>
                <a:pPr algn="l" rtl="0"/>
                <a:r>
                  <a:rPr lang="en-US" sz="1800" dirty="0"/>
                  <a:t>(1) We prepare the liquid whose surface tension is to be determined. We put it in a container (the density of that liquid is known, if not, it is measured using a density bottle of known volume).</a:t>
                </a:r>
              </a:p>
              <a:p>
                <a:pPr algn="l" rtl="0"/>
                <a:r>
                  <a:rPr lang="en-US" sz="1800" dirty="0"/>
                  <a:t>(2) We prepare a capillary tube open at both ends and with a known radius (r) and immerse one of its ends in the liquid.</a:t>
                </a:r>
              </a:p>
              <a:p>
                <a:pPr algn="l" rtl="0"/>
                <a:r>
                  <a:rPr lang="en-US" sz="1800" dirty="0"/>
                  <a:t>(3) We observe the rise of the liquid inside the capillary tube, and the liquid continues to rise inside the tube under the influence of surface tension forces (these forces act to reduce the surface area of the liquid).</a:t>
                </a:r>
              </a:p>
              <a:p>
                <a:pPr algn="l" rtl="0"/>
                <a:r>
                  <a:rPr lang="en-US" sz="1800" dirty="0"/>
                  <a:t>(4) At a certain height inside the capillary tube, the liquid stops rising. At this point, the liquid is under the influence of two forces that are equal in magnitude and opposite in direction, namely the surface tension forces, which push the liquid upwards, and the gravitational forces, which pull the liquid downwards.</a:t>
                </a:r>
              </a:p>
              <a:p>
                <a:pPr algn="l" rtl="0"/>
                <a:r>
                  <a:rPr lang="en-US" sz="1800" dirty="0"/>
                  <a:t>(5) We measure the height of the liquid inside the capillary tube, let it be h in cm or meters.</a:t>
                </a:r>
              </a:p>
              <a:p>
                <a:pPr algn="l" rtl="0"/>
                <a:r>
                  <a:rPr lang="en-US" sz="1800" dirty="0"/>
                  <a:t>Calculation method:</a:t>
                </a:r>
              </a:p>
              <a:p>
                <a:pPr algn="l" rtl="0"/>
                <a:r>
                  <a:rPr lang="en-US" sz="1800" dirty="0"/>
                  <a:t>When the liquid stops rising inside the capillary tube, the liquid is under the influence of two forces that are equal in magnitude and opposite in direction, namely: the downward pull due to gravity (the force of the liquid column) and the upward pull (surface tension forces). </a:t>
                </a:r>
              </a:p>
              <a:p>
                <a:pPr algn="l" rtl="0"/>
                <a:r>
                  <a:rPr lang="en-US" sz="1800" dirty="0"/>
                  <a:t>The equation of surface tension to be measured is:</a:t>
                </a:r>
              </a:p>
              <a:p>
                <a:pPr algn="l" rtl="0"/>
                <a:r>
                  <a:rPr lang="en-US" sz="1800" dirty="0"/>
                  <a:t>γ  = </a:t>
                </a:r>
                <a14:m>
                  <m:oMath xmlns:m="http://schemas.openxmlformats.org/officeDocument/2006/math">
                    <m:f>
                      <m:fPr>
                        <m:ctrlPr>
                          <a:rPr lang="en-US" sz="1800" i="1" smtClean="0">
                            <a:latin typeface="Cambria Math" panose="02040503050406030204" pitchFamily="18" charset="0"/>
                          </a:rPr>
                        </m:ctrlPr>
                      </m:fPr>
                      <m:num>
                        <m:r>
                          <a:rPr lang="en-US" sz="1800" b="0" i="1" smtClean="0">
                            <a:latin typeface="Cambria Math" panose="02040503050406030204" pitchFamily="18" charset="0"/>
                          </a:rPr>
                          <m:t>𝑟</m:t>
                        </m:r>
                        <m:r>
                          <a:rPr lang="en-US" sz="1800" b="0" i="1" smtClean="0">
                            <a:latin typeface="Cambria Math" panose="02040503050406030204" pitchFamily="18" charset="0"/>
                          </a:rPr>
                          <m:t> </m:t>
                        </m:r>
                        <m:r>
                          <a:rPr lang="en-US" sz="1800" b="0" i="1" smtClean="0">
                            <a:latin typeface="Cambria Math" panose="02040503050406030204" pitchFamily="18" charset="0"/>
                          </a:rPr>
                          <m:t>h</m:t>
                        </m:r>
                        <m:r>
                          <a:rPr lang="en-US" sz="1800" b="0" i="1" smtClean="0">
                            <a:latin typeface="Cambria Math" panose="02040503050406030204" pitchFamily="18" charset="0"/>
                          </a:rPr>
                          <m:t>𝑑𝑔</m:t>
                        </m:r>
                        <m:r>
                          <a:rPr lang="en-US" sz="1800" b="0" i="1" smtClean="0">
                            <a:latin typeface="Cambria Math" panose="02040503050406030204" pitchFamily="18" charset="0"/>
                          </a:rPr>
                          <m:t>  </m:t>
                        </m:r>
                      </m:num>
                      <m:den>
                        <m:r>
                          <a:rPr lang="en-US" sz="1800" b="0" i="1" smtClean="0">
                            <a:latin typeface="Cambria Math" panose="02040503050406030204" pitchFamily="18" charset="0"/>
                          </a:rPr>
                          <m:t>2</m:t>
                        </m:r>
                        <m:func>
                          <m:funcPr>
                            <m:ctrlPr>
                              <a:rPr lang="en-US" sz="1800" b="0" i="1" smtClean="0">
                                <a:latin typeface="Cambria Math" panose="02040503050406030204" pitchFamily="18" charset="0"/>
                              </a:rPr>
                            </m:ctrlPr>
                          </m:funcPr>
                          <m:fName>
                            <m:r>
                              <m:rPr>
                                <m:sty m:val="p"/>
                              </m:rPr>
                              <a:rPr lang="en-US" sz="1800" b="0" i="0" smtClean="0">
                                <a:latin typeface="Cambria Math" panose="02040503050406030204" pitchFamily="18" charset="0"/>
                              </a:rPr>
                              <m:t>cos</m:t>
                            </m:r>
                          </m:fName>
                          <m:e>
                            <m:r>
                              <m:rPr>
                                <m:sty m:val="p"/>
                              </m:rPr>
                              <a:rPr lang="el-GR" sz="1800" b="0" i="1" smtClean="0">
                                <a:latin typeface="Cambria Math" panose="02040503050406030204" pitchFamily="18" charset="0"/>
                              </a:rPr>
                              <m:t>θ</m:t>
                            </m:r>
                            <m:r>
                              <a:rPr lang="en-US" sz="1800" b="0" i="1" smtClean="0">
                                <a:latin typeface="Cambria Math" panose="02040503050406030204" pitchFamily="18" charset="0"/>
                              </a:rPr>
                              <m:t>  </m:t>
                            </m:r>
                          </m:e>
                        </m:func>
                      </m:den>
                    </m:f>
                    <m:r>
                      <a:rPr lang="en-US" sz="1800" b="0" i="0" smtClean="0">
                        <a:latin typeface="Cambria Math" panose="02040503050406030204" pitchFamily="18" charset="0"/>
                      </a:rPr>
                      <m:t>    </m:t>
                    </m:r>
                  </m:oMath>
                </a14:m>
                <a:r>
                  <a:rPr lang="en-GB" sz="1800" dirty="0"/>
                  <a:t>   </a:t>
                </a:r>
              </a:p>
            </p:txBody>
          </p:sp>
        </mc:Choice>
        <mc:Fallback xmlns="">
          <p:sp>
            <p:nvSpPr>
              <p:cNvPr id="3" name="عنصر نائب للمحتوى 2">
                <a:extLst>
                  <a:ext uri="{FF2B5EF4-FFF2-40B4-BE49-F238E27FC236}">
                    <a16:creationId xmlns:a16="http://schemas.microsoft.com/office/drawing/2014/main" xmlns="" id="{C5795255-50E6-E654-509B-240A76A95C86}"/>
                  </a:ext>
                </a:extLst>
              </p:cNvPr>
              <p:cNvSpPr>
                <a:spLocks noGrp="1" noRot="1" noChangeAspect="1" noMove="1" noResize="1" noEditPoints="1" noAdjustHandles="1" noChangeArrowheads="1" noChangeShapeType="1" noTextEdit="1"/>
              </p:cNvSpPr>
              <p:nvPr>
                <p:ph idx="1"/>
              </p:nvPr>
            </p:nvSpPr>
            <p:spPr>
              <a:xfrm>
                <a:off x="838200" y="789708"/>
                <a:ext cx="10515600" cy="5971309"/>
              </a:xfrm>
              <a:blipFill>
                <a:blip r:embed="rId2" cstate="print"/>
                <a:stretch>
                  <a:fillRect l="-406" t="-1021" r="-522"/>
                </a:stretch>
              </a:blipFill>
            </p:spPr>
            <p:txBody>
              <a:bodyPr/>
              <a:lstStyle/>
              <a:p>
                <a:r>
                  <a:rPr lang="en-GB">
                    <a:noFill/>
                  </a:rPr>
                  <a:t> </a:t>
                </a:r>
              </a:p>
            </p:txBody>
          </p:sp>
        </mc:Fallback>
      </mc:AlternateContent>
    </p:spTree>
    <p:extLst>
      <p:ext uri="{BB962C8B-B14F-4D97-AF65-F5344CB8AC3E}">
        <p14:creationId xmlns:p14="http://schemas.microsoft.com/office/powerpoint/2010/main" val="3556532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E67993E-BABC-DFDC-92F2-E74D634B170E}"/>
              </a:ext>
            </a:extLst>
          </p:cNvPr>
          <p:cNvSpPr>
            <a:spLocks noGrp="1"/>
          </p:cNvSpPr>
          <p:nvPr>
            <p:ph type="title"/>
          </p:nvPr>
        </p:nvSpPr>
        <p:spPr/>
        <p:txBody>
          <a:bodyPr/>
          <a:lstStyle/>
          <a:p>
            <a:endParaRPr lang="en-GB" dirty="0"/>
          </a:p>
        </p:txBody>
      </p:sp>
      <p:sp>
        <p:nvSpPr>
          <p:cNvPr id="3" name="عنصر نائب للمحتوى 2">
            <a:extLst>
              <a:ext uri="{FF2B5EF4-FFF2-40B4-BE49-F238E27FC236}">
                <a16:creationId xmlns:a16="http://schemas.microsoft.com/office/drawing/2014/main" id="{065D4971-7C0F-D636-CFEA-CFFDF9D84A57}"/>
              </a:ext>
            </a:extLst>
          </p:cNvPr>
          <p:cNvSpPr>
            <a:spLocks noGrp="1"/>
          </p:cNvSpPr>
          <p:nvPr>
            <p:ph idx="1"/>
          </p:nvPr>
        </p:nvSpPr>
        <p:spPr/>
        <p:txBody>
          <a:bodyPr>
            <a:normAutofit fontScale="70000" lnSpcReduction="20000"/>
          </a:bodyPr>
          <a:lstStyle/>
          <a:p>
            <a:pPr algn="l" rtl="0"/>
            <a:r>
              <a:rPr kumimoji="0" lang="en-US" sz="2800" b="0" i="0" u="none" strike="noStrike" kern="1200" cap="none" spc="0" normalizeH="0" baseline="0" noProof="0" dirty="0">
                <a:ln>
                  <a:noFill/>
                </a:ln>
                <a:solidFill>
                  <a:prstClr val="black"/>
                </a:solidFill>
                <a:effectLst/>
                <a:uLnTx/>
                <a:uFillTx/>
                <a:latin typeface="Calibri"/>
                <a:ea typeface="+mn-ea"/>
                <a:cs typeface="+mn-cs"/>
              </a:rPr>
              <a:t>γ</a:t>
            </a:r>
            <a:r>
              <a:rPr lang="en-US" dirty="0"/>
              <a:t> : Surface tension coefficient and its unit (dynes/cm) or (N/m).</a:t>
            </a:r>
          </a:p>
          <a:p>
            <a:pPr algn="l" rtl="0"/>
            <a:endParaRPr lang="en-US" dirty="0"/>
          </a:p>
          <a:p>
            <a:pPr algn="just" rtl="0"/>
            <a:r>
              <a:rPr lang="en-US" dirty="0"/>
              <a:t>r: Radius of capillary tube in cm or m if the surface tension is measured in (N/m).</a:t>
            </a:r>
          </a:p>
          <a:p>
            <a:pPr marL="0" indent="0" algn="l" rtl="0">
              <a:buNone/>
            </a:pPr>
            <a:endParaRPr lang="en-US" dirty="0"/>
          </a:p>
          <a:p>
            <a:pPr algn="l" rtl="0"/>
            <a:r>
              <a:rPr lang="en-US" dirty="0"/>
              <a:t>h: Height of liquid in capillary tube (column height in cm) or can be in m if the surface tension is measured in (N/m).</a:t>
            </a:r>
          </a:p>
          <a:p>
            <a:pPr algn="l" rtl="0"/>
            <a:endParaRPr lang="en-US" dirty="0"/>
          </a:p>
          <a:p>
            <a:pPr algn="l" rtl="0"/>
            <a:r>
              <a:rPr lang="en-US" dirty="0"/>
              <a:t>d: Density of liquid in (g/cm3) which is the same as (g/ml) or can be in (Kg/m3) if the surface tension is measured in (N/m).</a:t>
            </a:r>
          </a:p>
          <a:p>
            <a:pPr algn="l" rtl="0"/>
            <a:endParaRPr lang="en-US" dirty="0"/>
          </a:p>
          <a:p>
            <a:pPr algn="l" rtl="0"/>
            <a:r>
              <a:rPr lang="en-US" dirty="0"/>
              <a:t>g: Acceleration due to gravity which is equal to (981 cm/s2) or can be (g = 9.81 m/s2).</a:t>
            </a:r>
          </a:p>
          <a:p>
            <a:pPr algn="l" rtl="0"/>
            <a:endParaRPr lang="en-US" dirty="0"/>
          </a:p>
          <a:p>
            <a:pPr algn="just" rtl="0"/>
            <a:r>
              <a:rPr lang="en-US" dirty="0"/>
              <a:t>θ: Contact angle (for wetting liquids (such as water) it is nearly zero and (cos 0 = 1))</a:t>
            </a:r>
            <a:endParaRPr lang="en-GB" dirty="0"/>
          </a:p>
        </p:txBody>
      </p:sp>
    </p:spTree>
    <p:extLst>
      <p:ext uri="{BB962C8B-B14F-4D97-AF65-F5344CB8AC3E}">
        <p14:creationId xmlns:p14="http://schemas.microsoft.com/office/powerpoint/2010/main" val="1022839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3C2643F-7BDC-8352-FF72-2AFC54BEC88D}"/>
              </a:ext>
            </a:extLst>
          </p:cNvPr>
          <p:cNvSpPr>
            <a:spLocks noGrp="1"/>
          </p:cNvSpPr>
          <p:nvPr>
            <p:ph type="title"/>
          </p:nvPr>
        </p:nvSpPr>
        <p:spPr/>
        <p:txBody>
          <a:bodyPr/>
          <a:lstStyle/>
          <a:p>
            <a:pPr algn="l" rtl="0"/>
            <a:r>
              <a:rPr lang="en-US" dirty="0"/>
              <a:t>units</a:t>
            </a:r>
            <a:endParaRPr lang="en-GB" dirty="0"/>
          </a:p>
        </p:txBody>
      </p:sp>
      <p:graphicFrame>
        <p:nvGraphicFramePr>
          <p:cNvPr id="4" name="عنصر نائب للمحتوى 3">
            <a:extLst>
              <a:ext uri="{FF2B5EF4-FFF2-40B4-BE49-F238E27FC236}">
                <a16:creationId xmlns:a16="http://schemas.microsoft.com/office/drawing/2014/main" id="{689C3DD1-613B-ECED-52EE-69830A550357}"/>
              </a:ext>
            </a:extLst>
          </p:cNvPr>
          <p:cNvGraphicFramePr>
            <a:graphicFrameLocks noGrp="1"/>
          </p:cNvGraphicFramePr>
          <p:nvPr>
            <p:ph idx="1"/>
          </p:nvPr>
        </p:nvGraphicFramePr>
        <p:xfrm>
          <a:off x="838200" y="1825625"/>
          <a:ext cx="10515597" cy="2225040"/>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val="2797589657"/>
                    </a:ext>
                  </a:extLst>
                </a:gridCol>
                <a:gridCol w="3505199">
                  <a:extLst>
                    <a:ext uri="{9D8B030D-6E8A-4147-A177-3AD203B41FA5}">
                      <a16:colId xmlns:a16="http://schemas.microsoft.com/office/drawing/2014/main" val="1334103380"/>
                    </a:ext>
                  </a:extLst>
                </a:gridCol>
                <a:gridCol w="3505199">
                  <a:extLst>
                    <a:ext uri="{9D8B030D-6E8A-4147-A177-3AD203B41FA5}">
                      <a16:colId xmlns:a16="http://schemas.microsoft.com/office/drawing/2014/main" val="2322373313"/>
                    </a:ext>
                  </a:extLst>
                </a:gridCol>
              </a:tblGrid>
              <a:tr h="370840">
                <a:tc>
                  <a:txBody>
                    <a:bodyPr/>
                    <a:lstStyle/>
                    <a:p>
                      <a:pPr algn="ctr"/>
                      <a:r>
                        <a:rPr lang="en-US" dirty="0"/>
                        <a:t>Unit</a:t>
                      </a:r>
                      <a:endParaRPr lang="en-GB" dirty="0"/>
                    </a:p>
                  </a:txBody>
                  <a:tcPr/>
                </a:tc>
                <a:tc>
                  <a:txBody>
                    <a:bodyPr/>
                    <a:lstStyle/>
                    <a:p>
                      <a:pPr algn="ctr"/>
                      <a:r>
                        <a:rPr lang="en-US" dirty="0"/>
                        <a:t>SI</a:t>
                      </a:r>
                      <a:endParaRPr lang="en-GB" dirty="0"/>
                    </a:p>
                  </a:txBody>
                  <a:tcPr/>
                </a:tc>
                <a:tc>
                  <a:txBody>
                    <a:bodyPr/>
                    <a:lstStyle/>
                    <a:p>
                      <a:pPr algn="ctr"/>
                      <a:r>
                        <a:rPr lang="en-US" dirty="0"/>
                        <a:t>CGS</a:t>
                      </a:r>
                      <a:endParaRPr lang="en-GB" dirty="0"/>
                    </a:p>
                  </a:txBody>
                  <a:tcPr/>
                </a:tc>
                <a:extLst>
                  <a:ext uri="{0D108BD9-81ED-4DB2-BD59-A6C34878D82A}">
                    <a16:rowId xmlns:a16="http://schemas.microsoft.com/office/drawing/2014/main" val="1284656147"/>
                  </a:ext>
                </a:extLst>
              </a:tr>
              <a:tr h="370840">
                <a:tc>
                  <a:txBody>
                    <a:bodyPr/>
                    <a:lstStyle/>
                    <a:p>
                      <a:pPr algn="just"/>
                      <a:r>
                        <a:rPr lang="en-US" dirty="0"/>
                        <a:t>Surface tension</a:t>
                      </a:r>
                      <a:endParaRPr lang="en-GB" dirty="0"/>
                    </a:p>
                  </a:txBody>
                  <a:tcPr/>
                </a:tc>
                <a:tc>
                  <a:txBody>
                    <a:bodyPr/>
                    <a:lstStyle/>
                    <a:p>
                      <a:r>
                        <a:rPr lang="en-US" dirty="0"/>
                        <a:t>N/M</a:t>
                      </a:r>
                      <a:endParaRPr lang="en-GB" dirty="0"/>
                    </a:p>
                  </a:txBody>
                  <a:tcPr/>
                </a:tc>
                <a:tc>
                  <a:txBody>
                    <a:bodyPr/>
                    <a:lstStyle/>
                    <a:p>
                      <a:r>
                        <a:rPr lang="en-US" dirty="0"/>
                        <a:t>Dyne/cm</a:t>
                      </a:r>
                      <a:endParaRPr lang="en-GB" dirty="0"/>
                    </a:p>
                  </a:txBody>
                  <a:tcPr/>
                </a:tc>
                <a:extLst>
                  <a:ext uri="{0D108BD9-81ED-4DB2-BD59-A6C34878D82A}">
                    <a16:rowId xmlns:a16="http://schemas.microsoft.com/office/drawing/2014/main" val="628281633"/>
                  </a:ext>
                </a:extLst>
              </a:tr>
              <a:tr h="370840">
                <a:tc>
                  <a:txBody>
                    <a:bodyPr/>
                    <a:lstStyle/>
                    <a:p>
                      <a:r>
                        <a:rPr lang="en-US" dirty="0"/>
                        <a:t>Height of liquid </a:t>
                      </a:r>
                      <a:endParaRPr lang="en-GB" dirty="0"/>
                    </a:p>
                  </a:txBody>
                  <a:tcPr/>
                </a:tc>
                <a:tc>
                  <a:txBody>
                    <a:bodyPr/>
                    <a:lstStyle/>
                    <a:p>
                      <a:r>
                        <a:rPr lang="en-US" dirty="0"/>
                        <a:t>M</a:t>
                      </a:r>
                      <a:endParaRPr lang="en-GB" dirty="0"/>
                    </a:p>
                  </a:txBody>
                  <a:tcPr/>
                </a:tc>
                <a:tc>
                  <a:txBody>
                    <a:bodyPr/>
                    <a:lstStyle/>
                    <a:p>
                      <a:r>
                        <a:rPr lang="en-US" dirty="0"/>
                        <a:t>Cm</a:t>
                      </a:r>
                      <a:endParaRPr lang="en-GB" dirty="0"/>
                    </a:p>
                  </a:txBody>
                  <a:tcPr/>
                </a:tc>
                <a:extLst>
                  <a:ext uri="{0D108BD9-81ED-4DB2-BD59-A6C34878D82A}">
                    <a16:rowId xmlns:a16="http://schemas.microsoft.com/office/drawing/2014/main" val="451262537"/>
                  </a:ext>
                </a:extLst>
              </a:tr>
              <a:tr h="370840">
                <a:tc>
                  <a:txBody>
                    <a:bodyPr/>
                    <a:lstStyle/>
                    <a:p>
                      <a:r>
                        <a:rPr lang="en-US" dirty="0"/>
                        <a:t>Density of liquid</a:t>
                      </a:r>
                      <a:endParaRPr lang="en-GB" dirty="0"/>
                    </a:p>
                  </a:txBody>
                  <a:tcPr/>
                </a:tc>
                <a:tc>
                  <a:txBody>
                    <a:bodyPr/>
                    <a:lstStyle/>
                    <a:p>
                      <a:r>
                        <a:rPr lang="en-US" dirty="0"/>
                        <a:t>Kg/m</a:t>
                      </a:r>
                      <a:r>
                        <a:rPr lang="en-US" baseline="30000" dirty="0"/>
                        <a:t>3</a:t>
                      </a:r>
                      <a:endParaRPr lang="en-GB" dirty="0"/>
                    </a:p>
                  </a:txBody>
                  <a:tcPr/>
                </a:tc>
                <a:tc>
                  <a:txBody>
                    <a:bodyPr/>
                    <a:lstStyle/>
                    <a:p>
                      <a:r>
                        <a:rPr lang="en-US" dirty="0"/>
                        <a:t>gm/cm</a:t>
                      </a:r>
                      <a:r>
                        <a:rPr lang="en-US" baseline="30000" dirty="0"/>
                        <a:t>3</a:t>
                      </a:r>
                      <a:r>
                        <a:rPr lang="en-US" baseline="0" dirty="0"/>
                        <a:t> or gm/ml</a:t>
                      </a:r>
                      <a:endParaRPr lang="en-GB" dirty="0"/>
                    </a:p>
                  </a:txBody>
                  <a:tcPr/>
                </a:tc>
                <a:extLst>
                  <a:ext uri="{0D108BD9-81ED-4DB2-BD59-A6C34878D82A}">
                    <a16:rowId xmlns:a16="http://schemas.microsoft.com/office/drawing/2014/main" val="2821184650"/>
                  </a:ext>
                </a:extLst>
              </a:tr>
              <a:tr h="370840">
                <a:tc>
                  <a:txBody>
                    <a:bodyPr/>
                    <a:lstStyle/>
                    <a:p>
                      <a:r>
                        <a:rPr lang="en-US" dirty="0"/>
                        <a:t>Gravity</a:t>
                      </a:r>
                      <a:endParaRPr lang="en-GB" dirty="0"/>
                    </a:p>
                  </a:txBody>
                  <a:tcPr/>
                </a:tc>
                <a:tc>
                  <a:txBody>
                    <a:bodyPr/>
                    <a:lstStyle/>
                    <a:p>
                      <a:r>
                        <a:rPr lang="en-US" dirty="0"/>
                        <a:t>9.8 m/s</a:t>
                      </a:r>
                      <a:r>
                        <a:rPr lang="en-US" baseline="30000" dirty="0"/>
                        <a:t>2</a:t>
                      </a:r>
                      <a:endParaRPr lang="en-GB" dirty="0"/>
                    </a:p>
                  </a:txBody>
                  <a:tcPr/>
                </a:tc>
                <a:tc>
                  <a:txBody>
                    <a:bodyPr/>
                    <a:lstStyle/>
                    <a:p>
                      <a:r>
                        <a:rPr lang="en-US" dirty="0"/>
                        <a:t>981 cm/s</a:t>
                      </a:r>
                      <a:r>
                        <a:rPr lang="en-US" baseline="30000" dirty="0"/>
                        <a:t>2</a:t>
                      </a:r>
                      <a:endParaRPr lang="en-GB" dirty="0"/>
                    </a:p>
                  </a:txBody>
                  <a:tcPr/>
                </a:tc>
                <a:extLst>
                  <a:ext uri="{0D108BD9-81ED-4DB2-BD59-A6C34878D82A}">
                    <a16:rowId xmlns:a16="http://schemas.microsoft.com/office/drawing/2014/main" val="1480277865"/>
                  </a:ext>
                </a:extLst>
              </a:tr>
              <a:tr h="370840">
                <a:tc>
                  <a:txBody>
                    <a:bodyPr/>
                    <a:lstStyle/>
                    <a:p>
                      <a:r>
                        <a:rPr lang="en-US" dirty="0"/>
                        <a:t>Radius</a:t>
                      </a:r>
                      <a:endParaRPr lang="en-GB" dirty="0"/>
                    </a:p>
                  </a:txBody>
                  <a:tcPr/>
                </a:tc>
                <a:tc>
                  <a:txBody>
                    <a:bodyPr/>
                    <a:lstStyle/>
                    <a:p>
                      <a:r>
                        <a:rPr lang="en-US" dirty="0"/>
                        <a:t>M</a:t>
                      </a:r>
                      <a:endParaRPr lang="en-GB" dirty="0"/>
                    </a:p>
                  </a:txBody>
                  <a:tcPr/>
                </a:tc>
                <a:tc>
                  <a:txBody>
                    <a:bodyPr/>
                    <a:lstStyle/>
                    <a:p>
                      <a:r>
                        <a:rPr lang="en-US" dirty="0"/>
                        <a:t>cm</a:t>
                      </a:r>
                      <a:endParaRPr lang="en-GB" dirty="0"/>
                    </a:p>
                  </a:txBody>
                  <a:tcPr/>
                </a:tc>
                <a:extLst>
                  <a:ext uri="{0D108BD9-81ED-4DB2-BD59-A6C34878D82A}">
                    <a16:rowId xmlns:a16="http://schemas.microsoft.com/office/drawing/2014/main" val="815961055"/>
                  </a:ext>
                </a:extLst>
              </a:tr>
            </a:tbl>
          </a:graphicData>
        </a:graphic>
      </p:graphicFrame>
    </p:spTree>
    <p:extLst>
      <p:ext uri="{BB962C8B-B14F-4D97-AF65-F5344CB8AC3E}">
        <p14:creationId xmlns:p14="http://schemas.microsoft.com/office/powerpoint/2010/main" val="3265337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9545B9B-506A-3F39-97E2-155A9830CDD7}"/>
              </a:ext>
            </a:extLst>
          </p:cNvPr>
          <p:cNvSpPr>
            <a:spLocks noGrp="1"/>
          </p:cNvSpPr>
          <p:nvPr>
            <p:ph type="title"/>
          </p:nvPr>
        </p:nvSpPr>
        <p:spPr>
          <a:xfrm>
            <a:off x="838200" y="20926"/>
            <a:ext cx="10515600" cy="660111"/>
          </a:xfrm>
        </p:spPr>
        <p:txBody>
          <a:bodyPr>
            <a:normAutofit fontScale="90000"/>
          </a:bodyPr>
          <a:lstStyle/>
          <a:p>
            <a:pPr algn="ctr"/>
            <a:r>
              <a:rPr lang="en-US" dirty="0"/>
              <a:t>examples</a:t>
            </a:r>
            <a:endParaRPr lang="en-GB" dirty="0"/>
          </a:p>
        </p:txBody>
      </p:sp>
      <p:sp>
        <p:nvSpPr>
          <p:cNvPr id="3" name="عنصر نائب للمحتوى 2">
            <a:extLst>
              <a:ext uri="{FF2B5EF4-FFF2-40B4-BE49-F238E27FC236}">
                <a16:creationId xmlns:a16="http://schemas.microsoft.com/office/drawing/2014/main" id="{BDA56E40-DFB5-F270-A1C1-1EA825B9ECEA}"/>
              </a:ext>
            </a:extLst>
          </p:cNvPr>
          <p:cNvSpPr>
            <a:spLocks noGrp="1"/>
          </p:cNvSpPr>
          <p:nvPr>
            <p:ph idx="1"/>
          </p:nvPr>
        </p:nvSpPr>
        <p:spPr>
          <a:xfrm>
            <a:off x="838200" y="886692"/>
            <a:ext cx="10515600" cy="5290272"/>
          </a:xfrm>
        </p:spPr>
        <p:txBody>
          <a:bodyPr>
            <a:normAutofit fontScale="92500" lnSpcReduction="20000"/>
          </a:bodyPr>
          <a:lstStyle/>
          <a:p>
            <a:pPr algn="l" rtl="0"/>
            <a:r>
              <a:rPr lang="en-US" dirty="0"/>
              <a:t>Example (1): If the radius of a capillary tube (r = 0.0335 cm) and when immersed in a liquid with a density (d = 0.866 g/cm3), the liquid rises in the capillary tube to a height of (h = 2.0 cm), and if you know that the acceleration due to gravity is (g = 981 cm/s2), calculate the surface tension of that liquid. The liquid makes convexity angle of 45 degree.</a:t>
            </a:r>
          </a:p>
          <a:p>
            <a:endParaRPr lang="en-US" dirty="0"/>
          </a:p>
          <a:p>
            <a:r>
              <a:rPr lang="en-US" dirty="0"/>
              <a:t>Solution:</a:t>
            </a:r>
          </a:p>
          <a:p>
            <a:endParaRPr lang="en-US" dirty="0"/>
          </a:p>
          <a:p>
            <a:pPr algn="l" rtl="0"/>
            <a:r>
              <a:rPr lang="en-US" dirty="0"/>
              <a:t>Example (2): Calculate the height of the water inside a capillary tube with a radius of (r = 0.002 m) at a temperature of (30</a:t>
            </a:r>
            <a:r>
              <a:rPr lang="en-US" baseline="30000" dirty="0"/>
              <a:t>0</a:t>
            </a:r>
            <a:r>
              <a:rPr lang="en-US" dirty="0"/>
              <a:t> C), knowing that the density of water is (996 kg/m3) and the surface tension of water is (71.18 × 10-3 N/m) and the acceleration due to gravity is (9.81 m/s2)</a:t>
            </a:r>
          </a:p>
          <a:p>
            <a:endParaRPr lang="en-US" dirty="0"/>
          </a:p>
          <a:p>
            <a:r>
              <a:rPr lang="en-US" dirty="0"/>
              <a:t>Solution:</a:t>
            </a:r>
          </a:p>
          <a:p>
            <a:endParaRPr lang="en-US" dirty="0"/>
          </a:p>
          <a:p>
            <a:pPr marL="0" indent="0">
              <a:buNone/>
            </a:pPr>
            <a:endParaRPr lang="en-GB" dirty="0"/>
          </a:p>
        </p:txBody>
      </p:sp>
    </p:spTree>
    <p:extLst>
      <p:ext uri="{BB962C8B-B14F-4D97-AF65-F5344CB8AC3E}">
        <p14:creationId xmlns:p14="http://schemas.microsoft.com/office/powerpoint/2010/main" val="2957010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E097DC2-33AD-3BC8-44CA-93F50689AEE0}"/>
              </a:ext>
            </a:extLst>
          </p:cNvPr>
          <p:cNvSpPr>
            <a:spLocks noGrp="1"/>
          </p:cNvSpPr>
          <p:nvPr>
            <p:ph type="title"/>
          </p:nvPr>
        </p:nvSpPr>
        <p:spPr>
          <a:xfrm>
            <a:off x="838200" y="18255"/>
            <a:ext cx="10515600" cy="494363"/>
          </a:xfrm>
        </p:spPr>
        <p:txBody>
          <a:bodyPr>
            <a:normAutofit fontScale="90000"/>
          </a:bodyPr>
          <a:lstStyle/>
          <a:p>
            <a:pPr algn="l" rtl="0"/>
            <a:r>
              <a:rPr lang="en-US" dirty="0"/>
              <a:t>Drop weight method</a:t>
            </a:r>
            <a:endParaRPr lang="en-GB" dirty="0"/>
          </a:p>
        </p:txBody>
      </p:sp>
      <mc:AlternateContent xmlns:mc="http://schemas.openxmlformats.org/markup-compatibility/2006" xmlns:a14="http://schemas.microsoft.com/office/drawing/2010/main">
        <mc:Choice Requires="a14">
          <p:sp>
            <p:nvSpPr>
              <p:cNvPr id="3" name="عنصر نائب للمحتوى 2">
                <a:extLst>
                  <a:ext uri="{FF2B5EF4-FFF2-40B4-BE49-F238E27FC236}">
                    <a16:creationId xmlns:a16="http://schemas.microsoft.com/office/drawing/2014/main" id="{14463DC4-2603-0AC9-AB7E-16E9363F7FD8}"/>
                  </a:ext>
                </a:extLst>
              </p:cNvPr>
              <p:cNvSpPr>
                <a:spLocks noGrp="1"/>
              </p:cNvSpPr>
              <p:nvPr>
                <p:ph idx="1"/>
              </p:nvPr>
            </p:nvSpPr>
            <p:spPr>
              <a:xfrm>
                <a:off x="838200" y="512618"/>
                <a:ext cx="10515600" cy="6327127"/>
              </a:xfrm>
            </p:spPr>
            <p:txBody>
              <a:bodyPr>
                <a:normAutofit/>
              </a:bodyPr>
              <a:lstStyle/>
              <a:p>
                <a:pPr algn="l" rtl="0"/>
                <a:r>
                  <a:rPr lang="en-US" dirty="0"/>
                  <a:t>This method is used to determine the surface tension of a liquid by knowing the surface tension of another known liquid, which is known as the reference liquid.</a:t>
                </a:r>
              </a:p>
              <a:p>
                <a:pPr algn="l" rtl="0"/>
                <a:r>
                  <a:rPr lang="en-US" dirty="0"/>
                  <a:t>- The device used for this purpose is called a stalagmometer, which is a capillary tube with a bubble, and a pipette can be used in the same way.</a:t>
                </a:r>
              </a:p>
              <a:p>
                <a:pPr algn="l" rtl="0"/>
                <a:r>
                  <a:rPr lang="en-US" dirty="0"/>
                  <a:t>- In this method, the surface tension values of two different liquids (</a:t>
                </a:r>
                <a:r>
                  <a:rPr lang="en-US" dirty="0" err="1"/>
                  <a:t>γA</a:t>
                </a:r>
                <a:r>
                  <a:rPr lang="en-US" dirty="0"/>
                  <a:t>, γB) can be compared (A, B), where each of them passes individually through the same capillary tube, with the determination of the masses of the two drops (WA, WB)</a:t>
                </a:r>
              </a:p>
              <a:p>
                <a:pPr algn="l" rtl="0"/>
                <a:r>
                  <a:rPr lang="en-US" dirty="0"/>
                  <a:t>Accordingly:    </a:t>
                </a:r>
                <a14:m>
                  <m:oMath xmlns:m="http://schemas.openxmlformats.org/officeDocument/2006/math">
                    <m:box>
                      <m:boxPr>
                        <m:ctrlPr>
                          <a:rPr lang="en-US" i="1" smtClean="0">
                            <a:latin typeface="Cambria Math" panose="02040503050406030204" pitchFamily="18" charset="0"/>
                          </a:rPr>
                        </m:ctrlPr>
                      </m:boxPr>
                      <m:e>
                        <m:argPr>
                          <m:argSz m:val="-1"/>
                        </m:argPr>
                        <m:f>
                          <m:fPr>
                            <m:ctrlPr>
                              <a:rPr lang="en-US" i="1" smtClean="0">
                                <a:latin typeface="Cambria Math" panose="02040503050406030204" pitchFamily="18" charset="0"/>
                              </a:rPr>
                            </m:ctrlPr>
                          </m:fPr>
                          <m:num>
                            <m:r>
                              <m:rPr>
                                <m:nor/>
                              </m:rPr>
                              <a:rPr lang="en-US" dirty="0"/>
                              <m:t>γ</m:t>
                            </m:r>
                            <m:r>
                              <m:rPr>
                                <m:nor/>
                              </m:rPr>
                              <a:rPr lang="en-US" dirty="0"/>
                              <m:t>A</m:t>
                            </m:r>
                          </m:num>
                          <m:den>
                            <m:r>
                              <m:rPr>
                                <m:nor/>
                              </m:rPr>
                              <a:rPr lang="en-US" dirty="0"/>
                              <m:t>γ</m:t>
                            </m:r>
                            <m:r>
                              <m:rPr>
                                <m:nor/>
                              </m:rPr>
                              <a:rPr lang="en-US" dirty="0"/>
                              <m:t>B</m:t>
                            </m:r>
                          </m:den>
                        </m:f>
                      </m:e>
                    </m:box>
                  </m:oMath>
                </a14:m>
                <a:r>
                  <a:rPr lang="en-US" dirty="0"/>
                  <a:t> = </a:t>
                </a:r>
                <a14:m>
                  <m:oMath xmlns:m="http://schemas.openxmlformats.org/officeDocument/2006/math">
                    <m:box>
                      <m:boxPr>
                        <m:ctrlPr>
                          <a:rPr lang="en-US" i="1" smtClean="0">
                            <a:latin typeface="Cambria Math" panose="02040503050406030204" pitchFamily="18" charset="0"/>
                          </a:rPr>
                        </m:ctrlPr>
                      </m:boxPr>
                      <m:e>
                        <m:argPr>
                          <m:argSz m:val="-1"/>
                        </m:argPr>
                        <m:f>
                          <m:fPr>
                            <m:ctrlPr>
                              <a:rPr lang="en-US" i="1" smtClean="0">
                                <a:latin typeface="Cambria Math" panose="02040503050406030204" pitchFamily="18" charset="0"/>
                              </a:rPr>
                            </m:ctrlPr>
                          </m:fPr>
                          <m:num>
                            <m:r>
                              <a:rPr lang="en-US" b="0" i="1" smtClean="0">
                                <a:latin typeface="Cambria Math" panose="02040503050406030204" pitchFamily="18" charset="0"/>
                              </a:rPr>
                              <m:t>𝑊𝐴</m:t>
                            </m:r>
                          </m:num>
                          <m:den>
                            <m:r>
                              <a:rPr lang="en-US" b="0" i="1" smtClean="0">
                                <a:latin typeface="Cambria Math" panose="02040503050406030204" pitchFamily="18" charset="0"/>
                              </a:rPr>
                              <m:t>𝑊𝐵</m:t>
                            </m:r>
                          </m:den>
                        </m:f>
                      </m:e>
                    </m:box>
                  </m:oMath>
                </a14:m>
                <a:r>
                  <a:rPr lang="en-GB" dirty="0"/>
                  <a:t>  -------------- (1)</a:t>
                </a:r>
                <a:endParaRPr lang="en-US" dirty="0"/>
              </a:p>
            </p:txBody>
          </p:sp>
        </mc:Choice>
        <mc:Fallback xmlns="">
          <p:sp>
            <p:nvSpPr>
              <p:cNvPr id="3" name="عنصر نائب للمحتوى 2">
                <a:extLst>
                  <a:ext uri="{FF2B5EF4-FFF2-40B4-BE49-F238E27FC236}">
                    <a16:creationId xmlns:a16="http://schemas.microsoft.com/office/drawing/2014/main" id="{14463DC4-2603-0AC9-AB7E-16E9363F7FD8}"/>
                  </a:ext>
                </a:extLst>
              </p:cNvPr>
              <p:cNvSpPr>
                <a:spLocks noGrp="1" noRot="1" noChangeAspect="1" noMove="1" noResize="1" noEditPoints="1" noAdjustHandles="1" noChangeArrowheads="1" noChangeShapeType="1" noTextEdit="1"/>
              </p:cNvSpPr>
              <p:nvPr>
                <p:ph idx="1"/>
              </p:nvPr>
            </p:nvSpPr>
            <p:spPr>
              <a:xfrm>
                <a:off x="838200" y="512618"/>
                <a:ext cx="10515600" cy="6327127"/>
              </a:xfrm>
              <a:blipFill>
                <a:blip r:embed="rId2"/>
                <a:stretch>
                  <a:fillRect l="-1043" t="-1541" r="-1101"/>
                </a:stretch>
              </a:blipFill>
            </p:spPr>
            <p:txBody>
              <a:bodyPr/>
              <a:lstStyle/>
              <a:p>
                <a:r>
                  <a:rPr lang="en-GB">
                    <a:noFill/>
                  </a:rPr>
                  <a:t> </a:t>
                </a:r>
              </a:p>
            </p:txBody>
          </p:sp>
        </mc:Fallback>
      </mc:AlternateContent>
    </p:spTree>
    <p:extLst>
      <p:ext uri="{BB962C8B-B14F-4D97-AF65-F5344CB8AC3E}">
        <p14:creationId xmlns:p14="http://schemas.microsoft.com/office/powerpoint/2010/main" val="1159992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3A1A06C-209D-C04D-969A-EA875EAAE7C8}"/>
              </a:ext>
            </a:extLst>
          </p:cNvPr>
          <p:cNvSpPr>
            <a:spLocks noGrp="1"/>
          </p:cNvSpPr>
          <p:nvPr>
            <p:ph type="title"/>
          </p:nvPr>
        </p:nvSpPr>
        <p:spPr/>
        <p:txBody>
          <a:bodyPr/>
          <a:lstStyle/>
          <a:p>
            <a:pPr algn="l" rtl="0"/>
            <a:r>
              <a:rPr lang="en-US" dirty="0"/>
              <a:t>Experiment steps:</a:t>
            </a:r>
            <a:endParaRPr lang="en-GB" dirty="0"/>
          </a:p>
        </p:txBody>
      </p:sp>
      <p:sp>
        <p:nvSpPr>
          <p:cNvPr id="4" name="Rectangle 1">
            <a:extLst>
              <a:ext uri="{FF2B5EF4-FFF2-40B4-BE49-F238E27FC236}">
                <a16:creationId xmlns:a16="http://schemas.microsoft.com/office/drawing/2014/main" id="{0C0F4E33-8122-1AFC-DC8A-78FB41370680}"/>
              </a:ext>
            </a:extLst>
          </p:cNvPr>
          <p:cNvSpPr>
            <a:spLocks noGrp="1" noChangeArrowheads="1"/>
          </p:cNvSpPr>
          <p:nvPr>
            <p:ph idx="1"/>
          </p:nvPr>
        </p:nvSpPr>
        <p:spPr bwMode="auto">
          <a:xfrm>
            <a:off x="838200" y="1858328"/>
            <a:ext cx="9649691" cy="369331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algn="l" rtl="0" eaLnBrk="0" fontAlgn="base" hangingPunct="0">
              <a:spcBef>
                <a:spcPct val="0"/>
              </a:spcBef>
              <a:spcAft>
                <a:spcPct val="0"/>
              </a:spcAft>
              <a:defRPr>
                <a:solidFill>
                  <a:schemeClr val="tx1"/>
                </a:solidFill>
                <a:latin typeface="Arial" panose="020B0604020202020204" pitchFamily="34" charset="0"/>
              </a:defRPr>
            </a:lvl1pPr>
            <a:lvl2pPr algn="l" rtl="0" eaLnBrk="0" fontAlgn="base" hangingPunct="0">
              <a:spcBef>
                <a:spcPct val="0"/>
              </a:spcBef>
              <a:spcAft>
                <a:spcPct val="0"/>
              </a:spcAft>
              <a:defRPr>
                <a:solidFill>
                  <a:schemeClr val="tx1"/>
                </a:solidFill>
                <a:latin typeface="Arial" panose="020B0604020202020204" pitchFamily="34" charset="0"/>
              </a:defRPr>
            </a:lvl2pPr>
            <a:lvl3pPr algn="l" rtl="0" eaLnBrk="0" fontAlgn="base" hangingPunct="0">
              <a:spcBef>
                <a:spcPct val="0"/>
              </a:spcBef>
              <a:spcAft>
                <a:spcPct val="0"/>
              </a:spcAft>
              <a:defRPr>
                <a:solidFill>
                  <a:schemeClr val="tx1"/>
                </a:solidFill>
                <a:latin typeface="Arial" panose="020B0604020202020204" pitchFamily="34" charset="0"/>
              </a:defRPr>
            </a:lvl3pPr>
            <a:lvl4pPr algn="l" rtl="0" eaLnBrk="0" fontAlgn="base" hangingPunct="0">
              <a:spcBef>
                <a:spcPct val="0"/>
              </a:spcBef>
              <a:spcAft>
                <a:spcPct val="0"/>
              </a:spcAft>
              <a:defRPr>
                <a:solidFill>
                  <a:schemeClr val="tx1"/>
                </a:solidFill>
                <a:latin typeface="Arial" panose="020B0604020202020204" pitchFamily="34" charset="0"/>
              </a:defRPr>
            </a:lvl4pPr>
            <a:lvl5pPr algn="l" rtl="0" eaLnBrk="0" fontAlgn="base" hangingPunct="0">
              <a:spcBef>
                <a:spcPct val="0"/>
              </a:spcBef>
              <a:spcAft>
                <a:spcPct val="0"/>
              </a:spcAft>
              <a:defRPr>
                <a:solidFill>
                  <a:schemeClr val="tx1"/>
                </a:solidFill>
                <a:latin typeface="Arial" panose="020B0604020202020204" pitchFamily="34" charset="0"/>
              </a:defRPr>
            </a:lvl5pPr>
            <a:lvl6pPr algn="l" rtl="0" eaLnBrk="0" fontAlgn="base" hangingPunct="0">
              <a:spcBef>
                <a:spcPct val="0"/>
              </a:spcBef>
              <a:spcAft>
                <a:spcPct val="0"/>
              </a:spcAft>
              <a:defRPr>
                <a:solidFill>
                  <a:schemeClr val="tx1"/>
                </a:solidFill>
                <a:latin typeface="Arial" panose="020B0604020202020204" pitchFamily="34" charset="0"/>
              </a:defRPr>
            </a:lvl6pPr>
            <a:lvl7pPr algn="l" rtl="0" eaLnBrk="0" fontAlgn="base" hangingPunct="0">
              <a:spcBef>
                <a:spcPct val="0"/>
              </a:spcBef>
              <a:spcAft>
                <a:spcPct val="0"/>
              </a:spcAft>
              <a:defRPr>
                <a:solidFill>
                  <a:schemeClr val="tx1"/>
                </a:solidFill>
                <a:latin typeface="Arial" panose="020B0604020202020204" pitchFamily="34" charset="0"/>
              </a:defRPr>
            </a:lvl7pPr>
            <a:lvl8pPr algn="l" rtl="0" eaLnBrk="0" fontAlgn="base" hangingPunct="0">
              <a:spcBef>
                <a:spcPct val="0"/>
              </a:spcBef>
              <a:spcAft>
                <a:spcPct val="0"/>
              </a:spcAft>
              <a:defRPr>
                <a:solidFill>
                  <a:schemeClr val="tx1"/>
                </a:solidFill>
                <a:latin typeface="Arial" panose="020B0604020202020204" pitchFamily="34" charset="0"/>
              </a:defRPr>
            </a:lvl8pPr>
            <a:lvl9pPr algn="l" rtl="0"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1"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FF00FF"/>
                </a:solidFill>
                <a:effectLst/>
                <a:latin typeface="Times New Roman" panose="02020603050405020304" pitchFamily="18" charset="0"/>
                <a:cs typeface="Times New Roman" panose="02020603050405020304" pitchFamily="18" charset="0"/>
              </a:rPr>
              <a:t>(1) </a:t>
            </a:r>
            <a:r>
              <a:rPr kumimoji="0" lang="ar-SA"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نحضر </a:t>
            </a:r>
            <a:r>
              <a:rPr kumimoji="0" lang="ar-SA" altLang="en-US" sz="20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جھاز</a:t>
            </a:r>
            <a:r>
              <a:rPr kumimoji="0" lang="ar-SA"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ar-SA" altLang="en-US" sz="20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الأستالاجمومیتر</a:t>
            </a:r>
            <a:r>
              <a:rPr kumimoji="0" lang="ar-SA"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(الأنبوبة ذات الفقاعة)، نغسل الأنبوبة </a:t>
            </a:r>
            <a:r>
              <a:rPr kumimoji="0" lang="ar-SA" altLang="en-US" sz="20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ونجففھا</a:t>
            </a:r>
            <a:r>
              <a:rPr kumimoji="0" lang="ar-SA"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تماماً</a:t>
            </a:r>
            <a:r>
              <a:rPr kumimoji="0" lang="en-US"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endParaRPr kumimoji="0" lang="en-US" altLang="en-US" sz="1800" b="0" i="0" u="none" strike="noStrike" cap="none" normalizeH="0" baseline="0" dirty="0">
              <a:ln>
                <a:noFill/>
              </a:ln>
              <a:solidFill>
                <a:schemeClr val="tx1"/>
              </a:solidFill>
              <a:effectLst/>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FF00FF"/>
                </a:solidFill>
                <a:effectLst/>
                <a:latin typeface="Times New Roman" panose="02020603050405020304" pitchFamily="18" charset="0"/>
                <a:cs typeface="Times New Roman" panose="02020603050405020304" pitchFamily="18" charset="0"/>
              </a:rPr>
              <a:t>(2)</a:t>
            </a:r>
            <a:r>
              <a:rPr kumimoji="0" lang="en-US"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ar-SA"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نحضر السائل</a:t>
            </a:r>
            <a:r>
              <a:rPr kumimoji="0" lang="en-US"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 </a:t>
            </a:r>
            <a:r>
              <a:rPr kumimoji="0" lang="ar-SA"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المراد تعيين التوتر السطحي له</a:t>
            </a:r>
            <a:r>
              <a:rPr kumimoji="0" lang="en-US"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en-US" altLang="en-US" sz="20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γ</a:t>
            </a:r>
            <a:r>
              <a:rPr kumimoji="0" lang="en-US" altLang="en-US" sz="2000" b="1" i="0" u="none" strike="noStrike" cap="none" normalizeH="0" baseline="-30000" dirty="0" err="1">
                <a:ln>
                  <a:noFill/>
                </a:ln>
                <a:solidFill>
                  <a:srgbClr val="000000"/>
                </a:solidFill>
                <a:effectLst/>
                <a:latin typeface="Times New Roman" panose="02020603050405020304" pitchFamily="18" charset="0"/>
                <a:cs typeface="Times New Roman" panose="02020603050405020304" pitchFamily="18" charset="0"/>
              </a:rPr>
              <a:t>A</a:t>
            </a:r>
            <a:r>
              <a:rPr kumimoji="0" lang="en-US"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ar-SA"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ونملأ الأنبوبة </a:t>
            </a:r>
            <a:r>
              <a:rPr kumimoji="0" lang="ar-SA" altLang="en-US" sz="20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بھذا</a:t>
            </a:r>
            <a:r>
              <a:rPr kumimoji="0" lang="en-US"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ar-SA"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السائل بواسطة السحب حتى العلامة</a:t>
            </a:r>
            <a:r>
              <a:rPr kumimoji="0" lang="en-US"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a:t>
            </a:r>
            <a:endParaRPr kumimoji="0" lang="en-US" altLang="en-US" sz="1800" b="0" i="0" u="none" strike="noStrike" cap="none" normalizeH="0" baseline="0" dirty="0">
              <a:ln>
                <a:noFill/>
              </a:ln>
              <a:solidFill>
                <a:schemeClr val="tx1"/>
              </a:solidFill>
              <a:effectLst/>
            </a:endParaRPr>
          </a:p>
          <a:p>
            <a:pPr marL="0" marR="0" lvl="0" indent="0" algn="just" defTabSz="914400" rtl="1" eaLnBrk="0" fontAlgn="base" latinLnBrk="0" hangingPunct="0">
              <a:lnSpc>
                <a:spcPct val="100000"/>
              </a:lnSpc>
              <a:spcBef>
                <a:spcPct val="0"/>
              </a:spcBef>
              <a:spcAft>
                <a:spcPct val="0"/>
              </a:spcAft>
              <a:buClrTx/>
              <a:buSzTx/>
              <a:buFontTx/>
              <a:buNone/>
              <a:tabLst/>
            </a:pPr>
            <a:br>
              <a:rPr kumimoji="0" lang="en-US"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br>
            <a:endParaRPr kumimoji="0" lang="en-US"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just" defTabSz="914400" rtl="1" eaLnBrk="0" fontAlgn="base" latinLnBrk="0" hangingPunct="0">
              <a:lnSpc>
                <a:spcPct val="100000"/>
              </a:lnSpc>
              <a:spcBef>
                <a:spcPct val="0"/>
              </a:spcBef>
              <a:spcAft>
                <a:spcPct val="0"/>
              </a:spcAft>
              <a:buClrTx/>
              <a:buSzTx/>
              <a:buFontTx/>
              <a:buNone/>
              <a:tabLst/>
            </a:pPr>
            <a:br>
              <a:rPr kumimoji="0" lang="en-US"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br>
            <a:endParaRPr kumimoji="0" lang="en-US"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FF00FF"/>
                </a:solidFill>
                <a:effectLst/>
                <a:latin typeface="Times New Roman" panose="02020603050405020304" pitchFamily="18" charset="0"/>
                <a:cs typeface="Times New Roman" panose="02020603050405020304" pitchFamily="18" charset="0"/>
              </a:rPr>
              <a:t>(3)</a:t>
            </a:r>
            <a:r>
              <a:rPr kumimoji="0" lang="en-US"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ar-SA" altLang="en-US" sz="20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یسمح</a:t>
            </a:r>
            <a:r>
              <a:rPr kumimoji="0" lang="ar-SA"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للسائل بالسقوط ببطء جداً على </a:t>
            </a:r>
            <a:r>
              <a:rPr kumimoji="0" lang="ar-SA" altLang="en-US" sz="20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ھیئة</a:t>
            </a:r>
            <a:r>
              <a:rPr kumimoji="0" lang="ar-SA"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نقط تجمع في زجاجة معلومة الوزن</a:t>
            </a:r>
            <a:r>
              <a:rPr kumimoji="0" lang="en-US"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endParaRPr kumimoji="0" lang="en-US" altLang="en-US" sz="1800" b="0" i="0" u="none" strike="noStrike" cap="none" normalizeH="0" baseline="0" dirty="0">
              <a:ln>
                <a:noFill/>
              </a:ln>
              <a:solidFill>
                <a:schemeClr val="tx1"/>
              </a:solidFill>
              <a:effectLst/>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FF00FF"/>
                </a:solidFill>
                <a:effectLst/>
                <a:latin typeface="Times New Roman" panose="02020603050405020304" pitchFamily="18" charset="0"/>
                <a:cs typeface="Times New Roman" panose="02020603050405020304" pitchFamily="18" charset="0"/>
              </a:rPr>
              <a:t>(4)</a:t>
            </a:r>
            <a:r>
              <a:rPr kumimoji="0" lang="en-US"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ar-SA" altLang="en-US" sz="20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یحصى</a:t>
            </a:r>
            <a:r>
              <a:rPr kumimoji="0" lang="ar-SA"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عدد النقط الساقطة (بمعدل نقطة في كل </a:t>
            </a:r>
            <a:r>
              <a:rPr kumimoji="0" lang="ar-SA" altLang="en-US" sz="20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ثانیتین</a:t>
            </a:r>
            <a:r>
              <a:rPr kumimoji="0" lang="ar-SA"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ar-SA" altLang="en-US" sz="20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ویعین</a:t>
            </a:r>
            <a:r>
              <a:rPr kumimoji="0" lang="ar-SA"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ar-SA" altLang="en-US" sz="20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وزنھا</a:t>
            </a:r>
            <a:r>
              <a:rPr kumimoji="0" lang="ar-SA"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ar-SA" altLang="en-US" sz="20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ویؤخذ</a:t>
            </a:r>
            <a:r>
              <a:rPr kumimoji="0" lang="ar-SA"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متوسط وزن نقطة من السائل</a:t>
            </a:r>
            <a:r>
              <a:rPr kumimoji="0" lang="en-US"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 </a:t>
            </a:r>
            <a:r>
              <a:rPr kumimoji="0" lang="ar-SA"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وهو</a:t>
            </a:r>
            <a:r>
              <a:rPr kumimoji="0" lang="en-US"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(W</a:t>
            </a:r>
            <a:r>
              <a:rPr kumimoji="0" lang="en-US" altLang="en-US" sz="2000" b="1" i="0" u="none" strike="noStrike" cap="none" normalizeH="0" baseline="-30000" dirty="0">
                <a:ln>
                  <a:noFill/>
                </a:ln>
                <a:solidFill>
                  <a:srgbClr val="000000"/>
                </a:solidFill>
                <a:effectLst/>
                <a:latin typeface="Times New Roman" panose="02020603050405020304" pitchFamily="18" charset="0"/>
                <a:cs typeface="Times New Roman" panose="02020603050405020304" pitchFamily="18" charset="0"/>
              </a:rPr>
              <a:t>A</a:t>
            </a:r>
            <a:r>
              <a:rPr kumimoji="0" lang="en-US"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endParaRPr kumimoji="0" lang="en-US" altLang="en-US" sz="1800" b="0" i="0" u="none" strike="noStrike" cap="none" normalizeH="0" baseline="0" dirty="0">
              <a:ln>
                <a:noFill/>
              </a:ln>
              <a:solidFill>
                <a:schemeClr val="tx1"/>
              </a:solidFill>
              <a:effectLst/>
            </a:endParaRPr>
          </a:p>
          <a:p>
            <a:pPr marL="0" marR="0" lvl="0" indent="0" algn="just" defTabSz="914400" rtl="1"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a:ln>
                  <a:noFill/>
                </a:ln>
                <a:solidFill>
                  <a:srgbClr val="FF00FF"/>
                </a:solidFill>
                <a:effectLst/>
                <a:latin typeface="Times New Roman" panose="02020603050405020304" pitchFamily="18" charset="0"/>
                <a:cs typeface="Times New Roman" panose="02020603050405020304" pitchFamily="18" charset="0"/>
              </a:rPr>
              <a:t>(5)</a:t>
            </a:r>
            <a:r>
              <a:rPr kumimoji="0" lang="en-US"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ar-SA"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تعاد الخطوات السابقة باستخدام السائل</a:t>
            </a:r>
            <a:r>
              <a:rPr kumimoji="0" lang="en-US"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(B) </a:t>
            </a:r>
            <a:r>
              <a:rPr kumimoji="0" lang="ar-SA" altLang="en-US" sz="20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وھو</a:t>
            </a:r>
            <a:r>
              <a:rPr kumimoji="0" lang="ar-SA"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سائل معلوم التوتر السطحي</a:t>
            </a:r>
            <a:r>
              <a:rPr kumimoji="0" lang="en-US"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ar-SA"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له</a:t>
            </a:r>
            <a:r>
              <a:rPr kumimoji="0" lang="en-US"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(γ</a:t>
            </a:r>
            <a:r>
              <a:rPr kumimoji="0" lang="en-US" altLang="en-US" sz="2000" b="1" i="0" u="none" strike="noStrike" cap="none" normalizeH="0" baseline="-30000" dirty="0">
                <a:ln>
                  <a:noFill/>
                </a:ln>
                <a:solidFill>
                  <a:srgbClr val="000000"/>
                </a:solidFill>
                <a:effectLst/>
                <a:latin typeface="Times New Roman" panose="02020603050405020304" pitchFamily="18" charset="0"/>
                <a:cs typeface="Times New Roman" panose="02020603050405020304" pitchFamily="18" charset="0"/>
              </a:rPr>
              <a:t>B</a:t>
            </a:r>
            <a:r>
              <a:rPr kumimoji="0" lang="en-US"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  </a:t>
            </a:r>
            <a:r>
              <a:rPr kumimoji="0" lang="ar-SA" altLang="en-US" sz="20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حیث</a:t>
            </a:r>
            <a:r>
              <a:rPr kumimoji="0" lang="ar-SA"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ar-SA" altLang="en-US" sz="20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یمكن</a:t>
            </a:r>
            <a:r>
              <a:rPr kumimoji="0" lang="ar-SA"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a:t>
            </a:r>
            <a:r>
              <a:rPr kumimoji="0" lang="ar-SA" altLang="en-US" sz="2000" b="1" i="0" u="none" strike="noStrike" cap="none" normalizeH="0" baseline="0" dirty="0" err="1">
                <a:ln>
                  <a:noFill/>
                </a:ln>
                <a:solidFill>
                  <a:srgbClr val="000000"/>
                </a:solidFill>
                <a:effectLst/>
                <a:latin typeface="Times New Roman" panose="02020603050405020304" pitchFamily="18" charset="0"/>
                <a:cs typeface="Times New Roman" panose="02020603050405020304" pitchFamily="18" charset="0"/>
              </a:rPr>
              <a:t>تعیین</a:t>
            </a:r>
            <a:r>
              <a:rPr kumimoji="0" lang="ar-SA"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متوسط وزن نقطة من السائل</a:t>
            </a:r>
            <a:r>
              <a:rPr kumimoji="0" lang="en-US"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(B) </a:t>
            </a:r>
            <a:r>
              <a:rPr kumimoji="0" lang="ar-SA"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وهو</a:t>
            </a:r>
            <a:r>
              <a:rPr kumimoji="0" lang="en-US"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 (W</a:t>
            </a:r>
            <a:r>
              <a:rPr kumimoji="0" lang="en-US" altLang="en-US" sz="2000" b="1" i="0" u="none" strike="noStrike" cap="none" normalizeH="0" baseline="-30000" dirty="0">
                <a:ln>
                  <a:noFill/>
                </a:ln>
                <a:solidFill>
                  <a:srgbClr val="000000"/>
                </a:solidFill>
                <a:effectLst/>
                <a:latin typeface="Times New Roman" panose="02020603050405020304" pitchFamily="18" charset="0"/>
                <a:cs typeface="Times New Roman" panose="02020603050405020304" pitchFamily="18" charset="0"/>
              </a:rPr>
              <a:t>B</a:t>
            </a:r>
            <a:r>
              <a:rPr kumimoji="0" lang="en-US" altLang="en-US" sz="2000" b="1" i="0" u="none" strike="noStrike" cap="none" normalizeH="0" baseline="0" dirty="0">
                <a:ln>
                  <a:noFill/>
                </a:ln>
                <a:solidFill>
                  <a:srgbClr val="000000"/>
                </a:solidFill>
                <a:effectLst/>
                <a:latin typeface="Times New Roman" panose="02020603050405020304" pitchFamily="18" charset="0"/>
                <a:cs typeface="Times New Roman" panose="02020603050405020304" pitchFamily="18" charset="0"/>
              </a:rPr>
              <a:t>)</a:t>
            </a:r>
            <a:endParaRPr kumimoji="0" lang="en-US" altLang="en-US" sz="32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46282288"/>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1299</Words>
  <Application>Microsoft Office PowerPoint</Application>
  <PresentationFormat>شاشة عريضة</PresentationFormat>
  <Paragraphs>91</Paragraphs>
  <Slides>12</Slides>
  <Notes>0</Notes>
  <HiddenSlides>0</HiddenSlides>
  <MMClips>0</MMClips>
  <ScaleCrop>false</ScaleCrop>
  <HeadingPairs>
    <vt:vector size="6" baseType="variant">
      <vt:variant>
        <vt:lpstr>الخطوط المستخدمة</vt:lpstr>
      </vt:variant>
      <vt:variant>
        <vt:i4>9</vt:i4>
      </vt:variant>
      <vt:variant>
        <vt:lpstr>نسق</vt:lpstr>
      </vt:variant>
      <vt:variant>
        <vt:i4>1</vt:i4>
      </vt:variant>
      <vt:variant>
        <vt:lpstr>عناوين الشرائح</vt:lpstr>
      </vt:variant>
      <vt:variant>
        <vt:i4>12</vt:i4>
      </vt:variant>
    </vt:vector>
  </HeadingPairs>
  <TitlesOfParts>
    <vt:vector size="22" baseType="lpstr">
      <vt:lpstr>Arial</vt:lpstr>
      <vt:lpstr>arial unicode ms</vt:lpstr>
      <vt:lpstr>Calibri</vt:lpstr>
      <vt:lpstr>Calibri Light</vt:lpstr>
      <vt:lpstr>Cambria Math</vt:lpstr>
      <vt:lpstr>DM Sans</vt:lpstr>
      <vt:lpstr>Roboto</vt:lpstr>
      <vt:lpstr>times new roman</vt:lpstr>
      <vt:lpstr>times new roman</vt:lpstr>
      <vt:lpstr>نسق Office</vt:lpstr>
      <vt:lpstr>Surface tension </vt:lpstr>
      <vt:lpstr>Units of surface tension </vt:lpstr>
      <vt:lpstr>Measurements of surface tension</vt:lpstr>
      <vt:lpstr>liquid rise in capillary tube method.</vt:lpstr>
      <vt:lpstr>عرض تقديمي في PowerPoint</vt:lpstr>
      <vt:lpstr>units</vt:lpstr>
      <vt:lpstr>examples</vt:lpstr>
      <vt:lpstr>Drop weight method</vt:lpstr>
      <vt:lpstr>Experiment steps:</vt:lpstr>
      <vt:lpstr>Calculations method</vt:lpstr>
      <vt:lpstr>Example:</vt:lpstr>
      <vt:lpstr>Factors acting on surface tension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Surface tension </dc:title>
  <dc:creator>abbas alqazaz</dc:creator>
  <cp:lastModifiedBy>abbas alqazaz</cp:lastModifiedBy>
  <cp:revision>1</cp:revision>
  <dcterms:created xsi:type="dcterms:W3CDTF">2024-04-19T12:21:55Z</dcterms:created>
  <dcterms:modified xsi:type="dcterms:W3CDTF">2024-04-19T12:22:28Z</dcterms:modified>
</cp:coreProperties>
</file>