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80" d="100"/>
          <a:sy n="80" d="100"/>
        </p:scale>
        <p:origin x="35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725F9AC-6D53-8AB0-F928-44192DADD552}"/>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en-GB"/>
          </a:p>
        </p:txBody>
      </p:sp>
      <p:sp>
        <p:nvSpPr>
          <p:cNvPr id="3" name="عنوان فرعي 2">
            <a:extLst>
              <a:ext uri="{FF2B5EF4-FFF2-40B4-BE49-F238E27FC236}">
                <a16:creationId xmlns:a16="http://schemas.microsoft.com/office/drawing/2014/main" id="{7D9D5001-5BCB-5C69-31A0-1EF717E860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GB"/>
          </a:p>
        </p:txBody>
      </p:sp>
      <p:sp>
        <p:nvSpPr>
          <p:cNvPr id="4" name="عنصر نائب للتاريخ 3">
            <a:extLst>
              <a:ext uri="{FF2B5EF4-FFF2-40B4-BE49-F238E27FC236}">
                <a16:creationId xmlns:a16="http://schemas.microsoft.com/office/drawing/2014/main" id="{DB687B54-294C-337B-1026-74935A768EB8}"/>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5" name="عنصر نائب للتذييل 4">
            <a:extLst>
              <a:ext uri="{FF2B5EF4-FFF2-40B4-BE49-F238E27FC236}">
                <a16:creationId xmlns:a16="http://schemas.microsoft.com/office/drawing/2014/main" id="{08BB5023-753F-0721-0FBE-CE75E54537C8}"/>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6BAA0B89-41B4-F2D1-95B1-16797894E0E2}"/>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106371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6B785E3-01F9-B035-F35C-C9E004E00D03}"/>
              </a:ext>
            </a:extLst>
          </p:cNvPr>
          <p:cNvSpPr>
            <a:spLocks noGrp="1"/>
          </p:cNvSpPr>
          <p:nvPr>
            <p:ph type="title"/>
          </p:nvPr>
        </p:nvSpPr>
        <p:spPr/>
        <p:txBody>
          <a:bodyPr/>
          <a:lstStyle/>
          <a:p>
            <a:r>
              <a:rPr lang="ar-SA"/>
              <a:t>انقر لتحرير نمط عنوان الشكل الرئيسي</a:t>
            </a:r>
            <a:endParaRPr lang="en-GB"/>
          </a:p>
        </p:txBody>
      </p:sp>
      <p:sp>
        <p:nvSpPr>
          <p:cNvPr id="3" name="عنصر نائب للعنوان العمودي 2">
            <a:extLst>
              <a:ext uri="{FF2B5EF4-FFF2-40B4-BE49-F238E27FC236}">
                <a16:creationId xmlns:a16="http://schemas.microsoft.com/office/drawing/2014/main" id="{C5F178CB-382D-DB61-D5EE-BA5AFD430CE9}"/>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تاريخ 3">
            <a:extLst>
              <a:ext uri="{FF2B5EF4-FFF2-40B4-BE49-F238E27FC236}">
                <a16:creationId xmlns:a16="http://schemas.microsoft.com/office/drawing/2014/main" id="{ED7CC917-844D-94E3-F089-F7E82BFC656B}"/>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5" name="عنصر نائب للتذييل 4">
            <a:extLst>
              <a:ext uri="{FF2B5EF4-FFF2-40B4-BE49-F238E27FC236}">
                <a16:creationId xmlns:a16="http://schemas.microsoft.com/office/drawing/2014/main" id="{A0C63063-3496-8410-8118-55E25BE6AF4A}"/>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CF303DEF-B131-26EF-0C57-8D19609543E8}"/>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408424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3683C472-2F12-4CFB-6340-5D8E4E83815D}"/>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en-GB"/>
          </a:p>
        </p:txBody>
      </p:sp>
      <p:sp>
        <p:nvSpPr>
          <p:cNvPr id="3" name="عنصر نائب للعنوان العمودي 2">
            <a:extLst>
              <a:ext uri="{FF2B5EF4-FFF2-40B4-BE49-F238E27FC236}">
                <a16:creationId xmlns:a16="http://schemas.microsoft.com/office/drawing/2014/main" id="{14170EE1-FBA2-4183-6ACA-8566D19A18DA}"/>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تاريخ 3">
            <a:extLst>
              <a:ext uri="{FF2B5EF4-FFF2-40B4-BE49-F238E27FC236}">
                <a16:creationId xmlns:a16="http://schemas.microsoft.com/office/drawing/2014/main" id="{63B76DFA-98D4-24A1-FFBE-B96FC84B4270}"/>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5" name="عنصر نائب للتذييل 4">
            <a:extLst>
              <a:ext uri="{FF2B5EF4-FFF2-40B4-BE49-F238E27FC236}">
                <a16:creationId xmlns:a16="http://schemas.microsoft.com/office/drawing/2014/main" id="{95A451A4-172D-2B70-596E-08ACC110430C}"/>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AF55E154-1664-EB67-10DD-475556A6A016}"/>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124702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BCC2410-9D93-BA21-9370-AC717BA424E1}"/>
              </a:ext>
            </a:extLst>
          </p:cNvPr>
          <p:cNvSpPr>
            <a:spLocks noGrp="1"/>
          </p:cNvSpPr>
          <p:nvPr>
            <p:ph type="title"/>
          </p:nvPr>
        </p:nvSpPr>
        <p:spPr/>
        <p:txBody>
          <a:bodyPr/>
          <a:lstStyle/>
          <a:p>
            <a:r>
              <a:rPr lang="ar-SA"/>
              <a:t>انقر لتحرير نمط عنوان الشكل الرئيسي</a:t>
            </a:r>
            <a:endParaRPr lang="en-GB"/>
          </a:p>
        </p:txBody>
      </p:sp>
      <p:sp>
        <p:nvSpPr>
          <p:cNvPr id="3" name="عنصر نائب للمحتوى 2">
            <a:extLst>
              <a:ext uri="{FF2B5EF4-FFF2-40B4-BE49-F238E27FC236}">
                <a16:creationId xmlns:a16="http://schemas.microsoft.com/office/drawing/2014/main" id="{2A035054-1B2E-EEB8-B932-31D17E9A85B4}"/>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تاريخ 3">
            <a:extLst>
              <a:ext uri="{FF2B5EF4-FFF2-40B4-BE49-F238E27FC236}">
                <a16:creationId xmlns:a16="http://schemas.microsoft.com/office/drawing/2014/main" id="{1ED35961-3676-3329-D14E-9D87E1BF5C12}"/>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5" name="عنصر نائب للتذييل 4">
            <a:extLst>
              <a:ext uri="{FF2B5EF4-FFF2-40B4-BE49-F238E27FC236}">
                <a16:creationId xmlns:a16="http://schemas.microsoft.com/office/drawing/2014/main" id="{7413F5DC-15D9-DD62-E4A9-745980DC5F73}"/>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E40DCC9C-67A3-FE8C-BFF7-C4ACC6153922}"/>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26877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5647570-E81B-67E9-89C3-C17A9CE7702F}"/>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en-GB"/>
          </a:p>
        </p:txBody>
      </p:sp>
      <p:sp>
        <p:nvSpPr>
          <p:cNvPr id="3" name="عنصر نائب للنص 2">
            <a:extLst>
              <a:ext uri="{FF2B5EF4-FFF2-40B4-BE49-F238E27FC236}">
                <a16:creationId xmlns:a16="http://schemas.microsoft.com/office/drawing/2014/main" id="{9016A6F3-EB1B-BB05-E40A-82989AFE67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991BFE2E-1639-01A8-937C-30D068299EA1}"/>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5" name="عنصر نائب للتذييل 4">
            <a:extLst>
              <a:ext uri="{FF2B5EF4-FFF2-40B4-BE49-F238E27FC236}">
                <a16:creationId xmlns:a16="http://schemas.microsoft.com/office/drawing/2014/main" id="{63BBABF8-1D8D-BC47-6EC7-BD9FBCDE9473}"/>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0CDEB60B-9BD7-E365-F53A-6568440A0274}"/>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228427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3C9737F-F9D6-8704-3F04-E60E744345D2}"/>
              </a:ext>
            </a:extLst>
          </p:cNvPr>
          <p:cNvSpPr>
            <a:spLocks noGrp="1"/>
          </p:cNvSpPr>
          <p:nvPr>
            <p:ph type="title"/>
          </p:nvPr>
        </p:nvSpPr>
        <p:spPr/>
        <p:txBody>
          <a:bodyPr/>
          <a:lstStyle/>
          <a:p>
            <a:r>
              <a:rPr lang="ar-SA"/>
              <a:t>انقر لتحرير نمط عنوان الشكل الرئيسي</a:t>
            </a:r>
            <a:endParaRPr lang="en-GB"/>
          </a:p>
        </p:txBody>
      </p:sp>
      <p:sp>
        <p:nvSpPr>
          <p:cNvPr id="3" name="عنصر نائب للمحتوى 2">
            <a:extLst>
              <a:ext uri="{FF2B5EF4-FFF2-40B4-BE49-F238E27FC236}">
                <a16:creationId xmlns:a16="http://schemas.microsoft.com/office/drawing/2014/main" id="{BA9446E3-011E-7653-C804-CF2E8601977B}"/>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محتوى 3">
            <a:extLst>
              <a:ext uri="{FF2B5EF4-FFF2-40B4-BE49-F238E27FC236}">
                <a16:creationId xmlns:a16="http://schemas.microsoft.com/office/drawing/2014/main" id="{8156D109-EE8A-1ADB-2684-DB178DA17EE5}"/>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5" name="عنصر نائب للتاريخ 4">
            <a:extLst>
              <a:ext uri="{FF2B5EF4-FFF2-40B4-BE49-F238E27FC236}">
                <a16:creationId xmlns:a16="http://schemas.microsoft.com/office/drawing/2014/main" id="{AC69D575-FDF9-478E-6FD3-AB03E8AF43C2}"/>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6" name="عنصر نائب للتذييل 5">
            <a:extLst>
              <a:ext uri="{FF2B5EF4-FFF2-40B4-BE49-F238E27FC236}">
                <a16:creationId xmlns:a16="http://schemas.microsoft.com/office/drawing/2014/main" id="{5BB7A3EE-6DE0-23E3-FD1A-B60A012AE403}"/>
              </a:ext>
            </a:extLst>
          </p:cNvPr>
          <p:cNvSpPr>
            <a:spLocks noGrp="1"/>
          </p:cNvSpPr>
          <p:nvPr>
            <p:ph type="ftr" sz="quarter" idx="11"/>
          </p:nvPr>
        </p:nvSpPr>
        <p:spPr/>
        <p:txBody>
          <a:bodyPr/>
          <a:lstStyle/>
          <a:p>
            <a:endParaRPr lang="en-GB"/>
          </a:p>
        </p:txBody>
      </p:sp>
      <p:sp>
        <p:nvSpPr>
          <p:cNvPr id="7" name="عنصر نائب لرقم الشريحة 6">
            <a:extLst>
              <a:ext uri="{FF2B5EF4-FFF2-40B4-BE49-F238E27FC236}">
                <a16:creationId xmlns:a16="http://schemas.microsoft.com/office/drawing/2014/main" id="{E5814412-3CFA-6734-83D8-9D87E412CE02}"/>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1700245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EE860AC-C7A2-A3D6-5839-15AFC5B23567}"/>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en-GB"/>
          </a:p>
        </p:txBody>
      </p:sp>
      <p:sp>
        <p:nvSpPr>
          <p:cNvPr id="3" name="عنصر نائب للنص 2">
            <a:extLst>
              <a:ext uri="{FF2B5EF4-FFF2-40B4-BE49-F238E27FC236}">
                <a16:creationId xmlns:a16="http://schemas.microsoft.com/office/drawing/2014/main" id="{E129EAF4-2349-A291-F69B-59919754B7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9E189F74-0731-59E5-B1F2-004D52C95E68}"/>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5" name="عنصر نائب للنص 4">
            <a:extLst>
              <a:ext uri="{FF2B5EF4-FFF2-40B4-BE49-F238E27FC236}">
                <a16:creationId xmlns:a16="http://schemas.microsoft.com/office/drawing/2014/main" id="{A8F4947A-3204-19AB-CEB6-28C7C7BA3C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8EB834FC-4C6C-EF28-2619-3819E7DD49A3}"/>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7" name="عنصر نائب للتاريخ 6">
            <a:extLst>
              <a:ext uri="{FF2B5EF4-FFF2-40B4-BE49-F238E27FC236}">
                <a16:creationId xmlns:a16="http://schemas.microsoft.com/office/drawing/2014/main" id="{871935C2-2662-D8C9-7620-52ED3DA43E3A}"/>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8" name="عنصر نائب للتذييل 7">
            <a:extLst>
              <a:ext uri="{FF2B5EF4-FFF2-40B4-BE49-F238E27FC236}">
                <a16:creationId xmlns:a16="http://schemas.microsoft.com/office/drawing/2014/main" id="{3A3A828F-76B5-BCC8-51A7-33BED7C05F34}"/>
              </a:ext>
            </a:extLst>
          </p:cNvPr>
          <p:cNvSpPr>
            <a:spLocks noGrp="1"/>
          </p:cNvSpPr>
          <p:nvPr>
            <p:ph type="ftr" sz="quarter" idx="11"/>
          </p:nvPr>
        </p:nvSpPr>
        <p:spPr/>
        <p:txBody>
          <a:bodyPr/>
          <a:lstStyle/>
          <a:p>
            <a:endParaRPr lang="en-GB"/>
          </a:p>
        </p:txBody>
      </p:sp>
      <p:sp>
        <p:nvSpPr>
          <p:cNvPr id="9" name="عنصر نائب لرقم الشريحة 8">
            <a:extLst>
              <a:ext uri="{FF2B5EF4-FFF2-40B4-BE49-F238E27FC236}">
                <a16:creationId xmlns:a16="http://schemas.microsoft.com/office/drawing/2014/main" id="{3C3C93AF-C9BF-4563-BC86-5F55C40C24C6}"/>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348101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9B9FE5E-0A6A-8509-3C28-DBA2516433EA}"/>
              </a:ext>
            </a:extLst>
          </p:cNvPr>
          <p:cNvSpPr>
            <a:spLocks noGrp="1"/>
          </p:cNvSpPr>
          <p:nvPr>
            <p:ph type="title"/>
          </p:nvPr>
        </p:nvSpPr>
        <p:spPr/>
        <p:txBody>
          <a:bodyPr/>
          <a:lstStyle/>
          <a:p>
            <a:r>
              <a:rPr lang="ar-SA"/>
              <a:t>انقر لتحرير نمط عنوان الشكل الرئيسي</a:t>
            </a:r>
            <a:endParaRPr lang="en-GB"/>
          </a:p>
        </p:txBody>
      </p:sp>
      <p:sp>
        <p:nvSpPr>
          <p:cNvPr id="3" name="عنصر نائب للتاريخ 2">
            <a:extLst>
              <a:ext uri="{FF2B5EF4-FFF2-40B4-BE49-F238E27FC236}">
                <a16:creationId xmlns:a16="http://schemas.microsoft.com/office/drawing/2014/main" id="{727CE0B7-6994-F9D4-785C-64381F8E724A}"/>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4" name="عنصر نائب للتذييل 3">
            <a:extLst>
              <a:ext uri="{FF2B5EF4-FFF2-40B4-BE49-F238E27FC236}">
                <a16:creationId xmlns:a16="http://schemas.microsoft.com/office/drawing/2014/main" id="{91CB77E8-491A-7FAD-4910-376E2D905A95}"/>
              </a:ext>
            </a:extLst>
          </p:cNvPr>
          <p:cNvSpPr>
            <a:spLocks noGrp="1"/>
          </p:cNvSpPr>
          <p:nvPr>
            <p:ph type="ftr" sz="quarter" idx="11"/>
          </p:nvPr>
        </p:nvSpPr>
        <p:spPr/>
        <p:txBody>
          <a:bodyPr/>
          <a:lstStyle/>
          <a:p>
            <a:endParaRPr lang="en-GB"/>
          </a:p>
        </p:txBody>
      </p:sp>
      <p:sp>
        <p:nvSpPr>
          <p:cNvPr id="5" name="عنصر نائب لرقم الشريحة 4">
            <a:extLst>
              <a:ext uri="{FF2B5EF4-FFF2-40B4-BE49-F238E27FC236}">
                <a16:creationId xmlns:a16="http://schemas.microsoft.com/office/drawing/2014/main" id="{948C8607-2432-EB56-EAA8-D7033B3EFCCE}"/>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4116681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DED49F72-B785-B8C2-C28B-D54371B64A57}"/>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3" name="عنصر نائب للتذييل 2">
            <a:extLst>
              <a:ext uri="{FF2B5EF4-FFF2-40B4-BE49-F238E27FC236}">
                <a16:creationId xmlns:a16="http://schemas.microsoft.com/office/drawing/2014/main" id="{9DA7D4DB-03B0-013C-D4F6-8AA639140091}"/>
              </a:ext>
            </a:extLst>
          </p:cNvPr>
          <p:cNvSpPr>
            <a:spLocks noGrp="1"/>
          </p:cNvSpPr>
          <p:nvPr>
            <p:ph type="ftr" sz="quarter" idx="11"/>
          </p:nvPr>
        </p:nvSpPr>
        <p:spPr/>
        <p:txBody>
          <a:bodyPr/>
          <a:lstStyle/>
          <a:p>
            <a:endParaRPr lang="en-GB"/>
          </a:p>
        </p:txBody>
      </p:sp>
      <p:sp>
        <p:nvSpPr>
          <p:cNvPr id="4" name="عنصر نائب لرقم الشريحة 3">
            <a:extLst>
              <a:ext uri="{FF2B5EF4-FFF2-40B4-BE49-F238E27FC236}">
                <a16:creationId xmlns:a16="http://schemas.microsoft.com/office/drawing/2014/main" id="{8BC11B4E-535F-06F1-59C5-406BB4B56FDD}"/>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22136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F5C0659-A930-0A4A-28EC-30F574862B61}"/>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GB"/>
          </a:p>
        </p:txBody>
      </p:sp>
      <p:sp>
        <p:nvSpPr>
          <p:cNvPr id="3" name="عنصر نائب للمحتوى 2">
            <a:extLst>
              <a:ext uri="{FF2B5EF4-FFF2-40B4-BE49-F238E27FC236}">
                <a16:creationId xmlns:a16="http://schemas.microsoft.com/office/drawing/2014/main" id="{B5A7A26E-7AAB-7E60-410F-1529394F5C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نص 3">
            <a:extLst>
              <a:ext uri="{FF2B5EF4-FFF2-40B4-BE49-F238E27FC236}">
                <a16:creationId xmlns:a16="http://schemas.microsoft.com/office/drawing/2014/main" id="{0419F1A3-73EC-BD89-B8F4-A025520D2A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3FE661D-4B5E-B29B-E6BB-50DE5C04A96A}"/>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6" name="عنصر نائب للتذييل 5">
            <a:extLst>
              <a:ext uri="{FF2B5EF4-FFF2-40B4-BE49-F238E27FC236}">
                <a16:creationId xmlns:a16="http://schemas.microsoft.com/office/drawing/2014/main" id="{D53B41F6-F4BB-FCC8-4748-005E97DEB0F3}"/>
              </a:ext>
            </a:extLst>
          </p:cNvPr>
          <p:cNvSpPr>
            <a:spLocks noGrp="1"/>
          </p:cNvSpPr>
          <p:nvPr>
            <p:ph type="ftr" sz="quarter" idx="11"/>
          </p:nvPr>
        </p:nvSpPr>
        <p:spPr/>
        <p:txBody>
          <a:bodyPr/>
          <a:lstStyle/>
          <a:p>
            <a:endParaRPr lang="en-GB"/>
          </a:p>
        </p:txBody>
      </p:sp>
      <p:sp>
        <p:nvSpPr>
          <p:cNvPr id="7" name="عنصر نائب لرقم الشريحة 6">
            <a:extLst>
              <a:ext uri="{FF2B5EF4-FFF2-40B4-BE49-F238E27FC236}">
                <a16:creationId xmlns:a16="http://schemas.microsoft.com/office/drawing/2014/main" id="{09647A9F-75D4-0D58-2E1D-064BC16292F7}"/>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3520934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D8FCD86-1408-37AA-E936-00AEB689E4AB}"/>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GB"/>
          </a:p>
        </p:txBody>
      </p:sp>
      <p:sp>
        <p:nvSpPr>
          <p:cNvPr id="3" name="عنصر نائب للصورة 2">
            <a:extLst>
              <a:ext uri="{FF2B5EF4-FFF2-40B4-BE49-F238E27FC236}">
                <a16:creationId xmlns:a16="http://schemas.microsoft.com/office/drawing/2014/main" id="{4A61785D-4723-1C34-53B6-1094BC7F6E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عنصر نائب للنص 3">
            <a:extLst>
              <a:ext uri="{FF2B5EF4-FFF2-40B4-BE49-F238E27FC236}">
                <a16:creationId xmlns:a16="http://schemas.microsoft.com/office/drawing/2014/main" id="{63B98F27-9811-E0AD-6157-B9736C4FA7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7AFAB8EE-67C0-9A7D-CA62-355F87F8F2B6}"/>
              </a:ext>
            </a:extLst>
          </p:cNvPr>
          <p:cNvSpPr>
            <a:spLocks noGrp="1"/>
          </p:cNvSpPr>
          <p:nvPr>
            <p:ph type="dt" sz="half" idx="10"/>
          </p:nvPr>
        </p:nvSpPr>
        <p:spPr/>
        <p:txBody>
          <a:bodyPr/>
          <a:lstStyle/>
          <a:p>
            <a:fld id="{56CF7943-879E-4B39-B4E3-3868DA410AE2}" type="datetimeFigureOut">
              <a:rPr lang="en-GB" smtClean="0"/>
              <a:pPr/>
              <a:t>01/04/2024</a:t>
            </a:fld>
            <a:endParaRPr lang="en-GB"/>
          </a:p>
        </p:txBody>
      </p:sp>
      <p:sp>
        <p:nvSpPr>
          <p:cNvPr id="6" name="عنصر نائب للتذييل 5">
            <a:extLst>
              <a:ext uri="{FF2B5EF4-FFF2-40B4-BE49-F238E27FC236}">
                <a16:creationId xmlns:a16="http://schemas.microsoft.com/office/drawing/2014/main" id="{A6F5B466-392D-EAB9-40B3-D5101717528F}"/>
              </a:ext>
            </a:extLst>
          </p:cNvPr>
          <p:cNvSpPr>
            <a:spLocks noGrp="1"/>
          </p:cNvSpPr>
          <p:nvPr>
            <p:ph type="ftr" sz="quarter" idx="11"/>
          </p:nvPr>
        </p:nvSpPr>
        <p:spPr/>
        <p:txBody>
          <a:bodyPr/>
          <a:lstStyle/>
          <a:p>
            <a:endParaRPr lang="en-GB"/>
          </a:p>
        </p:txBody>
      </p:sp>
      <p:sp>
        <p:nvSpPr>
          <p:cNvPr id="7" name="عنصر نائب لرقم الشريحة 6">
            <a:extLst>
              <a:ext uri="{FF2B5EF4-FFF2-40B4-BE49-F238E27FC236}">
                <a16:creationId xmlns:a16="http://schemas.microsoft.com/office/drawing/2014/main" id="{5C16644C-3694-EEBC-AAB3-12863D2CE9CC}"/>
              </a:ext>
            </a:extLst>
          </p:cNvPr>
          <p:cNvSpPr>
            <a:spLocks noGrp="1"/>
          </p:cNvSpPr>
          <p:nvPr>
            <p:ph type="sldNum" sz="quarter" idx="12"/>
          </p:nvPr>
        </p:nvSpPr>
        <p:spPr/>
        <p:txBody>
          <a:bodyPr/>
          <a:lstStyle/>
          <a:p>
            <a:fld id="{DEF4CD5F-53EA-4641-A0CE-FFC7F7B56478}" type="slidenum">
              <a:rPr lang="en-GB" smtClean="0"/>
              <a:pPr/>
              <a:t>‹#›</a:t>
            </a:fld>
            <a:endParaRPr lang="en-GB"/>
          </a:p>
        </p:txBody>
      </p:sp>
    </p:spTree>
    <p:extLst>
      <p:ext uri="{BB962C8B-B14F-4D97-AF65-F5344CB8AC3E}">
        <p14:creationId xmlns:p14="http://schemas.microsoft.com/office/powerpoint/2010/main" val="3554173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A2D042CA-AF97-7DD7-1EAA-A602953FB96A}"/>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GB"/>
          </a:p>
        </p:txBody>
      </p:sp>
      <p:sp>
        <p:nvSpPr>
          <p:cNvPr id="3" name="عنصر نائب للنص 2">
            <a:extLst>
              <a:ext uri="{FF2B5EF4-FFF2-40B4-BE49-F238E27FC236}">
                <a16:creationId xmlns:a16="http://schemas.microsoft.com/office/drawing/2014/main" id="{7E4D0869-C370-62DA-D6E2-E7B9F29C6009}"/>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تاريخ 3">
            <a:extLst>
              <a:ext uri="{FF2B5EF4-FFF2-40B4-BE49-F238E27FC236}">
                <a16:creationId xmlns:a16="http://schemas.microsoft.com/office/drawing/2014/main" id="{85AF6B9A-F7B8-68EE-B7F1-556EACCE84C8}"/>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6CF7943-879E-4B39-B4E3-3868DA410AE2}" type="datetimeFigureOut">
              <a:rPr lang="en-GB" smtClean="0"/>
              <a:pPr/>
              <a:t>01/04/2024</a:t>
            </a:fld>
            <a:endParaRPr lang="en-GB"/>
          </a:p>
        </p:txBody>
      </p:sp>
      <p:sp>
        <p:nvSpPr>
          <p:cNvPr id="5" name="عنصر نائب للتذييل 4">
            <a:extLst>
              <a:ext uri="{FF2B5EF4-FFF2-40B4-BE49-F238E27FC236}">
                <a16:creationId xmlns:a16="http://schemas.microsoft.com/office/drawing/2014/main" id="{B2F8C6F0-F738-465C-97C2-F80153BEE0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GB"/>
          </a:p>
        </p:txBody>
      </p:sp>
      <p:sp>
        <p:nvSpPr>
          <p:cNvPr id="6" name="عنصر نائب لرقم الشريحة 5">
            <a:extLst>
              <a:ext uri="{FF2B5EF4-FFF2-40B4-BE49-F238E27FC236}">
                <a16:creationId xmlns:a16="http://schemas.microsoft.com/office/drawing/2014/main" id="{7D2BF336-1E81-F495-F5E9-A60F36E00D62}"/>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EF4CD5F-53EA-4641-A0CE-FFC7F7B56478}" type="slidenum">
              <a:rPr lang="en-GB" smtClean="0"/>
              <a:pPr/>
              <a:t>‹#›</a:t>
            </a:fld>
            <a:endParaRPr lang="en-GB"/>
          </a:p>
        </p:txBody>
      </p:sp>
    </p:spTree>
    <p:extLst>
      <p:ext uri="{BB962C8B-B14F-4D97-AF65-F5344CB8AC3E}">
        <p14:creationId xmlns:p14="http://schemas.microsoft.com/office/powerpoint/2010/main" val="4142176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ritannica.com/science/blood-biochemistry" TargetMode="External"/><Relationship Id="rId2" Type="http://schemas.openxmlformats.org/officeDocument/2006/relationships/hyperlink" Target="https://www.britannica.com/science/heart" TargetMode="External"/><Relationship Id="rId1" Type="http://schemas.openxmlformats.org/officeDocument/2006/relationships/slideLayout" Target="../slideLayouts/slideLayout2.xml"/><Relationship Id="rId5" Type="http://schemas.openxmlformats.org/officeDocument/2006/relationships/hyperlink" Target="https://www.britannica.com/science/vascular-system" TargetMode="External"/><Relationship Id="rId4" Type="http://schemas.openxmlformats.org/officeDocument/2006/relationships/hyperlink" Target="https://www.britannica.com/science/blood-vesse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britannica.com/science/artery"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https://www.britannica.com/science/diastole-heart-function" TargetMode="External"/><Relationship Id="rId4" Type="http://schemas.openxmlformats.org/officeDocument/2006/relationships/hyperlink" Target="https://www.britannica.com/science/systolic-blood-pressur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britannica.com/science/mercury-chemical-ele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log.biolinscientific.com/what-is-surface-tension"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s://www.biolinscientific.com/blog/surface-tension-of-water-why-is-it-so-hig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FCF1F5B-8A7E-D6BC-39E2-BADEFAE1A948}"/>
              </a:ext>
            </a:extLst>
          </p:cNvPr>
          <p:cNvSpPr>
            <a:spLocks noGrp="1"/>
          </p:cNvSpPr>
          <p:nvPr>
            <p:ph type="ctrTitle"/>
          </p:nvPr>
        </p:nvSpPr>
        <p:spPr>
          <a:xfrm>
            <a:off x="1403684" y="0"/>
            <a:ext cx="9144000" cy="2387600"/>
          </a:xfrm>
        </p:spPr>
        <p:txBody>
          <a:bodyPr/>
          <a:lstStyle/>
          <a:p>
            <a:r>
              <a:rPr lang="en-GB" sz="1800" kern="0" dirty="0">
                <a:effectLst/>
                <a:latin typeface="Times New Roman" panose="02020603050405020304" pitchFamily="18" charset="0"/>
                <a:ea typeface="Times New Roman" panose="02020603050405020304" pitchFamily="18" charset="0"/>
                <a:cs typeface="Arial" panose="020B0604020202020204" pitchFamily="34" charset="0"/>
              </a:rPr>
              <a:t>Hello, and welcome to my lecture presentation on Pressure Scales.</a:t>
            </a:r>
            <a:br>
              <a:rPr lang="en-GB" sz="1800" kern="100" dirty="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عنوان فرعي 2">
            <a:extLst>
              <a:ext uri="{FF2B5EF4-FFF2-40B4-BE49-F238E27FC236}">
                <a16:creationId xmlns:a16="http://schemas.microsoft.com/office/drawing/2014/main" id="{CD7BF0CA-6D2D-9EE5-226D-53E78DF116F6}"/>
              </a:ext>
            </a:extLst>
          </p:cNvPr>
          <p:cNvSpPr>
            <a:spLocks noGrp="1"/>
          </p:cNvSpPr>
          <p:nvPr>
            <p:ph type="subTitle" idx="1"/>
          </p:nvPr>
        </p:nvSpPr>
        <p:spPr>
          <a:xfrm>
            <a:off x="1524000" y="1900989"/>
            <a:ext cx="9144000" cy="4439653"/>
          </a:xfrm>
        </p:spPr>
        <p:txBody>
          <a:bodyPr>
            <a:normAutofit/>
          </a:bodyPr>
          <a:lstStyle/>
          <a:p>
            <a:pPr marL="0" marR="0" algn="l" rtl="0">
              <a:lnSpc>
                <a:spcPct val="107000"/>
              </a:lnSpc>
              <a:spcBef>
                <a:spcPts val="0"/>
              </a:spcBef>
              <a:spcAft>
                <a:spcPts val="800"/>
              </a:spcAft>
            </a:pPr>
            <a:r>
              <a:rPr lang="en-GB" sz="1800" kern="0" dirty="0">
                <a:effectLst/>
                <a:latin typeface="Times New Roman" panose="02020603050405020304" pitchFamily="18" charset="0"/>
                <a:ea typeface="Times New Roman" panose="02020603050405020304" pitchFamily="18" charset="0"/>
                <a:cs typeface="Arial" panose="020B0604020202020204" pitchFamily="34" charset="0"/>
              </a:rPr>
              <a:t>Today, we will be covering what pressure is, how it is measured, and the different types of pressure scales.</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07000"/>
              </a:lnSpc>
              <a:spcBef>
                <a:spcPts val="0"/>
              </a:spcBef>
              <a:spcAft>
                <a:spcPts val="800"/>
              </a:spcAft>
            </a:pPr>
            <a:r>
              <a:rPr lang="en-GB" sz="1800" kern="0" dirty="0">
                <a:effectLst/>
                <a:latin typeface="Times New Roman" panose="02020603050405020304" pitchFamily="18" charset="0"/>
                <a:ea typeface="Times New Roman" panose="02020603050405020304" pitchFamily="18" charset="0"/>
                <a:cs typeface="Arial" panose="020B0604020202020204" pitchFamily="34" charset="0"/>
              </a:rPr>
              <a:t>Pressure is the force per unit area that acts on a surface. It is a fundamental concept in physics, engineering, medicine, and many other fields.</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gn="l" rtl="0">
              <a:lnSpc>
                <a:spcPct val="107000"/>
              </a:lnSpc>
              <a:spcBef>
                <a:spcPts val="0"/>
              </a:spcBef>
              <a:spcAft>
                <a:spcPts val="800"/>
              </a:spcAft>
            </a:pPr>
            <a:r>
              <a:rPr lang="en-GB" sz="1800" kern="0" dirty="0">
                <a:effectLst/>
                <a:latin typeface="Times New Roman" panose="02020603050405020304" pitchFamily="18" charset="0"/>
                <a:ea typeface="Times New Roman" panose="02020603050405020304" pitchFamily="18" charset="0"/>
                <a:cs typeface="Arial" panose="020B0604020202020204" pitchFamily="34" charset="0"/>
              </a:rPr>
              <a:t>Pressure is measured using various devices such as gauges, sensors, and pressure transducers. These instruments provide real-time data on the level of pressure at a particular location.</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4099937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1CC5F2E-48FA-00BA-4DC3-ACD872888C85}"/>
              </a:ext>
            </a:extLst>
          </p:cNvPr>
          <p:cNvSpPr>
            <a:spLocks noGrp="1"/>
          </p:cNvSpPr>
          <p:nvPr>
            <p:ph type="title"/>
          </p:nvPr>
        </p:nvSpPr>
        <p:spPr/>
        <p:txBody>
          <a:bodyPr/>
          <a:lstStyle/>
          <a:p>
            <a:r>
              <a:rPr lang="en-US" dirty="0"/>
              <a:t>Units of surface tension </a:t>
            </a:r>
            <a:endParaRPr lang="en-GB" dirty="0"/>
          </a:p>
        </p:txBody>
      </p:sp>
      <p:sp>
        <p:nvSpPr>
          <p:cNvPr id="3" name="عنصر نائب للمحتوى 2">
            <a:extLst>
              <a:ext uri="{FF2B5EF4-FFF2-40B4-BE49-F238E27FC236}">
                <a16:creationId xmlns:a16="http://schemas.microsoft.com/office/drawing/2014/main" id="{6B6ABB97-B9A7-7292-4152-DAFFBE11D4D7}"/>
              </a:ext>
            </a:extLst>
          </p:cNvPr>
          <p:cNvSpPr>
            <a:spLocks noGrp="1"/>
          </p:cNvSpPr>
          <p:nvPr>
            <p:ph idx="1"/>
          </p:nvPr>
        </p:nvSpPr>
        <p:spPr/>
        <p:txBody>
          <a:bodyPr/>
          <a:lstStyle/>
          <a:p>
            <a:pPr algn="l" rtl="0"/>
            <a:r>
              <a:rPr lang="en-US" b="0" i="0" dirty="0">
                <a:solidFill>
                  <a:srgbClr val="6C6E70"/>
                </a:solidFill>
                <a:effectLst/>
                <a:latin typeface="Roboto" panose="02000000000000000000" pitchFamily="2" charset="0"/>
              </a:rPr>
              <a:t>There are several different units for surface and interfacial tension; </a:t>
            </a:r>
            <a:r>
              <a:rPr lang="en-US" b="0" i="0">
                <a:solidFill>
                  <a:srgbClr val="6C6E70"/>
                </a:solidFill>
                <a:effectLst/>
                <a:latin typeface="Roboto" panose="02000000000000000000" pitchFamily="2" charset="0"/>
              </a:rPr>
              <a:t>typically (N</a:t>
            </a:r>
            <a:r>
              <a:rPr lang="en-US" b="0" i="0" dirty="0">
                <a:solidFill>
                  <a:srgbClr val="6C6E70"/>
                </a:solidFill>
                <a:effectLst/>
                <a:latin typeface="Roboto" panose="02000000000000000000" pitchFamily="2" charset="0"/>
              </a:rPr>
              <a:t>/m and  dynes/cm</a:t>
            </a:r>
            <a:r>
              <a:rPr lang="en-US" b="0" i="0">
                <a:solidFill>
                  <a:srgbClr val="6C6E70"/>
                </a:solidFill>
                <a:effectLst/>
                <a:latin typeface="Roboto" panose="02000000000000000000" pitchFamily="2" charset="0"/>
              </a:rPr>
              <a:t>) are </a:t>
            </a:r>
            <a:r>
              <a:rPr lang="en-US" b="0" i="0" dirty="0">
                <a:solidFill>
                  <a:srgbClr val="6C6E70"/>
                </a:solidFill>
                <a:effectLst/>
                <a:latin typeface="Roboto" panose="02000000000000000000" pitchFamily="2" charset="0"/>
              </a:rPr>
              <a:t>used.</a:t>
            </a:r>
            <a:endParaRPr lang="en-GB" dirty="0"/>
          </a:p>
        </p:txBody>
      </p:sp>
    </p:spTree>
    <p:extLst>
      <p:ext uri="{BB962C8B-B14F-4D97-AF65-F5344CB8AC3E}">
        <p14:creationId xmlns:p14="http://schemas.microsoft.com/office/powerpoint/2010/main" val="2103878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BF86C68-6CE8-4F67-0E39-40B16D272327}"/>
              </a:ext>
            </a:extLst>
          </p:cNvPr>
          <p:cNvSpPr>
            <a:spLocks noGrp="1"/>
          </p:cNvSpPr>
          <p:nvPr>
            <p:ph type="title"/>
          </p:nvPr>
        </p:nvSpPr>
        <p:spPr/>
        <p:txBody>
          <a:bodyPr/>
          <a:lstStyle/>
          <a:p>
            <a:pPr algn="ctr"/>
            <a:r>
              <a:rPr lang="en-GB" sz="1800" kern="0" dirty="0">
                <a:effectLst/>
                <a:latin typeface="Times New Roman" panose="02020603050405020304" pitchFamily="18" charset="0"/>
                <a:ea typeface="Times New Roman" panose="02020603050405020304" pitchFamily="18" charset="0"/>
                <a:cs typeface="Arial" panose="020B0604020202020204" pitchFamily="34" charset="0"/>
              </a:rPr>
              <a:t>There are several types of pressure scales, including:</a:t>
            </a:r>
            <a:br>
              <a:rPr lang="en-GB" sz="1800" kern="100" dirty="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عنصر نائب للمحتوى 2">
            <a:extLst>
              <a:ext uri="{FF2B5EF4-FFF2-40B4-BE49-F238E27FC236}">
                <a16:creationId xmlns:a16="http://schemas.microsoft.com/office/drawing/2014/main" id="{9B37AD3C-67BF-181C-227A-E22515D36FCC}"/>
              </a:ext>
            </a:extLst>
          </p:cNvPr>
          <p:cNvSpPr>
            <a:spLocks noGrp="1"/>
          </p:cNvSpPr>
          <p:nvPr>
            <p:ph idx="1"/>
          </p:nvPr>
        </p:nvSpPr>
        <p:spPr/>
        <p:txBody>
          <a:bodyPr/>
          <a:lstStyle/>
          <a:p>
            <a:pPr algn="l" rtl="0"/>
            <a:r>
              <a:rPr lang="en-US" dirty="0"/>
              <a:t>1. absolute pressure: </a:t>
            </a:r>
            <a:r>
              <a:rPr lang="en-GB" sz="1800" kern="100" dirty="0">
                <a:effectLst/>
                <a:latin typeface="Calibri" panose="020F0502020204030204" pitchFamily="34" charset="0"/>
                <a:ea typeface="Calibri" panose="020F0502020204030204" pitchFamily="34" charset="0"/>
                <a:cs typeface="Arial" panose="020B0604020202020204" pitchFamily="34" charset="0"/>
              </a:rPr>
              <a:t>Pressure measured relative to the atmospheric pressure at sea level</a:t>
            </a:r>
          </a:p>
          <a:p>
            <a:pPr marL="0" indent="0" algn="l" rtl="0">
              <a:buNone/>
            </a:pPr>
            <a:r>
              <a:rPr lang="en-GB" dirty="0"/>
              <a:t> it is measured in pascals (Pa) and atmospheres (</a:t>
            </a:r>
            <a:r>
              <a:rPr lang="en-GB" dirty="0" err="1"/>
              <a:t>atm</a:t>
            </a:r>
            <a:r>
              <a:rPr lang="en-GB" dirty="0"/>
              <a:t>). </a:t>
            </a:r>
          </a:p>
          <a:p>
            <a:pPr marL="0" indent="0" algn="l" rtl="0">
              <a:buNone/>
            </a:pPr>
            <a:r>
              <a:rPr lang="en-GB" dirty="0"/>
              <a:t>2. Gauge pressure:</a:t>
            </a:r>
            <a:r>
              <a:rPr lang="en-GB" sz="1800" kern="100" dirty="0">
                <a:effectLst/>
                <a:latin typeface="Calibri" panose="020F0502020204030204" pitchFamily="34" charset="0"/>
                <a:ea typeface="Calibri" panose="020F0502020204030204" pitchFamily="34" charset="0"/>
                <a:cs typeface="Arial" panose="020B0604020202020204" pitchFamily="34" charset="0"/>
              </a:rPr>
              <a:t> Pressure measured above or below the atmospheric pressure at sea level</a:t>
            </a:r>
          </a:p>
          <a:p>
            <a:pPr marL="0" indent="0" algn="l" rtl="0">
              <a:buNone/>
            </a:pPr>
            <a:r>
              <a:rPr lang="en-GB" dirty="0"/>
              <a:t>it is also measured in (Pa) and (atm.).   </a:t>
            </a:r>
          </a:p>
          <a:p>
            <a:pPr marL="0" indent="0" algn="l" rtl="0">
              <a:buNone/>
            </a:pPr>
            <a:r>
              <a:rPr lang="en-GB" dirty="0"/>
              <a:t>3. </a:t>
            </a:r>
            <a:r>
              <a:rPr lang="en-US" dirty="0"/>
              <a:t>Vacuum Pressure: Pressure below the atmospheric pressure at sea level. It is measured in Pascals (Pa) or atmospheres ( atm)</a:t>
            </a:r>
            <a:endParaRPr lang="en-GB" dirty="0"/>
          </a:p>
        </p:txBody>
      </p:sp>
    </p:spTree>
    <p:extLst>
      <p:ext uri="{BB962C8B-B14F-4D97-AF65-F5344CB8AC3E}">
        <p14:creationId xmlns:p14="http://schemas.microsoft.com/office/powerpoint/2010/main" val="4259238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What is the absolute pressure scale? - Quora">
            <a:extLst>
              <a:ext uri="{FF2B5EF4-FFF2-40B4-BE49-F238E27FC236}">
                <a16:creationId xmlns:a16="http://schemas.microsoft.com/office/drawing/2014/main" id="{B417FF88-B207-65E9-98F4-903CD0CAA19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0361" y="4701842"/>
            <a:ext cx="2942475" cy="2147266"/>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a:extLst>
              <a:ext uri="{FF2B5EF4-FFF2-40B4-BE49-F238E27FC236}">
                <a16:creationId xmlns:a16="http://schemas.microsoft.com/office/drawing/2014/main" id="{04909D87-AF20-11D1-CA39-7F2CC1EDE9CC}"/>
              </a:ext>
            </a:extLst>
          </p:cNvPr>
          <p:cNvSpPr>
            <a:spLocks noGrp="1"/>
          </p:cNvSpPr>
          <p:nvPr>
            <p:ph type="title"/>
          </p:nvPr>
        </p:nvSpPr>
        <p:spPr>
          <a:xfrm>
            <a:off x="838200" y="1"/>
            <a:ext cx="10515600" cy="471054"/>
          </a:xfrm>
        </p:spPr>
        <p:txBody>
          <a:bodyPr>
            <a:normAutofit fontScale="90000"/>
          </a:bodyPr>
          <a:lstStyle/>
          <a:p>
            <a:pPr algn="l" rtl="0"/>
            <a:r>
              <a:rPr lang="en-US" dirty="0"/>
              <a:t>Absolute pressure scale</a:t>
            </a:r>
            <a:endParaRPr lang="en-GB" dirty="0"/>
          </a:p>
        </p:txBody>
      </p:sp>
      <p:pic>
        <p:nvPicPr>
          <p:cNvPr id="1026" name="Picture 2" descr="Objectives_template">
            <a:extLst>
              <a:ext uri="{FF2B5EF4-FFF2-40B4-BE49-F238E27FC236}">
                <a16:creationId xmlns:a16="http://schemas.microsoft.com/office/drawing/2014/main" id="{15A02A08-2884-BF1C-1117-F785CAEF79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85468" y="4454838"/>
            <a:ext cx="3435677" cy="2358067"/>
          </a:xfrm>
          <a:prstGeom prst="rect">
            <a:avLst/>
          </a:prstGeom>
          <a:noFill/>
          <a:extLst>
            <a:ext uri="{909E8E84-426E-40DD-AFC4-6F175D3DCCD1}">
              <a14:hiddenFill xmlns:a14="http://schemas.microsoft.com/office/drawing/2010/main">
                <a:solidFill>
                  <a:srgbClr val="FFFFFF"/>
                </a:solidFill>
              </a14:hiddenFill>
            </a:ext>
          </a:extLst>
        </p:spPr>
      </p:pic>
      <p:sp>
        <p:nvSpPr>
          <p:cNvPr id="3" name="عنصر نائب للمحتوى 2">
            <a:extLst>
              <a:ext uri="{FF2B5EF4-FFF2-40B4-BE49-F238E27FC236}">
                <a16:creationId xmlns:a16="http://schemas.microsoft.com/office/drawing/2014/main" id="{8D1DFB73-A212-1ACB-A39F-3D2FFC18DB22}"/>
              </a:ext>
            </a:extLst>
          </p:cNvPr>
          <p:cNvSpPr>
            <a:spLocks noGrp="1"/>
          </p:cNvSpPr>
          <p:nvPr>
            <p:ph idx="1"/>
          </p:nvPr>
        </p:nvSpPr>
        <p:spPr>
          <a:xfrm>
            <a:off x="0" y="471055"/>
            <a:ext cx="12121145" cy="4975072"/>
          </a:xfrm>
        </p:spPr>
        <p:txBody>
          <a:bodyPr>
            <a:normAutofit lnSpcReduction="10000"/>
          </a:bodyPr>
          <a:lstStyle/>
          <a:p>
            <a:pPr algn="just" rtl="0"/>
            <a:r>
              <a:rPr lang="en-US" b="0" i="0" dirty="0">
                <a:solidFill>
                  <a:srgbClr val="000000"/>
                </a:solidFill>
                <a:effectLst/>
                <a:latin typeface="-apple-system"/>
              </a:rPr>
              <a:t>Absolute pressure is when the pressure is measured using absolutely no pressure as a starting point.</a:t>
            </a:r>
            <a:endParaRPr lang="en-US" b="0" i="0" dirty="0">
              <a:solidFill>
                <a:srgbClr val="2C2F34"/>
              </a:solidFill>
              <a:effectLst/>
              <a:latin typeface="-apple-system"/>
            </a:endParaRPr>
          </a:p>
          <a:p>
            <a:pPr algn="just" rtl="0"/>
            <a:r>
              <a:rPr lang="en-US" b="0" i="0" dirty="0">
                <a:solidFill>
                  <a:srgbClr val="000000"/>
                </a:solidFill>
                <a:effectLst/>
                <a:latin typeface="-apple-system"/>
              </a:rPr>
              <a:t>Air, which is a mixture of gases, has weight.  The force of gravity attracts the air.  At sea-level the ‘standard’ weight of the earth’s atmosphere exerts a pressure of 14.7 PSI  Atmospheric pressure. </a:t>
            </a:r>
            <a:r>
              <a:rPr lang="en-US" dirty="0"/>
              <a:t>PSI means pounds per square inch </a:t>
            </a:r>
          </a:p>
          <a:p>
            <a:pPr algn="just" rtl="0"/>
            <a:r>
              <a:rPr lang="en-US" b="0" i="0" dirty="0">
                <a:solidFill>
                  <a:srgbClr val="000000"/>
                </a:solidFill>
                <a:effectLst/>
                <a:latin typeface="-apple-system"/>
              </a:rPr>
              <a:t>Since we all are subjected to the pressure of the earth’s atmosphere all the time, we may think of it as no pressure at all and consider the pressure of the earth’s atmosphere to be zero.  Yet it is a very real pressure.  If we move all the air out of a closed chamber, there would be no pressure within the chamber, so the pressure would be absolutely zero.</a:t>
            </a:r>
            <a:endParaRPr lang="en-US" b="0" i="0" dirty="0">
              <a:solidFill>
                <a:srgbClr val="2C2F34"/>
              </a:solidFill>
              <a:effectLst/>
              <a:latin typeface="-apple-system"/>
            </a:endParaRPr>
          </a:p>
          <a:p>
            <a:pPr algn="just" rtl="0"/>
            <a:r>
              <a:rPr lang="en-US" b="0" i="0" dirty="0">
                <a:solidFill>
                  <a:srgbClr val="000000"/>
                </a:solidFill>
                <a:effectLst/>
                <a:latin typeface="-apple-system"/>
              </a:rPr>
              <a:t>The absolute pressure scale uses absolute zero pressure as its starting point.  Absolute pressure is the complete absence of pressure, even Atmospheric pressure.</a:t>
            </a:r>
            <a:endParaRPr lang="en-US" b="0" i="0" dirty="0">
              <a:solidFill>
                <a:srgbClr val="2C2F34"/>
              </a:solidFill>
              <a:effectLst/>
              <a:latin typeface="-apple-system"/>
            </a:endParaRPr>
          </a:p>
          <a:p>
            <a:pPr algn="l" rtl="0"/>
            <a:endParaRPr lang="en-GB" dirty="0"/>
          </a:p>
        </p:txBody>
      </p:sp>
    </p:spTree>
    <p:extLst>
      <p:ext uri="{BB962C8B-B14F-4D97-AF65-F5344CB8AC3E}">
        <p14:creationId xmlns:p14="http://schemas.microsoft.com/office/powerpoint/2010/main" val="183958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a:extLst>
              <a:ext uri="{FF2B5EF4-FFF2-40B4-BE49-F238E27FC236}">
                <a16:creationId xmlns:a16="http://schemas.microsoft.com/office/drawing/2014/main" id="{F3564342-85CB-14A7-D08D-54716EA4D798}"/>
              </a:ext>
            </a:extLst>
          </p:cNvPr>
          <p:cNvSpPr>
            <a:spLocks noGrp="1"/>
          </p:cNvSpPr>
          <p:nvPr>
            <p:ph type="title"/>
          </p:nvPr>
        </p:nvSpPr>
        <p:spPr/>
        <p:txBody>
          <a:bodyPr/>
          <a:lstStyle/>
          <a:p>
            <a:pPr algn="l" rtl="0"/>
            <a:r>
              <a:rPr lang="en-US" dirty="0"/>
              <a:t>Gauge pressure scale</a:t>
            </a:r>
            <a:endParaRPr lang="en-GB" dirty="0"/>
          </a:p>
        </p:txBody>
      </p:sp>
      <p:sp>
        <p:nvSpPr>
          <p:cNvPr id="8" name="Rectangle 3">
            <a:extLst>
              <a:ext uri="{FF2B5EF4-FFF2-40B4-BE49-F238E27FC236}">
                <a16:creationId xmlns:a16="http://schemas.microsoft.com/office/drawing/2014/main" id="{5A7D3DE4-41E5-5868-A6A1-4043CBDE9701}"/>
              </a:ext>
            </a:extLst>
          </p:cNvPr>
          <p:cNvSpPr>
            <a:spLocks noGrp="1" noChangeArrowheads="1"/>
          </p:cNvSpPr>
          <p:nvPr>
            <p:ph idx="1"/>
          </p:nvPr>
        </p:nvSpPr>
        <p:spPr bwMode="auto">
          <a:xfrm>
            <a:off x="360218" y="1449777"/>
            <a:ext cx="11305309"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algn="l" rtl="0" eaLnBrk="0" fontAlgn="base" hangingPunct="0">
              <a:spcBef>
                <a:spcPct val="0"/>
              </a:spcBef>
              <a:spcAft>
                <a:spcPct val="0"/>
              </a:spcAft>
              <a:defRPr>
                <a:solidFill>
                  <a:schemeClr val="tx1"/>
                </a:solidFill>
                <a:latin typeface="Arial" panose="020B0604020202020204" pitchFamily="34" charset="0"/>
              </a:defRPr>
            </a:lvl2pPr>
            <a:lvl3pPr algn="l" rtl="0" eaLnBrk="0" fontAlgn="base" hangingPunct="0">
              <a:spcBef>
                <a:spcPct val="0"/>
              </a:spcBef>
              <a:spcAft>
                <a:spcPct val="0"/>
              </a:spcAft>
              <a:defRPr>
                <a:solidFill>
                  <a:schemeClr val="tx1"/>
                </a:solidFill>
                <a:latin typeface="Arial" panose="020B0604020202020204" pitchFamily="34" charset="0"/>
              </a:defRPr>
            </a:lvl3pPr>
            <a:lvl4pPr algn="l" rtl="0" eaLnBrk="0" fontAlgn="base" hangingPunct="0">
              <a:spcBef>
                <a:spcPct val="0"/>
              </a:spcBef>
              <a:spcAft>
                <a:spcPct val="0"/>
              </a:spcAft>
              <a:defRPr>
                <a:solidFill>
                  <a:schemeClr val="tx1"/>
                </a:solidFill>
                <a:latin typeface="Arial" panose="020B0604020202020204" pitchFamily="34" charset="0"/>
              </a:defRPr>
            </a:lvl4pPr>
            <a:lvl5pPr algn="l" rtl="0" eaLnBrk="0" fontAlgn="base" hangingPunct="0">
              <a:spcBef>
                <a:spcPct val="0"/>
              </a:spcBef>
              <a:spcAft>
                <a:spcPct val="0"/>
              </a:spcAft>
              <a:defRPr>
                <a:solidFill>
                  <a:schemeClr val="tx1"/>
                </a:solidFill>
                <a:latin typeface="Arial" panose="020B0604020202020204" pitchFamily="34" charset="0"/>
              </a:defRPr>
            </a:lvl5pPr>
            <a:lvl6pPr algn="l" rtl="0" eaLnBrk="0" fontAlgn="base" hangingPunct="0">
              <a:spcBef>
                <a:spcPct val="0"/>
              </a:spcBef>
              <a:spcAft>
                <a:spcPct val="0"/>
              </a:spcAft>
              <a:defRPr>
                <a:solidFill>
                  <a:schemeClr val="tx1"/>
                </a:solidFill>
                <a:latin typeface="Arial" panose="020B0604020202020204" pitchFamily="34" charset="0"/>
              </a:defRPr>
            </a:lvl6pPr>
            <a:lvl7pPr algn="l" rtl="0" eaLnBrk="0" fontAlgn="base" hangingPunct="0">
              <a:spcBef>
                <a:spcPct val="0"/>
              </a:spcBef>
              <a:spcAft>
                <a:spcPct val="0"/>
              </a:spcAft>
              <a:defRPr>
                <a:solidFill>
                  <a:schemeClr val="tx1"/>
                </a:solidFill>
                <a:latin typeface="Arial" panose="020B0604020202020204" pitchFamily="34" charset="0"/>
              </a:defRPr>
            </a:lvl7pPr>
            <a:lvl8pPr algn="l" rtl="0" eaLnBrk="0" fontAlgn="base" hangingPunct="0">
              <a:spcBef>
                <a:spcPct val="0"/>
              </a:spcBef>
              <a:spcAft>
                <a:spcPct val="0"/>
              </a:spcAft>
              <a:defRPr>
                <a:solidFill>
                  <a:schemeClr val="tx1"/>
                </a:solidFill>
                <a:latin typeface="Arial" panose="020B0604020202020204" pitchFamily="34" charset="0"/>
              </a:defRPr>
            </a:lvl8pPr>
            <a:lvl9pPr algn="l" rtl="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apple-system"/>
              </a:rPr>
              <a:t>Gauge pressure is pressure measured using atmospheric pressure as a starting point and calling this pressure ZERO.</a:t>
            </a:r>
            <a:endParaRPr kumimoji="0" lang="en-US" altLang="en-US" sz="32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apple-system"/>
              </a:rPr>
              <a:t>Most pressures measured in Gas/ Oil processing are  gauge pressures.  The gauge pressure uses atmospheric pressure as the starting point for all measurements.  This means that the gauge scale starts at zero even though there is still atmospheric pressure on it.</a:t>
            </a:r>
            <a:endParaRPr kumimoji="0" lang="en-US" altLang="en-US" sz="3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3200" b="0" i="0" u="none" strike="noStrike" cap="none" normalizeH="0" baseline="0" dirty="0">
                <a:ln>
                  <a:noFill/>
                </a:ln>
                <a:solidFill>
                  <a:srgbClr val="2C2F34"/>
                </a:solidFill>
                <a:effectLst/>
                <a:latin typeface="-apple-system"/>
              </a:rPr>
            </a:b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pic>
        <p:nvPicPr>
          <p:cNvPr id="2053" name="Picture 5" descr="A macro photo of a pressure gauge scale to 10 BAR showing a pressure of 0  PSI BAR, isolated on a white background Stock Photo - Alamy">
            <a:extLst>
              <a:ext uri="{FF2B5EF4-FFF2-40B4-BE49-F238E27FC236}">
                <a16:creationId xmlns:a16="http://schemas.microsoft.com/office/drawing/2014/main" id="{7A388CC8-97F8-37C6-1FA4-557350F07B0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0412" y="4478116"/>
            <a:ext cx="3019616" cy="2224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0467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3BA3469-FF45-633C-CC38-FA4A8EA593C5}"/>
              </a:ext>
            </a:extLst>
          </p:cNvPr>
          <p:cNvSpPr>
            <a:spLocks noGrp="1"/>
          </p:cNvSpPr>
          <p:nvPr>
            <p:ph type="title"/>
          </p:nvPr>
        </p:nvSpPr>
        <p:spPr>
          <a:xfrm>
            <a:off x="838200" y="1"/>
            <a:ext cx="10515600" cy="900544"/>
          </a:xfrm>
        </p:spPr>
        <p:txBody>
          <a:bodyPr/>
          <a:lstStyle/>
          <a:p>
            <a:pPr algn="l" rtl="0"/>
            <a:r>
              <a:rPr lang="en-US" dirty="0"/>
              <a:t>Vacuum pressure scale</a:t>
            </a:r>
            <a:endParaRPr lang="en-GB" dirty="0"/>
          </a:p>
        </p:txBody>
      </p:sp>
      <p:pic>
        <p:nvPicPr>
          <p:cNvPr id="3074" name="Picture 2" descr="COVAL - Vacuum uses and measurements">
            <a:extLst>
              <a:ext uri="{FF2B5EF4-FFF2-40B4-BE49-F238E27FC236}">
                <a16:creationId xmlns:a16="http://schemas.microsoft.com/office/drawing/2014/main" id="{F8E9626F-076D-A52B-4A2E-D2C55EA2D15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28457" y="3280229"/>
            <a:ext cx="6196693" cy="3560018"/>
          </a:xfrm>
          <a:prstGeom prst="rect">
            <a:avLst/>
          </a:prstGeom>
          <a:noFill/>
          <a:extLst>
            <a:ext uri="{909E8E84-426E-40DD-AFC4-6F175D3DCCD1}">
              <a14:hiddenFill xmlns:a14="http://schemas.microsoft.com/office/drawing/2010/main">
                <a:solidFill>
                  <a:srgbClr val="FFFFFF"/>
                </a:solidFill>
              </a14:hiddenFill>
            </a:ext>
          </a:extLst>
        </p:spPr>
      </p:pic>
      <p:sp>
        <p:nvSpPr>
          <p:cNvPr id="3" name="عنصر نائب للمحتوى 2">
            <a:extLst>
              <a:ext uri="{FF2B5EF4-FFF2-40B4-BE49-F238E27FC236}">
                <a16:creationId xmlns:a16="http://schemas.microsoft.com/office/drawing/2014/main" id="{A98D8B67-E750-D41D-DF38-82EBA6DE113C}"/>
              </a:ext>
            </a:extLst>
          </p:cNvPr>
          <p:cNvSpPr>
            <a:spLocks noGrp="1"/>
          </p:cNvSpPr>
          <p:nvPr>
            <p:ph idx="1"/>
          </p:nvPr>
        </p:nvSpPr>
        <p:spPr>
          <a:xfrm>
            <a:off x="0" y="900545"/>
            <a:ext cx="12192000" cy="5276418"/>
          </a:xfrm>
        </p:spPr>
        <p:txBody>
          <a:bodyPr/>
          <a:lstStyle/>
          <a:p>
            <a:pPr algn="just" rtl="0"/>
            <a:r>
              <a:rPr lang="en-US" b="0" i="0" dirty="0">
                <a:solidFill>
                  <a:srgbClr val="000000"/>
                </a:solidFill>
                <a:effectLst/>
                <a:latin typeface="-apple-system"/>
              </a:rPr>
              <a:t>A vacuum is a space that contains no air.  vacuum means pressure lower than atmospheric pressure.  Vacuum pressure is commonly measured in inches of mercury.  A reading of zero on the mercury vacuum gauge is equal to atmospheric pressure.  The vacuum scale is used to measure pressures in pipes or vessels which are below atmospheric pressures.</a:t>
            </a:r>
            <a:endParaRPr lang="en-US" b="0" i="0" dirty="0">
              <a:solidFill>
                <a:srgbClr val="2C2F34"/>
              </a:solidFill>
              <a:effectLst/>
              <a:latin typeface="-apple-system"/>
            </a:endParaRPr>
          </a:p>
          <a:p>
            <a:pPr algn="just" rtl="0"/>
            <a:r>
              <a:rPr lang="en-US" b="0" i="0" dirty="0">
                <a:solidFill>
                  <a:srgbClr val="000000"/>
                </a:solidFill>
                <a:effectLst/>
                <a:latin typeface="-apple-system"/>
              </a:rPr>
              <a:t>An unconnected pressure gauge with a vacuum scale will read zero.</a:t>
            </a:r>
            <a:endParaRPr lang="en-US" b="0" i="0" dirty="0">
              <a:solidFill>
                <a:srgbClr val="2C2F34"/>
              </a:solidFill>
              <a:effectLst/>
              <a:latin typeface="-apple-system"/>
            </a:endParaRPr>
          </a:p>
          <a:p>
            <a:pPr algn="l" rtl="0"/>
            <a:endParaRPr lang="en-GB" dirty="0"/>
          </a:p>
        </p:txBody>
      </p:sp>
    </p:spTree>
    <p:extLst>
      <p:ext uri="{BB962C8B-B14F-4D97-AF65-F5344CB8AC3E}">
        <p14:creationId xmlns:p14="http://schemas.microsoft.com/office/powerpoint/2010/main" val="2392642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CF4A1F7-0CC9-1B2F-9802-83F0FEA59974}"/>
              </a:ext>
            </a:extLst>
          </p:cNvPr>
          <p:cNvSpPr>
            <a:spLocks noGrp="1"/>
          </p:cNvSpPr>
          <p:nvPr>
            <p:ph type="title"/>
          </p:nvPr>
        </p:nvSpPr>
        <p:spPr>
          <a:xfrm>
            <a:off x="838200" y="0"/>
            <a:ext cx="10515600" cy="681037"/>
          </a:xfrm>
        </p:spPr>
        <p:txBody>
          <a:bodyPr>
            <a:normAutofit fontScale="90000"/>
          </a:bodyPr>
          <a:lstStyle/>
          <a:p>
            <a:pPr algn="ctr" rtl="0"/>
            <a:r>
              <a:rPr lang="en-US" dirty="0"/>
              <a:t>Blood pressure</a:t>
            </a:r>
            <a:endParaRPr lang="en-GB" dirty="0"/>
          </a:p>
        </p:txBody>
      </p:sp>
      <p:sp>
        <p:nvSpPr>
          <p:cNvPr id="3" name="عنصر نائب للمحتوى 2">
            <a:extLst>
              <a:ext uri="{FF2B5EF4-FFF2-40B4-BE49-F238E27FC236}">
                <a16:creationId xmlns:a16="http://schemas.microsoft.com/office/drawing/2014/main" id="{4D93DFDA-9BA5-39FD-1E62-416D4D909AD2}"/>
              </a:ext>
            </a:extLst>
          </p:cNvPr>
          <p:cNvSpPr>
            <a:spLocks noGrp="1"/>
          </p:cNvSpPr>
          <p:nvPr>
            <p:ph idx="1"/>
          </p:nvPr>
        </p:nvSpPr>
        <p:spPr>
          <a:xfrm>
            <a:off x="838200" y="681037"/>
            <a:ext cx="10515600" cy="5495926"/>
          </a:xfrm>
        </p:spPr>
        <p:txBody>
          <a:bodyPr/>
          <a:lstStyle/>
          <a:p>
            <a:pPr algn="l" rtl="0"/>
            <a:r>
              <a:rPr lang="en-US" b="0" i="0" dirty="0">
                <a:solidFill>
                  <a:srgbClr val="1A1A1A"/>
                </a:solidFill>
                <a:effectLst/>
                <a:latin typeface="Georgia" panose="02040502050405020303" pitchFamily="18" charset="0"/>
              </a:rPr>
              <a:t> force originating in the pumping action of the </a:t>
            </a:r>
            <a:r>
              <a:rPr lang="en-US" b="0" i="0" u="sng" dirty="0">
                <a:effectLst/>
                <a:latin typeface="Georgia" panose="02040502050405020303" pitchFamily="18" charset="0"/>
                <a:hlinkClick r:id="rId2"/>
              </a:rPr>
              <a:t>heart</a:t>
            </a:r>
            <a:r>
              <a:rPr lang="en-US" b="0" i="0" dirty="0">
                <a:solidFill>
                  <a:srgbClr val="1A1A1A"/>
                </a:solidFill>
                <a:effectLst/>
                <a:latin typeface="Georgia" panose="02040502050405020303" pitchFamily="18" charset="0"/>
              </a:rPr>
              <a:t>, exerted by the </a:t>
            </a:r>
            <a:r>
              <a:rPr lang="en-US" b="0" i="0" u="sng" dirty="0">
                <a:effectLst/>
                <a:latin typeface="Georgia" panose="02040502050405020303" pitchFamily="18" charset="0"/>
                <a:hlinkClick r:id="rId3"/>
              </a:rPr>
              <a:t>blood</a:t>
            </a:r>
            <a:r>
              <a:rPr lang="en-US" b="0" i="0" dirty="0">
                <a:solidFill>
                  <a:srgbClr val="1A1A1A"/>
                </a:solidFill>
                <a:effectLst/>
                <a:latin typeface="Georgia" panose="02040502050405020303" pitchFamily="18" charset="0"/>
              </a:rPr>
              <a:t> against the walls of the </a:t>
            </a:r>
            <a:r>
              <a:rPr lang="en-US" b="0" i="0" u="sng" dirty="0">
                <a:effectLst/>
                <a:latin typeface="Georgia" panose="02040502050405020303" pitchFamily="18" charset="0"/>
                <a:hlinkClick r:id="rId4"/>
              </a:rPr>
              <a:t>blood vessels</a:t>
            </a:r>
            <a:r>
              <a:rPr lang="en-US" b="0" i="0" dirty="0">
                <a:solidFill>
                  <a:srgbClr val="1A1A1A"/>
                </a:solidFill>
                <a:effectLst/>
                <a:latin typeface="Georgia" panose="02040502050405020303" pitchFamily="18" charset="0"/>
              </a:rPr>
              <a:t>; the stretching of the vessels in response to this force and their subsequent contraction are important in maintaining blood flow through the </a:t>
            </a:r>
            <a:r>
              <a:rPr lang="en-US" b="0" i="0" u="sng" dirty="0">
                <a:effectLst/>
                <a:latin typeface="Georgia" panose="02040502050405020303" pitchFamily="18" charset="0"/>
                <a:hlinkClick r:id="rId5"/>
              </a:rPr>
              <a:t>vascular system</a:t>
            </a:r>
            <a:r>
              <a:rPr lang="en-US" b="0" i="0" dirty="0">
                <a:solidFill>
                  <a:srgbClr val="1A1A1A"/>
                </a:solidFill>
                <a:effectLst/>
                <a:latin typeface="Georgia" panose="02040502050405020303" pitchFamily="18" charset="0"/>
              </a:rPr>
              <a:t>.</a:t>
            </a:r>
            <a:endParaRPr lang="en-GB" dirty="0"/>
          </a:p>
        </p:txBody>
      </p:sp>
    </p:spTree>
    <p:extLst>
      <p:ext uri="{BB962C8B-B14F-4D97-AF65-F5344CB8AC3E}">
        <p14:creationId xmlns:p14="http://schemas.microsoft.com/office/powerpoint/2010/main" val="3230231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9A730FF-7CC0-EEA7-6C09-1E64F1ACAE6A}"/>
              </a:ext>
            </a:extLst>
          </p:cNvPr>
          <p:cNvSpPr>
            <a:spLocks noGrp="1"/>
          </p:cNvSpPr>
          <p:nvPr>
            <p:ph type="title"/>
          </p:nvPr>
        </p:nvSpPr>
        <p:spPr>
          <a:xfrm>
            <a:off x="838200" y="18256"/>
            <a:ext cx="10515600" cy="1088650"/>
          </a:xfrm>
        </p:spPr>
        <p:txBody>
          <a:bodyPr/>
          <a:lstStyle/>
          <a:p>
            <a:pPr algn="ctr"/>
            <a:r>
              <a:rPr lang="en-US" dirty="0"/>
              <a:t>In humans </a:t>
            </a:r>
            <a:endParaRPr lang="en-GB" dirty="0"/>
          </a:p>
        </p:txBody>
      </p:sp>
      <p:pic>
        <p:nvPicPr>
          <p:cNvPr id="1026" name="Picture 2" descr="Systolic vs. Diastolic Blood Pressure">
            <a:extLst>
              <a:ext uri="{FF2B5EF4-FFF2-40B4-BE49-F238E27FC236}">
                <a16:creationId xmlns:a16="http://schemas.microsoft.com/office/drawing/2014/main" id="{C540B06E-28F8-142A-E1BA-C3747F5ECCA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3615" y="4658519"/>
            <a:ext cx="3235773" cy="2185169"/>
          </a:xfrm>
          <a:prstGeom prst="rect">
            <a:avLst/>
          </a:prstGeom>
          <a:noFill/>
          <a:extLst>
            <a:ext uri="{909E8E84-426E-40DD-AFC4-6F175D3DCCD1}">
              <a14:hiddenFill xmlns:a14="http://schemas.microsoft.com/office/drawing/2010/main">
                <a:solidFill>
                  <a:srgbClr val="FFFFFF"/>
                </a:solidFill>
              </a14:hiddenFill>
            </a:ext>
          </a:extLst>
        </p:spPr>
      </p:pic>
      <p:sp>
        <p:nvSpPr>
          <p:cNvPr id="3" name="عنصر نائب للمحتوى 2">
            <a:extLst>
              <a:ext uri="{FF2B5EF4-FFF2-40B4-BE49-F238E27FC236}">
                <a16:creationId xmlns:a16="http://schemas.microsoft.com/office/drawing/2014/main" id="{AEBDC25C-9DAB-523D-2C57-B1E1BB6F0171}"/>
              </a:ext>
            </a:extLst>
          </p:cNvPr>
          <p:cNvSpPr>
            <a:spLocks noGrp="1"/>
          </p:cNvSpPr>
          <p:nvPr>
            <p:ph idx="1"/>
          </p:nvPr>
        </p:nvSpPr>
        <p:spPr>
          <a:xfrm>
            <a:off x="838200" y="878305"/>
            <a:ext cx="10515600" cy="5298658"/>
          </a:xfrm>
        </p:spPr>
        <p:txBody>
          <a:bodyPr>
            <a:normAutofit/>
          </a:bodyPr>
          <a:lstStyle/>
          <a:p>
            <a:pPr algn="just" rtl="0"/>
            <a:r>
              <a:rPr lang="en-US" b="0" i="0" dirty="0">
                <a:solidFill>
                  <a:srgbClr val="1A1A1A"/>
                </a:solidFill>
                <a:effectLst/>
                <a:latin typeface="Georgia" panose="02040502050405020303" pitchFamily="18" charset="0"/>
              </a:rPr>
              <a:t>blood pressure is usually measured indirectly with a special cuff over the brachial </a:t>
            </a:r>
            <a:r>
              <a:rPr lang="en-US" b="0" i="0" u="sng" dirty="0">
                <a:effectLst/>
                <a:latin typeface="Georgia" panose="02040502050405020303" pitchFamily="18" charset="0"/>
                <a:hlinkClick r:id="rId3"/>
              </a:rPr>
              <a:t>artery</a:t>
            </a:r>
            <a:r>
              <a:rPr lang="en-US" b="0" i="0" dirty="0">
                <a:solidFill>
                  <a:srgbClr val="1A1A1A"/>
                </a:solidFill>
                <a:effectLst/>
                <a:latin typeface="Georgia" panose="02040502050405020303" pitchFamily="18" charset="0"/>
              </a:rPr>
              <a:t> (in the arm) or the femoral artery (in the leg). There are two pressures measured: (1) the </a:t>
            </a:r>
            <a:r>
              <a:rPr lang="en-US" b="0" i="0" u="sng" dirty="0">
                <a:effectLst/>
                <a:latin typeface="Georgia" panose="02040502050405020303" pitchFamily="18" charset="0"/>
                <a:hlinkClick r:id="rId4"/>
              </a:rPr>
              <a:t>systolic pressure</a:t>
            </a:r>
            <a:r>
              <a:rPr lang="en-US" b="0" i="0" dirty="0">
                <a:solidFill>
                  <a:srgbClr val="1A1A1A"/>
                </a:solidFill>
                <a:effectLst/>
                <a:latin typeface="Georgia" panose="02040502050405020303" pitchFamily="18" charset="0"/>
              </a:rPr>
              <a:t> (the higher pressure), which is the force that blood exerts on the artery walls as the heart contracts to pump the blood out to the body into the organs and tissues. It is an indicator to the amount of pressure the heart exert to pump blood in the circulatory system. and (2) the </a:t>
            </a:r>
            <a:r>
              <a:rPr lang="en-US" b="0" i="0" u="sng" dirty="0">
                <a:effectLst/>
                <a:latin typeface="Georgia" panose="02040502050405020303" pitchFamily="18" charset="0"/>
                <a:hlinkClick r:id="rId5"/>
              </a:rPr>
              <a:t>diastolic</a:t>
            </a:r>
            <a:r>
              <a:rPr lang="en-US" b="0" i="0" dirty="0">
                <a:solidFill>
                  <a:srgbClr val="1A1A1A"/>
                </a:solidFill>
                <a:effectLst/>
                <a:latin typeface="Georgia" panose="02040502050405020303" pitchFamily="18" charset="0"/>
              </a:rPr>
              <a:t> pressure </a:t>
            </a:r>
            <a:r>
              <a:rPr lang="en-US" dirty="0">
                <a:solidFill>
                  <a:srgbClr val="1A1A1A"/>
                </a:solidFill>
                <a:latin typeface="Georgia" panose="02040502050405020303" pitchFamily="18" charset="0"/>
              </a:rPr>
              <a:t>is </a:t>
            </a:r>
            <a:r>
              <a:rPr lang="en-US" b="0" i="0" dirty="0">
                <a:solidFill>
                  <a:srgbClr val="1A1A1A"/>
                </a:solidFill>
                <a:effectLst/>
                <a:latin typeface="Georgia" panose="02040502050405020303" pitchFamily="18" charset="0"/>
              </a:rPr>
              <a:t>the lower level of pressure in arteries when heart is at the rest between beats. It is an indicator to the amount of the resistance to blood flow in the circulatory system.</a:t>
            </a:r>
            <a:endParaRPr lang="en-GB" dirty="0"/>
          </a:p>
        </p:txBody>
      </p:sp>
    </p:spTree>
    <p:extLst>
      <p:ext uri="{BB962C8B-B14F-4D97-AF65-F5344CB8AC3E}">
        <p14:creationId xmlns:p14="http://schemas.microsoft.com/office/powerpoint/2010/main" val="2841225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E548118-2599-95AC-8F14-9C5C619477AA}"/>
              </a:ext>
            </a:extLst>
          </p:cNvPr>
          <p:cNvSpPr>
            <a:spLocks noGrp="1"/>
          </p:cNvSpPr>
          <p:nvPr>
            <p:ph type="title"/>
          </p:nvPr>
        </p:nvSpPr>
        <p:spPr/>
        <p:txBody>
          <a:bodyPr/>
          <a:lstStyle/>
          <a:p>
            <a:pPr algn="ctr" rtl="0"/>
            <a:r>
              <a:rPr lang="en-US" dirty="0"/>
              <a:t>The standard values</a:t>
            </a:r>
            <a:endParaRPr lang="en-GB" dirty="0"/>
          </a:p>
        </p:txBody>
      </p:sp>
      <p:sp>
        <p:nvSpPr>
          <p:cNvPr id="3" name="عنصر نائب للمحتوى 2">
            <a:extLst>
              <a:ext uri="{FF2B5EF4-FFF2-40B4-BE49-F238E27FC236}">
                <a16:creationId xmlns:a16="http://schemas.microsoft.com/office/drawing/2014/main" id="{8690F4D5-EDC9-2DB2-60F0-FAF00E1AD195}"/>
              </a:ext>
            </a:extLst>
          </p:cNvPr>
          <p:cNvSpPr>
            <a:spLocks noGrp="1"/>
          </p:cNvSpPr>
          <p:nvPr>
            <p:ph idx="1"/>
          </p:nvPr>
        </p:nvSpPr>
        <p:spPr/>
        <p:txBody>
          <a:bodyPr/>
          <a:lstStyle/>
          <a:p>
            <a:pPr algn="l" rtl="0"/>
            <a:r>
              <a:rPr lang="en-US" b="0" i="0" dirty="0">
                <a:solidFill>
                  <a:srgbClr val="1A1A1A"/>
                </a:solidFill>
                <a:effectLst/>
                <a:latin typeface="Georgia" panose="02040502050405020303" pitchFamily="18" charset="0"/>
              </a:rPr>
              <a:t> systolic pressure is normally between 90 and 120 </a:t>
            </a:r>
            <a:r>
              <a:rPr lang="en-US" b="0" i="0" dirty="0" err="1">
                <a:solidFill>
                  <a:srgbClr val="1A1A1A"/>
                </a:solidFill>
                <a:effectLst/>
                <a:latin typeface="Georgia" panose="02040502050405020303" pitchFamily="18" charset="0"/>
              </a:rPr>
              <a:t>millimetres</a:t>
            </a:r>
            <a:r>
              <a:rPr lang="en-US" b="0" i="0" dirty="0">
                <a:solidFill>
                  <a:srgbClr val="1A1A1A"/>
                </a:solidFill>
                <a:effectLst/>
                <a:latin typeface="Georgia" panose="02040502050405020303" pitchFamily="18" charset="0"/>
              </a:rPr>
              <a:t> of </a:t>
            </a:r>
            <a:r>
              <a:rPr lang="en-US" b="0" i="0" u="sng" dirty="0">
                <a:effectLst/>
                <a:latin typeface="Georgia" panose="02040502050405020303" pitchFamily="18" charset="0"/>
                <a:hlinkClick r:id="rId2"/>
              </a:rPr>
              <a:t>mercury</a:t>
            </a:r>
            <a:r>
              <a:rPr lang="en-US" b="0" i="0" dirty="0">
                <a:solidFill>
                  <a:srgbClr val="1A1A1A"/>
                </a:solidFill>
                <a:effectLst/>
                <a:latin typeface="Georgia" panose="02040502050405020303" pitchFamily="18" charset="0"/>
              </a:rPr>
              <a:t> (mmHg). Diastolic pressure is normally between 60 and 80 mmHg. Hence, in general, a reading of 110/70 mmHg would be considered healthy, whereas 80/50 mmHg would be low and 160/100 mmHg would be high.</a:t>
            </a:r>
            <a:endParaRPr lang="en-GB" dirty="0"/>
          </a:p>
        </p:txBody>
      </p:sp>
    </p:spTree>
    <p:extLst>
      <p:ext uri="{BB962C8B-B14F-4D97-AF65-F5344CB8AC3E}">
        <p14:creationId xmlns:p14="http://schemas.microsoft.com/office/powerpoint/2010/main" val="1136032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974BA03-8499-B2FD-D372-ED2BA251061E}"/>
              </a:ext>
            </a:extLst>
          </p:cNvPr>
          <p:cNvSpPr>
            <a:spLocks noGrp="1"/>
          </p:cNvSpPr>
          <p:nvPr>
            <p:ph type="title"/>
          </p:nvPr>
        </p:nvSpPr>
        <p:spPr>
          <a:xfrm>
            <a:off x="838200" y="18255"/>
            <a:ext cx="10515600" cy="775829"/>
          </a:xfrm>
        </p:spPr>
        <p:txBody>
          <a:bodyPr/>
          <a:lstStyle/>
          <a:p>
            <a:pPr algn="ctr"/>
            <a:r>
              <a:rPr lang="en-US" dirty="0"/>
              <a:t>Surface tension </a:t>
            </a:r>
            <a:endParaRPr lang="en-GB" dirty="0"/>
          </a:p>
        </p:txBody>
      </p:sp>
      <p:pic>
        <p:nvPicPr>
          <p:cNvPr id="1026" name="Picture 2" descr="What is Surface Tension?">
            <a:extLst>
              <a:ext uri="{FF2B5EF4-FFF2-40B4-BE49-F238E27FC236}">
                <a16:creationId xmlns:a16="http://schemas.microsoft.com/office/drawing/2014/main" id="{B0597B0A-F188-50BC-675B-6311A0CAFC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719" y="4960634"/>
            <a:ext cx="2814205" cy="1801091"/>
          </a:xfrm>
          <a:prstGeom prst="rect">
            <a:avLst/>
          </a:prstGeom>
          <a:noFill/>
          <a:extLst>
            <a:ext uri="{909E8E84-426E-40DD-AFC4-6F175D3DCCD1}">
              <a14:hiddenFill xmlns:a14="http://schemas.microsoft.com/office/drawing/2010/main">
                <a:solidFill>
                  <a:srgbClr val="FFFFFF"/>
                </a:solidFill>
              </a14:hiddenFill>
            </a:ext>
          </a:extLst>
        </p:spPr>
      </p:pic>
      <p:sp>
        <p:nvSpPr>
          <p:cNvPr id="3" name="عنصر نائب للمحتوى 2">
            <a:extLst>
              <a:ext uri="{FF2B5EF4-FFF2-40B4-BE49-F238E27FC236}">
                <a16:creationId xmlns:a16="http://schemas.microsoft.com/office/drawing/2014/main" id="{34F7F5FD-87CD-E31C-B025-253B9CD446A0}"/>
              </a:ext>
            </a:extLst>
          </p:cNvPr>
          <p:cNvSpPr>
            <a:spLocks noGrp="1"/>
          </p:cNvSpPr>
          <p:nvPr>
            <p:ph idx="1"/>
          </p:nvPr>
        </p:nvSpPr>
        <p:spPr>
          <a:xfrm>
            <a:off x="838200" y="733926"/>
            <a:ext cx="10515600" cy="6045661"/>
          </a:xfrm>
        </p:spPr>
        <p:txBody>
          <a:bodyPr>
            <a:normAutofit/>
          </a:bodyPr>
          <a:lstStyle/>
          <a:p>
            <a:pPr algn="l" rtl="0"/>
            <a:r>
              <a:rPr lang="en-US" dirty="0"/>
              <a:t>Surface tension pressure: it’s the pressure exerted by a liquid on its surface. (Pa). </a:t>
            </a:r>
          </a:p>
          <a:p>
            <a:pPr algn="just" rtl="0"/>
            <a:r>
              <a:rPr lang="en-US" b="0" i="0" u="none" strike="noStrike" dirty="0">
                <a:solidFill>
                  <a:srgbClr val="00A1E4"/>
                </a:solidFill>
                <a:effectLst/>
                <a:latin typeface="Roboto" panose="02000000000000000000" pitchFamily="2" charset="0"/>
                <a:hlinkClick r:id="rId3"/>
              </a:rPr>
              <a:t>Surface tension</a:t>
            </a:r>
            <a:r>
              <a:rPr lang="en-US" b="0" i="0" dirty="0">
                <a:solidFill>
                  <a:srgbClr val="6C6E70"/>
                </a:solidFill>
                <a:effectLst/>
                <a:latin typeface="Roboto" panose="02000000000000000000" pitchFamily="2" charset="0"/>
              </a:rPr>
              <a:t> arises from cohesive forces between the liquid molecules. In the bulk, molecules are interacting equally with each other in all directions. However, at the surface, molecules don't have the same neighbors on all sides. Thus, a net inward force pulls the molecules toward the bulk. This gives rise to a property called surface tension. How high the surface tension is, is dependent on the type of molecular interactions present. For example, the </a:t>
            </a:r>
            <a:r>
              <a:rPr lang="en-US" b="0" i="0" u="none" strike="noStrike" dirty="0">
                <a:solidFill>
                  <a:srgbClr val="00A1E4"/>
                </a:solidFill>
                <a:effectLst/>
                <a:latin typeface="Roboto" panose="02000000000000000000" pitchFamily="2" charset="0"/>
                <a:hlinkClick r:id="rId4"/>
              </a:rPr>
              <a:t>surface tension of water</a:t>
            </a:r>
            <a:r>
              <a:rPr lang="en-US" b="0" i="0" dirty="0">
                <a:solidFill>
                  <a:srgbClr val="6C6E70"/>
                </a:solidFill>
                <a:effectLst/>
                <a:latin typeface="Roboto" panose="02000000000000000000" pitchFamily="2" charset="0"/>
              </a:rPr>
              <a:t> is high, as the water molecules interact with each other through hydrogen bonds which are relatively strong. </a:t>
            </a:r>
          </a:p>
          <a:p>
            <a:pPr algn="l" rtl="0"/>
            <a:endParaRPr lang="en-GB" dirty="0"/>
          </a:p>
        </p:txBody>
      </p:sp>
    </p:spTree>
    <p:extLst>
      <p:ext uri="{BB962C8B-B14F-4D97-AF65-F5344CB8AC3E}">
        <p14:creationId xmlns:p14="http://schemas.microsoft.com/office/powerpoint/2010/main" val="134558500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2075</TotalTime>
  <Words>903</Words>
  <Application>Microsoft Office PowerPoint</Application>
  <PresentationFormat>شاشة عريضة</PresentationFormat>
  <Paragraphs>33</Paragraphs>
  <Slides>10</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10</vt:i4>
      </vt:variant>
    </vt:vector>
  </HeadingPairs>
  <TitlesOfParts>
    <vt:vector size="18" baseType="lpstr">
      <vt:lpstr>-apple-system</vt:lpstr>
      <vt:lpstr>Arial</vt:lpstr>
      <vt:lpstr>Calibri</vt:lpstr>
      <vt:lpstr>Calibri Light</vt:lpstr>
      <vt:lpstr>Georgia</vt:lpstr>
      <vt:lpstr>Roboto</vt:lpstr>
      <vt:lpstr>Times New Roman</vt:lpstr>
      <vt:lpstr>نسق Office</vt:lpstr>
      <vt:lpstr>Hello, and welcome to my lecture presentation on Pressure Scales. </vt:lpstr>
      <vt:lpstr>There are several types of pressure scales, including: </vt:lpstr>
      <vt:lpstr>Absolute pressure scale</vt:lpstr>
      <vt:lpstr>Gauge pressure scale</vt:lpstr>
      <vt:lpstr>Vacuum pressure scale</vt:lpstr>
      <vt:lpstr>Blood pressure</vt:lpstr>
      <vt:lpstr>In humans </vt:lpstr>
      <vt:lpstr>The standard values</vt:lpstr>
      <vt:lpstr>Surface tension </vt:lpstr>
      <vt:lpstr>Units of surface tension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and welcome to my lecture presentation on Pressure Scales.</dc:title>
  <dc:creator>abbas alqazaz</dc:creator>
  <cp:lastModifiedBy>abbas alqazaz</cp:lastModifiedBy>
  <cp:revision>5</cp:revision>
  <dcterms:created xsi:type="dcterms:W3CDTF">2024-03-29T14:23:04Z</dcterms:created>
  <dcterms:modified xsi:type="dcterms:W3CDTF">2024-04-02T04:03:58Z</dcterms:modified>
</cp:coreProperties>
</file>