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6"/>
  </p:notesMasterIdLst>
  <p:sldIdLst>
    <p:sldId id="256" r:id="rId2"/>
    <p:sldId id="257" r:id="rId3"/>
    <p:sldId id="354" r:id="rId4"/>
    <p:sldId id="261" r:id="rId5"/>
    <p:sldId id="258" r:id="rId6"/>
    <p:sldId id="356" r:id="rId7"/>
    <p:sldId id="309" r:id="rId8"/>
    <p:sldId id="262" r:id="rId9"/>
    <p:sldId id="312" r:id="rId10"/>
    <p:sldId id="311" r:id="rId11"/>
    <p:sldId id="357" r:id="rId12"/>
    <p:sldId id="345" r:id="rId13"/>
    <p:sldId id="314" r:id="rId14"/>
    <p:sldId id="317" r:id="rId15"/>
    <p:sldId id="318" r:id="rId16"/>
    <p:sldId id="315" r:id="rId17"/>
    <p:sldId id="363" r:id="rId18"/>
    <p:sldId id="365" r:id="rId19"/>
    <p:sldId id="378" r:id="rId20"/>
    <p:sldId id="379" r:id="rId21"/>
    <p:sldId id="366" r:id="rId22"/>
    <p:sldId id="367" r:id="rId23"/>
    <p:sldId id="368" r:id="rId24"/>
    <p:sldId id="319" r:id="rId25"/>
    <p:sldId id="361" r:id="rId26"/>
    <p:sldId id="320" r:id="rId27"/>
    <p:sldId id="359" r:id="rId28"/>
    <p:sldId id="321" r:id="rId29"/>
    <p:sldId id="358" r:id="rId30"/>
    <p:sldId id="322" r:id="rId31"/>
    <p:sldId id="325" r:id="rId32"/>
    <p:sldId id="360" r:id="rId33"/>
    <p:sldId id="326" r:id="rId34"/>
    <p:sldId id="324" r:id="rId35"/>
    <p:sldId id="268" r:id="rId36"/>
    <p:sldId id="382" r:id="rId37"/>
    <p:sldId id="381" r:id="rId38"/>
    <p:sldId id="269" r:id="rId39"/>
    <p:sldId id="364" r:id="rId40"/>
    <p:sldId id="369" r:id="rId41"/>
    <p:sldId id="370" r:id="rId42"/>
    <p:sldId id="371" r:id="rId43"/>
    <p:sldId id="372" r:id="rId44"/>
    <p:sldId id="373" r:id="rId45"/>
    <p:sldId id="374" r:id="rId46"/>
    <p:sldId id="375" r:id="rId47"/>
    <p:sldId id="376" r:id="rId48"/>
    <p:sldId id="377" r:id="rId49"/>
    <p:sldId id="327" r:id="rId50"/>
    <p:sldId id="328" r:id="rId51"/>
    <p:sldId id="329" r:id="rId52"/>
    <p:sldId id="330" r:id="rId53"/>
    <p:sldId id="346" r:id="rId54"/>
    <p:sldId id="347" r:id="rId55"/>
    <p:sldId id="348" r:id="rId56"/>
    <p:sldId id="291" r:id="rId57"/>
    <p:sldId id="292" r:id="rId58"/>
    <p:sldId id="352" r:id="rId59"/>
    <p:sldId id="362" r:id="rId60"/>
    <p:sldId id="353" r:id="rId61"/>
    <p:sldId id="341" r:id="rId62"/>
    <p:sldId id="342" r:id="rId63"/>
    <p:sldId id="343" r:id="rId64"/>
    <p:sldId id="300" r:id="rId6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60"/>
  </p:normalViewPr>
  <p:slideViewPr>
    <p:cSldViewPr>
      <p:cViewPr>
        <p:scale>
          <a:sx n="76" d="100"/>
          <a:sy n="76" d="100"/>
        </p:scale>
        <p:origin x="-1212" y="21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415909C-D4E2-49FD-A58C-7E6DFC132426}" type="datetimeFigureOut">
              <a:rPr lang="ar-IQ" smtClean="0"/>
              <a:pPr/>
              <a:t>10/03/1445</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38D3C12-F5A1-41DA-97C0-C4D514A411C3}" type="slidenum">
              <a:rPr lang="ar-IQ" smtClean="0"/>
              <a:pPr/>
              <a:t>‹#›</a:t>
            </a:fld>
            <a:endParaRPr lang="ar-IQ"/>
          </a:p>
        </p:txBody>
      </p:sp>
    </p:spTree>
    <p:extLst>
      <p:ext uri="{BB962C8B-B14F-4D97-AF65-F5344CB8AC3E}">
        <p14:creationId xmlns:p14="http://schemas.microsoft.com/office/powerpoint/2010/main" val="310811980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9E4EDA-B85D-4499-A8B2-B74DA6381EED}" type="slidenum">
              <a:rPr lang="en-GB" smtClean="0"/>
              <a:pPr>
                <a:defRPr/>
              </a:pPr>
              <a:t>12</a:t>
            </a:fld>
            <a:endParaRPr lang="en-GB" dirty="0"/>
          </a:p>
        </p:txBody>
      </p:sp>
    </p:spTree>
    <p:extLst>
      <p:ext uri="{BB962C8B-B14F-4D97-AF65-F5344CB8AC3E}">
        <p14:creationId xmlns:p14="http://schemas.microsoft.com/office/powerpoint/2010/main" val="4224190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38D3C12-F5A1-41DA-97C0-C4D514A411C3}" type="slidenum">
              <a:rPr lang="ar-IQ" smtClean="0"/>
              <a:pPr/>
              <a:t>55</a:t>
            </a:fld>
            <a:endParaRPr 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9E4EDA-B85D-4499-A8B2-B74DA6381EED}" type="slidenum">
              <a:rPr lang="en-GB" smtClean="0"/>
              <a:pPr>
                <a:defRPr/>
              </a:pPr>
              <a:t>59</a:t>
            </a:fld>
            <a:endParaRPr lang="en-GB" dirty="0"/>
          </a:p>
        </p:txBody>
      </p:sp>
    </p:spTree>
    <p:extLst>
      <p:ext uri="{BB962C8B-B14F-4D97-AF65-F5344CB8AC3E}">
        <p14:creationId xmlns:p14="http://schemas.microsoft.com/office/powerpoint/2010/main" val="8958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9/24/2023</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D8BD707-D9CF-40AE-B4C6-C98DA3205C09}" type="datetimeFigureOut">
              <a:rPr lang="en-US" smtClean="0"/>
              <a:pPr/>
              <a:t>9/24/2023</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9/24/2023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9/24/2023</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9/24/2023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9/24/2023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9/24/2023</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9/24/2023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9/24/2023</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3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tabletwise.com/medicine/glucose" TargetMode="External"/><Relationship Id="rId2" Type="http://schemas.openxmlformats.org/officeDocument/2006/relationships/hyperlink" Target="http://www.tabletwise.com/medicine/eucalyptus-oil" TargetMode="External"/><Relationship Id="rId1" Type="http://schemas.openxmlformats.org/officeDocument/2006/relationships/slideLayout" Target="../slideLayouts/slideLayout6.xml"/><Relationship Id="rId5" Type="http://schemas.openxmlformats.org/officeDocument/2006/relationships/image" Target="../media/image28.jpeg"/><Relationship Id="rId4" Type="http://schemas.openxmlformats.org/officeDocument/2006/relationships/hyperlink" Target="http://www.tabletwise.com/medicine/vitamin-c"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en.wikipedia.org/wiki/Dichlorobenzyl_alcohol" TargetMode="External"/><Relationship Id="rId2" Type="http://schemas.openxmlformats.org/officeDocument/2006/relationships/hyperlink" Target="https://en.wikipedia.org/wiki/Active_ingredients" TargetMode="External"/><Relationship Id="rId1" Type="http://schemas.openxmlformats.org/officeDocument/2006/relationships/slideLayout" Target="../slideLayouts/slideLayout6.xml"/><Relationship Id="rId5" Type="http://schemas.openxmlformats.org/officeDocument/2006/relationships/hyperlink" Target="https://en.wikipedia.org/wiki/Ascorbic_acid" TargetMode="External"/><Relationship Id="rId4" Type="http://schemas.openxmlformats.org/officeDocument/2006/relationships/hyperlink" Target="https://en.wikipedia.org/wiki/Amylmetacresol"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en.wikipedia.org/wiki/Immune_system" TargetMode="External"/><Relationship Id="rId2" Type="http://schemas.openxmlformats.org/officeDocument/2006/relationships/hyperlink" Target="https://en.wikipedia.org/wiki/Rhinitis" TargetMode="External"/><Relationship Id="rId1" Type="http://schemas.openxmlformats.org/officeDocument/2006/relationships/slideLayout" Target="../slideLayouts/slideLayout2.xml"/><Relationship Id="rId5" Type="http://schemas.openxmlformats.org/officeDocument/2006/relationships/hyperlink" Target="https://en.wikipedia.org/wiki/Sneezing" TargetMode="External"/><Relationship Id="rId4" Type="http://schemas.openxmlformats.org/officeDocument/2006/relationships/hyperlink" Target="https://en.wikipedia.org/wiki/Allergen"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hyperlink" Target="https://en.wikipedia.org/wiki/Antihistamine" TargetMode="External"/><Relationship Id="rId7" Type="http://schemas.openxmlformats.org/officeDocument/2006/relationships/hyperlink" Target="https://en.wikipedia.org/wiki/Montelukast" TargetMode="External"/><Relationship Id="rId2" Type="http://schemas.openxmlformats.org/officeDocument/2006/relationships/hyperlink" Target="https://en.wikipedia.org/wiki/Corticosteroids" TargetMode="External"/><Relationship Id="rId1" Type="http://schemas.openxmlformats.org/officeDocument/2006/relationships/slideLayout" Target="../slideLayouts/slideLayout2.xml"/><Relationship Id="rId6" Type="http://schemas.openxmlformats.org/officeDocument/2006/relationships/hyperlink" Target="https://en.wikipedia.org/wiki/Leukotriene_receptor_antagonists" TargetMode="External"/><Relationship Id="rId5" Type="http://schemas.openxmlformats.org/officeDocument/2006/relationships/hyperlink" Target="https://en.wikipedia.org/wiki/Cromolyn_sodium" TargetMode="External"/><Relationship Id="rId4" Type="http://schemas.openxmlformats.org/officeDocument/2006/relationships/hyperlink" Target="https://en.wikipedia.org/wiki/Diphenhydramine"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solidFill>
                  <a:schemeClr val="tx1"/>
                </a:solidFill>
              </a:rPr>
              <a:t>Common cold</a:t>
            </a:r>
            <a:endParaRPr lang="ar-IQ" dirty="0"/>
          </a:p>
        </p:txBody>
      </p:sp>
      <p:sp>
        <p:nvSpPr>
          <p:cNvPr id="3" name="Subtitle 2"/>
          <p:cNvSpPr>
            <a:spLocks noGrp="1"/>
          </p:cNvSpPr>
          <p:nvPr>
            <p:ph type="subTitle" idx="1"/>
          </p:nvPr>
        </p:nvSpPr>
        <p:spPr/>
        <p:txBody>
          <a:bodyPr/>
          <a:lstStyle/>
          <a:p>
            <a:pPr algn="l"/>
            <a:r>
              <a:rPr lang="en-US" dirty="0"/>
              <a:t>Done by:</a:t>
            </a:r>
          </a:p>
          <a:p>
            <a:pPr algn="l"/>
            <a:r>
              <a:rPr lang="en-US" dirty="0"/>
              <a:t>Assist. </a:t>
            </a:r>
            <a:r>
              <a:rPr lang="en-US" dirty="0" err="1"/>
              <a:t>Lec</a:t>
            </a:r>
            <a:r>
              <a:rPr lang="en-US" dirty="0"/>
              <a:t>. </a:t>
            </a:r>
            <a:r>
              <a:rPr lang="en-US" dirty="0" err="1"/>
              <a:t>Shaymaa</a:t>
            </a:r>
            <a:r>
              <a:rPr lang="en-US" dirty="0"/>
              <a:t> </a:t>
            </a:r>
            <a:r>
              <a:rPr lang="en-US" dirty="0" err="1"/>
              <a:t>Hasan</a:t>
            </a:r>
            <a:r>
              <a:rPr lang="en-US" dirty="0"/>
              <a:t> </a:t>
            </a:r>
            <a:r>
              <a:rPr lang="en-US" dirty="0" err="1"/>
              <a:t>Abbas</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35371"/>
          </a:xfrm>
        </p:spPr>
        <p:txBody>
          <a:bodyPr/>
          <a:lstStyle/>
          <a:p>
            <a:r>
              <a:rPr lang="en-US" dirty="0"/>
              <a:t>Fever and malaise</a:t>
            </a:r>
          </a:p>
        </p:txBody>
      </p:sp>
      <p:sp>
        <p:nvSpPr>
          <p:cNvPr id="3" name="Content Placeholder 2"/>
          <p:cNvSpPr>
            <a:spLocks noGrp="1"/>
          </p:cNvSpPr>
          <p:nvPr>
            <p:ph idx="1"/>
          </p:nvPr>
        </p:nvSpPr>
        <p:spPr>
          <a:xfrm>
            <a:off x="457200" y="980728"/>
            <a:ext cx="8229600" cy="5400600"/>
          </a:xfrm>
        </p:spPr>
        <p:txBody>
          <a:bodyPr>
            <a:normAutofit/>
          </a:bodyPr>
          <a:lstStyle/>
          <a:p>
            <a:pPr lvl="1" algn="l"/>
            <a:endParaRPr lang="en-US" sz="2400" dirty="0">
              <a:solidFill>
                <a:schemeClr val="tx1"/>
              </a:solidFill>
              <a:latin typeface="Times New Roman" panose="02020603050405020304" pitchFamily="18" charset="0"/>
              <a:cs typeface="Times New Roman" panose="02020603050405020304" pitchFamily="18" charset="0"/>
            </a:endParaRPr>
          </a:p>
          <a:p>
            <a:pPr lvl="1" algn="l"/>
            <a:r>
              <a:rPr lang="en-US" sz="2400" dirty="0">
                <a:solidFill>
                  <a:schemeClr val="tx1"/>
                </a:solidFill>
                <a:latin typeface="Times New Roman" panose="02020603050405020304" pitchFamily="18" charset="0"/>
                <a:cs typeface="Times New Roman" panose="02020603050405020304" pitchFamily="18" charset="0"/>
              </a:rPr>
              <a:t>Paracetamol, aspirin and ibuprofen </a:t>
            </a:r>
          </a:p>
          <a:p>
            <a:pPr lvl="1" algn="l" rtl="0"/>
            <a:r>
              <a:rPr lang="en-US" sz="2400" dirty="0">
                <a:solidFill>
                  <a:schemeClr val="tx1"/>
                </a:solidFill>
                <a:latin typeface="Times New Roman" panose="02020603050405020304" pitchFamily="18" charset="0"/>
                <a:cs typeface="Times New Roman" panose="02020603050405020304" pitchFamily="18" charset="0"/>
              </a:rPr>
              <a:t>Aspirin is restricted in its use by its pronounced side-effect profile. </a:t>
            </a:r>
          </a:p>
        </p:txBody>
      </p:sp>
    </p:spTree>
    <p:extLst>
      <p:ext uri="{BB962C8B-B14F-4D97-AF65-F5344CB8AC3E}">
        <p14:creationId xmlns:p14="http://schemas.microsoft.com/office/powerpoint/2010/main" val="351980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rhinorrhoea</a:t>
            </a:r>
            <a:r>
              <a:rPr lang="en-US" dirty="0"/>
              <a:t> </a:t>
            </a:r>
            <a:br>
              <a:rPr lang="en-US" dirty="0"/>
            </a:br>
            <a:r>
              <a:rPr lang="en-US" dirty="0"/>
              <a:t>(runny nose)</a:t>
            </a:r>
            <a:endParaRPr lang="ar-IQ" dirty="0"/>
          </a:p>
        </p:txBody>
      </p:sp>
      <p:sp>
        <p:nvSpPr>
          <p:cNvPr id="3" name="Content Placeholder 2"/>
          <p:cNvSpPr>
            <a:spLocks noGrp="1"/>
          </p:cNvSpPr>
          <p:nvPr>
            <p:ph idx="1"/>
          </p:nvPr>
        </p:nvSpPr>
        <p:spPr/>
        <p:txBody>
          <a:bodyPr>
            <a:normAutofit/>
          </a:bodyPr>
          <a:lstStyle/>
          <a:p>
            <a:pPr algn="l" rtl="0"/>
            <a:r>
              <a:rPr lang="en-US" dirty="0">
                <a:latin typeface="Times New Roman" pitchFamily="18" charset="0"/>
                <a:cs typeface="Times New Roman" pitchFamily="18" charset="0"/>
              </a:rPr>
              <a:t>Antihistamines could theoretically reduce some of the symptoms of a cold</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l" rtl="0"/>
            <a:r>
              <a:rPr lang="en-US" dirty="0">
                <a:latin typeface="Times New Roman" pitchFamily="18" charset="0"/>
                <a:cs typeface="Times New Roman" pitchFamily="18" charset="0"/>
              </a:rPr>
              <a:t>runny nose (</a:t>
            </a:r>
            <a:r>
              <a:rPr lang="en-US" dirty="0" err="1">
                <a:latin typeface="Times New Roman" pitchFamily="18" charset="0"/>
                <a:cs typeface="Times New Roman" pitchFamily="18" charset="0"/>
              </a:rPr>
              <a:t>rhinorrhoea</a:t>
            </a:r>
            <a:r>
              <a:rPr lang="en-US" dirty="0">
                <a:latin typeface="Times New Roman" pitchFamily="18" charset="0"/>
                <a:cs typeface="Times New Roman" pitchFamily="18" charset="0"/>
              </a:rPr>
              <a:t>) and sneezing. These effects are due to </a:t>
            </a:r>
            <a:r>
              <a:rPr lang="en-US">
                <a:latin typeface="Times New Roman" pitchFamily="18" charset="0"/>
                <a:cs typeface="Times New Roman" pitchFamily="18" charset="0"/>
              </a:rPr>
              <a:t>the </a:t>
            </a:r>
            <a:r>
              <a:rPr lang="en-US" smtClean="0">
                <a:latin typeface="Times New Roman" pitchFamily="18" charset="0"/>
                <a:cs typeface="Times New Roman" pitchFamily="18" charset="0"/>
              </a:rPr>
              <a:t>anticholinergic </a:t>
            </a:r>
            <a:r>
              <a:rPr lang="en-US" dirty="0">
                <a:latin typeface="Times New Roman" pitchFamily="18" charset="0"/>
                <a:cs typeface="Times New Roman" pitchFamily="18" charset="0"/>
              </a:rPr>
              <a:t>action of antihistamines. </a:t>
            </a:r>
          </a:p>
          <a:p>
            <a:pPr algn="l" rtl="0"/>
            <a:r>
              <a:rPr lang="en-US" dirty="0">
                <a:latin typeface="Times New Roman" pitchFamily="18" charset="0"/>
                <a:cs typeface="Times New Roman" pitchFamily="18" charset="0"/>
              </a:rPr>
              <a:t>The older drugs (e.g. </a:t>
            </a:r>
            <a:r>
              <a:rPr lang="en-US" dirty="0" err="1">
                <a:latin typeface="Times New Roman" pitchFamily="18" charset="0"/>
                <a:cs typeface="Times New Roman" pitchFamily="18" charset="0"/>
              </a:rPr>
              <a:t>chlorphenamine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chlor-pheniramine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promethazine</a:t>
            </a:r>
            <a:r>
              <a:rPr lang="en-US" dirty="0">
                <a:latin typeface="Times New Roman" pitchFamily="18" charset="0"/>
                <a:cs typeface="Times New Roman" pitchFamily="18" charset="0"/>
              </a:rPr>
              <a:t>) have more pronounced </a:t>
            </a:r>
            <a:r>
              <a:rPr lang="en-US" dirty="0" err="1">
                <a:latin typeface="Times New Roman" pitchFamily="18" charset="0"/>
                <a:cs typeface="Times New Roman" pitchFamily="18" charset="0"/>
              </a:rPr>
              <a:t>anticholinergic</a:t>
            </a:r>
            <a:r>
              <a:rPr lang="en-US" dirty="0">
                <a:latin typeface="Times New Roman" pitchFamily="18" charset="0"/>
                <a:cs typeface="Times New Roman" pitchFamily="18" charset="0"/>
              </a:rPr>
              <a:t> actions than the non-sedating antihistamines (e.g. </a:t>
            </a:r>
            <a:r>
              <a:rPr lang="en-US" dirty="0" err="1">
                <a:latin typeface="Times New Roman" pitchFamily="18" charset="0"/>
                <a:cs typeface="Times New Roman" pitchFamily="18" charset="0"/>
              </a:rPr>
              <a:t>loratadine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cetirizine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acrivastine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460" y="332656"/>
            <a:ext cx="8229600" cy="1143000"/>
          </a:xfrm>
        </p:spPr>
        <p:txBody>
          <a:bodyPr>
            <a:normAutofit fontScale="90000"/>
          </a:bodyPr>
          <a:lstStyle/>
          <a:p>
            <a:r>
              <a:rPr lang="en-US" dirty="0"/>
              <a:t>Nasal congestion and </a:t>
            </a:r>
            <a:r>
              <a:rPr lang="en-US" dirty="0" err="1"/>
              <a:t>rhinorrhoea</a:t>
            </a:r>
            <a:r>
              <a:rPr lang="en-US" dirty="0"/>
              <a:t> </a:t>
            </a:r>
            <a:br>
              <a:rPr lang="en-US" dirty="0"/>
            </a:br>
            <a:r>
              <a:rPr lang="en-US" dirty="0"/>
              <a:t>(runny nose)</a:t>
            </a:r>
          </a:p>
        </p:txBody>
      </p:sp>
      <p:sp>
        <p:nvSpPr>
          <p:cNvPr id="3" name="Content Placeholder 2"/>
          <p:cNvSpPr>
            <a:spLocks noGrp="1"/>
          </p:cNvSpPr>
          <p:nvPr>
            <p:ph idx="1"/>
          </p:nvPr>
        </p:nvSpPr>
        <p:spPr>
          <a:xfrm>
            <a:off x="971600" y="1700808"/>
            <a:ext cx="6347714" cy="3880773"/>
          </a:xfrm>
        </p:spPr>
        <p:txBody>
          <a:bodyPr/>
          <a:lstStyle/>
          <a:p>
            <a:pPr algn="l" rtl="0"/>
            <a:endParaRPr lang="en-US" dirty="0"/>
          </a:p>
          <a:p>
            <a:pPr algn="l" rtl="0">
              <a:buNone/>
            </a:pPr>
            <a:r>
              <a:rPr lang="en-US" sz="3200" b="1" dirty="0">
                <a:latin typeface="Times New Roman" panose="02020603050405020304" pitchFamily="18" charset="0"/>
                <a:cs typeface="Times New Roman" panose="02020603050405020304" pitchFamily="18" charset="0"/>
              </a:rPr>
              <a:t>Sedating antihistamines</a:t>
            </a:r>
          </a:p>
          <a:p>
            <a:pPr marL="342900" lvl="1" indent="-342900" algn="l" rtl="0"/>
            <a:r>
              <a:rPr lang="en-US" sz="2800" dirty="0">
                <a:solidFill>
                  <a:schemeClr val="tx1"/>
                </a:solidFill>
                <a:latin typeface="Times New Roman" panose="02020603050405020304" pitchFamily="18" charset="0"/>
                <a:cs typeface="Times New Roman" panose="02020603050405020304" pitchFamily="18" charset="0"/>
              </a:rPr>
              <a:t>They are usually co-formulated with </a:t>
            </a:r>
            <a:r>
              <a:rPr lang="en-US" sz="2800" dirty="0" err="1">
                <a:solidFill>
                  <a:schemeClr val="tx1"/>
                </a:solidFill>
                <a:latin typeface="Times New Roman" panose="02020603050405020304" pitchFamily="18" charset="0"/>
                <a:cs typeface="Times New Roman" panose="02020603050405020304" pitchFamily="18" charset="0"/>
              </a:rPr>
              <a:t>sympathomimetics</a:t>
            </a:r>
            <a:r>
              <a:rPr lang="en-US" sz="2800" dirty="0">
                <a:solidFill>
                  <a:schemeClr val="tx1"/>
                </a:solidFill>
                <a:latin typeface="Times New Roman" panose="02020603050405020304" pitchFamily="18" charset="0"/>
                <a:cs typeface="Times New Roman" panose="02020603050405020304" pitchFamily="18" charset="0"/>
              </a:rPr>
              <a:t> </a:t>
            </a:r>
            <a:r>
              <a:rPr lang="en-US" sz="2800" u="sng" dirty="0">
                <a:solidFill>
                  <a:srgbClr val="FF0000"/>
                </a:solidFill>
                <a:latin typeface="Times New Roman" panose="02020603050405020304" pitchFamily="18" charset="0"/>
                <a:cs typeface="Times New Roman" panose="02020603050405020304" pitchFamily="18" charset="0"/>
              </a:rPr>
              <a:t>to counteract </a:t>
            </a:r>
            <a:r>
              <a:rPr lang="en-US" sz="2800" dirty="0">
                <a:solidFill>
                  <a:schemeClr val="tx1"/>
                </a:solidFill>
                <a:latin typeface="Times New Roman" panose="02020603050405020304" pitchFamily="18" charset="0"/>
                <a:cs typeface="Times New Roman" panose="02020603050405020304" pitchFamily="18" charset="0"/>
              </a:rPr>
              <a:t>the </a:t>
            </a:r>
            <a:r>
              <a:rPr lang="en-US" sz="2800" u="sng" dirty="0">
                <a:solidFill>
                  <a:srgbClr val="FF0000"/>
                </a:solidFill>
                <a:latin typeface="Times New Roman" panose="02020603050405020304" pitchFamily="18" charset="0"/>
                <a:cs typeface="Times New Roman" panose="02020603050405020304" pitchFamily="18" charset="0"/>
              </a:rPr>
              <a:t>congestion</a:t>
            </a:r>
            <a:r>
              <a:rPr lang="en-US" sz="2800" u="sng"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and the </a:t>
            </a:r>
            <a:r>
              <a:rPr lang="en-US" sz="2800" u="sng" dirty="0">
                <a:solidFill>
                  <a:srgbClr val="FF0000"/>
                </a:solidFill>
                <a:latin typeface="Times New Roman" panose="02020603050405020304" pitchFamily="18" charset="0"/>
                <a:cs typeface="Times New Roman" panose="02020603050405020304" pitchFamily="18" charset="0"/>
              </a:rPr>
              <a:t>sedation</a:t>
            </a:r>
            <a:r>
              <a:rPr lang="en-US" sz="2800" dirty="0">
                <a:solidFill>
                  <a:schemeClr val="tx1"/>
                </a:solidFill>
                <a:latin typeface="Times New Roman" panose="02020603050405020304" pitchFamily="18" charset="0"/>
                <a:cs typeface="Times New Roman" panose="02020603050405020304" pitchFamily="18" charset="0"/>
              </a:rPr>
              <a:t> that they tend to cause. </a:t>
            </a:r>
          </a:p>
        </p:txBody>
      </p:sp>
    </p:spTree>
    <p:extLst>
      <p:ext uri="{BB962C8B-B14F-4D97-AF65-F5344CB8AC3E}">
        <p14:creationId xmlns:p14="http://schemas.microsoft.com/office/powerpoint/2010/main" val="1447944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95120" cy="5865515"/>
          </a:xfrm>
        </p:spPr>
        <p:txBody>
          <a:bodyPr>
            <a:normAutofit/>
          </a:bodyPr>
          <a:lstStyle/>
          <a:p>
            <a:pPr marL="0" indent="0" algn="l" rtl="0">
              <a:buNone/>
            </a:pPr>
            <a:r>
              <a:rPr lang="en-US" sz="2800" b="1" dirty="0">
                <a:latin typeface="Times New Roman" panose="02020603050405020304" pitchFamily="18" charset="0"/>
                <a:cs typeface="Times New Roman" panose="02020603050405020304" pitchFamily="18" charset="0"/>
              </a:rPr>
              <a:t>Cautions and contra-indications</a:t>
            </a:r>
          </a:p>
          <a:p>
            <a:pPr marL="0" indent="0" algn="l" rtl="0">
              <a:buNone/>
            </a:pPr>
            <a:endParaRPr lang="en-US" sz="2800" b="1"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caution in </a:t>
            </a:r>
            <a:r>
              <a:rPr lang="en-US" sz="2400" dirty="0">
                <a:solidFill>
                  <a:srgbClr val="FF0000"/>
                </a:solidFill>
                <a:latin typeface="Times New Roman" panose="02020603050405020304" pitchFamily="18" charset="0"/>
                <a:cs typeface="Times New Roman" panose="02020603050405020304" pitchFamily="18" charset="0"/>
              </a:rPr>
              <a:t>prostatic hypertrophy</a:t>
            </a:r>
            <a:r>
              <a:rPr lang="en-US" sz="2400" dirty="0">
                <a:latin typeface="Times New Roman" panose="02020603050405020304" pitchFamily="18" charset="0"/>
                <a:cs typeface="Times New Roman" panose="02020603050405020304" pitchFamily="18" charset="0"/>
              </a:rPr>
              <a:t>, urinary retention, susceptibility to angle closure </a:t>
            </a:r>
            <a:r>
              <a:rPr lang="en-US" sz="2400" dirty="0">
                <a:solidFill>
                  <a:srgbClr val="FF0000"/>
                </a:solidFill>
                <a:latin typeface="Times New Roman" panose="02020603050405020304" pitchFamily="18" charset="0"/>
                <a:cs typeface="Times New Roman" panose="02020603050405020304" pitchFamily="18" charset="0"/>
              </a:rPr>
              <a:t>glaucoma</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pyloroduodenal</a:t>
            </a:r>
            <a:r>
              <a:rPr lang="en-US" sz="2400" dirty="0">
                <a:latin typeface="Times New Roman" panose="02020603050405020304" pitchFamily="18" charset="0"/>
                <a:cs typeface="Times New Roman" panose="02020603050405020304" pitchFamily="18" charset="0"/>
              </a:rPr>
              <a:t> obstruction.</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Caution may be required in </a:t>
            </a:r>
            <a:r>
              <a:rPr lang="en-US" sz="2400" dirty="0">
                <a:solidFill>
                  <a:srgbClr val="FF0000"/>
                </a:solidFill>
                <a:latin typeface="Times New Roman" panose="02020603050405020304" pitchFamily="18" charset="0"/>
                <a:cs typeface="Times New Roman" panose="02020603050405020304" pitchFamily="18" charset="0"/>
              </a:rPr>
              <a:t>epilepsy</a:t>
            </a:r>
            <a:r>
              <a:rPr lang="en-US" sz="24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Children and the elderly </a:t>
            </a:r>
            <a:r>
              <a:rPr lang="en-US" sz="2400" dirty="0">
                <a:latin typeface="Times New Roman" panose="02020603050405020304" pitchFamily="18" charset="0"/>
                <a:cs typeface="Times New Roman" panose="02020603050405020304" pitchFamily="18" charset="0"/>
              </a:rPr>
              <a:t>are more susceptible to side-effects.</a:t>
            </a:r>
          </a:p>
          <a:p>
            <a:pPr algn="l" rtl="0"/>
            <a:r>
              <a:rPr lang="en-US" sz="2400" dirty="0">
                <a:latin typeface="Times New Roman" panose="02020603050405020304" pitchFamily="18" charset="0"/>
                <a:cs typeface="Times New Roman" panose="02020603050405020304" pitchFamily="18" charset="0"/>
              </a:rPr>
              <a:t>Hepatic impairment</a:t>
            </a:r>
          </a:p>
          <a:p>
            <a:pPr algn="l" rtl="0"/>
            <a:r>
              <a:rPr lang="en-US" sz="2400" dirty="0">
                <a:latin typeface="Times New Roman" panose="02020603050405020304" pitchFamily="18" charset="0"/>
                <a:cs typeface="Times New Roman" panose="02020603050405020304" pitchFamily="18" charset="0"/>
              </a:rPr>
              <a:t> Sedating antihistamines should be avoided in severe </a:t>
            </a:r>
            <a:r>
              <a:rPr lang="en-US" sz="2400" dirty="0">
                <a:solidFill>
                  <a:srgbClr val="FF0000"/>
                </a:solidFill>
                <a:latin typeface="Times New Roman" panose="02020603050405020304" pitchFamily="18" charset="0"/>
                <a:cs typeface="Times New Roman" panose="02020603050405020304" pitchFamily="18" charset="0"/>
              </a:rPr>
              <a:t>liver disease</a:t>
            </a:r>
            <a:r>
              <a:rPr lang="en-US" sz="2400" dirty="0">
                <a:latin typeface="Times New Roman" panose="02020603050405020304" pitchFamily="18" charset="0"/>
                <a:cs typeface="Times New Roman" panose="02020603050405020304" pitchFamily="18" charset="0"/>
              </a:rPr>
              <a:t>—increased risk of coma.</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87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23112" cy="5865515"/>
          </a:xfrm>
        </p:spPr>
        <p:txBody>
          <a:bodyPr>
            <a:normAutofit/>
          </a:bodyPr>
          <a:lstStyle/>
          <a:p>
            <a:pPr marL="0" indent="0" algn="l" rtl="0"/>
            <a:r>
              <a:rPr lang="en-US" sz="3900" dirty="0">
                <a:latin typeface="Times New Roman" panose="02020603050405020304" pitchFamily="18" charset="0"/>
                <a:cs typeface="Times New Roman" panose="02020603050405020304" pitchFamily="18" charset="0"/>
              </a:rPr>
              <a:t>Side-effects </a:t>
            </a:r>
          </a:p>
          <a:p>
            <a:pPr algn="l" rtl="0"/>
            <a:endParaRPr lang="en-US" sz="2400" dirty="0">
              <a:latin typeface="Times New Roman" panose="02020603050405020304" pitchFamily="18" charset="0"/>
              <a:cs typeface="Times New Roman" panose="02020603050405020304" pitchFamily="18" charset="0"/>
            </a:endParaRPr>
          </a:p>
          <a:p>
            <a:pPr algn="l" rtl="0"/>
            <a:r>
              <a:rPr lang="en-US" sz="2600" dirty="0">
                <a:solidFill>
                  <a:srgbClr val="FF0000"/>
                </a:solidFill>
                <a:latin typeface="Times New Roman" panose="02020603050405020304" pitchFamily="18" charset="0"/>
                <a:cs typeface="Times New Roman" panose="02020603050405020304" pitchFamily="18" charset="0"/>
              </a:rPr>
              <a:t>Drowsiness</a:t>
            </a:r>
            <a:r>
              <a:rPr lang="en-US" sz="2400" dirty="0">
                <a:latin typeface="Times New Roman" panose="02020603050405020304" pitchFamily="18" charset="0"/>
                <a:cs typeface="Times New Roman" panose="02020603050405020304" pitchFamily="18" charset="0"/>
              </a:rPr>
              <a:t> is a significant side-effect with most of the older antihistamines.</a:t>
            </a:r>
          </a:p>
          <a:p>
            <a:pPr lvl="1" algn="l" rtl="0"/>
            <a:r>
              <a:rPr lang="en-US" sz="2200" dirty="0">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paradoxical stimulation may occur rarely, especially with high doses or in children and the elderly. </a:t>
            </a:r>
          </a:p>
          <a:p>
            <a:pPr lvl="1" algn="l" rtl="0"/>
            <a:r>
              <a:rPr lang="en-US" sz="2200" dirty="0">
                <a:solidFill>
                  <a:schemeClr val="tx1"/>
                </a:solidFill>
                <a:latin typeface="Times New Roman" panose="02020603050405020304" pitchFamily="18" charset="0"/>
                <a:cs typeface="Times New Roman" panose="02020603050405020304" pitchFamily="18" charset="0"/>
              </a:rPr>
              <a:t>Drowsiness may diminish after a few days of treatment </a:t>
            </a:r>
            <a:r>
              <a:rPr lang="en-US" sz="22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Side-effects that are more common with the older antihistamines include:</a:t>
            </a:r>
          </a:p>
          <a:p>
            <a:pPr lvl="1" algn="l" rtl="0"/>
            <a:r>
              <a:rPr lang="en-US" sz="2200" dirty="0">
                <a:solidFill>
                  <a:srgbClr val="FF0000"/>
                </a:solidFill>
                <a:latin typeface="Times New Roman" panose="02020603050405020304" pitchFamily="18" charset="0"/>
                <a:cs typeface="Times New Roman" panose="02020603050405020304" pitchFamily="18" charset="0"/>
              </a:rPr>
              <a:t> headache</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psychomotor impairment</a:t>
            </a:r>
            <a:r>
              <a:rPr lang="en-US" sz="2200" dirty="0">
                <a:latin typeface="Times New Roman" panose="02020603050405020304" pitchFamily="18" charset="0"/>
                <a:cs typeface="Times New Roman" panose="02020603050405020304" pitchFamily="18" charset="0"/>
              </a:rPr>
              <a:t>, and </a:t>
            </a:r>
            <a:r>
              <a:rPr lang="en-US" sz="2600" dirty="0" err="1">
                <a:solidFill>
                  <a:srgbClr val="FF0000"/>
                </a:solidFill>
                <a:latin typeface="Times New Roman" panose="02020603050405020304" pitchFamily="18" charset="0"/>
                <a:cs typeface="Times New Roman" panose="02020603050405020304" pitchFamily="18" charset="0"/>
              </a:rPr>
              <a:t>antimuscarinic</a:t>
            </a:r>
            <a:r>
              <a:rPr lang="en-US" sz="2600" dirty="0">
                <a:solidFill>
                  <a:srgbClr val="FF0000"/>
                </a:solidFill>
                <a:latin typeface="Times New Roman" panose="02020603050405020304" pitchFamily="18" charset="0"/>
                <a:cs typeface="Times New Roman" panose="02020603050405020304" pitchFamily="18" charset="0"/>
              </a:rPr>
              <a:t> effects</a:t>
            </a:r>
            <a:r>
              <a:rPr lang="en-US" sz="2200" dirty="0">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such as urinary retention, dry mouth, blurred vision, and gastro-intestinal disturbances.</a:t>
            </a:r>
          </a:p>
          <a:p>
            <a:pPr marL="0" indent="0" algn="l" rtl="0"/>
            <a:endParaRPr lang="en-US" sz="2400" dirty="0">
              <a:latin typeface="Times New Roman" panose="02020603050405020304" pitchFamily="18" charset="0"/>
              <a:cs typeface="Times New Roman" panose="02020603050405020304" pitchFamily="18" charset="0"/>
            </a:endParaRPr>
          </a:p>
          <a:p>
            <a:pPr marL="0" indent="0"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95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067128" cy="5865515"/>
          </a:xfrm>
        </p:spPr>
        <p:txBody>
          <a:bodyPr/>
          <a:lstStyle/>
          <a:p>
            <a:pPr algn="l" rtl="0"/>
            <a:endParaRPr lang="en-US" sz="2400" dirty="0">
              <a:latin typeface="Times New Roman" panose="02020603050405020304" pitchFamily="18" charset="0"/>
              <a:cs typeface="Times New Roman" panose="02020603050405020304" pitchFamily="18" charset="0"/>
            </a:endParaRPr>
          </a:p>
          <a:p>
            <a:pPr marL="0" indent="0" algn="l" rtl="0">
              <a:buNone/>
            </a:pPr>
            <a:r>
              <a:rPr lang="en-US" sz="3200" dirty="0">
                <a:latin typeface="Times New Roman" panose="02020603050405020304" pitchFamily="18" charset="0"/>
                <a:cs typeface="Times New Roman" panose="02020603050405020304" pitchFamily="18" charset="0"/>
              </a:rPr>
              <a:t>Non-sedating antihistamines</a:t>
            </a:r>
          </a:p>
          <a:p>
            <a:pPr algn="l" rtl="0"/>
            <a:r>
              <a:rPr lang="en-US" sz="2400" dirty="0">
                <a:latin typeface="Times New Roman" panose="02020603050405020304" pitchFamily="18" charset="0"/>
                <a:cs typeface="Times New Roman" panose="02020603050405020304" pitchFamily="18" charset="0"/>
              </a:rPr>
              <a:t>Note: non-sedating antihistamine cause </a:t>
            </a:r>
            <a:r>
              <a:rPr lang="en-US" sz="2400" b="1" u="sng" dirty="0">
                <a:latin typeface="Times New Roman" pitchFamily="18" charset="0"/>
                <a:cs typeface="Times New Roman" pitchFamily="18" charset="0"/>
              </a:rPr>
              <a:t>less sedation </a:t>
            </a:r>
            <a:r>
              <a:rPr lang="en-US" sz="2400" dirty="0">
                <a:latin typeface="Times New Roman" pitchFamily="18" charset="0"/>
                <a:cs typeface="Times New Roman" pitchFamily="18" charset="0"/>
              </a:rPr>
              <a:t>and </a:t>
            </a:r>
            <a:r>
              <a:rPr lang="en-US" sz="2400" b="1" u="sng" dirty="0">
                <a:latin typeface="Times New Roman" pitchFamily="18" charset="0"/>
                <a:cs typeface="Times New Roman" pitchFamily="18" charset="0"/>
              </a:rPr>
              <a:t>psychomotor impairment </a:t>
            </a:r>
            <a:r>
              <a:rPr lang="en-US" sz="2400" dirty="0">
                <a:latin typeface="Times New Roman" pitchFamily="18" charset="0"/>
                <a:cs typeface="Times New Roman" pitchFamily="18" charset="0"/>
              </a:rPr>
              <a:t>than the older antihistamines because they penetrate the blood brain barrier only to a slight extent is rare , </a:t>
            </a:r>
            <a:r>
              <a:rPr lang="en-US" sz="2400" u="sng" dirty="0">
                <a:latin typeface="Times New Roman" pitchFamily="18" charset="0"/>
                <a:cs typeface="Times New Roman" pitchFamily="18" charset="0"/>
              </a:rPr>
              <a:t>but the warning that these drugs may affect driving and skilled tasks is still present</a:t>
            </a:r>
            <a:endParaRPr lang="ar-IQ" sz="2400" u="sng" dirty="0"/>
          </a:p>
          <a:p>
            <a:pPr algn="l" rtl="0"/>
            <a:endParaRPr lang="en-US" sz="2400" dirty="0">
              <a:latin typeface="Times New Roman" panose="02020603050405020304" pitchFamily="18" charset="0"/>
              <a:cs typeface="Times New Roman" panose="02020603050405020304" pitchFamily="18" charset="0"/>
            </a:endParaRPr>
          </a:p>
          <a:p>
            <a:pPr algn="l" rtl="0"/>
            <a:r>
              <a:rPr lang="en-US" sz="2400" u="sng" dirty="0">
                <a:latin typeface="Times New Roman" panose="02020603050405020304" pitchFamily="18" charset="0"/>
                <a:cs typeface="Times New Roman" panose="02020603050405020304" pitchFamily="18" charset="0"/>
              </a:rPr>
              <a:t>excess alcohol </a:t>
            </a:r>
            <a:r>
              <a:rPr lang="en-US" sz="2400" dirty="0">
                <a:latin typeface="Times New Roman" panose="02020603050405020304" pitchFamily="18" charset="0"/>
                <a:cs typeface="Times New Roman" panose="02020603050405020304" pitchFamily="18" charset="0"/>
              </a:rPr>
              <a:t>should be avoided.</a:t>
            </a:r>
          </a:p>
          <a:p>
            <a:pPr algn="l" rtl="0"/>
            <a:r>
              <a:rPr lang="en-US" dirty="0" err="1"/>
              <a:t>Loratidine</a:t>
            </a:r>
            <a:r>
              <a:rPr lang="en-US" dirty="0"/>
              <a:t>, </a:t>
            </a:r>
            <a:r>
              <a:rPr lang="en-US" dirty="0" err="1"/>
              <a:t>citrizine</a:t>
            </a:r>
            <a:r>
              <a:rPr lang="en-US" dirty="0"/>
              <a:t>, </a:t>
            </a:r>
            <a:r>
              <a:rPr lang="en-US" dirty="0" err="1"/>
              <a:t>telfast</a:t>
            </a:r>
            <a:r>
              <a:rPr lang="en-US" dirty="0"/>
              <a:t>.</a:t>
            </a:r>
          </a:p>
        </p:txBody>
      </p:sp>
    </p:spTree>
    <p:extLst>
      <p:ext uri="{BB962C8B-B14F-4D97-AF65-F5344CB8AC3E}">
        <p14:creationId xmlns:p14="http://schemas.microsoft.com/office/powerpoint/2010/main" val="630113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6840760" cy="6120680"/>
          </a:xfrm>
        </p:spPr>
        <p:txBody>
          <a:bodyPr>
            <a:normAutofit/>
          </a:bodyPr>
          <a:lstStyle/>
          <a:p>
            <a:pPr marL="0" indent="0" algn="l" rtl="0">
              <a:buNone/>
            </a:pPr>
            <a:r>
              <a:rPr lang="en-US" sz="3200" b="1" dirty="0">
                <a:latin typeface="Times New Roman" panose="02020603050405020304" pitchFamily="18" charset="0"/>
                <a:cs typeface="Times New Roman" panose="02020603050405020304" pitchFamily="18" charset="0"/>
              </a:rPr>
              <a:t>Pregnancy </a:t>
            </a:r>
          </a:p>
          <a:p>
            <a:pPr algn="l" rtl="0"/>
            <a:r>
              <a:rPr lang="en-US" sz="2400" dirty="0">
                <a:latin typeface="Times New Roman" panose="02020603050405020304" pitchFamily="18" charset="0"/>
                <a:cs typeface="Times New Roman" panose="02020603050405020304" pitchFamily="18" charset="0"/>
              </a:rPr>
              <a:t>Most manufacturers of antihistamines advise avoiding their use during pregnancy; however, </a:t>
            </a:r>
          </a:p>
          <a:p>
            <a:pPr algn="l" rtl="0"/>
            <a:r>
              <a:rPr lang="en-US" sz="2400" dirty="0">
                <a:latin typeface="Times New Roman" panose="02020603050405020304" pitchFamily="18" charset="0"/>
                <a:cs typeface="Times New Roman" panose="02020603050405020304" pitchFamily="18" charset="0"/>
              </a:rPr>
              <a:t>there is no evidence of teratogenicity except for </a:t>
            </a:r>
            <a:r>
              <a:rPr lang="en-US" sz="2400" dirty="0">
                <a:solidFill>
                  <a:srgbClr val="FF0000"/>
                </a:solidFill>
                <a:latin typeface="Times New Roman" panose="02020603050405020304" pitchFamily="18" charset="0"/>
                <a:cs typeface="Times New Roman" panose="02020603050405020304" pitchFamily="18" charset="0"/>
              </a:rPr>
              <a:t>hydroxyzine.</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The use of sedating antihistamines in the latter part of the third trimester may cause adverse effects in neonates such as irritability, paradoxical excitability, and tremor.</a:t>
            </a:r>
          </a:p>
          <a:p>
            <a:pPr algn="l" rtl="0"/>
            <a:endParaRPr lang="en-US" sz="2400" dirty="0">
              <a:latin typeface="Times New Roman" panose="02020603050405020304" pitchFamily="18" charset="0"/>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31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Pictures\unnamed.jpg"/>
          <p:cNvPicPr>
            <a:picLocks noChangeAspect="1" noChangeArrowheads="1"/>
          </p:cNvPicPr>
          <p:nvPr/>
        </p:nvPicPr>
        <p:blipFill>
          <a:blip r:embed="rId2" cstate="print"/>
          <a:srcRect/>
          <a:stretch>
            <a:fillRect/>
          </a:stretch>
        </p:blipFill>
        <p:spPr bwMode="auto">
          <a:xfrm>
            <a:off x="0" y="-2662238"/>
            <a:ext cx="8153400" cy="1218247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a\Pictures\image_78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600200"/>
            <a:ext cx="3632200" cy="3251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yahyaa\Pictures\allermin_50mli_1604_821_or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1752600"/>
            <a:ext cx="123825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12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upload.wikimedia.org/wikipedia/commons/2/2b/Atarax.JPG"/>
          <p:cNvPicPr>
            <a:picLocks noChangeAspect="1" noChangeArrowheads="1"/>
          </p:cNvPicPr>
          <p:nvPr/>
        </p:nvPicPr>
        <p:blipFill>
          <a:blip r:embed="rId2" cstate="print"/>
          <a:srcRect/>
          <a:stretch>
            <a:fillRect/>
          </a:stretch>
        </p:blipFill>
        <p:spPr bwMode="auto">
          <a:xfrm>
            <a:off x="3581400" y="2362200"/>
            <a:ext cx="5486400" cy="4286250"/>
          </a:xfrm>
          <a:prstGeom prst="rect">
            <a:avLst/>
          </a:prstGeom>
          <a:noFill/>
        </p:spPr>
      </p:pic>
      <p:pic>
        <p:nvPicPr>
          <p:cNvPr id="47108" name="Picture 4" descr="http://www.ataraxonline.org/wp-content/uploads/2013/12/atarax_10308_9_big_.jpg"/>
          <p:cNvPicPr>
            <a:picLocks noChangeAspect="1" noChangeArrowheads="1"/>
          </p:cNvPicPr>
          <p:nvPr/>
        </p:nvPicPr>
        <p:blipFill>
          <a:blip r:embed="rId3" cstate="print"/>
          <a:srcRect/>
          <a:stretch>
            <a:fillRect/>
          </a:stretch>
        </p:blipFill>
        <p:spPr bwMode="auto">
          <a:xfrm>
            <a:off x="0" y="188640"/>
            <a:ext cx="4286250" cy="3962401"/>
          </a:xfrm>
          <a:prstGeom prst="rect">
            <a:avLst/>
          </a:prstGeom>
          <a:noFill/>
        </p:spPr>
      </p:pic>
    </p:spTree>
    <p:extLst>
      <p:ext uri="{BB962C8B-B14F-4D97-AF65-F5344CB8AC3E}">
        <p14:creationId xmlns:p14="http://schemas.microsoft.com/office/powerpoint/2010/main" val="312033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latin typeface="Times New Roman" pitchFamily="18" charset="0"/>
                <a:cs typeface="Times New Roman" pitchFamily="18" charset="0"/>
              </a:rPr>
              <a:t>Definition</a:t>
            </a:r>
            <a:r>
              <a:rPr lang="en-US" dirty="0"/>
              <a:t> </a:t>
            </a:r>
            <a:endParaRPr lang="ar-IQ" dirty="0"/>
          </a:p>
        </p:txBody>
      </p:sp>
      <p:sp>
        <p:nvSpPr>
          <p:cNvPr id="3" name="Content Placeholder 2"/>
          <p:cNvSpPr>
            <a:spLocks noGrp="1"/>
          </p:cNvSpPr>
          <p:nvPr>
            <p:ph idx="1"/>
          </p:nvPr>
        </p:nvSpPr>
        <p:spPr/>
        <p:txBody>
          <a:bodyPr/>
          <a:lstStyle/>
          <a:p>
            <a:pPr marL="0" indent="0" algn="l">
              <a:buNone/>
            </a:pPr>
            <a:r>
              <a:rPr lang="en-US" b="1" dirty="0">
                <a:effectLst>
                  <a:outerShdw blurRad="38100" dist="38100" dir="2700000" algn="tl">
                    <a:srgbClr val="000000">
                      <a:alpha val="43137"/>
                    </a:srgbClr>
                  </a:outerShdw>
                </a:effectLst>
                <a:latin typeface="Times New Roman" pitchFamily="18" charset="0"/>
                <a:cs typeface="Times New Roman" pitchFamily="18" charset="0"/>
              </a:rPr>
              <a:t> -</a:t>
            </a:r>
            <a:r>
              <a:rPr lang="en-US" dirty="0">
                <a:effectLst>
                  <a:outerShdw blurRad="38100" dist="38100" dir="2700000" algn="tl">
                    <a:srgbClr val="000000">
                      <a:alpha val="43137"/>
                    </a:srgbClr>
                  </a:outerShdw>
                </a:effectLst>
                <a:latin typeface="Times New Roman" pitchFamily="18" charset="0"/>
                <a:cs typeface="Times New Roman" pitchFamily="18" charset="0"/>
              </a:rPr>
              <a:t>It is a self-limiting viral infection of the upper respiratory tract.</a:t>
            </a:r>
          </a:p>
          <a:p>
            <a:pPr algn="l">
              <a:buNone/>
            </a:pPr>
            <a:r>
              <a:rPr lang="en-US" dirty="0">
                <a:effectLst>
                  <a:outerShdw blurRad="38100" dist="38100" dir="2700000" algn="tl">
                    <a:srgbClr val="000000">
                      <a:alpha val="43137"/>
                    </a:srgbClr>
                  </a:outerShdw>
                </a:effectLst>
                <a:latin typeface="Times New Roman" pitchFamily="18" charset="0"/>
                <a:cs typeface="Times New Roman" pitchFamily="18" charset="0"/>
              </a:rPr>
              <a:t>- Different types of viruses (200types) can produce symptom of the common cold such as: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rhinoviruses</a:t>
            </a:r>
            <a:r>
              <a:rPr lang="en-US" dirty="0">
                <a:effectLst>
                  <a:outerShdw blurRad="38100" dist="38100" dir="2700000" algn="tl">
                    <a:srgbClr val="000000">
                      <a:alpha val="43137"/>
                    </a:srgbClr>
                  </a:outerShdw>
                </a:effectLst>
                <a:latin typeface="Times New Roman" pitchFamily="18" charset="0"/>
                <a:cs typeface="Times New Roman" pitchFamily="18" charset="0"/>
              </a:rPr>
              <a:t> (half of the cases),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adenoviruses</a:t>
            </a:r>
            <a:r>
              <a:rPr lang="en-US" dirty="0">
                <a:effectLst>
                  <a:outerShdw blurRad="38100" dist="38100" dir="2700000" algn="tl">
                    <a:srgbClr val="000000">
                      <a:alpha val="43137"/>
                    </a:srgbClr>
                  </a:outerShdw>
                </a:effectLst>
                <a:latin typeface="Times New Roman" pitchFamily="18" charset="0"/>
                <a:cs typeface="Times New Roman" pitchFamily="18" charset="0"/>
              </a:rPr>
              <a:t> and others.</a:t>
            </a:r>
          </a:p>
          <a:p>
            <a:pPr algn="l">
              <a:buNone/>
            </a:pPr>
            <a:r>
              <a:rPr lang="en-US" dirty="0">
                <a:effectLst>
                  <a:outerShdw blurRad="38100" dist="38100" dir="2700000" algn="tl">
                    <a:srgbClr val="000000">
                      <a:alpha val="43137"/>
                    </a:srgbClr>
                  </a:outerShdw>
                </a:effectLst>
                <a:latin typeface="Times New Roman" pitchFamily="18" charset="0"/>
                <a:cs typeface="Times New Roman" pitchFamily="18" charset="0"/>
              </a:rPr>
              <a:t> - </a:t>
            </a:r>
            <a:r>
              <a:rPr lang="en-US"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Preschool children </a:t>
            </a:r>
            <a:r>
              <a:rPr lang="en-US" dirty="0">
                <a:effectLst>
                  <a:outerShdw blurRad="38100" dist="38100" dir="2700000" algn="tl">
                    <a:srgbClr val="000000">
                      <a:alpha val="43137"/>
                    </a:srgbClr>
                  </a:outerShdw>
                </a:effectLst>
                <a:latin typeface="Times New Roman" pitchFamily="18" charset="0"/>
                <a:cs typeface="Times New Roman" pitchFamily="18" charset="0"/>
              </a:rPr>
              <a:t>are more common to suffer from common cold.</a:t>
            </a:r>
          </a:p>
          <a:p>
            <a:pPr algn="l">
              <a:buNone/>
            </a:pPr>
            <a:endParaRPr lang="ar-IQ" dirty="0">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aydaletk.com/image/cache/data/medicine/TAVEGYL%2020%20mg%201%20tablets-500x500.jpg"/>
          <p:cNvPicPr>
            <a:picLocks noGrp="1" noChangeAspect="1" noChangeArrowheads="1"/>
          </p:cNvPicPr>
          <p:nvPr>
            <p:ph idx="1"/>
          </p:nvPr>
        </p:nvPicPr>
        <p:blipFill>
          <a:blip r:embed="rId2" cstate="print"/>
          <a:srcRect/>
          <a:stretch>
            <a:fillRect/>
          </a:stretch>
        </p:blipFill>
        <p:spPr bwMode="auto">
          <a:xfrm>
            <a:off x="467544" y="476672"/>
            <a:ext cx="7344816" cy="4762500"/>
          </a:xfrm>
          <a:prstGeom prst="rect">
            <a:avLst/>
          </a:prstGeom>
          <a:noFill/>
        </p:spPr>
      </p:pic>
    </p:spTree>
    <p:extLst>
      <p:ext uri="{BB962C8B-B14F-4D97-AF65-F5344CB8AC3E}">
        <p14:creationId xmlns:p14="http://schemas.microsoft.com/office/powerpoint/2010/main" val="4160994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Loratidine</a:t>
            </a:r>
            <a:r>
              <a:rPr lang="en-US" dirty="0"/>
              <a:t> </a:t>
            </a:r>
            <a:endParaRPr lang="ar-IQ" dirty="0"/>
          </a:p>
        </p:txBody>
      </p:sp>
      <p:pic>
        <p:nvPicPr>
          <p:cNvPr id="4" name="Picture 2" descr="C:\Users\yahyaa\Pictures\loratidin.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676400"/>
            <a:ext cx="5257800" cy="34234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citrizine</a:t>
            </a:r>
            <a:endParaRPr lang="ar-IQ" dirty="0"/>
          </a:p>
        </p:txBody>
      </p:sp>
      <p:pic>
        <p:nvPicPr>
          <p:cNvPr id="4" name="Content Placeholder 3" descr="C:\Users\yahyaa\Pictures\download (7).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447800"/>
            <a:ext cx="6096000" cy="48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a:solidFill>
                  <a:srgbClr val="FF0000"/>
                </a:solidFill>
                <a:latin typeface="Times New Roman" pitchFamily="18" charset="0"/>
                <a:cs typeface="Times New Roman" pitchFamily="18" charset="0"/>
              </a:rPr>
              <a:t>Fexofenadine</a:t>
            </a:r>
            <a:r>
              <a:rPr lang="en-US" sz="4000" dirty="0">
                <a:solidFill>
                  <a:schemeClr val="tx1"/>
                </a:solidFill>
                <a:latin typeface="Times New Roman" pitchFamily="18" charset="0"/>
                <a:cs typeface="Times New Roman" pitchFamily="18" charset="0"/>
              </a:rPr>
              <a:t> </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Telfast</a:t>
            </a:r>
            <a:r>
              <a:rPr lang="en-US" sz="4000" dirty="0">
                <a:latin typeface="Times New Roman" pitchFamily="18" charset="0"/>
                <a:cs typeface="Times New Roman" pitchFamily="18" charset="0"/>
              </a:rPr>
              <a:t> ®</a:t>
            </a:r>
            <a:r>
              <a:rPr lang="en-US" sz="4000" dirty="0"/>
              <a:t>)</a:t>
            </a:r>
            <a:endParaRPr lang="ar-IQ" dirty="0"/>
          </a:p>
        </p:txBody>
      </p:sp>
      <p:pic>
        <p:nvPicPr>
          <p:cNvPr id="2050" name="Picture 2" descr="C:\Users\HP\Pictures\download.jpg"/>
          <p:cNvPicPr>
            <a:picLocks noGrp="1" noChangeAspect="1" noChangeArrowheads="1"/>
          </p:cNvPicPr>
          <p:nvPr>
            <p:ph idx="1"/>
          </p:nvPr>
        </p:nvPicPr>
        <p:blipFill>
          <a:blip r:embed="rId2" cstate="print"/>
          <a:srcRect/>
          <a:stretch>
            <a:fillRect/>
          </a:stretch>
        </p:blipFill>
        <p:spPr bwMode="auto">
          <a:xfrm>
            <a:off x="1066800" y="2286000"/>
            <a:ext cx="5105400" cy="36576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925" y="14988"/>
            <a:ext cx="8229600" cy="965740"/>
          </a:xfrm>
        </p:spPr>
        <p:txBody>
          <a:bodyPr/>
          <a:lstStyle/>
          <a:p>
            <a:r>
              <a:rPr lang="en-US" b="1" dirty="0"/>
              <a:t>Systemic nasal decongestants</a:t>
            </a:r>
            <a:endParaRPr lang="en-US" dirty="0"/>
          </a:p>
        </p:txBody>
      </p:sp>
      <p:sp>
        <p:nvSpPr>
          <p:cNvPr id="3" name="Content Placeholder 2"/>
          <p:cNvSpPr>
            <a:spLocks noGrp="1"/>
          </p:cNvSpPr>
          <p:nvPr>
            <p:ph idx="1"/>
          </p:nvPr>
        </p:nvSpPr>
        <p:spPr>
          <a:xfrm>
            <a:off x="457200" y="1124744"/>
            <a:ext cx="6995120" cy="5001419"/>
          </a:xfrm>
        </p:spPr>
        <p:txBody>
          <a:bodyPr>
            <a:normAutofit/>
          </a:bodyPr>
          <a:lstStyle/>
          <a:p>
            <a:pPr algn="l" rtl="0"/>
            <a:r>
              <a:rPr lang="en-US" sz="2400" dirty="0">
                <a:latin typeface="Times New Roman" panose="02020603050405020304" pitchFamily="18" charset="0"/>
                <a:cs typeface="Times New Roman" panose="02020603050405020304" pitchFamily="18" charset="0"/>
              </a:rPr>
              <a:t>Compounds used are sympathomimetic amines: </a:t>
            </a:r>
            <a:r>
              <a:rPr lang="en-US" sz="2400" dirty="0">
                <a:solidFill>
                  <a:srgbClr val="FF0000"/>
                </a:solidFill>
                <a:latin typeface="Times New Roman" panose="02020603050405020304" pitchFamily="18" charset="0"/>
                <a:cs typeface="Times New Roman" panose="02020603050405020304" pitchFamily="18" charset="0"/>
              </a:rPr>
              <a:t>pseudoephedrine, phenylephrine and ephedrine</a:t>
            </a:r>
            <a:r>
              <a:rPr lang="en-US" sz="24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Pseudoephedrine is available over the counter; it has few sympathomimetic effects.</a:t>
            </a:r>
          </a:p>
          <a:p>
            <a:pPr algn="l" rtl="0"/>
            <a:r>
              <a:rPr lang="en-US" sz="2400" dirty="0">
                <a:latin typeface="Times New Roman" panose="02020603050405020304" pitchFamily="18" charset="0"/>
                <a:cs typeface="Times New Roman" panose="02020603050405020304" pitchFamily="18" charset="0"/>
              </a:rPr>
              <a:t>Systemic decongestants improve </a:t>
            </a:r>
            <a:r>
              <a:rPr lang="en-US" sz="2400" dirty="0">
                <a:solidFill>
                  <a:srgbClr val="0070C0"/>
                </a:solidFill>
                <a:latin typeface="Times New Roman" panose="02020603050405020304" pitchFamily="18" charset="0"/>
                <a:cs typeface="Times New Roman" panose="02020603050405020304" pitchFamily="18" charset="0"/>
              </a:rPr>
              <a:t>air circulation </a:t>
            </a:r>
            <a:r>
              <a:rPr lang="en-US" sz="2400" dirty="0">
                <a:latin typeface="Times New Roman" panose="02020603050405020304" pitchFamily="18" charset="0"/>
                <a:cs typeface="Times New Roman" panose="02020603050405020304" pitchFamily="18" charset="0"/>
              </a:rPr>
              <a:t>and </a:t>
            </a:r>
            <a:r>
              <a:rPr lang="en-US" sz="2400" dirty="0">
                <a:solidFill>
                  <a:srgbClr val="0070C0"/>
                </a:solidFill>
                <a:latin typeface="Times New Roman" panose="02020603050405020304" pitchFamily="18" charset="0"/>
                <a:cs typeface="Times New Roman" panose="02020603050405020304" pitchFamily="18" charset="0"/>
              </a:rPr>
              <a:t>mucus drainage</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Nasal decongestants for administration by mouth may not be as effective as preparations for local application  but they do not give rise to </a:t>
            </a:r>
            <a:r>
              <a:rPr lang="en-US" sz="2800" b="1" dirty="0">
                <a:solidFill>
                  <a:srgbClr val="FF0000"/>
                </a:solidFill>
                <a:latin typeface="Times New Roman" panose="02020603050405020304" pitchFamily="18" charset="0"/>
                <a:cs typeface="Times New Roman" panose="02020603050405020304" pitchFamily="18" charset="0"/>
              </a:rPr>
              <a:t>rebound </a:t>
            </a:r>
            <a:r>
              <a:rPr lang="en-US" sz="2800" dirty="0">
                <a:solidFill>
                  <a:srgbClr val="FF0000"/>
                </a:solidFill>
                <a:latin typeface="Times New Roman" panose="02020603050405020304" pitchFamily="18" charset="0"/>
                <a:cs typeface="Times New Roman" panose="02020603050405020304" pitchFamily="18" charset="0"/>
              </a:rPr>
              <a:t>nasal</a:t>
            </a:r>
            <a:r>
              <a:rPr lang="en-US" sz="2800" b="1" dirty="0">
                <a:solidFill>
                  <a:srgbClr val="FF0000"/>
                </a:solidFill>
                <a:latin typeface="Times New Roman" panose="02020603050405020304" pitchFamily="18" charset="0"/>
                <a:cs typeface="Times New Roman" panose="02020603050405020304" pitchFamily="18" charset="0"/>
              </a:rPr>
              <a:t> congestion</a:t>
            </a:r>
            <a:r>
              <a:rPr lang="en-US" sz="2400" dirty="0">
                <a:latin typeface="Times New Roman" panose="02020603050405020304" pitchFamily="18" charset="0"/>
                <a:cs typeface="Times New Roman" panose="02020603050405020304" pitchFamily="18" charset="0"/>
              </a:rPr>
              <a:t> on withdrawal. </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2456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Pseudoephedrine hydrochloride</a:t>
            </a:r>
            <a:endParaRPr lang="ar-IQ" dirty="0"/>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IMPORTANT SAFETY INFORMATION</a:t>
            </a:r>
          </a:p>
          <a:p>
            <a:pPr algn="l">
              <a:buNone/>
            </a:pPr>
            <a:r>
              <a:rPr lang="en-US" dirty="0">
                <a:latin typeface="Times New Roman" pitchFamily="18" charset="0"/>
                <a:cs typeface="Times New Roman" pitchFamily="18" charset="0"/>
              </a:rPr>
              <a:t>MHRA/CHM ADVICE (MARCH 2008 AND FEBRUARY 2009): </a:t>
            </a:r>
            <a:r>
              <a:rPr lang="en-US" b="1" dirty="0" smtClean="0">
                <a:latin typeface="Times New Roman" pitchFamily="18" charset="0"/>
                <a:cs typeface="Times New Roman" pitchFamily="18" charset="0"/>
              </a:rPr>
              <a:t>over the- </a:t>
            </a:r>
            <a:r>
              <a:rPr lang="en-US" b="1" dirty="0">
                <a:latin typeface="Times New Roman" pitchFamily="18" charset="0"/>
                <a:cs typeface="Times New Roman" pitchFamily="18" charset="0"/>
              </a:rPr>
              <a:t>counter cough and cold medicines for children</a:t>
            </a:r>
          </a:p>
          <a:p>
            <a:pPr algn="l">
              <a:buNone/>
            </a:pPr>
            <a:r>
              <a:rPr lang="en-US" dirty="0">
                <a:latin typeface="Times New Roman" pitchFamily="18" charset="0"/>
                <a:cs typeface="Times New Roman" pitchFamily="18" charset="0"/>
              </a:rPr>
              <a:t>Children under 6 years should not be given over-the counter cough and cold medicines containing</a:t>
            </a:r>
          </a:p>
          <a:p>
            <a:pPr algn="l">
              <a:buNone/>
            </a:pPr>
            <a:r>
              <a:rPr lang="en-US" dirty="0">
                <a:solidFill>
                  <a:srgbClr val="FF0000"/>
                </a:solidFill>
                <a:latin typeface="Times New Roman" pitchFamily="18" charset="0"/>
                <a:cs typeface="Times New Roman" pitchFamily="18" charset="0"/>
              </a:rPr>
              <a:t>pseudoephedrine.</a:t>
            </a:r>
            <a:endParaRPr lang="ar-IQ" dirty="0">
              <a:solidFill>
                <a:srgbClr val="FF0000"/>
              </a:solidFill>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7056784" cy="6153547"/>
          </a:xfrm>
        </p:spPr>
        <p:txBody>
          <a:bodyPr/>
          <a:lstStyle/>
          <a:p>
            <a:pPr marL="0" indent="0"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They are </a:t>
            </a:r>
            <a:r>
              <a:rPr lang="en-US" sz="2400" dirty="0">
                <a:solidFill>
                  <a:srgbClr val="FF0000"/>
                </a:solidFill>
                <a:latin typeface="Times New Roman" panose="02020603050405020304" pitchFamily="18" charset="0"/>
                <a:cs typeface="Times New Roman" panose="02020603050405020304" pitchFamily="18" charset="0"/>
              </a:rPr>
              <a:t>central nervous stimulants </a:t>
            </a:r>
            <a:r>
              <a:rPr lang="en-US" sz="2400" dirty="0">
                <a:latin typeface="Times New Roman" panose="02020603050405020304" pitchFamily="18" charset="0"/>
                <a:cs typeface="Times New Roman" panose="02020603050405020304" pitchFamily="18" charset="0"/>
              </a:rPr>
              <a:t>and should not be taken near bedtime.</a:t>
            </a:r>
          </a:p>
          <a:p>
            <a:pPr algn="l" rtl="0"/>
            <a:r>
              <a:rPr lang="en-US" sz="2400" dirty="0">
                <a:latin typeface="Times New Roman" panose="02020603050405020304" pitchFamily="18" charset="0"/>
                <a:cs typeface="Times New Roman" panose="02020603050405020304" pitchFamily="18" charset="0"/>
              </a:rPr>
              <a:t> Systemic decongestants should be used with </a:t>
            </a:r>
            <a:r>
              <a:rPr lang="en-US" sz="2400" b="1" dirty="0">
                <a:solidFill>
                  <a:srgbClr val="FF0000"/>
                </a:solidFill>
                <a:latin typeface="Times New Roman" panose="02020603050405020304" pitchFamily="18" charset="0"/>
                <a:cs typeface="Times New Roman" panose="02020603050405020304" pitchFamily="18" charset="0"/>
              </a:rPr>
              <a:t>caution</a:t>
            </a:r>
            <a:r>
              <a:rPr lang="en-US" sz="2400" dirty="0">
                <a:solidFill>
                  <a:srgbClr val="FF0000"/>
                </a:solidFill>
                <a:latin typeface="Times New Roman" panose="02020603050405020304" pitchFamily="18" charset="0"/>
                <a:cs typeface="Times New Roman" panose="02020603050405020304" pitchFamily="18" charset="0"/>
              </a:rPr>
              <a:t>:</a:t>
            </a:r>
          </a:p>
          <a:p>
            <a:pPr lvl="1" algn="l" rtl="0"/>
            <a:r>
              <a:rPr lang="en-US" sz="2200" dirty="0">
                <a:solidFill>
                  <a:schemeClr val="tx1"/>
                </a:solidFill>
                <a:latin typeface="Times New Roman" panose="02020603050405020304" pitchFamily="18" charset="0"/>
                <a:cs typeface="Times New Roman" panose="02020603050405020304" pitchFamily="18" charset="0"/>
              </a:rPr>
              <a:t> in diabetes,</a:t>
            </a:r>
          </a:p>
          <a:p>
            <a:pPr lvl="1" algn="l" rtl="0"/>
            <a:r>
              <a:rPr lang="en-US" sz="2200" dirty="0">
                <a:solidFill>
                  <a:schemeClr val="tx1"/>
                </a:solidFill>
                <a:latin typeface="Times New Roman" panose="02020603050405020304" pitchFamily="18" charset="0"/>
                <a:cs typeface="Times New Roman" panose="02020603050405020304" pitchFamily="18" charset="0"/>
              </a:rPr>
              <a:t> hypertension, </a:t>
            </a:r>
          </a:p>
          <a:p>
            <a:pPr lvl="1" algn="l" rtl="0"/>
            <a:r>
              <a:rPr lang="en-US" sz="2200" dirty="0">
                <a:solidFill>
                  <a:schemeClr val="tx1"/>
                </a:solidFill>
                <a:latin typeface="Times New Roman" panose="02020603050405020304" pitchFamily="18" charset="0"/>
                <a:cs typeface="Times New Roman" panose="02020603050405020304" pitchFamily="18" charset="0"/>
              </a:rPr>
              <a:t>hyperthyroidism</a:t>
            </a:r>
          </a:p>
          <a:p>
            <a:pPr lvl="1" algn="l" rtl="0"/>
            <a:r>
              <a:rPr lang="en-US" sz="2200" dirty="0" smtClean="0">
                <a:solidFill>
                  <a:schemeClr val="tx1"/>
                </a:solidFill>
                <a:latin typeface="Times New Roman" panose="02020603050405020304" pitchFamily="18" charset="0"/>
                <a:cs typeface="Times New Roman" panose="02020603050405020304" pitchFamily="18" charset="0"/>
              </a:rPr>
              <a:t>susceptibility </a:t>
            </a:r>
            <a:r>
              <a:rPr lang="en-US" sz="2200" dirty="0">
                <a:solidFill>
                  <a:schemeClr val="tx1"/>
                </a:solidFill>
                <a:latin typeface="Times New Roman" panose="02020603050405020304" pitchFamily="18" charset="0"/>
                <a:cs typeface="Times New Roman" panose="02020603050405020304" pitchFamily="18" charset="0"/>
              </a:rPr>
              <a:t>to angle-closure glaucoma, </a:t>
            </a:r>
          </a:p>
          <a:p>
            <a:pPr lvl="1" algn="l" rtl="0"/>
            <a:r>
              <a:rPr lang="en-US" sz="2200" dirty="0">
                <a:solidFill>
                  <a:schemeClr val="tx1"/>
                </a:solidFill>
                <a:latin typeface="Times New Roman" panose="02020603050405020304" pitchFamily="18" charset="0"/>
                <a:cs typeface="Times New Roman" panose="02020603050405020304" pitchFamily="18" charset="0"/>
              </a:rPr>
              <a:t>prostatic hypertrophy</a:t>
            </a:r>
          </a:p>
          <a:p>
            <a:pPr lvl="1" algn="l" rtl="0"/>
            <a:r>
              <a:rPr lang="en-US" sz="2200" dirty="0" err="1" smtClean="0">
                <a:solidFill>
                  <a:schemeClr val="tx1"/>
                </a:solidFill>
                <a:latin typeface="Times New Roman" panose="02020603050405020304" pitchFamily="18" charset="0"/>
                <a:cs typeface="Times New Roman" panose="02020603050405020304" pitchFamily="18" charset="0"/>
              </a:rPr>
              <a:t>Ischaemic</a:t>
            </a:r>
            <a:r>
              <a:rPr lang="en-US" sz="2200" dirty="0" smtClean="0">
                <a:solidFill>
                  <a:schemeClr val="tx1"/>
                </a:solidFill>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heart disease</a:t>
            </a:r>
          </a:p>
          <a:p>
            <a:pPr lvl="1" algn="l" rtl="0">
              <a:buNone/>
            </a:pPr>
            <a:endParaRPr lang="en-US" sz="2200" dirty="0">
              <a:solidFill>
                <a:schemeClr val="tx1"/>
              </a:solidFill>
              <a:latin typeface="Times New Roman" panose="02020603050405020304" pitchFamily="18" charset="0"/>
              <a:cs typeface="Times New Roman" panose="02020603050405020304" pitchFamily="18" charset="0"/>
            </a:endParaRPr>
          </a:p>
          <a:p>
            <a:pPr lvl="1" algn="l" rtl="0">
              <a:buNone/>
            </a:pPr>
            <a:r>
              <a:rPr lang="en-US" sz="2200" dirty="0">
                <a:solidFill>
                  <a:schemeClr val="tx1"/>
                </a:solidFill>
                <a:latin typeface="Times New Roman" panose="02020603050405020304" pitchFamily="18" charset="0"/>
                <a:cs typeface="Times New Roman" panose="02020603050405020304" pitchFamily="18" charset="0"/>
              </a:rPr>
              <a:t>CI/ in patients taking monoamine oxidase inhibitors.</a:t>
            </a:r>
          </a:p>
          <a:p>
            <a:pPr algn="l" rtl="0">
              <a:buNone/>
            </a:pPr>
            <a:r>
              <a:rPr lang="en-US" sz="2400" dirty="0">
                <a:latin typeface="Times New Roman" panose="02020603050405020304" pitchFamily="18" charset="0"/>
                <a:cs typeface="Times New Roman" panose="02020603050405020304" pitchFamily="18" charset="0"/>
              </a:rPr>
              <a:t>(cause hypertensive crises), </a:t>
            </a:r>
          </a:p>
        </p:txBody>
      </p:sp>
    </p:spTree>
    <p:extLst>
      <p:ext uri="{BB962C8B-B14F-4D97-AF65-F5344CB8AC3E}">
        <p14:creationId xmlns:p14="http://schemas.microsoft.com/office/powerpoint/2010/main" val="4112768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ar-IQ" dirty="0"/>
          </a:p>
        </p:txBody>
      </p:sp>
      <p:sp>
        <p:nvSpPr>
          <p:cNvPr id="3" name="Content Placeholder 2"/>
          <p:cNvSpPr>
            <a:spLocks noGrp="1"/>
          </p:cNvSpPr>
          <p:nvPr>
            <p:ph idx="1"/>
          </p:nvPr>
        </p:nvSpPr>
        <p:spPr>
          <a:xfrm>
            <a:off x="457200" y="304800"/>
            <a:ext cx="7467600" cy="6150936"/>
          </a:xfrm>
        </p:spPr>
        <p:txBody>
          <a:bodyPr>
            <a:normAutofit fontScale="92500" lnSpcReduction="20000"/>
          </a:bodyPr>
          <a:lstStyle/>
          <a:p>
            <a:pPr algn="just" rtl="0">
              <a:buNone/>
            </a:pPr>
            <a:r>
              <a:rPr lang="en-US" dirty="0"/>
              <a:t>Restrictions on sales of pseudoephedrine and ephedrine</a:t>
            </a:r>
          </a:p>
          <a:p>
            <a:pPr algn="just" rtl="0">
              <a:buNone/>
            </a:pPr>
            <a:r>
              <a:rPr lang="en-US" dirty="0"/>
              <a:t>In response to concerns about the possible extraction of </a:t>
            </a:r>
            <a:r>
              <a:rPr lang="en-US" dirty="0" smtClean="0"/>
              <a:t>pseudoephedrine and </a:t>
            </a:r>
            <a:r>
              <a:rPr lang="en-US" dirty="0"/>
              <a:t>ephedrine from OTC products for use in the manufacture of </a:t>
            </a:r>
            <a:r>
              <a:rPr lang="en-US" dirty="0" err="1" smtClean="0"/>
              <a:t>methylam-phetamine</a:t>
            </a:r>
            <a:r>
              <a:rPr lang="en-US" dirty="0" smtClean="0"/>
              <a:t> </a:t>
            </a:r>
            <a:r>
              <a:rPr lang="en-US" dirty="0"/>
              <a:t>(crystal meth), restrictions were introduced in 2007</a:t>
            </a:r>
            <a:r>
              <a:rPr lang="en-US" dirty="0" smtClean="0"/>
              <a:t>.</a:t>
            </a:r>
          </a:p>
          <a:p>
            <a:pPr algn="just" rtl="0">
              <a:buNone/>
            </a:pPr>
            <a:r>
              <a:rPr lang="en-US" dirty="0" smtClean="0"/>
              <a:t> </a:t>
            </a:r>
            <a:r>
              <a:rPr lang="en-US" dirty="0"/>
              <a:t>The </a:t>
            </a:r>
            <a:r>
              <a:rPr lang="en-US" dirty="0" smtClean="0"/>
              <a:t>medicines are </a:t>
            </a:r>
            <a:r>
              <a:rPr lang="en-US" dirty="0"/>
              <a:t>available only in small pack sizes, with a limit of one pack per </a:t>
            </a:r>
            <a:r>
              <a:rPr lang="en-US" dirty="0" smtClean="0"/>
              <a:t>customer, and </a:t>
            </a:r>
            <a:r>
              <a:rPr lang="en-US" dirty="0"/>
              <a:t>their sale has to be made by a pharmacist or by suitably trained </a:t>
            </a:r>
            <a:r>
              <a:rPr lang="en-US" dirty="0" smtClean="0"/>
              <a:t>pharmacy </a:t>
            </a:r>
            <a:r>
              <a:rPr lang="en-US" dirty="0"/>
              <a:t>staff under the supervision of a pharmacist. When the MHRA reviewed</a:t>
            </a:r>
          </a:p>
          <a:p>
            <a:pPr algn="just" rtl="0">
              <a:buNone/>
            </a:pPr>
            <a:r>
              <a:rPr lang="en-US" dirty="0"/>
              <a:t>these arrangements in 2015, they concluded that these measures had made an important contribution to managing the risk of misuse of pseudoephedrine and</a:t>
            </a:r>
          </a:p>
          <a:p>
            <a:pPr algn="just" rtl="0">
              <a:buNone/>
            </a:pPr>
            <a:r>
              <a:rPr lang="en-US" dirty="0"/>
              <a:t>ephedrine in the United Kingdom.</a:t>
            </a:r>
            <a:endParaRPr lang="ar-IQ"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6635080" cy="6192688"/>
          </a:xfrm>
        </p:spPr>
        <p:txBody>
          <a:bodyPr/>
          <a:lstStyle/>
          <a:p>
            <a:pPr marL="0" indent="0" algn="l">
              <a:buNone/>
            </a:pPr>
            <a:r>
              <a:rPr lang="en-US" sz="4000" b="1" dirty="0">
                <a:solidFill>
                  <a:srgbClr val="FF0000"/>
                </a:solidFill>
                <a:latin typeface="Times New Roman" panose="02020603050405020304" pitchFamily="18" charset="0"/>
                <a:cs typeface="Times New Roman" panose="02020603050405020304" pitchFamily="18" charset="0"/>
              </a:rPr>
              <a:t>Pregnancy</a:t>
            </a:r>
          </a:p>
          <a:p>
            <a:pPr algn="l" rtl="0"/>
            <a:r>
              <a:rPr lang="en-US" sz="2400" dirty="0">
                <a:latin typeface="Times New Roman" panose="02020603050405020304" pitchFamily="18" charset="0"/>
                <a:cs typeface="Times New Roman" panose="02020603050405020304" pitchFamily="18" charset="0"/>
              </a:rPr>
              <a:t> defective closure of the abdominal wall (</a:t>
            </a:r>
            <a:r>
              <a:rPr lang="en-US" sz="2400" dirty="0" err="1">
                <a:latin typeface="Times New Roman" panose="02020603050405020304" pitchFamily="18" charset="0"/>
                <a:cs typeface="Times New Roman" panose="02020603050405020304" pitchFamily="18" charset="0"/>
              </a:rPr>
              <a:t>gastroschisis</a:t>
            </a:r>
            <a:r>
              <a:rPr lang="en-US" sz="2400" dirty="0">
                <a:latin typeface="Times New Roman" panose="02020603050405020304" pitchFamily="18" charset="0"/>
                <a:cs typeface="Times New Roman" panose="02020603050405020304" pitchFamily="18" charset="0"/>
              </a:rPr>
              <a:t>) reported very rarely in newborns after first trimester exposure.</a:t>
            </a:r>
          </a:p>
          <a:p>
            <a:pPr algn="l"/>
            <a:endParaRPr lang="en-US" sz="2400" dirty="0">
              <a:latin typeface="Times New Roman" panose="02020603050405020304" pitchFamily="18" charset="0"/>
              <a:cs typeface="Times New Roman" panose="02020603050405020304" pitchFamily="18" charset="0"/>
            </a:endParaRPr>
          </a:p>
          <a:p>
            <a:pPr algn="l"/>
            <a:endParaRPr lang="en-US" sz="2400" dirty="0">
              <a:latin typeface="Times New Roman" panose="02020603050405020304" pitchFamily="18" charset="0"/>
              <a:cs typeface="Times New Roman" panose="02020603050405020304" pitchFamily="18" charset="0"/>
            </a:endParaRPr>
          </a:p>
          <a:p>
            <a:pPr marL="0" indent="0" algn="l">
              <a:buNone/>
            </a:pPr>
            <a:r>
              <a:rPr lang="en-US" sz="3600" b="1" dirty="0">
                <a:solidFill>
                  <a:srgbClr val="FF0000"/>
                </a:solidFill>
                <a:latin typeface="Times New Roman" panose="02020603050405020304" pitchFamily="18" charset="0"/>
                <a:cs typeface="Times New Roman" panose="02020603050405020304" pitchFamily="18" charset="0"/>
              </a:rPr>
              <a:t>Breast-feeding</a:t>
            </a:r>
          </a:p>
          <a:p>
            <a:pPr algn="l" rtl="0"/>
            <a:r>
              <a:rPr lang="en-US" sz="2400" dirty="0">
                <a:latin typeface="Times New Roman" panose="02020603050405020304" pitchFamily="18" charset="0"/>
                <a:cs typeface="Times New Roman" panose="02020603050405020304" pitchFamily="18" charset="0"/>
              </a:rPr>
              <a:t> may suppress lactation; avoid if milk production insufficient</a:t>
            </a:r>
          </a:p>
          <a:p>
            <a:pPr marL="0" indent="0" algn="l">
              <a:buNone/>
            </a:pPr>
            <a:endParaRPr lang="en-US" dirty="0"/>
          </a:p>
        </p:txBody>
      </p:sp>
    </p:spTree>
    <p:extLst>
      <p:ext uri="{BB962C8B-B14F-4D97-AF65-F5344CB8AC3E}">
        <p14:creationId xmlns:p14="http://schemas.microsoft.com/office/powerpoint/2010/main" val="1779247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descr="C:\Users\HP\Pictures\download.jpg"/>
          <p:cNvPicPr>
            <a:picLocks noGrp="1" noChangeAspect="1" noChangeArrowheads="1"/>
          </p:cNvPicPr>
          <p:nvPr>
            <p:ph idx="1"/>
          </p:nvPr>
        </p:nvPicPr>
        <p:blipFill>
          <a:blip r:embed="rId2" cstate="print"/>
          <a:srcRect/>
          <a:stretch>
            <a:fillRect/>
          </a:stretch>
        </p:blipFill>
        <p:spPr bwMode="auto">
          <a:xfrm>
            <a:off x="304800" y="304800"/>
            <a:ext cx="7772400" cy="6324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Symptoms</a:t>
            </a:r>
          </a:p>
        </p:txBody>
      </p:sp>
      <p:sp>
        <p:nvSpPr>
          <p:cNvPr id="3" name="Content Placeholder 2"/>
          <p:cNvSpPr>
            <a:spLocks noGrp="1"/>
          </p:cNvSpPr>
          <p:nvPr>
            <p:ph idx="1"/>
          </p:nvPr>
        </p:nvSpPr>
        <p:spPr/>
        <p:txBody>
          <a:bodyPr>
            <a:normAutofit/>
          </a:bodyPr>
          <a:lstStyle/>
          <a:p>
            <a:pPr marL="457200" indent="-457200" algn="l" rtl="0"/>
            <a:r>
              <a:rPr lang="en-US" sz="2400" dirty="0">
                <a:latin typeface="Times New Roman" panose="02020603050405020304" pitchFamily="18" charset="0"/>
                <a:cs typeface="Times New Roman" panose="02020603050405020304" pitchFamily="18" charset="0"/>
              </a:rPr>
              <a:t>Fever and malaise</a:t>
            </a:r>
          </a:p>
          <a:p>
            <a:pPr marL="457200" indent="-457200" algn="l" rtl="0"/>
            <a:r>
              <a:rPr lang="en-US" sz="2400" dirty="0">
                <a:latin typeface="Times New Roman" panose="02020603050405020304" pitchFamily="18" charset="0"/>
                <a:cs typeface="Times New Roman" panose="02020603050405020304" pitchFamily="18" charset="0"/>
              </a:rPr>
              <a:t>Rhinorrhea</a:t>
            </a:r>
          </a:p>
          <a:p>
            <a:pPr marL="457200" indent="-457200" algn="l" rtl="0"/>
            <a:r>
              <a:rPr lang="en-US" sz="2400" dirty="0">
                <a:latin typeface="Times New Roman" panose="02020603050405020304" pitchFamily="18" charset="0"/>
                <a:cs typeface="Times New Roman" panose="02020603050405020304" pitchFamily="18" charset="0"/>
              </a:rPr>
              <a:t>Nasal congestion</a:t>
            </a:r>
          </a:p>
          <a:p>
            <a:pPr marL="457200" indent="-457200" algn="l" rtl="0"/>
            <a:r>
              <a:rPr lang="en-US" sz="2400" dirty="0">
                <a:latin typeface="Times New Roman" panose="02020603050405020304" pitchFamily="18" charset="0"/>
                <a:cs typeface="Times New Roman" panose="02020603050405020304" pitchFamily="18" charset="0"/>
              </a:rPr>
              <a:t>Sore throat</a:t>
            </a:r>
          </a:p>
          <a:p>
            <a:pPr marL="457200" indent="-457200" algn="l" rtl="0"/>
            <a:r>
              <a:rPr lang="en-US" sz="2400" dirty="0">
                <a:latin typeface="Times New Roman" panose="02020603050405020304" pitchFamily="18" charset="0"/>
                <a:cs typeface="Times New Roman" panose="02020603050405020304" pitchFamily="18" charset="0"/>
              </a:rPr>
              <a:t>cough</a:t>
            </a:r>
          </a:p>
        </p:txBody>
      </p:sp>
    </p:spTree>
    <p:extLst>
      <p:ext uri="{BB962C8B-B14F-4D97-AF65-F5344CB8AC3E}">
        <p14:creationId xmlns:p14="http://schemas.microsoft.com/office/powerpoint/2010/main" val="2429947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6563072" cy="5865515"/>
          </a:xfrm>
        </p:spPr>
        <p:txBody>
          <a:bodyPr>
            <a:normAutofit/>
          </a:bodyPr>
          <a:lstStyle/>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Hepatic impairment </a:t>
            </a:r>
          </a:p>
          <a:p>
            <a:pPr algn="l" rtl="0"/>
            <a:r>
              <a:rPr lang="en-US" sz="2400" dirty="0">
                <a:latin typeface="Times New Roman" panose="02020603050405020304" pitchFamily="18" charset="0"/>
                <a:cs typeface="Times New Roman" panose="02020603050405020304" pitchFamily="18" charset="0"/>
              </a:rPr>
              <a:t>manufacturer advises use with caution in severe impairment.</a:t>
            </a:r>
          </a:p>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Renal impairment </a:t>
            </a:r>
          </a:p>
          <a:p>
            <a:pPr marL="0" indent="0" algn="l" rtl="0">
              <a:buNone/>
            </a:pPr>
            <a:r>
              <a:rPr lang="en-US" sz="2400" dirty="0">
                <a:latin typeface="Times New Roman" panose="02020603050405020304" pitchFamily="18" charset="0"/>
                <a:cs typeface="Times New Roman" panose="02020603050405020304" pitchFamily="18" charset="0"/>
              </a:rPr>
              <a:t>use with caution in mild to moderate impairment; manufacturer advises avoid in severe impairment.</a:t>
            </a:r>
          </a:p>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Side-effects</a:t>
            </a:r>
          </a:p>
          <a:p>
            <a:pPr algn="l" rtl="0"/>
            <a:r>
              <a:rPr lang="en-US" sz="2400" dirty="0">
                <a:latin typeface="Times New Roman" panose="02020603050405020304" pitchFamily="18" charset="0"/>
                <a:cs typeface="Times New Roman" panose="02020603050405020304" pitchFamily="18" charset="0"/>
              </a:rPr>
              <a:t>nausea, vomiting,</a:t>
            </a:r>
          </a:p>
          <a:p>
            <a:pPr algn="l" rtl="0"/>
            <a:r>
              <a:rPr lang="en-US" sz="2400" dirty="0">
                <a:latin typeface="Times New Roman" panose="02020603050405020304" pitchFamily="18" charset="0"/>
                <a:cs typeface="Times New Roman" panose="02020603050405020304" pitchFamily="18" charset="0"/>
              </a:rPr>
              <a:t> hypertension, tachycardia,</a:t>
            </a:r>
          </a:p>
          <a:p>
            <a:pPr algn="l" rtl="0"/>
            <a:r>
              <a:rPr lang="en-US" sz="2400" dirty="0">
                <a:latin typeface="Times New Roman" panose="02020603050405020304" pitchFamily="18" charset="0"/>
                <a:cs typeface="Times New Roman" panose="02020603050405020304" pitchFamily="18" charset="0"/>
              </a:rPr>
              <a:t> headache, anxiety, restlessness, insomnia; rarely hallucinations, rash; </a:t>
            </a:r>
          </a:p>
          <a:p>
            <a:pPr algn="l" rtl="0"/>
            <a:r>
              <a:rPr lang="en-US" sz="2400" dirty="0">
                <a:latin typeface="Times New Roman" panose="02020603050405020304" pitchFamily="18" charset="0"/>
                <a:cs typeface="Times New Roman" panose="02020603050405020304" pitchFamily="18" charset="0"/>
              </a:rPr>
              <a:t>very rarely angle-closure glaucoma; urinary retention also reported.</a:t>
            </a:r>
          </a:p>
        </p:txBody>
      </p:sp>
    </p:spTree>
    <p:extLst>
      <p:ext uri="{BB962C8B-B14F-4D97-AF65-F5344CB8AC3E}">
        <p14:creationId xmlns:p14="http://schemas.microsoft.com/office/powerpoint/2010/main" val="3722573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Topical nasal decongestants</a:t>
            </a:r>
            <a:endParaRPr lang="ar-IQ" dirty="0"/>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Inhalation of </a:t>
            </a:r>
            <a:r>
              <a:rPr lang="en-US" b="1" u="sng" dirty="0">
                <a:latin typeface="Times New Roman" pitchFamily="18" charset="0"/>
                <a:cs typeface="Times New Roman" pitchFamily="18" charset="0"/>
              </a:rPr>
              <a:t>warm moist air </a:t>
            </a:r>
            <a:r>
              <a:rPr lang="en-US" dirty="0">
                <a:latin typeface="Times New Roman" pitchFamily="18" charset="0"/>
                <a:cs typeface="Times New Roman" pitchFamily="18" charset="0"/>
              </a:rPr>
              <a:t>is useful in the treatment of symptoms of acute infective conditions. </a:t>
            </a:r>
          </a:p>
          <a:p>
            <a:pPr algn="l">
              <a:buNone/>
            </a:pPr>
            <a:r>
              <a:rPr lang="en-US" dirty="0">
                <a:latin typeface="Times New Roman" pitchFamily="18" charset="0"/>
                <a:cs typeface="Times New Roman" pitchFamily="18" charset="0"/>
              </a:rPr>
              <a:t>The addition of </a:t>
            </a:r>
            <a:r>
              <a:rPr lang="en-US" b="1" u="sng" dirty="0">
                <a:latin typeface="Times New Roman" pitchFamily="18" charset="0"/>
                <a:cs typeface="Times New Roman" pitchFamily="18" charset="0"/>
              </a:rPr>
              <a:t>volatile substances such as menthol and eucalyptus may encourage </a:t>
            </a:r>
            <a:r>
              <a:rPr lang="en-US" dirty="0">
                <a:latin typeface="Times New Roman" pitchFamily="18" charset="0"/>
                <a:cs typeface="Times New Roman" pitchFamily="18" charset="0"/>
              </a:rPr>
              <a:t>the use of warm moist air </a:t>
            </a:r>
            <a:endParaRPr lang="ar-IQ"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188640"/>
            <a:ext cx="8229600" cy="893732"/>
          </a:xfrm>
        </p:spPr>
        <p:txBody>
          <a:bodyPr/>
          <a:lstStyle/>
          <a:p>
            <a:r>
              <a:rPr lang="en-US" dirty="0"/>
              <a:t>Local decongestants</a:t>
            </a:r>
          </a:p>
        </p:txBody>
      </p:sp>
      <p:sp>
        <p:nvSpPr>
          <p:cNvPr id="3" name="Content Placeholder 2"/>
          <p:cNvSpPr>
            <a:spLocks noGrp="1"/>
          </p:cNvSpPr>
          <p:nvPr>
            <p:ph idx="1"/>
          </p:nvPr>
        </p:nvSpPr>
        <p:spPr>
          <a:xfrm>
            <a:off x="477672" y="1201002"/>
            <a:ext cx="6974648" cy="5324341"/>
          </a:xfrm>
        </p:spPr>
        <p:txBody>
          <a:bodyPr>
            <a:normAutofit/>
          </a:bodyPr>
          <a:lstStyle/>
          <a:p>
            <a:pPr algn="l" rtl="0"/>
            <a:r>
              <a:rPr lang="en-US" sz="2400" dirty="0">
                <a:latin typeface="Times New Roman" panose="02020603050405020304" pitchFamily="18" charset="0"/>
                <a:cs typeface="Times New Roman" panose="02020603050405020304" pitchFamily="18" charset="0"/>
              </a:rPr>
              <a:t>Sympathomimetic amines exert a rapid and potent </a:t>
            </a:r>
            <a:r>
              <a:rPr lang="en-US" sz="2400" dirty="0" err="1">
                <a:latin typeface="Times New Roman" panose="02020603050405020304" pitchFamily="18" charset="0"/>
                <a:cs typeface="Times New Roman" panose="02020603050405020304" pitchFamily="18" charset="0"/>
              </a:rPr>
              <a:t>vasoconstricting</a:t>
            </a:r>
            <a:r>
              <a:rPr lang="en-US" sz="2400" dirty="0">
                <a:latin typeface="Times New Roman" panose="02020603050405020304" pitchFamily="18" charset="0"/>
                <a:cs typeface="Times New Roman" panose="02020603050405020304" pitchFamily="18" charset="0"/>
              </a:rPr>
              <a:t> effect, confined to the area of application, when applied directly into the nose in the form of drops or spays. </a:t>
            </a:r>
          </a:p>
          <a:p>
            <a:pPr algn="l" rtl="0"/>
            <a:r>
              <a:rPr lang="en-US" sz="2400" dirty="0">
                <a:latin typeface="Times New Roman" panose="02020603050405020304" pitchFamily="18" charset="0"/>
                <a:cs typeface="Times New Roman" panose="02020603050405020304" pitchFamily="18" charset="0"/>
              </a:rPr>
              <a:t>Compounds used are </a:t>
            </a:r>
            <a:r>
              <a:rPr lang="en-US" sz="2400" dirty="0" err="1">
                <a:latin typeface="Times New Roman" panose="02020603050405020304" pitchFamily="18" charset="0"/>
                <a:cs typeface="Times New Roman" panose="02020603050405020304" pitchFamily="18" charset="0"/>
              </a:rPr>
              <a:t>oxymetazoline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xylometazoline</a:t>
            </a:r>
            <a:r>
              <a:rPr lang="en-US" sz="2400" dirty="0">
                <a:latin typeface="Times New Roman" panose="02020603050405020304" pitchFamily="18" charset="0"/>
                <a:cs typeface="Times New Roman" panose="02020603050405020304" pitchFamily="18" charset="0"/>
              </a:rPr>
              <a:t>, ephedrine and phenylephrine. </a:t>
            </a:r>
          </a:p>
        </p:txBody>
      </p:sp>
    </p:spTree>
    <p:extLst>
      <p:ext uri="{BB962C8B-B14F-4D97-AF65-F5344CB8AC3E}">
        <p14:creationId xmlns:p14="http://schemas.microsoft.com/office/powerpoint/2010/main" val="3667315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da-DK" b="1" u="sng" dirty="0">
                <a:latin typeface="Times New Roman" pitchFamily="18" charset="0"/>
                <a:cs typeface="Times New Roman" pitchFamily="18" charset="0"/>
              </a:rPr>
              <a:t>Ephedrine hydrochloride </a:t>
            </a:r>
            <a:r>
              <a:rPr lang="da-DK" dirty="0">
                <a:latin typeface="Times New Roman" pitchFamily="18" charset="0"/>
                <a:cs typeface="Times New Roman" pitchFamily="18" charset="0"/>
              </a:rPr>
              <a:t>nasal</a:t>
            </a:r>
          </a:p>
          <a:p>
            <a:pPr algn="l">
              <a:buNone/>
            </a:pPr>
            <a:r>
              <a:rPr lang="en-US" dirty="0">
                <a:latin typeface="Times New Roman" pitchFamily="18" charset="0"/>
                <a:cs typeface="Times New Roman" pitchFamily="18" charset="0"/>
              </a:rPr>
              <a:t>drops is the </a:t>
            </a:r>
            <a:r>
              <a:rPr lang="en-US" dirty="0">
                <a:solidFill>
                  <a:srgbClr val="FF0000"/>
                </a:solidFill>
                <a:latin typeface="Times New Roman" pitchFamily="18" charset="0"/>
                <a:cs typeface="Times New Roman" pitchFamily="18" charset="0"/>
              </a:rPr>
              <a:t>safest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sympathomimetic</a:t>
            </a:r>
            <a:r>
              <a:rPr lang="en-US" dirty="0">
                <a:latin typeface="Times New Roman" pitchFamily="18" charset="0"/>
                <a:cs typeface="Times New Roman" pitchFamily="18" charset="0"/>
              </a:rPr>
              <a:t> preparation and can give relief for several hours. </a:t>
            </a:r>
          </a:p>
          <a:p>
            <a:pPr algn="l">
              <a:buNone/>
            </a:pPr>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more potent </a:t>
            </a:r>
            <a:r>
              <a:rPr lang="en-US" dirty="0" err="1">
                <a:latin typeface="Times New Roman" pitchFamily="18" charset="0"/>
                <a:cs typeface="Times New Roman" pitchFamily="18" charset="0"/>
              </a:rPr>
              <a:t>sympathomimetic</a:t>
            </a:r>
            <a:r>
              <a:rPr lang="en-US" dirty="0">
                <a:latin typeface="Times New Roman" pitchFamily="18" charset="0"/>
                <a:cs typeface="Times New Roman" pitchFamily="18" charset="0"/>
              </a:rPr>
              <a:t> drugs </a:t>
            </a:r>
            <a:r>
              <a:rPr lang="en-US" b="1" u="sng" dirty="0" err="1">
                <a:latin typeface="Times New Roman" pitchFamily="18" charset="0"/>
                <a:cs typeface="Times New Roman" pitchFamily="18" charset="0"/>
              </a:rPr>
              <a:t>oxymetazoline</a:t>
            </a:r>
            <a:r>
              <a:rPr lang="en-US" dirty="0">
                <a:latin typeface="Times New Roman" pitchFamily="18" charset="0"/>
                <a:cs typeface="Times New Roman" pitchFamily="18" charset="0"/>
              </a:rPr>
              <a:t> and </a:t>
            </a:r>
            <a:r>
              <a:rPr lang="en-US" b="1" dirty="0" err="1">
                <a:latin typeface="Times New Roman" pitchFamily="18" charset="0"/>
                <a:cs typeface="Times New Roman" pitchFamily="18" charset="0"/>
              </a:rPr>
              <a:t>xylometazoline</a:t>
            </a:r>
            <a:r>
              <a:rPr lang="en-US" dirty="0">
                <a:latin typeface="Times New Roman" pitchFamily="18" charset="0"/>
                <a:cs typeface="Times New Roman" pitchFamily="18" charset="0"/>
              </a:rPr>
              <a:t> hydrochloride are more likely to cause a rebound effect.</a:t>
            </a:r>
            <a:endParaRPr lang="ar-IQ" dirty="0">
              <a:latin typeface="Times New Roman" pitchFamily="18" charset="0"/>
              <a:cs typeface="Times New Roman" pitchFamily="18" charset="0"/>
            </a:endParaRPr>
          </a:p>
        </p:txBody>
      </p:sp>
      <p:pic>
        <p:nvPicPr>
          <p:cNvPr id="1026" name="Picture 2" descr="Care Ephedrine Nasal Drops 1% - 10ml | Chemist 4 U">
            <a:extLst>
              <a:ext uri="{FF2B5EF4-FFF2-40B4-BE49-F238E27FC236}">
                <a16:creationId xmlns:a16="http://schemas.microsoft.com/office/drawing/2014/main" xmlns="" id="{EE2AACA4-E93D-4334-AB59-9A4D295319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436436"/>
            <a:ext cx="2914650" cy="24215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re Ephedrine Nasal Drops 0.5% 10ml">
            <a:extLst>
              <a:ext uri="{FF2B5EF4-FFF2-40B4-BE49-F238E27FC236}">
                <a16:creationId xmlns:a16="http://schemas.microsoft.com/office/drawing/2014/main" xmlns="" id="{9A360F1A-38B5-4BC2-8BFF-65C8F1612E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626756"/>
            <a:ext cx="3733800" cy="20301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95120" cy="5865515"/>
          </a:xfrm>
        </p:spPr>
        <p:txBody>
          <a:bodyPr>
            <a:normAutofit/>
          </a:bodyPr>
          <a:lstStyle/>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r>
              <a:rPr lang="en-US" sz="2400" dirty="0">
                <a:solidFill>
                  <a:schemeClr val="tx1"/>
                </a:solidFill>
                <a:latin typeface="Times New Roman" panose="02020603050405020304" pitchFamily="18" charset="0"/>
                <a:cs typeface="Times New Roman" panose="02020603050405020304" pitchFamily="18" charset="0"/>
              </a:rPr>
              <a:t>They can be used by patients for whom systemic decongestants are contraindicated, but should be avoided by patients taking monoamine oxidase inhibitors.</a:t>
            </a:r>
          </a:p>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r>
              <a:rPr lang="en-US" sz="2400" dirty="0">
                <a:solidFill>
                  <a:schemeClr val="tx1"/>
                </a:solidFill>
                <a:latin typeface="Times New Roman" panose="02020603050405020304" pitchFamily="18" charset="0"/>
                <a:cs typeface="Times New Roman" panose="02020603050405020304" pitchFamily="18" charset="0"/>
              </a:rPr>
              <a:t>If used for prolonged periods they can cause a </a:t>
            </a:r>
            <a:r>
              <a:rPr lang="en-US" sz="4000" dirty="0">
                <a:solidFill>
                  <a:srgbClr val="FF0000"/>
                </a:solidFill>
                <a:latin typeface="Times New Roman" panose="02020603050405020304" pitchFamily="18" charset="0"/>
                <a:cs typeface="Times New Roman" panose="02020603050405020304" pitchFamily="18" charset="0"/>
              </a:rPr>
              <a:t>rebound effect</a:t>
            </a:r>
            <a:r>
              <a:rPr lang="en-US" sz="2400" dirty="0">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with congestion often returning worse than before, and should therefore not be used for more than </a:t>
            </a:r>
            <a:r>
              <a:rPr lang="en-US" sz="4000" dirty="0">
                <a:solidFill>
                  <a:srgbClr val="FF0000"/>
                </a:solidFill>
                <a:latin typeface="Times New Roman" panose="02020603050405020304" pitchFamily="18" charset="0"/>
                <a:cs typeface="Times New Roman" panose="02020603050405020304" pitchFamily="18" charset="0"/>
              </a:rPr>
              <a:t>about 5–7 days</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23558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Xylometazoline</a:t>
            </a:r>
            <a:r>
              <a:rPr lang="en-US" dirty="0"/>
              <a:t> hydrochloride</a:t>
            </a:r>
            <a:endParaRPr lang="ar-IQ" dirty="0"/>
          </a:p>
        </p:txBody>
      </p:sp>
      <p:sp>
        <p:nvSpPr>
          <p:cNvPr id="3" name="Content Placeholder 2"/>
          <p:cNvSpPr>
            <a:spLocks noGrp="1"/>
          </p:cNvSpPr>
          <p:nvPr>
            <p:ph idx="1"/>
          </p:nvPr>
        </p:nvSpPr>
        <p:spPr/>
        <p:txBody>
          <a:bodyPr>
            <a:normAutofit/>
          </a:bodyPr>
          <a:lstStyle/>
          <a:p>
            <a:pPr algn="l">
              <a:buNone/>
            </a:pPr>
            <a:r>
              <a:rPr lang="en-US" b="1" dirty="0">
                <a:latin typeface="Times New Roman" pitchFamily="18" charset="0"/>
                <a:cs typeface="Times New Roman" pitchFamily="18" charset="0"/>
              </a:rPr>
              <a:t>MPORTANT SAFETY INFORMATION</a:t>
            </a:r>
          </a:p>
          <a:p>
            <a:pPr algn="l">
              <a:buNone/>
            </a:pPr>
            <a:r>
              <a:rPr lang="en-US" dirty="0">
                <a:latin typeface="Times New Roman" pitchFamily="18" charset="0"/>
                <a:cs typeface="Times New Roman" pitchFamily="18" charset="0"/>
              </a:rPr>
              <a:t>The CHM/MHRA has stated that</a:t>
            </a:r>
          </a:p>
          <a:p>
            <a:pPr algn="l">
              <a:buNone/>
            </a:pPr>
            <a:r>
              <a:rPr lang="en-US" dirty="0">
                <a:latin typeface="Times New Roman" pitchFamily="18" charset="0"/>
                <a:cs typeface="Times New Roman" pitchFamily="18" charset="0"/>
              </a:rPr>
              <a:t> non-prescription cough and cold medicines containing </a:t>
            </a:r>
            <a:r>
              <a:rPr lang="en-US" b="1" u="sng" dirty="0" err="1">
                <a:latin typeface="Times New Roman" pitchFamily="18" charset="0"/>
                <a:cs typeface="Times New Roman" pitchFamily="18" charset="0"/>
              </a:rPr>
              <a:t>oxymetazoline</a:t>
            </a:r>
            <a:r>
              <a:rPr lang="en-US" b="1" u="sng" dirty="0">
                <a:latin typeface="Times New Roman" pitchFamily="18" charset="0"/>
                <a:cs typeface="Times New Roman" pitchFamily="18" charset="0"/>
              </a:rPr>
              <a:t> or </a:t>
            </a:r>
            <a:r>
              <a:rPr lang="en-US" b="1" u="sng" dirty="0" err="1">
                <a:latin typeface="Times New Roman" pitchFamily="18" charset="0"/>
                <a:cs typeface="Times New Roman" pitchFamily="18" charset="0"/>
              </a:rPr>
              <a:t>xylometazoline</a:t>
            </a:r>
            <a:r>
              <a:rPr lang="en-US" b="1" u="sng" dirty="0">
                <a:latin typeface="Times New Roman" pitchFamily="18" charset="0"/>
                <a:cs typeface="Times New Roman" pitchFamily="18" charset="0"/>
              </a:rPr>
              <a:t> </a:t>
            </a:r>
            <a:r>
              <a:rPr lang="en-US" dirty="0">
                <a:latin typeface="Times New Roman" pitchFamily="18" charset="0"/>
                <a:cs typeface="Times New Roman" pitchFamily="18" charset="0"/>
              </a:rPr>
              <a:t>can be considered for up to 5 days’ treatment in children aged 6–12 years after basic principles of best care have been tried; these medicines</a:t>
            </a:r>
          </a:p>
          <a:p>
            <a:pPr algn="l">
              <a:buNone/>
            </a:pPr>
            <a:r>
              <a:rPr lang="en-US" dirty="0">
                <a:latin typeface="Times New Roman" pitchFamily="18" charset="0"/>
                <a:cs typeface="Times New Roman" pitchFamily="18" charset="0"/>
              </a:rPr>
              <a:t>should not be used in </a:t>
            </a:r>
            <a:r>
              <a:rPr lang="en-US" dirty="0">
                <a:solidFill>
                  <a:srgbClr val="FF0000"/>
                </a:solidFill>
                <a:latin typeface="Times New Roman" pitchFamily="18" charset="0"/>
                <a:cs typeface="Times New Roman" pitchFamily="18" charset="0"/>
              </a:rPr>
              <a:t>children under 6 years of age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260648"/>
            <a:ext cx="6842721" cy="5780715"/>
          </a:xfrm>
        </p:spPr>
        <p:txBody>
          <a:bodyPr>
            <a:normAutofit/>
          </a:bodyPr>
          <a:lstStyle/>
          <a:p>
            <a:pPr marL="0" indent="0" algn="l" rtl="0"/>
            <a:r>
              <a:rPr lang="en-US" sz="3300" b="1" dirty="0">
                <a:latin typeface="Times New Roman" panose="02020603050405020304" pitchFamily="18" charset="0"/>
                <a:cs typeface="Times New Roman" panose="02020603050405020304" pitchFamily="18" charset="0"/>
              </a:rPr>
              <a:t>Children under 6 years old</a:t>
            </a:r>
          </a:p>
          <a:p>
            <a:pPr marL="0" indent="0" algn="l" rtl="0"/>
            <a:endParaRPr lang="en-US" sz="3300" b="1"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In March 2009, an important statement was issued by the Medicines and Healthcare products Regulatory Agency (MHRA), which says:</a:t>
            </a:r>
          </a:p>
          <a:p>
            <a:pPr algn="l" rtl="0"/>
            <a:r>
              <a:rPr lang="en-US" sz="2400" dirty="0">
                <a:latin typeface="Times New Roman" panose="02020603050405020304" pitchFamily="18" charset="0"/>
                <a:cs typeface="Times New Roman" panose="02020603050405020304" pitchFamily="18" charset="0"/>
              </a:rPr>
              <a:t>The new advice is that parents and </a:t>
            </a:r>
            <a:r>
              <a:rPr lang="en-US" sz="2400" dirty="0" smtClean="0">
                <a:latin typeface="Times New Roman" panose="02020603050405020304" pitchFamily="18" charset="0"/>
                <a:cs typeface="Times New Roman" panose="02020603050405020304" pitchFamily="18" charset="0"/>
              </a:rPr>
              <a:t>careers </a:t>
            </a:r>
            <a:r>
              <a:rPr lang="en-US" sz="2400" dirty="0">
                <a:latin typeface="Times New Roman" panose="02020603050405020304" pitchFamily="18" charset="0"/>
                <a:cs typeface="Times New Roman" panose="02020603050405020304" pitchFamily="18" charset="0"/>
              </a:rPr>
              <a:t>should no longer use over-the-counter (OTC) cough and cold medicines in children under 6. </a:t>
            </a:r>
          </a:p>
          <a:p>
            <a:pPr lvl="1" algn="l" rtl="0"/>
            <a:r>
              <a:rPr lang="en-US" sz="2200" dirty="0">
                <a:solidFill>
                  <a:schemeClr val="tx1"/>
                </a:solidFill>
                <a:latin typeface="Times New Roman" panose="02020603050405020304" pitchFamily="18" charset="0"/>
                <a:cs typeface="Times New Roman" panose="02020603050405020304" pitchFamily="18" charset="0"/>
              </a:rPr>
              <a:t>There is </a:t>
            </a:r>
            <a:r>
              <a:rPr lang="en-US" sz="2200" b="1" u="sng" dirty="0">
                <a:solidFill>
                  <a:schemeClr val="tx1"/>
                </a:solidFill>
                <a:latin typeface="Times New Roman" panose="02020603050405020304" pitchFamily="18" charset="0"/>
                <a:cs typeface="Times New Roman" panose="02020603050405020304" pitchFamily="18" charset="0"/>
              </a:rPr>
              <a:t>no evidence that they work </a:t>
            </a:r>
            <a:r>
              <a:rPr lang="en-US" sz="2200" dirty="0">
                <a:solidFill>
                  <a:schemeClr val="tx1"/>
                </a:solidFill>
                <a:latin typeface="Times New Roman" panose="02020603050405020304" pitchFamily="18" charset="0"/>
                <a:cs typeface="Times New Roman" panose="02020603050405020304" pitchFamily="18" charset="0"/>
              </a:rPr>
              <a:t>and  they can </a:t>
            </a:r>
            <a:r>
              <a:rPr lang="en-US" sz="2200" b="1" dirty="0">
                <a:solidFill>
                  <a:schemeClr val="tx1"/>
                </a:solidFill>
                <a:latin typeface="Times New Roman" panose="02020603050405020304" pitchFamily="18" charset="0"/>
                <a:cs typeface="Times New Roman" panose="02020603050405020304" pitchFamily="18" charset="0"/>
              </a:rPr>
              <a:t>cause side-effects</a:t>
            </a:r>
            <a:r>
              <a:rPr lang="en-US" sz="2200" dirty="0">
                <a:solidFill>
                  <a:schemeClr val="tx1"/>
                </a:solidFill>
                <a:latin typeface="Times New Roman" panose="02020603050405020304" pitchFamily="18" charset="0"/>
                <a:cs typeface="Times New Roman" panose="02020603050405020304" pitchFamily="18" charset="0"/>
              </a:rPr>
              <a:t>, such as </a:t>
            </a:r>
            <a:r>
              <a:rPr lang="en-US" sz="2200" b="1" u="sng" dirty="0">
                <a:solidFill>
                  <a:schemeClr val="tx1"/>
                </a:solidFill>
                <a:latin typeface="Times New Roman" panose="02020603050405020304" pitchFamily="18" charset="0"/>
                <a:cs typeface="Times New Roman" panose="02020603050405020304" pitchFamily="18" charset="0"/>
              </a:rPr>
              <a:t>allergic reactions</a:t>
            </a:r>
            <a:r>
              <a:rPr lang="en-US" sz="2200" dirty="0">
                <a:solidFill>
                  <a:schemeClr val="tx1"/>
                </a:solidFill>
                <a:latin typeface="Times New Roman" panose="02020603050405020304" pitchFamily="18" charset="0"/>
                <a:cs typeface="Times New Roman" panose="02020603050405020304" pitchFamily="18" charset="0"/>
              </a:rPr>
              <a:t>, </a:t>
            </a:r>
            <a:r>
              <a:rPr lang="en-US" sz="2200" b="1" u="sng" dirty="0">
                <a:solidFill>
                  <a:schemeClr val="tx1"/>
                </a:solidFill>
                <a:latin typeface="Times New Roman" panose="02020603050405020304" pitchFamily="18" charset="0"/>
                <a:cs typeface="Times New Roman" panose="02020603050405020304" pitchFamily="18" charset="0"/>
              </a:rPr>
              <a:t>effects on sleep or hallucinations.</a:t>
            </a:r>
          </a:p>
          <a:p>
            <a:pPr lvl="1" algn="l" rtl="0"/>
            <a:r>
              <a:rPr lang="en-US" sz="2200" dirty="0">
                <a:solidFill>
                  <a:schemeClr val="tx1"/>
                </a:solidFill>
                <a:latin typeface="Times New Roman" panose="02020603050405020304" pitchFamily="18" charset="0"/>
                <a:cs typeface="Times New Roman" panose="02020603050405020304" pitchFamily="18" charset="0"/>
              </a:rPr>
              <a:t>The risks of side-effects are reduced in older children. This is because </a:t>
            </a:r>
            <a:r>
              <a:rPr lang="en-US" sz="2200" dirty="0">
                <a:solidFill>
                  <a:srgbClr val="FF0000"/>
                </a:solidFill>
                <a:latin typeface="Times New Roman" panose="02020603050405020304" pitchFamily="18" charset="0"/>
                <a:cs typeface="Times New Roman" panose="02020603050405020304" pitchFamily="18" charset="0"/>
              </a:rPr>
              <a:t>they weigh more</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get fewer colds </a:t>
            </a:r>
            <a:r>
              <a:rPr lang="en-US" sz="2200" dirty="0">
                <a:solidFill>
                  <a:schemeClr val="tx1"/>
                </a:solidFill>
                <a:latin typeface="Times New Roman" panose="02020603050405020304" pitchFamily="18" charset="0"/>
                <a:cs typeface="Times New Roman" panose="02020603050405020304" pitchFamily="18" charset="0"/>
              </a:rPr>
              <a:t>and </a:t>
            </a:r>
            <a:r>
              <a:rPr lang="en-US" sz="2200" dirty="0">
                <a:solidFill>
                  <a:srgbClr val="FF0000"/>
                </a:solidFill>
                <a:latin typeface="Times New Roman" panose="02020603050405020304" pitchFamily="18" charset="0"/>
                <a:cs typeface="Times New Roman" panose="02020603050405020304" pitchFamily="18" charset="0"/>
              </a:rPr>
              <a:t>can say if the medicine is doing any good</a:t>
            </a:r>
            <a:r>
              <a:rPr lang="en-US" sz="2200" dirty="0">
                <a:solidFill>
                  <a:schemeClr val="tx1"/>
                </a:solidFill>
                <a:latin typeface="Times New Roman" panose="02020603050405020304" pitchFamily="18" charset="0"/>
                <a:cs typeface="Times New Roman" panose="02020603050405020304" pitchFamily="18" charset="0"/>
              </a:rPr>
              <a:t>.</a:t>
            </a:r>
          </a:p>
          <a:p>
            <a:pPr algn="l" rtl="0"/>
            <a:endParaRPr lang="en-US" dirty="0"/>
          </a:p>
        </p:txBody>
      </p:sp>
    </p:spTree>
    <p:extLst>
      <p:ext uri="{BB962C8B-B14F-4D97-AF65-F5344CB8AC3E}">
        <p14:creationId xmlns:p14="http://schemas.microsoft.com/office/powerpoint/2010/main" val="2679743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332656"/>
            <a:ext cx="6347714" cy="5708707"/>
          </a:xfrm>
        </p:spPr>
        <p:txBody>
          <a:bodyPr>
            <a:normAutofit/>
          </a:bodyPr>
          <a:lstStyle/>
          <a:p>
            <a:pPr algn="l" rtl="0"/>
            <a:endParaRPr lang="en-US" dirty="0"/>
          </a:p>
          <a:p>
            <a:pPr marL="0" indent="0" algn="l" rtl="0">
              <a:buNone/>
            </a:pPr>
            <a:r>
              <a:rPr lang="en-US" sz="2400" b="1" dirty="0">
                <a:latin typeface="Times New Roman" panose="02020603050405020304" pitchFamily="18" charset="0"/>
                <a:cs typeface="Times New Roman" panose="02020603050405020304" pitchFamily="18" charset="0"/>
              </a:rPr>
              <a:t>Alternatives to cough and cold medicines for infants</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b="1" dirty="0">
                <a:solidFill>
                  <a:srgbClr val="FF0000"/>
                </a:solidFill>
                <a:latin typeface="Times New Roman" panose="02020603050405020304" pitchFamily="18" charset="0"/>
                <a:cs typeface="Times New Roman" panose="02020603050405020304" pitchFamily="18" charset="0"/>
              </a:rPr>
              <a:t>Saline nose drops or spray </a:t>
            </a:r>
            <a:r>
              <a:rPr lang="en-US" sz="2400" dirty="0">
                <a:latin typeface="Times New Roman" panose="02020603050405020304" pitchFamily="18" charset="0"/>
                <a:cs typeface="Times New Roman" panose="02020603050405020304" pitchFamily="18" charset="0"/>
              </a:rPr>
              <a:t>keep nasal passages moist and helps avoid stuffiness.</a:t>
            </a:r>
          </a:p>
          <a:p>
            <a:pPr algn="l" rtl="0"/>
            <a:r>
              <a:rPr lang="en-US" sz="2400" b="1" u="sng" dirty="0">
                <a:solidFill>
                  <a:srgbClr val="FF0000"/>
                </a:solidFill>
                <a:latin typeface="Times New Roman" panose="02020603050405020304" pitchFamily="18" charset="0"/>
                <a:cs typeface="Times New Roman" panose="02020603050405020304" pitchFamily="18" charset="0"/>
              </a:rPr>
              <a:t>Acetaminophen or ibuprofen </a:t>
            </a:r>
            <a:r>
              <a:rPr lang="en-US" sz="2400" dirty="0">
                <a:latin typeface="Times New Roman" panose="02020603050405020304" pitchFamily="18" charset="0"/>
                <a:cs typeface="Times New Roman" panose="02020603050405020304" pitchFamily="18" charset="0"/>
              </a:rPr>
              <a:t>can be used to reduce fever, aches and pains. Parents should carefully read and follow the product’s instructions for use label.</a:t>
            </a:r>
          </a:p>
          <a:p>
            <a:pPr algn="l" rtl="0"/>
            <a:r>
              <a:rPr lang="en-US" sz="2400" b="1" u="sng" dirty="0">
                <a:solidFill>
                  <a:srgbClr val="FF0000"/>
                </a:solidFill>
                <a:latin typeface="Times New Roman" panose="02020603050405020304" pitchFamily="18" charset="0"/>
                <a:cs typeface="Times New Roman" panose="02020603050405020304" pitchFamily="18" charset="0"/>
              </a:rPr>
              <a:t>Drinking plenty of liquids </a:t>
            </a:r>
            <a:r>
              <a:rPr lang="en-US" sz="2400" dirty="0">
                <a:latin typeface="Times New Roman" panose="02020603050405020304" pitchFamily="18" charset="0"/>
                <a:cs typeface="Times New Roman" panose="02020603050405020304" pitchFamily="18" charset="0"/>
              </a:rPr>
              <a:t>will help the child stay well hydrated.</a:t>
            </a:r>
          </a:p>
          <a:p>
            <a:pPr algn="l" rtl="0"/>
            <a:endParaRPr lang="en-US" dirty="0"/>
          </a:p>
        </p:txBody>
      </p:sp>
    </p:spTree>
    <p:extLst>
      <p:ext uri="{BB962C8B-B14F-4D97-AF65-F5344CB8AC3E}">
        <p14:creationId xmlns:p14="http://schemas.microsoft.com/office/powerpoint/2010/main" val="72524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ahyaa\Pictures\downloa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3563" y="1828800"/>
            <a:ext cx="2143125" cy="3048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yahyaa\Pictures\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48075" y="2190750"/>
            <a:ext cx="1847850" cy="2476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yahyaa\Pictures\Otrivin-Baby-Salin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12298" y="2190750"/>
            <a:ext cx="2143125"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412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23728" y="692696"/>
            <a:ext cx="5184575" cy="4717504"/>
          </a:xfrm>
        </p:spPr>
      </p:pic>
      <p:sp>
        <p:nvSpPr>
          <p:cNvPr id="4" name="Rectangle 3"/>
          <p:cNvSpPr/>
          <p:nvPr/>
        </p:nvSpPr>
        <p:spPr>
          <a:xfrm>
            <a:off x="1005473" y="508030"/>
            <a:ext cx="2236510" cy="369332"/>
          </a:xfrm>
          <a:prstGeom prst="rect">
            <a:avLst/>
          </a:prstGeom>
        </p:spPr>
        <p:txBody>
          <a:bodyPr wrap="none">
            <a:spAutoFit/>
          </a:bodyPr>
          <a:lstStyle/>
          <a:p>
            <a:r>
              <a:rPr lang="en-US" dirty="0"/>
              <a:t>Spray versus drops </a:t>
            </a:r>
          </a:p>
        </p:txBody>
      </p:sp>
    </p:spTree>
    <p:extLst>
      <p:ext uri="{BB962C8B-B14F-4D97-AF65-F5344CB8AC3E}">
        <p14:creationId xmlns:p14="http://schemas.microsoft.com/office/powerpoint/2010/main" val="69783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458634" cy="1143000"/>
          </a:xfrm>
        </p:spPr>
        <p:txBody>
          <a:bodyPr>
            <a:normAutofit/>
          </a:bodyPr>
          <a:lstStyle/>
          <a:p>
            <a:r>
              <a:rPr lang="en-US" i="1" dirty="0">
                <a:solidFill>
                  <a:srgbClr val="FF0000"/>
                </a:solidFill>
                <a:latin typeface="Times New Roman" pitchFamily="18" charset="0"/>
                <a:cs typeface="Times New Roman" pitchFamily="18" charset="0"/>
              </a:rPr>
              <a:t>Differential diagnosis</a:t>
            </a:r>
            <a:endParaRPr lang="en-US" dirty="0"/>
          </a:p>
        </p:txBody>
      </p:sp>
      <p:sp>
        <p:nvSpPr>
          <p:cNvPr id="3" name="Content Placeholder 2"/>
          <p:cNvSpPr>
            <a:spLocks noGrp="1"/>
          </p:cNvSpPr>
          <p:nvPr>
            <p:ph idx="1"/>
          </p:nvPr>
        </p:nvSpPr>
        <p:spPr>
          <a:xfrm>
            <a:off x="304800" y="1676400"/>
            <a:ext cx="8229600" cy="4724400"/>
          </a:xfrm>
        </p:spPr>
        <p:txBody>
          <a:bodyPr>
            <a:normAutofit/>
          </a:bodyPr>
          <a:lstStyle/>
          <a:p>
            <a:pPr lvl="0" algn="l" rtl="0">
              <a:buNone/>
            </a:pPr>
            <a:r>
              <a:rPr lang="en-US" i="1" dirty="0">
                <a:solidFill>
                  <a:srgbClr val="FF0000"/>
                </a:solidFill>
                <a:latin typeface="Times New Roman" pitchFamily="18" charset="0"/>
                <a:cs typeface="Times New Roman" pitchFamily="18" charset="0"/>
              </a:rPr>
              <a:t>Differential diagnosis</a:t>
            </a:r>
            <a:r>
              <a:rPr lang="en-US" i="1" dirty="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 </a:t>
            </a:r>
          </a:p>
          <a:p>
            <a:pPr lvl="0" algn="l" rtl="0">
              <a:buNone/>
            </a:pPr>
            <a:r>
              <a:rPr lang="en-US" dirty="0">
                <a:solidFill>
                  <a:schemeClr val="tx1"/>
                </a:solidFill>
                <a:latin typeface="Times New Roman" pitchFamily="18" charset="0"/>
                <a:cs typeface="Times New Roman" pitchFamily="18" charset="0"/>
              </a:rPr>
              <a:t>The pharmacist must try to differentiate between viral infection and conditions that present with similar symptoms ( e.g.; </a:t>
            </a:r>
            <a:r>
              <a:rPr lang="en-US" u="sng" dirty="0">
                <a:solidFill>
                  <a:schemeClr val="tx1"/>
                </a:solidFill>
                <a:latin typeface="Times New Roman" pitchFamily="18" charset="0"/>
                <a:cs typeface="Times New Roman" pitchFamily="18" charset="0"/>
              </a:rPr>
              <a:t>flu, sinusitis, allergic &amp; chronic rhinitis)</a:t>
            </a:r>
            <a:r>
              <a:rPr lang="en-US" dirty="0">
                <a:solidFill>
                  <a:schemeClr val="tx1"/>
                </a:solidFill>
                <a:latin typeface="Times New Roman" pitchFamily="18" charset="0"/>
                <a:cs typeface="Times New Roman" pitchFamily="18" charset="0"/>
              </a:rPr>
              <a:t>, as well as the complications associated with the common cold.</a:t>
            </a:r>
          </a:p>
          <a:p>
            <a:pPr lvl="0" algn="l" rtl="0">
              <a:buNone/>
            </a:pPr>
            <a:r>
              <a:rPr lang="en-US" dirty="0">
                <a:solidFill>
                  <a:schemeClr val="tx1"/>
                </a:solidFill>
                <a:latin typeface="Times New Roman" pitchFamily="18" charset="0"/>
                <a:cs typeface="Times New Roman" pitchFamily="18" charset="0"/>
              </a:rPr>
              <a:t> Differentiating between colds and flu( which required referral for further investigations'^) is needed. Patients often use the word "flu" when describing a common cold. </a:t>
            </a:r>
          </a:p>
        </p:txBody>
      </p:sp>
    </p:spTree>
    <p:extLst>
      <p:ext uri="{BB962C8B-B14F-4D97-AF65-F5344CB8AC3E}">
        <p14:creationId xmlns:p14="http://schemas.microsoft.com/office/powerpoint/2010/main" val="37635567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534834" cy="914400"/>
          </a:xfrm>
        </p:spPr>
        <p:txBody>
          <a:bodyPr>
            <a:normAutofit/>
          </a:bodyPr>
          <a:lstStyle/>
          <a:p>
            <a:r>
              <a:rPr lang="en-US" i="1" dirty="0">
                <a:solidFill>
                  <a:schemeClr val="tx1"/>
                </a:solidFill>
                <a:latin typeface="Times New Roman" pitchFamily="18" charset="0"/>
                <a:cs typeface="Times New Roman" pitchFamily="18" charset="0"/>
              </a:rPr>
              <a:t>Combination products </a:t>
            </a:r>
            <a:endParaRPr lang="en-US" dirty="0"/>
          </a:p>
        </p:txBody>
      </p:sp>
      <p:sp>
        <p:nvSpPr>
          <p:cNvPr id="3" name="Content Placeholder 2"/>
          <p:cNvSpPr>
            <a:spLocks noGrp="1"/>
          </p:cNvSpPr>
          <p:nvPr>
            <p:ph idx="1"/>
          </p:nvPr>
        </p:nvSpPr>
        <p:spPr>
          <a:xfrm>
            <a:off x="609600" y="1752600"/>
            <a:ext cx="8001000" cy="4495800"/>
          </a:xfrm>
        </p:spPr>
        <p:txBody>
          <a:bodyPr>
            <a:noAutofit/>
          </a:bodyPr>
          <a:lstStyle/>
          <a:p>
            <a:pPr marL="68580" indent="0" algn="l">
              <a:buNone/>
            </a:pPr>
            <a:r>
              <a:rPr lang="en-US" b="1" i="1" dirty="0">
                <a:solidFill>
                  <a:schemeClr val="tx1"/>
                </a:solidFill>
                <a:latin typeface="Times New Roman" pitchFamily="18" charset="0"/>
                <a:cs typeface="Times New Roman" pitchFamily="18" charset="0"/>
              </a:rPr>
              <a:t>3-Combination products :</a:t>
            </a:r>
            <a:r>
              <a:rPr lang="en-US" b="1" i="1" dirty="0" err="1">
                <a:solidFill>
                  <a:schemeClr val="tx1"/>
                </a:solidFill>
                <a:latin typeface="Times New Roman" pitchFamily="18" charset="0"/>
                <a:cs typeface="Times New Roman" pitchFamily="18" charset="0"/>
              </a:rPr>
              <a:t>sympathomimetics</a:t>
            </a:r>
            <a:r>
              <a:rPr lang="en-US" b="1" i="1" dirty="0">
                <a:solidFill>
                  <a:schemeClr val="tx1"/>
                </a:solidFill>
                <a:latin typeface="Times New Roman" pitchFamily="18" charset="0"/>
                <a:cs typeface="Times New Roman" pitchFamily="18" charset="0"/>
              </a:rPr>
              <a:t> (for congestion) + Antihistamine( for </a:t>
            </a:r>
            <a:r>
              <a:rPr lang="en-US" b="1" i="1" dirty="0" err="1">
                <a:solidFill>
                  <a:schemeClr val="tx1"/>
                </a:solidFill>
                <a:latin typeface="Times New Roman" pitchFamily="18" charset="0"/>
                <a:cs typeface="Times New Roman" pitchFamily="18" charset="0"/>
              </a:rPr>
              <a:t>rhinorrhoea</a:t>
            </a:r>
            <a:r>
              <a:rPr lang="en-US" b="1" i="1" dirty="0">
                <a:solidFill>
                  <a:schemeClr val="tx1"/>
                </a:solidFill>
                <a:latin typeface="Times New Roman" pitchFamily="18" charset="0"/>
                <a:cs typeface="Times New Roman" pitchFamily="18" charset="0"/>
              </a:rPr>
              <a:t> and sneezing):</a:t>
            </a:r>
            <a:endParaRPr lang="en-US" b="1" dirty="0">
              <a:solidFill>
                <a:schemeClr val="tx1"/>
              </a:solidFill>
              <a:latin typeface="Times New Roman" pitchFamily="18" charset="0"/>
              <a:cs typeface="Times New Roman" pitchFamily="18" charset="0"/>
            </a:endParaRPr>
          </a:p>
          <a:p>
            <a:pPr marL="68580" indent="0" algn="l">
              <a:buNone/>
            </a:pPr>
            <a:r>
              <a:rPr lang="en-US" dirty="0">
                <a:solidFill>
                  <a:schemeClr val="tx1"/>
                </a:solidFill>
                <a:latin typeface="Times New Roman" pitchFamily="18" charset="0"/>
                <a:cs typeface="Times New Roman" pitchFamily="18" charset="0"/>
              </a:rPr>
              <a:t>Example of Combination products is :</a:t>
            </a:r>
          </a:p>
          <a:p>
            <a:pPr marL="68580" indent="0" algn="l">
              <a:buNone/>
            </a:pPr>
            <a:r>
              <a:rPr lang="en-US" dirty="0" err="1">
                <a:solidFill>
                  <a:schemeClr val="tx1"/>
                </a:solidFill>
                <a:latin typeface="Times New Roman" pitchFamily="18" charset="0"/>
                <a:cs typeface="Times New Roman" pitchFamily="18" charset="0"/>
              </a:rPr>
              <a:t>Actifid</a:t>
            </a:r>
            <a:r>
              <a:rPr lang="en-US" dirty="0">
                <a:solidFill>
                  <a:schemeClr val="tx1"/>
                </a:solidFill>
                <a:latin typeface="Times New Roman" pitchFamily="18" charset="0"/>
                <a:cs typeface="Times New Roman" pitchFamily="18" charset="0"/>
              </a:rPr>
              <a:t>® tablet and syrup: which composed of </a:t>
            </a:r>
            <a:r>
              <a:rPr lang="en-US" dirty="0" err="1">
                <a:solidFill>
                  <a:schemeClr val="tx1"/>
                </a:solidFill>
                <a:latin typeface="Times New Roman" pitchFamily="18" charset="0"/>
                <a:cs typeface="Times New Roman" pitchFamily="18" charset="0"/>
              </a:rPr>
              <a:t>Triprolidine</a:t>
            </a:r>
            <a:r>
              <a:rPr lang="en-US" dirty="0">
                <a:solidFill>
                  <a:schemeClr val="tx1"/>
                </a:solidFill>
                <a:latin typeface="Times New Roman" pitchFamily="18" charset="0"/>
                <a:cs typeface="Times New Roman" pitchFamily="18" charset="0"/>
              </a:rPr>
              <a:t> ( sedating antihistamine) and </a:t>
            </a:r>
            <a:r>
              <a:rPr lang="ar-IQ"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 Pseudoephedrine (</a:t>
            </a:r>
            <a:r>
              <a:rPr lang="en-US" dirty="0" err="1">
                <a:solidFill>
                  <a:schemeClr val="tx1"/>
                </a:solidFill>
                <a:latin typeface="Times New Roman" pitchFamily="18" charset="0"/>
                <a:cs typeface="Times New Roman" pitchFamily="18" charset="0"/>
              </a:rPr>
              <a:t>sympathomimetics</a:t>
            </a:r>
            <a:r>
              <a:rPr lang="en-US" dirty="0">
                <a:solidFill>
                  <a:schemeClr val="tx1"/>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Clarinase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pseduephedrin</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loratidin</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Panadol</a:t>
            </a:r>
            <a:r>
              <a:rPr lang="en-US" dirty="0">
                <a:latin typeface="Times New Roman" pitchFamily="18" charset="0"/>
                <a:cs typeface="Times New Roman" pitchFamily="18" charset="0"/>
              </a:rPr>
              <a:t> cold and flu (night or day)</a:t>
            </a:r>
          </a:p>
          <a:p>
            <a:pPr marL="68580" indent="0" algn="l">
              <a:buNone/>
            </a:pPr>
            <a:r>
              <a:rPr lang="en-US" dirty="0">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p>
            <a:pPr marL="68580" indent="0" algn="l">
              <a:buNone/>
            </a:pPr>
            <a:endParaRPr lang="en-US"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1583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yahyaa\Pictures\actiefi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914400"/>
            <a:ext cx="56388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9677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yahyaa\Pictures\4.1.B.1_300x300_Cold n Flu D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1066800"/>
            <a:ext cx="56388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707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Pictures\download.jpg"/>
          <p:cNvPicPr>
            <a:picLocks noChangeAspect="1" noChangeArrowheads="1"/>
          </p:cNvPicPr>
          <p:nvPr/>
        </p:nvPicPr>
        <p:blipFill>
          <a:blip r:embed="rId2" cstate="print"/>
          <a:srcRect/>
          <a:stretch>
            <a:fillRect/>
          </a:stretch>
        </p:blipFill>
        <p:spPr bwMode="auto">
          <a:xfrm>
            <a:off x="1752600" y="762000"/>
            <a:ext cx="5715000" cy="44958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yahyaa\Pictures\0001936_panadol-cold-flu-caplets_600.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571500"/>
            <a:ext cx="5715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5149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hyaa\Pictures\4.1.A.4_300x300_Panadol Nig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838200"/>
            <a:ext cx="71628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2744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Pictures\download (1).jpg"/>
          <p:cNvPicPr>
            <a:picLocks noChangeAspect="1" noChangeArrowheads="1"/>
          </p:cNvPicPr>
          <p:nvPr/>
        </p:nvPicPr>
        <p:blipFill>
          <a:blip r:embed="rId2" cstate="print"/>
          <a:srcRect/>
          <a:stretch>
            <a:fillRect/>
          </a:stretch>
        </p:blipFill>
        <p:spPr bwMode="auto">
          <a:xfrm>
            <a:off x="1295400" y="1600200"/>
            <a:ext cx="6400800" cy="342900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ahyaa\Pictures\IMG_20160909_180932-400x40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228600"/>
            <a:ext cx="4114800" cy="56388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yahyaa\Pictures\download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990600"/>
            <a:ext cx="36576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2147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if-online.com/image/cache/1416-500x500.jpg"/>
          <p:cNvPicPr>
            <a:picLocks noGrp="1" noChangeAspect="1" noChangeArrowheads="1"/>
          </p:cNvPicPr>
          <p:nvPr>
            <p:ph idx="1"/>
          </p:nvPr>
        </p:nvPicPr>
        <p:blipFill>
          <a:blip r:embed="rId2" cstate="print"/>
          <a:srcRect/>
          <a:stretch>
            <a:fillRect/>
          </a:stretch>
        </p:blipFill>
        <p:spPr bwMode="auto">
          <a:xfrm>
            <a:off x="0" y="685800"/>
            <a:ext cx="4762500" cy="4012158"/>
          </a:xfrm>
          <a:prstGeom prst="rect">
            <a:avLst/>
          </a:prstGeom>
          <a:noFill/>
        </p:spPr>
      </p:pic>
      <p:pic>
        <p:nvPicPr>
          <p:cNvPr id="5" name="Picture 4" descr="http://www.easyapotheke.de/images/xt_images/1329096.jpg"/>
          <p:cNvPicPr>
            <a:picLocks noChangeAspect="1" noChangeArrowheads="1"/>
          </p:cNvPicPr>
          <p:nvPr/>
        </p:nvPicPr>
        <p:blipFill>
          <a:blip r:embed="rId3" cstate="print"/>
          <a:srcRect/>
          <a:stretch>
            <a:fillRect/>
          </a:stretch>
        </p:blipFill>
        <p:spPr bwMode="auto">
          <a:xfrm>
            <a:off x="4724400" y="1143000"/>
            <a:ext cx="3627512" cy="5149552"/>
          </a:xfrm>
          <a:prstGeom prst="rect">
            <a:avLst/>
          </a:prstGeom>
          <a:noFill/>
        </p:spPr>
      </p:pic>
    </p:spTree>
    <p:extLst>
      <p:ext uri="{BB962C8B-B14F-4D97-AF65-F5344CB8AC3E}">
        <p14:creationId xmlns:p14="http://schemas.microsoft.com/office/powerpoint/2010/main" val="4084526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816" y="260648"/>
            <a:ext cx="6347713" cy="1320800"/>
          </a:xfrm>
        </p:spPr>
        <p:txBody>
          <a:bodyPr/>
          <a:lstStyle/>
          <a:p>
            <a:r>
              <a:rPr lang="en-US" dirty="0"/>
              <a:t>Sore throat</a:t>
            </a:r>
          </a:p>
        </p:txBody>
      </p:sp>
      <p:sp>
        <p:nvSpPr>
          <p:cNvPr id="3" name="Content Placeholder 2"/>
          <p:cNvSpPr>
            <a:spLocks noGrp="1"/>
          </p:cNvSpPr>
          <p:nvPr>
            <p:ph idx="1"/>
          </p:nvPr>
        </p:nvSpPr>
        <p:spPr>
          <a:xfrm>
            <a:off x="645489" y="1557958"/>
            <a:ext cx="6347714" cy="3880773"/>
          </a:xfrm>
        </p:spPr>
        <p:txBody>
          <a:bodyPr>
            <a:normAutofit/>
          </a:bodyPr>
          <a:lstStyle/>
          <a:p>
            <a:pPr marL="0" indent="0" algn="l" rtl="0">
              <a:buNone/>
            </a:pPr>
            <a:r>
              <a:rPr lang="en-US" sz="2400" dirty="0">
                <a:latin typeface="Times New Roman" panose="02020603050405020304" pitchFamily="18" charset="0"/>
                <a:cs typeface="Times New Roman" panose="02020603050405020304" pitchFamily="18" charset="0"/>
              </a:rPr>
              <a:t>Demulcents</a:t>
            </a:r>
          </a:p>
          <a:p>
            <a:pPr algn="l" rtl="0"/>
            <a:r>
              <a:rPr lang="en-US" sz="2400" dirty="0">
                <a:latin typeface="Times New Roman" panose="02020603050405020304" pitchFamily="18" charset="0"/>
                <a:cs typeface="Times New Roman" panose="02020603050405020304" pitchFamily="18" charset="0"/>
              </a:rPr>
              <a:t>Sucking anything produces saliva, lubricating and soothing inflamed tissues and washing infecting organisms off them.</a:t>
            </a:r>
          </a:p>
          <a:p>
            <a:pPr algn="l" rtl="0"/>
            <a:r>
              <a:rPr lang="en-US" sz="2400" dirty="0">
                <a:latin typeface="Times New Roman" panose="02020603050405020304" pitchFamily="18" charset="0"/>
                <a:cs typeface="Times New Roman" panose="02020603050405020304" pitchFamily="18" charset="0"/>
              </a:rPr>
              <a:t> Any lozenge or pastille, regardless of ingredients, will do this. </a:t>
            </a:r>
          </a:p>
          <a:p>
            <a:pPr marL="0" indent="0" algn="l" rtl="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03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i="1" dirty="0">
                <a:solidFill>
                  <a:srgbClr val="FF0000"/>
                </a:solidFill>
                <a:latin typeface="Times New Roman" pitchFamily="18" charset="0"/>
                <a:cs typeface="Times New Roman" pitchFamily="18" charset="0"/>
              </a:rPr>
              <a:t>Differential diagnosis between common cold and flu</a:t>
            </a:r>
            <a:endParaRPr lang="ar-IQ" sz="28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473910706"/>
              </p:ext>
            </p:extLst>
          </p:nvPr>
        </p:nvGraphicFramePr>
        <p:xfrm>
          <a:off x="914400" y="1752601"/>
          <a:ext cx="6705600" cy="4368799"/>
        </p:xfrm>
        <a:graphic>
          <a:graphicData uri="http://schemas.openxmlformats.org/drawingml/2006/table">
            <a:tbl>
              <a:tblPr rtl="1" firstRow="1" bandRow="1">
                <a:tableStyleId>{5C22544A-7EE6-4342-B048-85BDC9FD1C3A}</a:tableStyleId>
              </a:tblPr>
              <a:tblGrid>
                <a:gridCol w="3352800">
                  <a:extLst>
                    <a:ext uri="{9D8B030D-6E8A-4147-A177-3AD203B41FA5}">
                      <a16:colId xmlns:a16="http://schemas.microsoft.com/office/drawing/2014/main" xmlns="" val="20000"/>
                    </a:ext>
                  </a:extLst>
                </a:gridCol>
                <a:gridCol w="3352800">
                  <a:extLst>
                    <a:ext uri="{9D8B030D-6E8A-4147-A177-3AD203B41FA5}">
                      <a16:colId xmlns:a16="http://schemas.microsoft.com/office/drawing/2014/main" xmlns="" val="20001"/>
                    </a:ext>
                  </a:extLst>
                </a:gridCol>
              </a:tblGrid>
              <a:tr h="430976">
                <a:tc>
                  <a:txBody>
                    <a:bodyPr/>
                    <a:lstStyle/>
                    <a:p>
                      <a:pPr algn="l" rtl="1"/>
                      <a:r>
                        <a:rPr lang="en-US" dirty="0"/>
                        <a:t>Common cold</a:t>
                      </a:r>
                      <a:endParaRPr lang="ar-IQ" dirty="0"/>
                    </a:p>
                  </a:txBody>
                  <a:tcPr/>
                </a:tc>
                <a:tc>
                  <a:txBody>
                    <a:bodyPr/>
                    <a:lstStyle/>
                    <a:p>
                      <a:pPr algn="l" rtl="1"/>
                      <a:r>
                        <a:rPr lang="en-US" dirty="0"/>
                        <a:t>Flu</a:t>
                      </a:r>
                      <a:r>
                        <a:rPr lang="en-US" baseline="0" dirty="0"/>
                        <a:t> </a:t>
                      </a:r>
                      <a:endParaRPr lang="ar-IQ" dirty="0"/>
                    </a:p>
                  </a:txBody>
                  <a:tcPr/>
                </a:tc>
                <a:extLst>
                  <a:ext uri="{0D108BD9-81ED-4DB2-BD59-A6C34878D82A}">
                    <a16:rowId xmlns:a16="http://schemas.microsoft.com/office/drawing/2014/main" xmlns="" val="10000"/>
                  </a:ext>
                </a:extLst>
              </a:tr>
              <a:tr h="430976">
                <a:tc>
                  <a:txBody>
                    <a:bodyPr/>
                    <a:lstStyle/>
                    <a:p>
                      <a:pPr algn="l" rtl="1"/>
                      <a:r>
                        <a:rPr lang="en-US" dirty="0">
                          <a:solidFill>
                            <a:schemeClr val="tx1"/>
                          </a:solidFill>
                          <a:latin typeface="Times New Roman" pitchFamily="18" charset="0"/>
                          <a:cs typeface="Times New Roman" pitchFamily="18" charset="0"/>
                        </a:rPr>
                        <a:t>Gradual onset of symptoms</a:t>
                      </a:r>
                      <a:endParaRPr lang="ar-IQ" dirty="0"/>
                    </a:p>
                  </a:txBody>
                  <a:tcPr/>
                </a:tc>
                <a:tc>
                  <a:txBody>
                    <a:bodyPr/>
                    <a:lstStyle/>
                    <a:p>
                      <a:pPr algn="l" rtl="1"/>
                      <a:r>
                        <a:rPr lang="en-US" dirty="0">
                          <a:solidFill>
                            <a:schemeClr val="tx1"/>
                          </a:solidFill>
                          <a:latin typeface="Times New Roman" pitchFamily="18" charset="0"/>
                          <a:cs typeface="Times New Roman" pitchFamily="18" charset="0"/>
                        </a:rPr>
                        <a:t>Abrupt onset of symptoms</a:t>
                      </a:r>
                      <a:endParaRPr lang="ar-IQ" dirty="0"/>
                    </a:p>
                  </a:txBody>
                  <a:tcPr/>
                </a:tc>
                <a:extLst>
                  <a:ext uri="{0D108BD9-81ED-4DB2-BD59-A6C34878D82A}">
                    <a16:rowId xmlns:a16="http://schemas.microsoft.com/office/drawing/2014/main" xmlns="" val="10001"/>
                  </a:ext>
                </a:extLst>
              </a:tr>
              <a:tr h="1381485">
                <a:tc>
                  <a:txBody>
                    <a:bodyPr/>
                    <a:lstStyle/>
                    <a:p>
                      <a:pPr algn="l" rtl="1"/>
                      <a:r>
                        <a:rPr lang="en-US" dirty="0"/>
                        <a:t>Temp. rarely elevated</a:t>
                      </a:r>
                      <a:endParaRPr lang="ar-IQ" dirty="0"/>
                    </a:p>
                  </a:txBody>
                  <a:tcPr/>
                </a:tc>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Times New Roman" pitchFamily="18" charset="0"/>
                          <a:cs typeface="Times New Roman" pitchFamily="18" charset="0"/>
                        </a:rPr>
                        <a:t>Temp. is </a:t>
                      </a:r>
                      <a:r>
                        <a:rPr lang="en-US" sz="1800" dirty="0">
                          <a:solidFill>
                            <a:srgbClr val="FF0000"/>
                          </a:solidFill>
                          <a:latin typeface="Times New Roman" pitchFamily="18" charset="0"/>
                          <a:cs typeface="Times New Roman" pitchFamily="18" charset="0"/>
                        </a:rPr>
                        <a:t>38c</a:t>
                      </a:r>
                      <a:r>
                        <a:rPr lang="en-US" sz="1800" dirty="0">
                          <a:solidFill>
                            <a:schemeClr val="tx1"/>
                          </a:solidFill>
                          <a:latin typeface="Times New Roman" pitchFamily="18" charset="0"/>
                          <a:cs typeface="Times New Roman" pitchFamily="18" charset="0"/>
                        </a:rPr>
                        <a:t> or higher (37.5 in elderly).</a:t>
                      </a:r>
                    </a:p>
                    <a:p>
                      <a:pPr marL="0" marR="0" lvl="0" indent="0" algn="l" defTabSz="914400" rtl="1" eaLnBrk="1" fontAlgn="auto" latinLnBrk="0" hangingPunct="1">
                        <a:lnSpc>
                          <a:spcPct val="100000"/>
                        </a:lnSpc>
                        <a:spcBef>
                          <a:spcPts val="0"/>
                        </a:spcBef>
                        <a:spcAft>
                          <a:spcPts val="0"/>
                        </a:spcAft>
                        <a:buClrTx/>
                        <a:buSzTx/>
                        <a:buFontTx/>
                        <a:buNone/>
                        <a:tabLst/>
                        <a:defRPr/>
                      </a:pPr>
                      <a:endParaRPr lang="en-US" sz="1800" b="1" dirty="0">
                        <a:solidFill>
                          <a:schemeClr val="tx1"/>
                        </a:solidFill>
                        <a:latin typeface="Times New Roman" pitchFamily="18" charset="0"/>
                        <a:cs typeface="Times New Roman" pitchFamily="18" charset="0"/>
                      </a:endParaRPr>
                    </a:p>
                    <a:p>
                      <a:pPr algn="l" rtl="1"/>
                      <a:endParaRPr lang="ar-IQ" dirty="0"/>
                    </a:p>
                  </a:txBody>
                  <a:tcPr/>
                </a:tc>
                <a:extLst>
                  <a:ext uri="{0D108BD9-81ED-4DB2-BD59-A6C34878D82A}">
                    <a16:rowId xmlns:a16="http://schemas.microsoft.com/office/drawing/2014/main" xmlns="" val="10002"/>
                  </a:ext>
                </a:extLst>
              </a:tr>
              <a:tr h="1381485">
                <a:tc>
                  <a:txBody>
                    <a:bodyPr/>
                    <a:lstStyle/>
                    <a:p>
                      <a:pPr algn="l" rtl="1"/>
                      <a:r>
                        <a:rPr lang="en-US" sz="1800" dirty="0">
                          <a:solidFill>
                            <a:srgbClr val="FF0000"/>
                          </a:solidFill>
                          <a:latin typeface="Times New Roman" pitchFamily="18" charset="0"/>
                          <a:cs typeface="Times New Roman" pitchFamily="18" charset="0"/>
                        </a:rPr>
                        <a:t>respiratory </a:t>
                      </a:r>
                      <a:r>
                        <a:rPr lang="en-US" sz="1800" dirty="0" smtClean="0">
                          <a:solidFill>
                            <a:srgbClr val="FF0000"/>
                          </a:solidFill>
                          <a:latin typeface="Times New Roman" pitchFamily="18" charset="0"/>
                          <a:cs typeface="Times New Roman" pitchFamily="18" charset="0"/>
                        </a:rPr>
                        <a:t>symptoms </a:t>
                      </a:r>
                      <a:r>
                        <a:rPr lang="en-US" sz="1800" dirty="0" smtClean="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cough, sore throat, nasal congestion, or </a:t>
                      </a:r>
                      <a:r>
                        <a:rPr lang="en-US" sz="1800" dirty="0" err="1">
                          <a:solidFill>
                            <a:schemeClr val="tx1"/>
                          </a:solidFill>
                          <a:latin typeface="Times New Roman" pitchFamily="18" charset="0"/>
                          <a:cs typeface="Times New Roman" pitchFamily="18" charset="0"/>
                        </a:rPr>
                        <a:t>rhinorrhoea</a:t>
                      </a:r>
                      <a:r>
                        <a:rPr lang="en-US" sz="1800" dirty="0">
                          <a:solidFill>
                            <a:schemeClr val="tx1"/>
                          </a:solidFill>
                          <a:latin typeface="Times New Roman" pitchFamily="18" charset="0"/>
                          <a:cs typeface="Times New Roman" pitchFamily="18" charset="0"/>
                        </a:rPr>
                        <a:t>) is</a:t>
                      </a:r>
                      <a:r>
                        <a:rPr lang="en-US" sz="1800" baseline="0" dirty="0">
                          <a:solidFill>
                            <a:schemeClr val="tx1"/>
                          </a:solidFill>
                          <a:latin typeface="Times New Roman" pitchFamily="18" charset="0"/>
                          <a:cs typeface="Times New Roman" pitchFamily="18" charset="0"/>
                        </a:rPr>
                        <a:t> predominant </a:t>
                      </a:r>
                      <a:endParaRPr lang="ar-IQ" dirty="0"/>
                    </a:p>
                  </a:txBody>
                  <a:tcPr/>
                </a:tc>
                <a:tc>
                  <a:txBody>
                    <a:bodyPr/>
                    <a:lstStyle/>
                    <a:p>
                      <a:pPr algn="l" rtl="1"/>
                      <a:r>
                        <a:rPr lang="en-US" sz="1800" dirty="0">
                          <a:solidFill>
                            <a:srgbClr val="FF0000"/>
                          </a:solidFill>
                          <a:latin typeface="Times New Roman" pitchFamily="18" charset="0"/>
                          <a:cs typeface="Times New Roman" pitchFamily="18" charset="0"/>
                        </a:rPr>
                        <a:t>constitutional </a:t>
                      </a:r>
                      <a:r>
                        <a:rPr lang="en-US" sz="1800" dirty="0" smtClean="0">
                          <a:solidFill>
                            <a:srgbClr val="FF0000"/>
                          </a:solidFill>
                          <a:latin typeface="Times New Roman" pitchFamily="18" charset="0"/>
                          <a:cs typeface="Times New Roman" pitchFamily="18" charset="0"/>
                        </a:rPr>
                        <a:t>symptoms </a:t>
                      </a:r>
                      <a:r>
                        <a:rPr lang="en-US" sz="1800" dirty="0" smtClean="0">
                          <a:solidFill>
                            <a:schemeClr val="tx1"/>
                          </a:solidFill>
                          <a:latin typeface="Times New Roman" pitchFamily="18" charset="0"/>
                          <a:cs typeface="Times New Roman" pitchFamily="18" charset="0"/>
                        </a:rPr>
                        <a:t>( </a:t>
                      </a:r>
                      <a:r>
                        <a:rPr lang="en-US" sz="1800" dirty="0">
                          <a:solidFill>
                            <a:schemeClr val="tx1"/>
                          </a:solidFill>
                          <a:latin typeface="Times New Roman" pitchFamily="18" charset="0"/>
                          <a:cs typeface="Times New Roman" pitchFamily="18" charset="0"/>
                        </a:rPr>
                        <a:t>headache, malaise, myalgia, sweat, chills ,prostration) is</a:t>
                      </a:r>
                      <a:r>
                        <a:rPr lang="en-US" sz="1800" baseline="0" dirty="0">
                          <a:solidFill>
                            <a:schemeClr val="tx1"/>
                          </a:solidFill>
                          <a:latin typeface="Times New Roman" pitchFamily="18" charset="0"/>
                          <a:cs typeface="Times New Roman" pitchFamily="18" charset="0"/>
                        </a:rPr>
                        <a:t> predominant </a:t>
                      </a:r>
                      <a:endParaRPr lang="ar-IQ" dirty="0"/>
                    </a:p>
                  </a:txBody>
                  <a:tcPr/>
                </a:tc>
                <a:extLst>
                  <a:ext uri="{0D108BD9-81ED-4DB2-BD59-A6C34878D82A}">
                    <a16:rowId xmlns:a16="http://schemas.microsoft.com/office/drawing/2014/main" xmlns="" val="10003"/>
                  </a:ext>
                </a:extLst>
              </a:tr>
              <a:tr h="743877">
                <a:tc>
                  <a:txBody>
                    <a:bodyPr/>
                    <a:lstStyle/>
                    <a:p>
                      <a:pPr algn="l" rtl="1"/>
                      <a:r>
                        <a:rPr lang="en-US" sz="1800" dirty="0">
                          <a:solidFill>
                            <a:schemeClr val="tx1"/>
                          </a:solidFill>
                          <a:latin typeface="Times New Roman" pitchFamily="18" charset="0"/>
                          <a:cs typeface="Times New Roman" pitchFamily="18" charset="0"/>
                        </a:rPr>
                        <a:t> common cold attack any time of year</a:t>
                      </a:r>
                      <a:endParaRPr lang="ar-IQ" dirty="0"/>
                    </a:p>
                  </a:txBody>
                  <a:tcPr/>
                </a:tc>
                <a:tc>
                  <a:txBody>
                    <a:bodyPr/>
                    <a:lstStyle/>
                    <a:p>
                      <a:pPr algn="l" rtl="1"/>
                      <a:r>
                        <a:rPr lang="en-US" sz="1800" dirty="0">
                          <a:solidFill>
                            <a:schemeClr val="tx1"/>
                          </a:solidFill>
                          <a:latin typeface="Times New Roman" pitchFamily="18" charset="0"/>
                          <a:cs typeface="Times New Roman" pitchFamily="18" charset="0"/>
                        </a:rPr>
                        <a:t>more often in winter seasons</a:t>
                      </a:r>
                      <a:endParaRPr lang="ar-IQ" dirty="0"/>
                    </a:p>
                  </a:txBody>
                  <a:tcPr/>
                </a:tc>
                <a:extLst>
                  <a:ext uri="{0D108BD9-81ED-4DB2-BD59-A6C34878D82A}">
                    <a16:rowId xmlns:a16="http://schemas.microsoft.com/office/drawing/2014/main" xmlns=""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6912768" cy="5760640"/>
          </a:xfrm>
        </p:spPr>
        <p:txBody>
          <a:bodyPr>
            <a:normAutofit/>
          </a:bodyPr>
          <a:lstStyle/>
          <a:p>
            <a:pPr marL="0" indent="0" algn="l" rtl="0">
              <a:buNone/>
            </a:pPr>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glycerin, lemon and honey pastilles may be effective for soothing a sore throat. </a:t>
            </a:r>
          </a:p>
          <a:p>
            <a:pPr algn="l" rtl="0"/>
            <a:r>
              <a:rPr lang="en-US" sz="2400" dirty="0">
                <a:latin typeface="Times New Roman" panose="02020603050405020304" pitchFamily="18" charset="0"/>
                <a:cs typeface="Times New Roman" panose="02020603050405020304" pitchFamily="18" charset="0"/>
              </a:rPr>
              <a:t>Because they contain no medicament they can be used as often as necessary to stop the throat feeling dry, thereby relieving discomfort. </a:t>
            </a:r>
          </a:p>
          <a:p>
            <a:pPr algn="l" rtl="0"/>
            <a:r>
              <a:rPr lang="en-US" sz="2400" dirty="0">
                <a:latin typeface="Times New Roman" panose="02020603050405020304" pitchFamily="18" charset="0"/>
                <a:cs typeface="Times New Roman" panose="02020603050405020304" pitchFamily="18" charset="0"/>
              </a:rPr>
              <a:t>Some products contain ingredients with volatile constituents, e.g. </a:t>
            </a:r>
            <a:r>
              <a:rPr lang="en-US" sz="2400" b="1" dirty="0">
                <a:latin typeface="Times New Roman" panose="02020603050405020304" pitchFamily="18" charset="0"/>
                <a:cs typeface="Times New Roman" panose="02020603050405020304" pitchFamily="18" charset="0"/>
              </a:rPr>
              <a:t>eucalyptus oil and menthol</a:t>
            </a:r>
            <a:r>
              <a:rPr lang="en-US" sz="2400" dirty="0">
                <a:latin typeface="Times New Roman" panose="02020603050405020304" pitchFamily="18" charset="0"/>
                <a:cs typeface="Times New Roman" panose="02020603050405020304" pitchFamily="18" charset="0"/>
              </a:rPr>
              <a:t>, which </a:t>
            </a:r>
            <a:r>
              <a:rPr lang="en-US" sz="2400" b="1" dirty="0">
                <a:latin typeface="Times New Roman" panose="02020603050405020304" pitchFamily="18" charset="0"/>
                <a:cs typeface="Times New Roman" panose="02020603050405020304" pitchFamily="18" charset="0"/>
              </a:rPr>
              <a:t>produce a sensation of clearing blocked nasal </a:t>
            </a:r>
            <a:r>
              <a:rPr lang="en-US" sz="2400" dirty="0">
                <a:latin typeface="Times New Roman" panose="02020603050405020304" pitchFamily="18" charset="0"/>
                <a:cs typeface="Times New Roman" panose="02020603050405020304" pitchFamily="18" charset="0"/>
              </a:rPr>
              <a:t>and upper respiratory passages and can be useful in relieving other symptoms of colds. </a:t>
            </a:r>
          </a:p>
          <a:p>
            <a:pPr algn="l" rtl="0"/>
            <a:r>
              <a:rPr lang="en-US" sz="2400" dirty="0">
                <a:latin typeface="Times New Roman" panose="02020603050405020304" pitchFamily="18" charset="0"/>
                <a:cs typeface="Times New Roman" panose="02020603050405020304" pitchFamily="18" charset="0"/>
              </a:rPr>
              <a:t>The main disadvantage of most demulcent throat lozenges and pastilles is their </a:t>
            </a:r>
            <a:r>
              <a:rPr lang="en-US" sz="2800" dirty="0">
                <a:solidFill>
                  <a:srgbClr val="FF0000"/>
                </a:solidFill>
                <a:latin typeface="Times New Roman" panose="02020603050405020304" pitchFamily="18" charset="0"/>
                <a:cs typeface="Times New Roman" panose="02020603050405020304" pitchFamily="18" charset="0"/>
              </a:rPr>
              <a:t>high sugar content</a:t>
            </a:r>
            <a:r>
              <a:rPr lang="en-US" sz="2400" dirty="0">
                <a:latin typeface="Times New Roman" panose="02020603050405020304" pitchFamily="18" charset="0"/>
                <a:cs typeface="Times New Roman" panose="02020603050405020304" pitchFamily="18" charset="0"/>
              </a:rPr>
              <a:t>. </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894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Antibacterials</a:t>
            </a:r>
            <a:r>
              <a:rPr lang="en-US" dirty="0"/>
              <a:t> </a:t>
            </a:r>
          </a:p>
        </p:txBody>
      </p:sp>
      <p:sp>
        <p:nvSpPr>
          <p:cNvPr id="3" name="Content Placeholder 2"/>
          <p:cNvSpPr>
            <a:spLocks noGrp="1"/>
          </p:cNvSpPr>
          <p:nvPr>
            <p:ph idx="1"/>
          </p:nvPr>
        </p:nvSpPr>
        <p:spPr>
          <a:xfrm>
            <a:off x="683568" y="1412776"/>
            <a:ext cx="7088832" cy="4683224"/>
          </a:xfrm>
        </p:spPr>
        <p:txBody>
          <a:bodyPr>
            <a:noAutofit/>
          </a:bodyPr>
          <a:lstStyle/>
          <a:p>
            <a:pPr algn="l" rtl="0"/>
            <a:r>
              <a:rPr lang="en-US" sz="2800" b="1" dirty="0">
                <a:latin typeface="Times New Roman" panose="02020603050405020304" pitchFamily="18" charset="0"/>
                <a:cs typeface="Times New Roman" panose="02020603050405020304" pitchFamily="18" charset="0"/>
              </a:rPr>
              <a:t>The antibacterial compounds </a:t>
            </a:r>
            <a:r>
              <a:rPr lang="en-US" sz="2800" dirty="0">
                <a:latin typeface="Times New Roman" panose="02020603050405020304" pitchFamily="18" charset="0"/>
                <a:cs typeface="Times New Roman" panose="02020603050405020304" pitchFamily="18" charset="0"/>
              </a:rPr>
              <a:t>used in sore-throat lozenges are unlikely to be effective against the rhinoviruses that are largely responsible for the common cold. </a:t>
            </a:r>
          </a:p>
          <a:p>
            <a:pPr algn="l" rtl="0">
              <a:buNone/>
            </a:pPr>
            <a:endParaRPr lang="en-US" sz="2800" dirty="0">
              <a:latin typeface="Times New Roman" panose="02020603050405020304" pitchFamily="18" charset="0"/>
              <a:cs typeface="Times New Roman" panose="02020603050405020304" pitchFamily="18" charset="0"/>
            </a:endParaRPr>
          </a:p>
          <a:p>
            <a:pPr algn="l" rtl="0"/>
            <a:r>
              <a:rPr lang="en-US" sz="2800" dirty="0">
                <a:latin typeface="Times New Roman" panose="02020603050405020304" pitchFamily="18" charset="0"/>
                <a:cs typeface="Times New Roman" panose="02020603050405020304" pitchFamily="18" charset="0"/>
              </a:rPr>
              <a:t>A sore throat complicated by a secondary bacterial infection, such as tonsillitis, would normally be treated with a systemic antibiotic. </a:t>
            </a:r>
          </a:p>
        </p:txBody>
      </p:sp>
    </p:spTree>
    <p:extLst>
      <p:ext uri="{BB962C8B-B14F-4D97-AF65-F5344CB8AC3E}">
        <p14:creationId xmlns:p14="http://schemas.microsoft.com/office/powerpoint/2010/main" val="36183986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7237040" cy="5976664"/>
          </a:xfrm>
        </p:spPr>
        <p:txBody>
          <a:bodyPr/>
          <a:lstStyle/>
          <a:p>
            <a:pPr lvl="1" algn="l" rtl="0"/>
            <a:endParaRPr lang="en-US" dirty="0">
              <a:solidFill>
                <a:schemeClr val="tx1"/>
              </a:solidFill>
            </a:endParaRPr>
          </a:p>
          <a:p>
            <a:pPr lvl="1" algn="l" rtl="0"/>
            <a:r>
              <a:rPr lang="en-US" sz="2800" b="1" dirty="0">
                <a:solidFill>
                  <a:schemeClr val="tx1"/>
                </a:solidFill>
                <a:latin typeface="Times New Roman" panose="02020603050405020304" pitchFamily="18" charset="0"/>
                <a:cs typeface="Times New Roman" panose="02020603050405020304" pitchFamily="18" charset="0"/>
              </a:rPr>
              <a:t>Local </a:t>
            </a:r>
            <a:r>
              <a:rPr lang="en-US" sz="2800" b="1" dirty="0" err="1">
                <a:solidFill>
                  <a:schemeClr val="tx1"/>
                </a:solidFill>
                <a:latin typeface="Times New Roman" panose="02020603050405020304" pitchFamily="18" charset="0"/>
                <a:cs typeface="Times New Roman" panose="02020603050405020304" pitchFamily="18" charset="0"/>
              </a:rPr>
              <a:t>anaesthetics</a:t>
            </a:r>
            <a:r>
              <a:rPr lang="en-US" sz="2800" b="1"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Benzocaine is the only local </a:t>
            </a:r>
            <a:r>
              <a:rPr lang="en-US" sz="2800" dirty="0" err="1">
                <a:solidFill>
                  <a:schemeClr val="tx1"/>
                </a:solidFill>
                <a:latin typeface="Times New Roman" panose="02020603050405020304" pitchFamily="18" charset="0"/>
                <a:cs typeface="Times New Roman" panose="02020603050405020304" pitchFamily="18" charset="0"/>
              </a:rPr>
              <a:t>anaesthetic</a:t>
            </a:r>
            <a:r>
              <a:rPr lang="en-US" sz="2800" dirty="0">
                <a:solidFill>
                  <a:schemeClr val="tx1"/>
                </a:solidFill>
                <a:latin typeface="Times New Roman" panose="02020603050405020304" pitchFamily="18" charset="0"/>
                <a:cs typeface="Times New Roman" panose="02020603050405020304" pitchFamily="18" charset="0"/>
              </a:rPr>
              <a:t> included in sore-throat lozenges; </a:t>
            </a:r>
          </a:p>
          <a:p>
            <a:pPr lvl="1" algn="l" rtl="0"/>
            <a:r>
              <a:rPr lang="en-US" sz="2800" dirty="0" err="1">
                <a:solidFill>
                  <a:schemeClr val="tx1"/>
                </a:solidFill>
                <a:latin typeface="Times New Roman" panose="02020603050405020304" pitchFamily="18" charset="0"/>
                <a:cs typeface="Times New Roman" panose="02020603050405020304" pitchFamily="18" charset="0"/>
              </a:rPr>
              <a:t>benzocaine</a:t>
            </a:r>
            <a:r>
              <a:rPr lang="en-US" sz="2800" dirty="0">
                <a:solidFill>
                  <a:schemeClr val="tx1"/>
                </a:solidFill>
                <a:latin typeface="Times New Roman" panose="02020603050405020304" pitchFamily="18" charset="0"/>
                <a:cs typeface="Times New Roman" panose="02020603050405020304" pitchFamily="18" charset="0"/>
              </a:rPr>
              <a:t> and </a:t>
            </a:r>
            <a:r>
              <a:rPr lang="en-US" sz="2800" dirty="0" err="1">
                <a:solidFill>
                  <a:schemeClr val="tx1"/>
                </a:solidFill>
                <a:latin typeface="Times New Roman" panose="02020603050405020304" pitchFamily="18" charset="0"/>
                <a:cs typeface="Times New Roman" panose="02020603050405020304" pitchFamily="18" charset="0"/>
              </a:rPr>
              <a:t>lidocaine</a:t>
            </a:r>
            <a:r>
              <a:rPr lang="en-US" sz="2800" dirty="0">
                <a:solidFill>
                  <a:schemeClr val="tx1"/>
                </a:solidFill>
                <a:latin typeface="Times New Roman" panose="02020603050405020304" pitchFamily="18" charset="0"/>
                <a:cs typeface="Times New Roman" panose="02020603050405020304" pitchFamily="18" charset="0"/>
              </a:rPr>
              <a:t> are used in sore-throat sprays. </a:t>
            </a:r>
          </a:p>
          <a:p>
            <a:pPr lvl="1" algn="l" rtl="0"/>
            <a:r>
              <a:rPr lang="en-US" sz="2800" dirty="0">
                <a:solidFill>
                  <a:schemeClr val="tx1"/>
                </a:solidFill>
                <a:latin typeface="Times New Roman" panose="02020603050405020304" pitchFamily="18" charset="0"/>
                <a:cs typeface="Times New Roman" panose="02020603050405020304" pitchFamily="18" charset="0"/>
              </a:rPr>
              <a:t>A local </a:t>
            </a:r>
            <a:r>
              <a:rPr lang="en-US" sz="2800" dirty="0" err="1">
                <a:solidFill>
                  <a:schemeClr val="tx1"/>
                </a:solidFill>
                <a:latin typeface="Times New Roman" panose="02020603050405020304" pitchFamily="18" charset="0"/>
                <a:cs typeface="Times New Roman" panose="02020603050405020304" pitchFamily="18" charset="0"/>
              </a:rPr>
              <a:t>anaesthetic</a:t>
            </a:r>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may</a:t>
            </a:r>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be helpful if swallowing is uncomfortable. </a:t>
            </a:r>
          </a:p>
          <a:p>
            <a:pPr lvl="1" algn="l" rtl="0"/>
            <a:r>
              <a:rPr lang="en-US" sz="2800" dirty="0">
                <a:solidFill>
                  <a:schemeClr val="tx1"/>
                </a:solidFill>
                <a:latin typeface="Times New Roman" panose="02020603050405020304" pitchFamily="18" charset="0"/>
                <a:cs typeface="Times New Roman" panose="02020603050405020304" pitchFamily="18" charset="0"/>
              </a:rPr>
              <a:t>Local </a:t>
            </a:r>
            <a:r>
              <a:rPr lang="en-US" sz="2800" dirty="0" err="1">
                <a:solidFill>
                  <a:schemeClr val="tx1"/>
                </a:solidFill>
                <a:latin typeface="Times New Roman" panose="02020603050405020304" pitchFamily="18" charset="0"/>
                <a:cs typeface="Times New Roman" panose="02020603050405020304" pitchFamily="18" charset="0"/>
              </a:rPr>
              <a:t>anaesthetics</a:t>
            </a:r>
            <a:r>
              <a:rPr lang="en-US" sz="2800" dirty="0">
                <a:solidFill>
                  <a:schemeClr val="tx1"/>
                </a:solidFill>
                <a:latin typeface="Times New Roman" panose="02020603050405020304" pitchFamily="18" charset="0"/>
                <a:cs typeface="Times New Roman" panose="02020603050405020304" pitchFamily="18" charset="0"/>
              </a:rPr>
              <a:t> can cause </a:t>
            </a:r>
            <a:r>
              <a:rPr lang="en-US" sz="2800" dirty="0" err="1">
                <a:solidFill>
                  <a:schemeClr val="tx1"/>
                </a:solidFill>
                <a:latin typeface="Times New Roman" panose="02020603050405020304" pitchFamily="18" charset="0"/>
                <a:cs typeface="Times New Roman" panose="02020603050405020304" pitchFamily="18" charset="0"/>
              </a:rPr>
              <a:t>sensitisation</a:t>
            </a:r>
            <a:r>
              <a:rPr lang="en-US" sz="2800" dirty="0">
                <a:solidFill>
                  <a:schemeClr val="tx1"/>
                </a:solidFill>
                <a:latin typeface="Times New Roman" panose="02020603050405020304" pitchFamily="18" charset="0"/>
                <a:cs typeface="Times New Roman" panose="02020603050405020304" pitchFamily="18" charset="0"/>
              </a:rPr>
              <a:t> in some individuals with prolonged use, so usage should be </a:t>
            </a:r>
            <a:r>
              <a:rPr lang="en-US" sz="2800" dirty="0">
                <a:solidFill>
                  <a:srgbClr val="FF0000"/>
                </a:solidFill>
                <a:latin typeface="Times New Roman" panose="02020603050405020304" pitchFamily="18" charset="0"/>
                <a:cs typeface="Times New Roman" panose="02020603050405020304" pitchFamily="18" charset="0"/>
              </a:rPr>
              <a:t>limited to 5 days</a:t>
            </a:r>
            <a:r>
              <a:rPr lang="en-US" sz="2800" dirty="0">
                <a:solidFill>
                  <a:schemeClr val="tx1"/>
                </a:solidFill>
                <a:latin typeface="Times New Roman" panose="02020603050405020304" pitchFamily="18" charset="0"/>
                <a:cs typeface="Times New Roman" panose="02020603050405020304" pitchFamily="18" charset="0"/>
              </a:rPr>
              <a:t>. </a:t>
            </a:r>
          </a:p>
          <a:p>
            <a:pPr lvl="1" algn="l" rtl="0"/>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488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296936"/>
          </a:xfrm>
        </p:spPr>
        <p:txBody>
          <a:bodyPr>
            <a:normAutofit/>
          </a:bodyPr>
          <a:lstStyle/>
          <a:p>
            <a:pPr fontAlgn="base"/>
            <a:r>
              <a:rPr lang="en-US" sz="3600" dirty="0" err="1">
                <a:solidFill>
                  <a:schemeClr val="tx1"/>
                </a:solidFill>
              </a:rPr>
              <a:t>Pectol</a:t>
            </a:r>
            <a:r>
              <a:rPr lang="en-US" sz="2000" dirty="0">
                <a:solidFill>
                  <a:schemeClr val="tx1"/>
                </a:solidFill>
              </a:rPr>
              <a:t> tablets</a:t>
            </a:r>
            <a:br>
              <a:rPr lang="en-US" sz="2000" dirty="0">
                <a:solidFill>
                  <a:schemeClr val="tx1"/>
                </a:solidFill>
              </a:rPr>
            </a:br>
            <a:r>
              <a:rPr lang="en-US" sz="2000" dirty="0">
                <a:solidFill>
                  <a:schemeClr val="tx1"/>
                </a:solidFill>
              </a:rPr>
              <a:t> Tablet contains </a:t>
            </a:r>
            <a:r>
              <a:rPr lang="en-US" sz="2000" dirty="0">
                <a:solidFill>
                  <a:schemeClr val="tx1"/>
                </a:solidFill>
                <a:hlinkClick r:id="rId2"/>
              </a:rPr>
              <a:t>Eucalyptus Oil</a:t>
            </a:r>
            <a:r>
              <a:rPr lang="en-US" sz="2000" dirty="0">
                <a:solidFill>
                  <a:schemeClr val="tx1"/>
                </a:solidFill>
              </a:rPr>
              <a:t>, </a:t>
            </a:r>
            <a:r>
              <a:rPr lang="en-US" sz="2000" dirty="0">
                <a:solidFill>
                  <a:schemeClr val="tx1"/>
                </a:solidFill>
                <a:hlinkClick r:id="rId3"/>
              </a:rPr>
              <a:t>Glucose</a:t>
            </a:r>
            <a:r>
              <a:rPr lang="en-US" sz="2000" dirty="0">
                <a:solidFill>
                  <a:schemeClr val="tx1"/>
                </a:solidFill>
              </a:rPr>
              <a:t> and </a:t>
            </a:r>
            <a:r>
              <a:rPr lang="en-US" sz="2000" dirty="0">
                <a:solidFill>
                  <a:schemeClr val="tx1"/>
                </a:solidFill>
                <a:hlinkClick r:id="rId4"/>
              </a:rPr>
              <a:t>Vitamin C</a:t>
            </a:r>
            <a:r>
              <a:rPr lang="en-US" sz="2000" dirty="0">
                <a:solidFill>
                  <a:schemeClr val="tx1"/>
                </a:solidFill>
              </a:rPr>
              <a:t> as active ingredients.</a:t>
            </a:r>
            <a:br>
              <a:rPr lang="en-US" sz="2000" dirty="0">
                <a:solidFill>
                  <a:schemeClr val="tx1"/>
                </a:solidFill>
              </a:rPr>
            </a:br>
            <a:r>
              <a:rPr lang="en-US" dirty="0"/>
              <a:t/>
            </a:r>
            <a:br>
              <a:rPr lang="en-US" dirty="0"/>
            </a:br>
            <a:endParaRPr lang="ar-IQ" dirty="0"/>
          </a:p>
        </p:txBody>
      </p:sp>
      <p:pic>
        <p:nvPicPr>
          <p:cNvPr id="1026" name="Picture 2" descr="C:\Users\HP\Pictures\pectol.jpg"/>
          <p:cNvPicPr>
            <a:picLocks noChangeAspect="1" noChangeArrowheads="1"/>
          </p:cNvPicPr>
          <p:nvPr/>
        </p:nvPicPr>
        <p:blipFill>
          <a:blip r:embed="rId5" cstate="print"/>
          <a:srcRect/>
          <a:stretch>
            <a:fillRect/>
          </a:stretch>
        </p:blipFill>
        <p:spPr bwMode="auto">
          <a:xfrm>
            <a:off x="990600" y="914400"/>
            <a:ext cx="5638800" cy="3200400"/>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7611034" cy="4876800"/>
          </a:xfrm>
        </p:spPr>
        <p:txBody>
          <a:bodyPr>
            <a:normAutofit fontScale="90000"/>
          </a:bodyPr>
          <a:lstStyle/>
          <a:p>
            <a:r>
              <a:rPr lang="en-US" sz="2800" cap="none" dirty="0">
                <a:solidFill>
                  <a:schemeClr val="tx1"/>
                </a:solidFill>
                <a:latin typeface="Times New Roman" panose="02020603050405020304" pitchFamily="18" charset="0"/>
                <a:cs typeface="Times New Roman" panose="02020603050405020304" pitchFamily="18" charset="0"/>
              </a:rPr>
              <a:t>The primary </a:t>
            </a:r>
            <a:r>
              <a:rPr lang="en-US" sz="2800" cap="none" dirty="0">
                <a:solidFill>
                  <a:schemeClr val="tx1"/>
                </a:solidFill>
                <a:latin typeface="Times New Roman" panose="02020603050405020304" pitchFamily="18" charset="0"/>
                <a:cs typeface="Times New Roman" panose="02020603050405020304" pitchFamily="18" charset="0"/>
                <a:hlinkClick r:id="rId2" tooltip="Active ingredients"/>
              </a:rPr>
              <a:t>active ingredients</a:t>
            </a:r>
            <a:r>
              <a:rPr lang="en-US" sz="2800" cap="none" dirty="0">
                <a:solidFill>
                  <a:schemeClr val="tx1"/>
                </a:solidFill>
                <a:latin typeface="Times New Roman" panose="02020603050405020304" pitchFamily="18" charset="0"/>
                <a:cs typeface="Times New Roman" panose="02020603050405020304" pitchFamily="18" charset="0"/>
              </a:rPr>
              <a:t> are </a:t>
            </a:r>
            <a:r>
              <a:rPr lang="en-US" sz="2800" cap="none" dirty="0" err="1">
                <a:solidFill>
                  <a:schemeClr val="tx1"/>
                </a:solidFill>
                <a:latin typeface="Times New Roman" panose="02020603050405020304" pitchFamily="18" charset="0"/>
                <a:cs typeface="Times New Roman" panose="02020603050405020304" pitchFamily="18" charset="0"/>
                <a:hlinkClick r:id="rId3" tooltip="Dichlorobenzyl alcohol"/>
              </a:rPr>
              <a:t>dichlorobenzyl</a:t>
            </a:r>
            <a:r>
              <a:rPr lang="en-US" sz="2800" cap="none" dirty="0">
                <a:solidFill>
                  <a:schemeClr val="tx1"/>
                </a:solidFill>
                <a:latin typeface="Times New Roman" panose="02020603050405020304" pitchFamily="18" charset="0"/>
                <a:cs typeface="Times New Roman" panose="02020603050405020304" pitchFamily="18" charset="0"/>
                <a:hlinkClick r:id="rId3" tooltip="Dichlorobenzyl alcohol"/>
              </a:rPr>
              <a:t> alcohol</a:t>
            </a:r>
            <a:r>
              <a:rPr lang="en-US" sz="2800" cap="none" dirty="0">
                <a:solidFill>
                  <a:schemeClr val="tx1"/>
                </a:solidFill>
                <a:latin typeface="Times New Roman" panose="02020603050405020304" pitchFamily="18" charset="0"/>
                <a:cs typeface="Times New Roman" panose="02020603050405020304" pitchFamily="18" charset="0"/>
              </a:rPr>
              <a:t> and </a:t>
            </a:r>
            <a:r>
              <a:rPr lang="en-US" sz="2800" cap="none" dirty="0" err="1">
                <a:solidFill>
                  <a:schemeClr val="tx1"/>
                </a:solidFill>
                <a:latin typeface="Times New Roman" panose="02020603050405020304" pitchFamily="18" charset="0"/>
                <a:cs typeface="Times New Roman" panose="02020603050405020304" pitchFamily="18" charset="0"/>
                <a:hlinkClick r:id="rId4" tooltip="Amylmetacresol"/>
              </a:rPr>
              <a:t>amylmetacresol</a:t>
            </a:r>
            <a:r>
              <a:rPr lang="en-US" sz="2800" cap="none" dirty="0">
                <a:solidFill>
                  <a:schemeClr val="tx1"/>
                </a:solidFill>
                <a:latin typeface="Times New Roman" panose="02020603050405020304" pitchFamily="18" charset="0"/>
                <a:cs typeface="Times New Roman" panose="02020603050405020304" pitchFamily="18" charset="0"/>
              </a:rPr>
              <a:t>, with some formulations containing </a:t>
            </a:r>
            <a:r>
              <a:rPr lang="en-US" sz="2800" cap="none" dirty="0">
                <a:solidFill>
                  <a:schemeClr val="tx1"/>
                </a:solidFill>
                <a:latin typeface="Times New Roman" panose="02020603050405020304" pitchFamily="18" charset="0"/>
                <a:cs typeface="Times New Roman" panose="02020603050405020304" pitchFamily="18" charset="0"/>
                <a:hlinkClick r:id="rId5" tooltip="Ascorbic acid"/>
              </a:rPr>
              <a:t>ascorbic acid</a:t>
            </a:r>
            <a:r>
              <a:rPr lang="en-US" sz="2800" cap="none" dirty="0">
                <a:solidFill>
                  <a:schemeClr val="tx1"/>
                </a:solidFill>
                <a:latin typeface="Times New Roman" panose="02020603050405020304" pitchFamily="18" charset="0"/>
                <a:cs typeface="Times New Roman" panose="02020603050405020304" pitchFamily="18" charset="0"/>
              </a:rPr>
              <a:t> (vitamin C).</a:t>
            </a:r>
            <a:br>
              <a:rPr lang="en-US" sz="2800" cap="none" dirty="0">
                <a:solidFill>
                  <a:schemeClr val="tx1"/>
                </a:solidFill>
                <a:latin typeface="Times New Roman" panose="02020603050405020304" pitchFamily="18" charset="0"/>
                <a:cs typeface="Times New Roman" panose="02020603050405020304" pitchFamily="18" charset="0"/>
              </a:rPr>
            </a:br>
            <a:r>
              <a:rPr lang="en-US" sz="2800" cap="none" dirty="0">
                <a:solidFill>
                  <a:schemeClr val="tx1"/>
                </a:solidFill>
                <a:latin typeface="Times New Roman" panose="02020603050405020304" pitchFamily="18" charset="0"/>
                <a:cs typeface="Times New Roman" panose="02020603050405020304" pitchFamily="18" charset="0"/>
              </a:rPr>
              <a:t> - </a:t>
            </a:r>
            <a:r>
              <a:rPr lang="en-US" sz="2800" cap="none" dirty="0" err="1">
                <a:solidFill>
                  <a:schemeClr val="tx1"/>
                </a:solidFill>
                <a:latin typeface="Times New Roman" panose="02020603050405020304" pitchFamily="18" charset="0"/>
                <a:cs typeface="Times New Roman" pitchFamily="18" charset="0"/>
              </a:rPr>
              <a:t>Dichlorobenzyl</a:t>
            </a:r>
            <a:r>
              <a:rPr lang="en-US" sz="2800" cap="none" dirty="0">
                <a:solidFill>
                  <a:schemeClr val="tx1"/>
                </a:solidFill>
                <a:latin typeface="Times New Roman" panose="02020603050405020304" pitchFamily="18" charset="0"/>
                <a:cs typeface="Times New Roman" pitchFamily="18" charset="0"/>
              </a:rPr>
              <a:t> alcohol</a:t>
            </a:r>
            <a:r>
              <a:rPr lang="en-US" sz="2800" b="0" cap="none" dirty="0">
                <a:solidFill>
                  <a:schemeClr val="tx1"/>
                </a:solidFill>
                <a:latin typeface="Times New Roman" panose="02020603050405020304" pitchFamily="18" charset="0"/>
                <a:cs typeface="Times New Roman" pitchFamily="18" charset="0"/>
              </a:rPr>
              <a:t> is a mild antiseptic, able to kill bacteria and viruses associated with mouth and throat infections. It is a common ingredient in throat lozenges such as, </a:t>
            </a:r>
            <a:r>
              <a:rPr lang="en-US" sz="2800" b="0" cap="none" dirty="0" err="1">
                <a:solidFill>
                  <a:schemeClr val="tx1"/>
                </a:solidFill>
                <a:latin typeface="Times New Roman" panose="02020603050405020304" pitchFamily="18" charset="0"/>
                <a:cs typeface="Times New Roman" panose="02020603050405020304" pitchFamily="18" charset="0"/>
              </a:rPr>
              <a:t>Strepsils</a:t>
            </a:r>
            <a:r>
              <a:rPr lang="en-US" sz="2800" b="0" cap="none" dirty="0">
                <a:solidFill>
                  <a:schemeClr val="tx1"/>
                </a:solidFill>
                <a:latin typeface="Times New Roman" panose="02020603050405020304" pitchFamily="18" charset="0"/>
                <a:cs typeface="Times New Roman" panose="02020603050405020304" pitchFamily="18" charset="0"/>
              </a:rPr>
              <a:t>, </a:t>
            </a:r>
            <a:r>
              <a:rPr lang="en-US" sz="2800" b="0" cap="none" dirty="0" err="1">
                <a:solidFill>
                  <a:schemeClr val="tx1"/>
                </a:solidFill>
                <a:latin typeface="Times New Roman" panose="02020603050405020304" pitchFamily="18" charset="0"/>
                <a:cs typeface="Times New Roman" panose="02020603050405020304" pitchFamily="18" charset="0"/>
              </a:rPr>
              <a:t>Lorsept</a:t>
            </a:r>
            <a:r>
              <a:rPr lang="en-US" sz="2800" b="0" cap="none" dirty="0">
                <a:solidFill>
                  <a:schemeClr val="tx1"/>
                </a:solidFill>
                <a:latin typeface="Times New Roman" panose="02020603050405020304" pitchFamily="18" charset="0"/>
                <a:cs typeface="Times New Roman" panose="02020603050405020304" pitchFamily="18" charset="0"/>
              </a:rPr>
              <a:t>, and </a:t>
            </a:r>
            <a:r>
              <a:rPr lang="en-US" sz="2800" b="0" cap="none" dirty="0" err="1">
                <a:solidFill>
                  <a:schemeClr val="tx1"/>
                </a:solidFill>
                <a:latin typeface="Times New Roman" panose="02020603050405020304" pitchFamily="18" charset="0"/>
                <a:cs typeface="Times New Roman" panose="02020603050405020304" pitchFamily="18" charset="0"/>
              </a:rPr>
              <a:t>Gorpils</a:t>
            </a:r>
            <a:r>
              <a:rPr lang="en-US" sz="2800" b="0" cap="none" dirty="0">
                <a:solidFill>
                  <a:schemeClr val="tx1"/>
                </a:solidFill>
                <a:latin typeface="Times New Roman" panose="02020603050405020304" pitchFamily="18" charset="0"/>
                <a:cs typeface="Times New Roman" panose="02020603050405020304" pitchFamily="18" charset="0"/>
              </a:rPr>
              <a:t>. - </a:t>
            </a:r>
            <a:r>
              <a:rPr lang="en-US" sz="2800" cap="none"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Amylmetacresol</a:t>
            </a:r>
            <a:r>
              <a:rPr lang="en-US"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 (</a:t>
            </a:r>
            <a:r>
              <a:rPr lang="en-US" sz="2800" cap="none" dirty="0" err="1">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amc</a:t>
            </a:r>
            <a:r>
              <a:rPr lang="en-US"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 is an antiseptic used to </a:t>
            </a:r>
            <a:r>
              <a:rPr lang="ar-IQ"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
            </a:r>
            <a:br>
              <a:rPr lang="ar-IQ"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br>
            <a:r>
              <a:rPr lang="en-US"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rPr>
              <a:t>treat infections of the mouth and throat.</a:t>
            </a:r>
            <a:endParaRPr lang="ar-IQ" sz="2800" cap="none"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itchFamily="18" charset="0"/>
            </a:endParaRPr>
          </a:p>
        </p:txBody>
      </p:sp>
      <p:sp>
        <p:nvSpPr>
          <p:cNvPr id="3" name="Rectangle 2"/>
          <p:cNvSpPr/>
          <p:nvPr/>
        </p:nvSpPr>
        <p:spPr>
          <a:xfrm>
            <a:off x="914401" y="762000"/>
            <a:ext cx="4171522" cy="1015663"/>
          </a:xfrm>
          <a:prstGeom prst="rect">
            <a:avLst/>
          </a:prstGeom>
        </p:spPr>
        <p:txBody>
          <a:bodyPr wrap="square">
            <a:spAutoFit/>
          </a:bodyPr>
          <a:lstStyle/>
          <a:p>
            <a:r>
              <a:rPr lang="en-US" sz="6000" dirty="0" err="1"/>
              <a:t>Strepsils</a:t>
            </a:r>
            <a:endParaRPr lang="en-US" sz="6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yahyaa\Pictures\download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533400"/>
            <a:ext cx="60960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9670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latin typeface="Times New Roman" pitchFamily="18" charset="0"/>
                <a:cs typeface="Times New Roman" pitchFamily="18" charset="0"/>
              </a:rPr>
              <a:t>Vitamin C in common cold</a:t>
            </a:r>
            <a:endParaRPr lang="ar-IQ" dirty="0"/>
          </a:p>
        </p:txBody>
      </p:sp>
      <p:sp>
        <p:nvSpPr>
          <p:cNvPr id="3" name="Content Placeholder 2"/>
          <p:cNvSpPr>
            <a:spLocks noGrp="1"/>
          </p:cNvSpPr>
          <p:nvPr>
            <p:ph idx="1"/>
          </p:nvPr>
        </p:nvSpPr>
        <p:spPr/>
        <p:txBody>
          <a:bodyPr/>
          <a:lstStyle/>
          <a:p>
            <a:pPr marL="68580" indent="0" algn="l">
              <a:buNone/>
            </a:pPr>
            <a:r>
              <a:rPr lang="en-US" dirty="0">
                <a:latin typeface="Times New Roman" pitchFamily="18" charset="0"/>
                <a:cs typeface="Times New Roman" pitchFamily="18" charset="0"/>
              </a:rPr>
              <a:t>Vitamin C does not prevent colds and appears to reduce the duration of symptoms when ingested in large dose (up to 1gm daily)although the response is variable.</a:t>
            </a:r>
          </a:p>
          <a:p>
            <a:pPr algn="l"/>
            <a:endParaRPr lang="ar-IQ"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1"/>
                </a:solidFill>
                <a:latin typeface="Times New Roman" pitchFamily="18" charset="0"/>
                <a:cs typeface="Times New Roman" pitchFamily="18" charset="0"/>
              </a:rPr>
              <a:t>Vaccination:</a:t>
            </a:r>
            <a:r>
              <a:rPr lang="en-US" dirty="0">
                <a:solidFill>
                  <a:schemeClr val="tx1"/>
                </a:solidFill>
                <a:latin typeface="Times New Roman" pitchFamily="18" charset="0"/>
                <a:cs typeface="Times New Roman" pitchFamily="18" charset="0"/>
              </a:rPr>
              <a:t> </a:t>
            </a:r>
            <a:endParaRPr lang="ar-IQ" dirty="0"/>
          </a:p>
        </p:txBody>
      </p:sp>
      <p:sp>
        <p:nvSpPr>
          <p:cNvPr id="3" name="Content Placeholder 2"/>
          <p:cNvSpPr>
            <a:spLocks noGrp="1"/>
          </p:cNvSpPr>
          <p:nvPr>
            <p:ph idx="1"/>
          </p:nvPr>
        </p:nvSpPr>
        <p:spPr/>
        <p:txBody>
          <a:bodyPr/>
          <a:lstStyle/>
          <a:p>
            <a:pPr algn="l">
              <a:buNone/>
            </a:pPr>
            <a:r>
              <a:rPr lang="en-US" sz="2400" dirty="0">
                <a:latin typeface="Times New Roman" panose="02020603050405020304" pitchFamily="18" charset="0"/>
                <a:cs typeface="Times New Roman" panose="02020603050405020304" pitchFamily="18" charset="0"/>
              </a:rPr>
              <a:t>For influenza Prophylaxis,  vaccination is recommended </a:t>
            </a:r>
            <a:endParaRPr lang="ar-IQ" sz="2400" dirty="0">
              <a:latin typeface="Times New Roman" panose="02020603050405020304" pitchFamily="18" charset="0"/>
              <a:cs typeface="Times New Roman" panose="02020603050405020304" pitchFamily="18" charset="0"/>
            </a:endParaRPr>
          </a:p>
          <a:p>
            <a:pPr algn="l">
              <a:buNone/>
            </a:pPr>
            <a:r>
              <a:rPr lang="en-US" sz="2400" dirty="0">
                <a:latin typeface="Times New Roman" panose="02020603050405020304" pitchFamily="18" charset="0"/>
                <a:cs typeface="Times New Roman" panose="02020603050405020304" pitchFamily="18" charset="0"/>
              </a:rPr>
              <a:t>for </a:t>
            </a:r>
          </a:p>
          <a:p>
            <a:pPr lvl="1" algn="l">
              <a:buNone/>
            </a:pPr>
            <a:r>
              <a:rPr lang="en-US" sz="2400" dirty="0">
                <a:latin typeface="Times New Roman" panose="02020603050405020304" pitchFamily="18" charset="0"/>
                <a:cs typeface="Times New Roman" panose="02020603050405020304" pitchFamily="18" charset="0"/>
              </a:rPr>
              <a:t>high-risk groups </a:t>
            </a:r>
          </a:p>
          <a:p>
            <a:pPr lvl="1" algn="l">
              <a:buNone/>
            </a:pPr>
            <a:r>
              <a:rPr lang="en-US" sz="2400" dirty="0">
                <a:latin typeface="Times New Roman" panose="02020603050405020304" pitchFamily="18" charset="0"/>
                <a:cs typeface="Times New Roman" panose="02020603050405020304" pitchFamily="18" charset="0"/>
              </a:rPr>
              <a:t>all persons over 65 years.</a:t>
            </a:r>
          </a:p>
          <a:p>
            <a:pPr algn="l">
              <a:buNone/>
            </a:pPr>
            <a:endParaRPr lang="en-US" dirty="0">
              <a:latin typeface="Times New Roman" pitchFamily="18" charset="0"/>
              <a:cs typeface="Times New Roman" pitchFamily="18" charset="0"/>
            </a:endParaRPr>
          </a:p>
          <a:p>
            <a:pPr algn="l">
              <a:buNone/>
            </a:pPr>
            <a:endParaRPr lang="ar-IQ"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Allergic rhinitis(</a:t>
            </a:r>
            <a:r>
              <a:rPr lang="en-US" dirty="0" err="1"/>
              <a:t>Hayfever</a:t>
            </a:r>
            <a:r>
              <a:rPr lang="en-US" dirty="0"/>
              <a:t>)</a:t>
            </a:r>
            <a:endParaRPr lang="ar-IQ" dirty="0"/>
          </a:p>
        </p:txBody>
      </p:sp>
      <p:sp>
        <p:nvSpPr>
          <p:cNvPr id="3" name="Content Placeholder 2"/>
          <p:cNvSpPr>
            <a:spLocks noGrp="1"/>
          </p:cNvSpPr>
          <p:nvPr>
            <p:ph idx="1"/>
          </p:nvPr>
        </p:nvSpPr>
        <p:spPr/>
        <p:txBody>
          <a:bodyPr>
            <a:normAutofit/>
          </a:bodyPr>
          <a:lstStyle/>
          <a:p>
            <a:pPr algn="l">
              <a:buNone/>
            </a:pPr>
            <a:r>
              <a:rPr lang="en-US" b="1" dirty="0">
                <a:latin typeface="Times New Roman" pitchFamily="18" charset="0"/>
                <a:cs typeface="Times New Roman" pitchFamily="18" charset="0"/>
              </a:rPr>
              <a:t>Allergic rhinitis</a:t>
            </a:r>
            <a:r>
              <a:rPr lang="en-US" dirty="0">
                <a:latin typeface="Times New Roman" pitchFamily="18" charset="0"/>
                <a:cs typeface="Times New Roman" pitchFamily="18" charset="0"/>
              </a:rPr>
              <a:t>, also known as </a:t>
            </a:r>
            <a:r>
              <a:rPr lang="en-US" b="1" dirty="0">
                <a:latin typeface="Times New Roman" pitchFamily="18" charset="0"/>
                <a:cs typeface="Times New Roman" pitchFamily="18" charset="0"/>
              </a:rPr>
              <a:t>hay fever</a:t>
            </a:r>
            <a:r>
              <a:rPr lang="en-US" dirty="0">
                <a:latin typeface="Times New Roman" pitchFamily="18" charset="0"/>
                <a:cs typeface="Times New Roman" pitchFamily="18" charset="0"/>
              </a:rPr>
              <a:t>, is a type of </a:t>
            </a:r>
            <a:r>
              <a:rPr lang="en-US" dirty="0">
                <a:latin typeface="Times New Roman" pitchFamily="18" charset="0"/>
                <a:cs typeface="Times New Roman" pitchFamily="18" charset="0"/>
                <a:hlinkClick r:id="rId2" tooltip="Rhinitis"/>
              </a:rPr>
              <a:t>inflammation in the nose</a:t>
            </a:r>
            <a:r>
              <a:rPr lang="en-US" dirty="0">
                <a:latin typeface="Times New Roman" pitchFamily="18" charset="0"/>
                <a:cs typeface="Times New Roman" pitchFamily="18" charset="0"/>
              </a:rPr>
              <a:t> which occurs when the </a:t>
            </a:r>
            <a:r>
              <a:rPr lang="en-US" dirty="0">
                <a:latin typeface="Times New Roman" pitchFamily="18" charset="0"/>
                <a:cs typeface="Times New Roman" pitchFamily="18" charset="0"/>
                <a:hlinkClick r:id="rId3" tooltip="Immune system"/>
              </a:rPr>
              <a:t>immune system</a:t>
            </a:r>
            <a:r>
              <a:rPr lang="en-US" dirty="0">
                <a:latin typeface="Times New Roman" pitchFamily="18" charset="0"/>
                <a:cs typeface="Times New Roman" pitchFamily="18" charset="0"/>
              </a:rPr>
              <a:t> overreacts to </a:t>
            </a:r>
            <a:r>
              <a:rPr lang="en-US" dirty="0">
                <a:latin typeface="Times New Roman" pitchFamily="18" charset="0"/>
                <a:cs typeface="Times New Roman" pitchFamily="18" charset="0"/>
                <a:hlinkClick r:id="rId4" tooltip="Allergen"/>
              </a:rPr>
              <a:t>allergens</a:t>
            </a:r>
            <a:r>
              <a:rPr lang="en-US" dirty="0">
                <a:latin typeface="Times New Roman" pitchFamily="18" charset="0"/>
                <a:cs typeface="Times New Roman" pitchFamily="18" charset="0"/>
              </a:rPr>
              <a:t> in the air.</a:t>
            </a:r>
          </a:p>
          <a:p>
            <a:pPr algn="l">
              <a:buNone/>
            </a:pPr>
            <a:r>
              <a:rPr lang="en-US" dirty="0">
                <a:latin typeface="Times New Roman" pitchFamily="18" charset="0"/>
                <a:cs typeface="Times New Roman" pitchFamily="18" charset="0"/>
              </a:rPr>
              <a:t>Signs and symptoms include a runny or stuffy nose, </a:t>
            </a:r>
            <a:r>
              <a:rPr lang="en-US" dirty="0">
                <a:latin typeface="Times New Roman" pitchFamily="18" charset="0"/>
                <a:cs typeface="Times New Roman" pitchFamily="18" charset="0"/>
                <a:hlinkClick r:id="rId5" tooltip="Sneezing"/>
              </a:rPr>
              <a:t>sneezing</a:t>
            </a:r>
            <a:r>
              <a:rPr lang="en-US" dirty="0">
                <a:latin typeface="Times New Roman" pitchFamily="18" charset="0"/>
                <a:cs typeface="Times New Roman" pitchFamily="18" charset="0"/>
              </a:rPr>
              <a:t>, red, itchy, and watery eyes, and swelling around the eyes. The fluid from the nose is usually clear.</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48" y="274384"/>
            <a:ext cx="8229600" cy="1052736"/>
          </a:xfrm>
        </p:spPr>
        <p:txBody>
          <a:bodyPr/>
          <a:lstStyle/>
          <a:p>
            <a:r>
              <a:rPr lang="en-US" dirty="0"/>
              <a:t>Hayfever</a:t>
            </a:r>
          </a:p>
        </p:txBody>
      </p:sp>
      <p:sp>
        <p:nvSpPr>
          <p:cNvPr id="3" name="Content Placeholder 2"/>
          <p:cNvSpPr>
            <a:spLocks noGrp="1"/>
          </p:cNvSpPr>
          <p:nvPr>
            <p:ph idx="1"/>
          </p:nvPr>
        </p:nvSpPr>
        <p:spPr>
          <a:xfrm>
            <a:off x="448108" y="1340768"/>
            <a:ext cx="7004212" cy="4525963"/>
          </a:xfrm>
        </p:spPr>
        <p:txBody>
          <a:bodyPr>
            <a:normAutofit/>
          </a:bodyPr>
          <a:lstStyle/>
          <a:p>
            <a:pPr algn="l" rtl="0"/>
            <a:r>
              <a:rPr lang="en-US" sz="2400" dirty="0">
                <a:latin typeface="Times New Roman" pitchFamily="18" charset="0"/>
                <a:cs typeface="Times New Roman" pitchFamily="18" charset="0"/>
              </a:rPr>
              <a:t>Allergic rhinitis is typically triggered by environmental allergens such as pollen, pet hair, dust, or mold</a:t>
            </a:r>
          </a:p>
          <a:p>
            <a:pPr algn="l" rtl="0"/>
            <a:r>
              <a:rPr lang="en-US" sz="2400" dirty="0">
                <a:latin typeface="Times New Roman" pitchFamily="18" charset="0"/>
                <a:cs typeface="Times New Roman" pitchFamily="18" charset="0"/>
              </a:rPr>
              <a:t>Histamine is the main chemical mediator responsible for the inflammatory response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All oral formulations for treatment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are antihistamines and act through competitive antagonism of histamine at the H1 -receptor. </a:t>
            </a:r>
          </a:p>
        </p:txBody>
      </p:sp>
    </p:spTree>
    <p:extLst>
      <p:ext uri="{BB962C8B-B14F-4D97-AF65-F5344CB8AC3E}">
        <p14:creationId xmlns:p14="http://schemas.microsoft.com/office/powerpoint/2010/main" val="1284771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of common cold</a:t>
            </a:r>
            <a:endParaRPr lang="ar-IQ" dirty="0"/>
          </a:p>
        </p:txBody>
      </p:sp>
      <p:sp>
        <p:nvSpPr>
          <p:cNvPr id="3" name="Content Placeholder 2"/>
          <p:cNvSpPr>
            <a:spLocks noGrp="1"/>
          </p:cNvSpPr>
          <p:nvPr>
            <p:ph idx="1"/>
          </p:nvPr>
        </p:nvSpPr>
        <p:spPr/>
        <p:txBody>
          <a:bodyPr/>
          <a:lstStyle/>
          <a:p>
            <a:pPr algn="l">
              <a:buNone/>
            </a:pPr>
            <a:r>
              <a:rPr lang="en-US" sz="2800" dirty="0">
                <a:latin typeface="Times New Roman" panose="02020603050405020304" pitchFamily="18" charset="0"/>
                <a:cs typeface="Times New Roman" panose="02020603050405020304" pitchFamily="18" charset="0"/>
              </a:rPr>
              <a:t>-There is usually </a:t>
            </a:r>
            <a:r>
              <a:rPr lang="en-US" sz="2800" u="sng" dirty="0">
                <a:latin typeface="Times New Roman" panose="02020603050405020304" pitchFamily="18" charset="0"/>
                <a:cs typeface="Times New Roman" panose="02020603050405020304" pitchFamily="18" charset="0"/>
              </a:rPr>
              <a:t>no reason to see a doctor</a:t>
            </a:r>
            <a:r>
              <a:rPr lang="en-US" sz="2800" dirty="0">
                <a:latin typeface="Times New Roman" panose="02020603050405020304" pitchFamily="18" charset="0"/>
                <a:cs typeface="Times New Roman" panose="02020603050405020304" pitchFamily="18" charset="0"/>
              </a:rPr>
              <a:t> as a cold will clear up on its own within a week or two, and there is no prescription-only medicine that can </a:t>
            </a:r>
            <a:r>
              <a:rPr lang="en-US" sz="2800" u="sng" dirty="0">
                <a:latin typeface="Times New Roman" panose="02020603050405020304" pitchFamily="18" charset="0"/>
                <a:cs typeface="Times New Roman" panose="02020603050405020304" pitchFamily="18" charset="0"/>
              </a:rPr>
              <a:t>cure a cold</a:t>
            </a:r>
            <a:r>
              <a:rPr lang="en-US" sz="2800" dirty="0">
                <a:latin typeface="Times New Roman" panose="02020603050405020304" pitchFamily="18" charset="0"/>
                <a:cs typeface="Times New Roman" panose="02020603050405020304" pitchFamily="18" charset="0"/>
              </a:rPr>
              <a:t>.</a:t>
            </a:r>
          </a:p>
          <a:p>
            <a:pPr algn="l">
              <a:buNone/>
            </a:pPr>
            <a:endParaRPr lang="en-US" sz="2800" dirty="0">
              <a:latin typeface="Times New Roman" panose="02020603050405020304" pitchFamily="18" charset="0"/>
              <a:cs typeface="Times New Roman" panose="02020603050405020304" pitchFamily="18" charset="0"/>
            </a:endParaRPr>
          </a:p>
          <a:p>
            <a:pPr algn="l">
              <a:buNone/>
            </a:pPr>
            <a:r>
              <a:rPr lang="en-US" sz="2800" dirty="0">
                <a:latin typeface="Times New Roman" panose="02020603050405020304" pitchFamily="18" charset="0"/>
                <a:cs typeface="Times New Roman" panose="02020603050405020304" pitchFamily="18" charset="0"/>
              </a:rPr>
              <a:t>-Symptoms can be treated with </a:t>
            </a:r>
            <a:r>
              <a:rPr lang="en-US" sz="2800" u="sng" dirty="0">
                <a:latin typeface="Times New Roman" panose="02020603050405020304" pitchFamily="18" charset="0"/>
                <a:cs typeface="Times New Roman" panose="02020603050405020304" pitchFamily="18" charset="0"/>
              </a:rPr>
              <a:t>over-the-counter medicines and warm drinks.</a:t>
            </a:r>
          </a:p>
          <a:p>
            <a:pPr algn="l">
              <a:buNone/>
            </a:pPr>
            <a:r>
              <a:rPr lang="en-US" sz="2800" dirty="0">
                <a:latin typeface="Times New Roman" panose="02020603050405020304" pitchFamily="18" charset="0"/>
                <a:cs typeface="Times New Roman" panose="02020603050405020304" pitchFamily="18" charset="0"/>
              </a:rPr>
              <a:t>-Rest, preferably by staying in bed. (flu)</a:t>
            </a:r>
          </a:p>
          <a:p>
            <a:pPr algn="l">
              <a:buNone/>
            </a:pPr>
            <a:r>
              <a:rPr lang="en-US" sz="2800" dirty="0">
                <a:latin typeface="Times New Roman" panose="02020603050405020304" pitchFamily="18" charset="0"/>
                <a:cs typeface="Times New Roman" panose="02020603050405020304" pitchFamily="18" charset="0"/>
              </a:rPr>
              <a:t>-Drink as much as possible, as large amounts of fluid are lost during a fever.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A number of medications may improve symptoms including nasal </a:t>
            </a:r>
            <a:r>
              <a:rPr lang="en-US" dirty="0">
                <a:latin typeface="Times New Roman" pitchFamily="18" charset="0"/>
                <a:cs typeface="Times New Roman" pitchFamily="18" charset="0"/>
                <a:hlinkClick r:id="rId2" tooltip="Corticosteroids"/>
              </a:rPr>
              <a:t>steroids</a:t>
            </a:r>
            <a:r>
              <a:rPr lang="en-US" dirty="0">
                <a:latin typeface="Times New Roman" pitchFamily="18" charset="0"/>
                <a:cs typeface="Times New Roman" pitchFamily="18" charset="0"/>
              </a:rPr>
              <a:t>, </a:t>
            </a:r>
            <a:r>
              <a:rPr lang="en-US" dirty="0">
                <a:latin typeface="Times New Roman" pitchFamily="18" charset="0"/>
                <a:cs typeface="Times New Roman" pitchFamily="18" charset="0"/>
                <a:hlinkClick r:id="rId3" tooltip="Antihistamine"/>
              </a:rPr>
              <a:t>antihistamines</a:t>
            </a:r>
            <a:r>
              <a:rPr lang="en-US" dirty="0">
                <a:latin typeface="Times New Roman" pitchFamily="18" charset="0"/>
                <a:cs typeface="Times New Roman" pitchFamily="18" charset="0"/>
              </a:rPr>
              <a:t> such as </a:t>
            </a:r>
            <a:r>
              <a:rPr lang="en-US" dirty="0" err="1">
                <a:latin typeface="Times New Roman" pitchFamily="18" charset="0"/>
                <a:cs typeface="Times New Roman" pitchFamily="18" charset="0"/>
                <a:hlinkClick r:id="rId4" tooltip="Diphenhydramine"/>
              </a:rPr>
              <a:t>diphenhydramine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hlinkClick r:id="rId5" tooltip="Cromolyn sodium"/>
              </a:rPr>
              <a:t>cromolyn</a:t>
            </a:r>
            <a:r>
              <a:rPr lang="en-US" dirty="0">
                <a:latin typeface="Times New Roman" pitchFamily="18" charset="0"/>
                <a:cs typeface="Times New Roman" pitchFamily="18" charset="0"/>
                <a:hlinkClick r:id="rId5" tooltip="Cromolyn sodium"/>
              </a:rPr>
              <a:t> sodium</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hlinkClick r:id="rId6" tooltip="Leukotriene receptor antagonists"/>
              </a:rPr>
              <a:t>leukotriene</a:t>
            </a:r>
            <a:r>
              <a:rPr lang="en-US" dirty="0">
                <a:latin typeface="Times New Roman" pitchFamily="18" charset="0"/>
                <a:cs typeface="Times New Roman" pitchFamily="18" charset="0"/>
                <a:hlinkClick r:id="rId6" tooltip="Leukotriene receptor antagonists"/>
              </a:rPr>
              <a:t> receptor antagonists</a:t>
            </a:r>
            <a:r>
              <a:rPr lang="en-US" dirty="0">
                <a:latin typeface="Times New Roman" pitchFamily="18" charset="0"/>
                <a:cs typeface="Times New Roman" pitchFamily="18" charset="0"/>
              </a:rPr>
              <a:t> such as </a:t>
            </a:r>
            <a:r>
              <a:rPr lang="en-US" u="sng" dirty="0" err="1">
                <a:latin typeface="Times New Roman" pitchFamily="18" charset="0"/>
                <a:cs typeface="Times New Roman" pitchFamily="18" charset="0"/>
                <a:hlinkClick r:id="rId7"/>
              </a:rPr>
              <a:t>montelukast</a:t>
            </a:r>
            <a:r>
              <a:rPr lang="en-US" dirty="0"/>
              <a:t>.</a:t>
            </a:r>
            <a:endParaRPr lang="ar-IQ"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203032" cy="5865515"/>
          </a:xfrm>
        </p:spPr>
        <p:txBody>
          <a:bodyPr/>
          <a:lstStyle/>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fluticasone and sodium </a:t>
            </a:r>
            <a:r>
              <a:rPr lang="en-US" sz="2400" dirty="0" err="1">
                <a:latin typeface="Times New Roman" panose="02020603050405020304" pitchFamily="18" charset="0"/>
                <a:cs typeface="Times New Roman" panose="02020603050405020304" pitchFamily="18" charset="0"/>
              </a:rPr>
              <a:t>cromoglicate</a:t>
            </a:r>
            <a:r>
              <a:rPr lang="en-US" sz="2400" dirty="0">
                <a:latin typeface="Times New Roman" panose="02020603050405020304" pitchFamily="18" charset="0"/>
                <a:cs typeface="Times New Roman" panose="02020603050405020304" pitchFamily="18" charset="0"/>
              </a:rPr>
              <a:t> are effective in relieving all nasal symptoms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They </a:t>
            </a:r>
            <a:r>
              <a:rPr lang="en-US" sz="2400" b="1" u="sng" dirty="0">
                <a:latin typeface="Times New Roman" panose="02020603050405020304" pitchFamily="18" charset="0"/>
                <a:cs typeface="Times New Roman" panose="02020603050405020304" pitchFamily="18" charset="0"/>
              </a:rPr>
              <a:t>take some days to achieve optimum </a:t>
            </a:r>
            <a:r>
              <a:rPr lang="en-US" sz="2400" dirty="0">
                <a:latin typeface="Times New Roman" panose="02020603050405020304" pitchFamily="18" charset="0"/>
                <a:cs typeface="Times New Roman" panose="02020603050405020304" pitchFamily="18" charset="0"/>
              </a:rPr>
              <a:t>effect, and treatment should ideally be started </a:t>
            </a:r>
            <a:r>
              <a:rPr lang="en-US" sz="2400" b="1" dirty="0">
                <a:latin typeface="Times New Roman" panose="02020603050405020304" pitchFamily="18" charset="0"/>
                <a:cs typeface="Times New Roman" panose="02020603050405020304" pitchFamily="18" charset="0"/>
              </a:rPr>
              <a:t>at least 2 weeks before symptoms are expected.</a:t>
            </a:r>
          </a:p>
          <a:p>
            <a:pPr algn="l" rtl="0"/>
            <a:r>
              <a:rPr lang="en-US" sz="2400" dirty="0">
                <a:latin typeface="Times New Roman" panose="02020603050405020304" pitchFamily="18" charset="0"/>
                <a:cs typeface="Times New Roman" panose="02020603050405020304" pitchFamily="18" charset="0"/>
              </a:rPr>
              <a:t> Patients should be advised that, if symptoms are already present when treatment is started, it could be several days before an effect is noted and several weeks before full relief is obtained. </a:t>
            </a:r>
          </a:p>
          <a:p>
            <a:pPr algn="l" rtl="0"/>
            <a:endParaRPr lang="en-US" dirty="0"/>
          </a:p>
        </p:txBody>
      </p:sp>
    </p:spTree>
    <p:extLst>
      <p:ext uri="{BB962C8B-B14F-4D97-AF65-F5344CB8AC3E}">
        <p14:creationId xmlns:p14="http://schemas.microsoft.com/office/powerpoint/2010/main" val="7973333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239000" cy="5793507"/>
          </a:xfrm>
        </p:spPr>
        <p:txBody>
          <a:bodyPr>
            <a:normAutofit/>
          </a:bodyPr>
          <a:lstStyle/>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and fluticasone are presented as aqueous non-aerosol sprays. </a:t>
            </a:r>
            <a:r>
              <a:rPr lang="en-US" sz="2400" b="1" dirty="0">
                <a:latin typeface="Times New Roman" panose="02020603050405020304" pitchFamily="18" charset="0"/>
                <a:cs typeface="Times New Roman" panose="02020603050405020304" pitchFamily="18" charset="0"/>
              </a:rPr>
              <a:t>Absorption from the nasal mucosa is low, </a:t>
            </a:r>
            <a:r>
              <a:rPr lang="en-US" sz="2400" dirty="0">
                <a:latin typeface="Times New Roman" panose="02020603050405020304" pitchFamily="18" charset="0"/>
                <a:cs typeface="Times New Roman" panose="02020603050405020304" pitchFamily="18" charset="0"/>
              </a:rPr>
              <a:t>and systemic effects are highly unlikely at recommended doses (although pregnant and lactating women are advised to avoid using them unless a doctor regards treatment as essential).</a:t>
            </a:r>
          </a:p>
          <a:p>
            <a:pPr algn="l" rtl="0"/>
            <a:r>
              <a:rPr lang="en-US" sz="2400" dirty="0">
                <a:latin typeface="Times New Roman" panose="02020603050405020304" pitchFamily="18" charset="0"/>
                <a:cs typeface="Times New Roman" panose="02020603050405020304" pitchFamily="18" charset="0"/>
              </a:rPr>
              <a:t> Any local reactions, such as stinging, burning and aftertaste, are mild and transient. </a:t>
            </a:r>
          </a:p>
        </p:txBody>
      </p:sp>
    </p:spTree>
    <p:extLst>
      <p:ext uri="{BB962C8B-B14F-4D97-AF65-F5344CB8AC3E}">
        <p14:creationId xmlns:p14="http://schemas.microsoft.com/office/powerpoint/2010/main" val="299178740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315200" cy="6009531"/>
          </a:xfrm>
        </p:spPr>
        <p:txBody>
          <a:bodyPr>
            <a:normAutofit/>
          </a:bodyPr>
          <a:lstStyle/>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Treatment may need to be maintained throughout the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season, and repeated each year.</a:t>
            </a:r>
          </a:p>
          <a:p>
            <a:pPr algn="l" rtl="0"/>
            <a:r>
              <a:rPr lang="en-US" sz="2400" dirty="0">
                <a:latin typeface="Times New Roman" panose="02020603050405020304" pitchFamily="18" charset="0"/>
                <a:cs typeface="Times New Roman" panose="02020603050405020304" pitchFamily="18" charset="0"/>
              </a:rPr>
              <a:t> The preparations can be </a:t>
            </a:r>
            <a:r>
              <a:rPr lang="en-US" sz="2400" b="1" dirty="0">
                <a:latin typeface="Times New Roman" panose="02020603050405020304" pitchFamily="18" charset="0"/>
                <a:cs typeface="Times New Roman" panose="02020603050405020304" pitchFamily="18" charset="0"/>
              </a:rPr>
              <a:t>used for up to 3 months without consulting a doctor. </a:t>
            </a:r>
          </a:p>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and fluticasone are licensed for use in </a:t>
            </a:r>
            <a:r>
              <a:rPr lang="en-US" sz="2400" u="sng" dirty="0">
                <a:latin typeface="Times New Roman" panose="02020603050405020304" pitchFamily="18" charset="0"/>
                <a:cs typeface="Times New Roman" panose="02020603050405020304" pitchFamily="18" charset="0"/>
              </a:rPr>
              <a:t>adults of 18 years and over. </a:t>
            </a:r>
          </a:p>
          <a:p>
            <a:pPr algn="l" rtl="0"/>
            <a:r>
              <a:rPr lang="en-US" sz="2400" dirty="0">
                <a:latin typeface="Times New Roman" panose="02020603050405020304" pitchFamily="18" charset="0"/>
                <a:cs typeface="Times New Roman" panose="02020603050405020304" pitchFamily="18" charset="0"/>
              </a:rPr>
              <a:t>They should be avoided if there is infection in the nose or eye.</a:t>
            </a:r>
          </a:p>
          <a:p>
            <a:pPr algn="l" rtl="0"/>
            <a:r>
              <a:rPr lang="en-US" sz="2400" dirty="0">
                <a:latin typeface="Times New Roman" panose="02020603050405020304" pitchFamily="18" charset="0"/>
                <a:cs typeface="Times New Roman" panose="02020603050405020304" pitchFamily="18" charset="0"/>
              </a:rPr>
              <a:t> There are otherwise no significant contraindications or interactions. </a:t>
            </a:r>
          </a:p>
        </p:txBody>
      </p:sp>
    </p:spTree>
    <p:extLst>
      <p:ext uri="{BB962C8B-B14F-4D97-AF65-F5344CB8AC3E}">
        <p14:creationId xmlns:p14="http://schemas.microsoft.com/office/powerpoint/2010/main" val="9092028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a\Pictures\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077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69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60648"/>
            <a:ext cx="8001000" cy="5865515"/>
          </a:xfrm>
        </p:spPr>
        <p:txBody>
          <a:bodyPr>
            <a:normAutofit/>
          </a:bodyPr>
          <a:lstStyle/>
          <a:p>
            <a:pPr algn="l" rtl="0"/>
            <a:endParaRPr lang="en-US" sz="2400" dirty="0">
              <a:latin typeface="Times New Roman" panose="02020603050405020304" pitchFamily="18" charset="0"/>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Treatment</a:t>
            </a:r>
          </a:p>
          <a:p>
            <a:pPr lvl="1" algn="l" rtl="0"/>
            <a:r>
              <a:rPr lang="en-US" sz="2400" dirty="0">
                <a:solidFill>
                  <a:srgbClr val="FF0000"/>
                </a:solidFill>
                <a:latin typeface="Times New Roman" panose="02020603050405020304" pitchFamily="18" charset="0"/>
                <a:cs typeface="Times New Roman" panose="02020603050405020304" pitchFamily="18" charset="0"/>
              </a:rPr>
              <a:t>Antibacterial</a:t>
            </a:r>
            <a:r>
              <a:rPr lang="en-US" sz="2400" dirty="0">
                <a:solidFill>
                  <a:schemeClr val="tx1"/>
                </a:solidFill>
                <a:latin typeface="Times New Roman" panose="02020603050405020304" pitchFamily="18" charset="0"/>
                <a:cs typeface="Times New Roman" panose="02020603050405020304" pitchFamily="18" charset="0"/>
              </a:rPr>
              <a:t> are not effective or appropriate as both infections are viral.</a:t>
            </a:r>
          </a:p>
          <a:p>
            <a:pPr lvl="1" algn="l" rtl="0"/>
            <a:endParaRPr lang="en-US" sz="2400" dirty="0">
              <a:solidFill>
                <a:schemeClr val="tx1"/>
              </a:solidFill>
              <a:latin typeface="Times New Roman" panose="02020603050405020304" pitchFamily="18" charset="0"/>
              <a:cs typeface="Times New Roman" panose="02020603050405020304" pitchFamily="18" charset="0"/>
            </a:endParaRPr>
          </a:p>
          <a:p>
            <a:pPr lvl="1" algn="l" rtl="0"/>
            <a:r>
              <a:rPr lang="en-US" sz="2400" dirty="0">
                <a:solidFill>
                  <a:schemeClr val="tx1"/>
                </a:solidFill>
                <a:latin typeface="Times New Roman" panose="02020603050405020304" pitchFamily="18" charset="0"/>
                <a:cs typeface="Times New Roman" panose="02020603050405020304" pitchFamily="18" charset="0"/>
              </a:rPr>
              <a:t>The same non-prescription medicines are used to treat the symptoms of both the common cold and influenza.</a:t>
            </a:r>
          </a:p>
          <a:p>
            <a:pPr lvl="1" algn="l" rtl="0"/>
            <a:endParaRPr lang="en-US" sz="2400" dirty="0">
              <a:solidFill>
                <a:schemeClr val="tx1"/>
              </a:solidFill>
              <a:latin typeface="Times New Roman" panose="02020603050405020304" pitchFamily="18" charset="0"/>
              <a:cs typeface="Times New Roman" panose="02020603050405020304" pitchFamily="18" charset="0"/>
            </a:endParaRPr>
          </a:p>
          <a:p>
            <a:pPr lvl="1" algn="l" rtl="0"/>
            <a:r>
              <a:rPr lang="en-US" sz="2400" dirty="0">
                <a:solidFill>
                  <a:schemeClr val="tx1"/>
                </a:solidFill>
                <a:latin typeface="Times New Roman" panose="02020603050405020304" pitchFamily="18" charset="0"/>
                <a:cs typeface="Times New Roman" panose="02020603050405020304" pitchFamily="18" charset="0"/>
              </a:rPr>
              <a:t>over-the-counter preparations often contain a combination of ingredients intended to treat two or more symptoms.</a:t>
            </a:r>
          </a:p>
        </p:txBody>
      </p:sp>
    </p:spTree>
    <p:extLst>
      <p:ext uri="{BB962C8B-B14F-4D97-AF65-F5344CB8AC3E}">
        <p14:creationId xmlns:p14="http://schemas.microsoft.com/office/powerpoint/2010/main" val="1717075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a:solidFill>
                  <a:schemeClr val="tx1"/>
                </a:solidFill>
                <a:latin typeface="Times New Roman" pitchFamily="18" charset="0"/>
                <a:cs typeface="Times New Roman" pitchFamily="18" charset="0"/>
              </a:rPr>
              <a:t>Treatment timescale</a:t>
            </a:r>
            <a:endParaRPr lang="ar-IQ" dirty="0">
              <a:solidFill>
                <a:schemeClr val="tx1"/>
              </a:solidFill>
            </a:endParaRPr>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Once the pharmacist has recommended treatment, patient should be advised to see the Dr. in 10-14 days if cold has not improved.</a:t>
            </a:r>
          </a:p>
          <a:p>
            <a:pPr algn="l">
              <a:buNone/>
            </a:pP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534834" cy="1219200"/>
          </a:xfrm>
        </p:spPr>
        <p:txBody>
          <a:bodyPr>
            <a:normAutofit/>
          </a:bodyPr>
          <a:lstStyle/>
          <a:p>
            <a:r>
              <a:rPr lang="en-US" sz="3200" dirty="0">
                <a:solidFill>
                  <a:schemeClr val="tx1"/>
                </a:solidFill>
                <a:latin typeface="Times New Roman" pitchFamily="18" charset="0"/>
                <a:cs typeface="Times New Roman" pitchFamily="18" charset="0"/>
              </a:rPr>
              <a:t>A-Non pharmacological measures:</a:t>
            </a:r>
            <a:endParaRPr lang="en-US" sz="2800" dirty="0">
              <a:solidFill>
                <a:schemeClr val="tx1"/>
              </a:solidFill>
            </a:endParaRPr>
          </a:p>
        </p:txBody>
      </p:sp>
      <p:sp>
        <p:nvSpPr>
          <p:cNvPr id="3" name="Content Placeholder 2"/>
          <p:cNvSpPr>
            <a:spLocks noGrp="1"/>
          </p:cNvSpPr>
          <p:nvPr>
            <p:ph idx="1"/>
          </p:nvPr>
        </p:nvSpPr>
        <p:spPr>
          <a:xfrm>
            <a:off x="457200" y="2057400"/>
            <a:ext cx="7848600" cy="3775229"/>
          </a:xfrm>
        </p:spPr>
        <p:txBody>
          <a:bodyPr>
            <a:normAutofit/>
          </a:bodyPr>
          <a:lstStyle/>
          <a:p>
            <a:pPr algn="l">
              <a:buNone/>
            </a:pPr>
            <a:r>
              <a:rPr lang="en-US" sz="2600" dirty="0">
                <a:solidFill>
                  <a:schemeClr val="tx1"/>
                </a:solidFill>
                <a:latin typeface="Times New Roman" pitchFamily="18" charset="0"/>
                <a:cs typeface="Times New Roman" pitchFamily="18" charset="0"/>
              </a:rPr>
              <a:t>Non -drug therapy include:</a:t>
            </a:r>
          </a:p>
          <a:p>
            <a:pPr marL="68580" indent="0" algn="l">
              <a:buNone/>
            </a:pPr>
            <a:r>
              <a:rPr lang="en-US" sz="2600" dirty="0">
                <a:solidFill>
                  <a:schemeClr val="tx1"/>
                </a:solidFill>
                <a:latin typeface="Times New Roman" pitchFamily="18" charset="0"/>
                <a:cs typeface="Times New Roman" pitchFamily="18" charset="0"/>
              </a:rPr>
              <a:t>1-increased fluid intake which may loosen the mucus and promote drainage.</a:t>
            </a:r>
          </a:p>
          <a:p>
            <a:pPr marL="68580" indent="0" algn="l">
              <a:buNone/>
            </a:pPr>
            <a:r>
              <a:rPr lang="en-US" sz="2600" dirty="0">
                <a:solidFill>
                  <a:schemeClr val="tx1"/>
                </a:solidFill>
                <a:latin typeface="Times New Roman" pitchFamily="18" charset="0"/>
                <a:cs typeface="Times New Roman" pitchFamily="18" charset="0"/>
              </a:rPr>
              <a:t>2-getting adequate rest may help to recover quickly.</a:t>
            </a:r>
          </a:p>
          <a:p>
            <a:pPr marL="68580" indent="0" algn="l">
              <a:buNone/>
            </a:pPr>
            <a:r>
              <a:rPr lang="en-US" sz="2600" dirty="0">
                <a:solidFill>
                  <a:schemeClr val="tx1"/>
                </a:solidFill>
                <a:latin typeface="Times New Roman" pitchFamily="18" charset="0"/>
                <a:cs typeface="Times New Roman" pitchFamily="18" charset="0"/>
              </a:rPr>
              <a:t>3-adequate nutrition.</a:t>
            </a:r>
          </a:p>
          <a:p>
            <a:pPr marL="68580" indent="0" algn="l">
              <a:buNone/>
            </a:pPr>
            <a:r>
              <a:rPr lang="en-US" sz="2600" dirty="0">
                <a:solidFill>
                  <a:schemeClr val="tx1"/>
                </a:solidFill>
                <a:latin typeface="Times New Roman" pitchFamily="18" charset="0"/>
                <a:cs typeface="Times New Roman" pitchFamily="18" charset="0"/>
              </a:rPr>
              <a:t>4-saline solution  can  </a:t>
            </a:r>
            <a:r>
              <a:rPr lang="en-US" sz="2600" u="sng" dirty="0">
                <a:solidFill>
                  <a:schemeClr val="tx1"/>
                </a:solidFill>
                <a:latin typeface="Times New Roman" pitchFamily="18" charset="0"/>
                <a:cs typeface="Times New Roman" pitchFamily="18" charset="0"/>
              </a:rPr>
              <a:t>soothe</a:t>
            </a:r>
            <a:r>
              <a:rPr lang="en-US" sz="2600" dirty="0">
                <a:solidFill>
                  <a:schemeClr val="tx1"/>
                </a:solidFill>
                <a:latin typeface="Times New Roman" pitchFamily="18" charset="0"/>
                <a:cs typeface="Times New Roman" pitchFamily="18" charset="0"/>
              </a:rPr>
              <a:t> the  irritated  nasal tissue  and </a:t>
            </a:r>
            <a:r>
              <a:rPr lang="en-US" sz="2600" u="sng" dirty="0">
                <a:solidFill>
                  <a:schemeClr val="tx1"/>
                </a:solidFill>
                <a:latin typeface="Times New Roman" pitchFamily="18" charset="0"/>
                <a:cs typeface="Times New Roman" pitchFamily="18" charset="0"/>
              </a:rPr>
              <a:t>moisturized nasal mucosa</a:t>
            </a:r>
            <a:r>
              <a:rPr lang="en-US" sz="2600" dirty="0">
                <a:solidFill>
                  <a:schemeClr val="tx1"/>
                </a:solidFill>
                <a:latin typeface="Times New Roman" pitchFamily="18" charset="0"/>
                <a:cs typeface="Times New Roman" pitchFamily="18" charset="0"/>
              </a:rPr>
              <a:t>, and it can be given to all age group and during pregnancy. </a:t>
            </a:r>
          </a:p>
          <a:p>
            <a:pPr algn="l">
              <a:buNone/>
            </a:pPr>
            <a:endParaRPr lang="en-US" dirty="0"/>
          </a:p>
        </p:txBody>
      </p:sp>
    </p:spTree>
    <p:extLst>
      <p:ext uri="{BB962C8B-B14F-4D97-AF65-F5344CB8AC3E}">
        <p14:creationId xmlns:p14="http://schemas.microsoft.com/office/powerpoint/2010/main" val="324915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1578</TotalTime>
  <Words>2216</Words>
  <Application>Microsoft Office PowerPoint</Application>
  <PresentationFormat>On-screen Show (4:3)</PresentationFormat>
  <Paragraphs>220</Paragraphs>
  <Slides>64</Slides>
  <Notes>3</Notes>
  <HiddenSlides>1</HiddenSlides>
  <MMClips>0</MMClips>
  <ScaleCrop>false</ScaleCrop>
  <HeadingPairs>
    <vt:vector size="4" baseType="variant">
      <vt:variant>
        <vt:lpstr>Theme</vt:lpstr>
      </vt:variant>
      <vt:variant>
        <vt:i4>1</vt:i4>
      </vt:variant>
      <vt:variant>
        <vt:lpstr>Slide Titles</vt:lpstr>
      </vt:variant>
      <vt:variant>
        <vt:i4>64</vt:i4>
      </vt:variant>
    </vt:vector>
  </HeadingPairs>
  <TitlesOfParts>
    <vt:vector size="65" baseType="lpstr">
      <vt:lpstr>Opulent</vt:lpstr>
      <vt:lpstr>Common cold</vt:lpstr>
      <vt:lpstr>Definition </vt:lpstr>
      <vt:lpstr>Symptoms</vt:lpstr>
      <vt:lpstr>Differential diagnosis</vt:lpstr>
      <vt:lpstr>Differential diagnosis between common cold and flu</vt:lpstr>
      <vt:lpstr>Treatment of common cold</vt:lpstr>
      <vt:lpstr>PowerPoint Presentation</vt:lpstr>
      <vt:lpstr>Treatment timescale</vt:lpstr>
      <vt:lpstr>A-Non pharmacological measures:</vt:lpstr>
      <vt:lpstr>Fever and malaise</vt:lpstr>
      <vt:lpstr>rhinorrhoea  (runny nose)</vt:lpstr>
      <vt:lpstr>Nasal congestion and rhinorrhoea  (runny nose)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Loratidine </vt:lpstr>
      <vt:lpstr>citrizine</vt:lpstr>
      <vt:lpstr>Fexofenadine ( Telfast ®)</vt:lpstr>
      <vt:lpstr>Systemic nasal decongestants</vt:lpstr>
      <vt:lpstr>Pseudoephedrine hydrochloride</vt:lpstr>
      <vt:lpstr>PowerPoint Presentation</vt:lpstr>
      <vt:lpstr> </vt:lpstr>
      <vt:lpstr>PowerPoint Presentation</vt:lpstr>
      <vt:lpstr>PowerPoint Presentation</vt:lpstr>
      <vt:lpstr>PowerPoint Presentation</vt:lpstr>
      <vt:lpstr>Topical nasal decongestants</vt:lpstr>
      <vt:lpstr>Local decongestants</vt:lpstr>
      <vt:lpstr>PowerPoint Presentation</vt:lpstr>
      <vt:lpstr>PowerPoint Presentation</vt:lpstr>
      <vt:lpstr>Xylometazoline hydrochloride</vt:lpstr>
      <vt:lpstr>PowerPoint Presentation</vt:lpstr>
      <vt:lpstr>PowerPoint Presentation</vt:lpstr>
      <vt:lpstr>PowerPoint Presentation</vt:lpstr>
      <vt:lpstr>PowerPoint Presentation</vt:lpstr>
      <vt:lpstr>Combination products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Sore throat</vt:lpstr>
      <vt:lpstr>PowerPoint Presentation</vt:lpstr>
      <vt:lpstr>Antibacterials </vt:lpstr>
      <vt:lpstr>PowerPoint Presentation</vt:lpstr>
      <vt:lpstr>Pectol tablets  Tablet contains Eucalyptus Oil, Glucose and Vitamin C as active ingredients.  </vt:lpstr>
      <vt:lpstr>The primary active ingredients are dichlorobenzyl alcohol and amylmetacresol, with some formulations containing ascorbic acid (vitamin C).  - Dichlorobenzyl alcohol is a mild antiseptic, able to kill bacteria and viruses associated with mouth and throat infections. It is a common ingredient in throat lozenges such as, Strepsils, Lorsept, and Gorpils. - Amylmetacresol (amc) is an antiseptic used to  treat infections of the mouth and throat.</vt:lpstr>
      <vt:lpstr>PowerPoint Presentation</vt:lpstr>
      <vt:lpstr>Vitamin C in common cold</vt:lpstr>
      <vt:lpstr>Vaccination: </vt:lpstr>
      <vt:lpstr>Allergic rhinitis(Hayfever)</vt:lpstr>
      <vt:lpstr>Hayfever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cold</dc:title>
  <dc:creator>HP</dc:creator>
  <cp:lastModifiedBy>DR.Ahmed Saker 2o1O</cp:lastModifiedBy>
  <cp:revision>110</cp:revision>
  <dcterms:created xsi:type="dcterms:W3CDTF">2006-08-16T00:00:00Z</dcterms:created>
  <dcterms:modified xsi:type="dcterms:W3CDTF">2023-09-24T07:37:16Z</dcterms:modified>
</cp:coreProperties>
</file>