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sldIdLst>
    <p:sldId id="256" r:id="rId2"/>
    <p:sldId id="257" r:id="rId3"/>
    <p:sldId id="260" r:id="rId4"/>
    <p:sldId id="274" r:id="rId5"/>
    <p:sldId id="275" r:id="rId6"/>
    <p:sldId id="261" r:id="rId7"/>
    <p:sldId id="259" r:id="rId8"/>
    <p:sldId id="258" r:id="rId9"/>
    <p:sldId id="262" r:id="rId10"/>
    <p:sldId id="263" r:id="rId11"/>
    <p:sldId id="264" r:id="rId12"/>
    <p:sldId id="265" r:id="rId13"/>
    <p:sldId id="272" r:id="rId14"/>
    <p:sldId id="271" r:id="rId15"/>
    <p:sldId id="266" r:id="rId16"/>
    <p:sldId id="273" r:id="rId17"/>
    <p:sldId id="267" r:id="rId18"/>
    <p:sldId id="268" r:id="rId19"/>
    <p:sldId id="269"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0821713-A7DC-4634-A5D5-EF713B69E92B}">
          <p14:sldIdLst>
            <p14:sldId id="256"/>
            <p14:sldId id="257"/>
            <p14:sldId id="260"/>
            <p14:sldId id="274"/>
            <p14:sldId id="275"/>
            <p14:sldId id="261"/>
            <p14:sldId id="259"/>
            <p14:sldId id="258"/>
            <p14:sldId id="262"/>
            <p14:sldId id="263"/>
            <p14:sldId id="264"/>
            <p14:sldId id="265"/>
            <p14:sldId id="272"/>
            <p14:sldId id="271"/>
            <p14:sldId id="266"/>
            <p14:sldId id="273"/>
            <p14:sldId id="267"/>
            <p14:sldId id="268"/>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8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0ECBD-758D-495A-A80D-F2DA48BBC79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8B3DA16-B643-4073-B4FA-0E0A2A8FC4F3}">
      <dgm:prSet/>
      <dgm:spPr/>
      <dgm:t>
        <a:bodyPr/>
        <a:lstStyle/>
        <a:p>
          <a:r>
            <a:rPr lang="en-US" dirty="0"/>
            <a:t>. Colorless to very fine yellow (due to oxidation) oily liquid.</a:t>
          </a:r>
        </a:p>
      </dgm:t>
    </dgm:pt>
    <dgm:pt modelId="{C17BFC58-E8D1-48C6-8A02-E534988995F2}" type="parTrans" cxnId="{525E57C1-8F27-4DCD-816A-E40DC8E1F597}">
      <dgm:prSet/>
      <dgm:spPr/>
      <dgm:t>
        <a:bodyPr/>
        <a:lstStyle/>
        <a:p>
          <a:endParaRPr lang="en-US"/>
        </a:p>
      </dgm:t>
    </dgm:pt>
    <dgm:pt modelId="{E550324A-7592-4B07-99C6-EB8098827B69}" type="sibTrans" cxnId="{525E57C1-8F27-4DCD-816A-E40DC8E1F597}">
      <dgm:prSet/>
      <dgm:spPr/>
      <dgm:t>
        <a:bodyPr/>
        <a:lstStyle/>
        <a:p>
          <a:endParaRPr lang="en-US"/>
        </a:p>
      </dgm:t>
    </dgm:pt>
    <dgm:pt modelId="{F99D82F7-205F-4A97-B607-81B1386E4B1C}">
      <dgm:prSet/>
      <dgm:spPr/>
      <dgm:t>
        <a:bodyPr/>
        <a:lstStyle/>
        <a:p>
          <a:r>
            <a:rPr lang="en-US"/>
            <a:t>Immiscible with water, miscible with organic solvents like ether.</a:t>
          </a:r>
        </a:p>
      </dgm:t>
    </dgm:pt>
    <dgm:pt modelId="{52BDF651-51A3-41E8-B4B1-E75D96CCE236}" type="parTrans" cxnId="{7B06600C-7659-4BE6-8640-B5C25BCA93AD}">
      <dgm:prSet/>
      <dgm:spPr/>
      <dgm:t>
        <a:bodyPr/>
        <a:lstStyle/>
        <a:p>
          <a:endParaRPr lang="en-US"/>
        </a:p>
      </dgm:t>
    </dgm:pt>
    <dgm:pt modelId="{BE924BD1-C862-47AD-814D-8D07AF067576}" type="sibTrans" cxnId="{7B06600C-7659-4BE6-8640-B5C25BCA93AD}">
      <dgm:prSet/>
      <dgm:spPr/>
      <dgm:t>
        <a:bodyPr/>
        <a:lstStyle/>
        <a:p>
          <a:endParaRPr lang="en-US"/>
        </a:p>
      </dgm:t>
    </dgm:pt>
    <dgm:pt modelId="{DA08505A-28CD-4E6C-8D12-34F086AA8BEE}">
      <dgm:prSet/>
      <dgm:spPr/>
      <dgm:t>
        <a:bodyPr/>
        <a:lstStyle/>
        <a:p>
          <a:r>
            <a:rPr lang="en-US"/>
            <a:t>Boiling point is 204-207 ºC</a:t>
          </a:r>
        </a:p>
      </dgm:t>
    </dgm:pt>
    <dgm:pt modelId="{736A0980-1D36-436D-8AE7-6531AD8092CC}" type="parTrans" cxnId="{63783F72-5F2C-4F51-8918-E5416A070741}">
      <dgm:prSet/>
      <dgm:spPr/>
      <dgm:t>
        <a:bodyPr/>
        <a:lstStyle/>
        <a:p>
          <a:endParaRPr lang="en-US"/>
        </a:p>
      </dgm:t>
    </dgm:pt>
    <dgm:pt modelId="{F9BA9331-2192-4FFB-B0AD-E90598794D38}" type="sibTrans" cxnId="{63783F72-5F2C-4F51-8918-E5416A070741}">
      <dgm:prSet/>
      <dgm:spPr/>
      <dgm:t>
        <a:bodyPr/>
        <a:lstStyle/>
        <a:p>
          <a:endParaRPr lang="en-US"/>
        </a:p>
      </dgm:t>
    </dgm:pt>
    <dgm:pt modelId="{1CD428D9-0540-463C-83A7-CBDF2E2DC4BB}" type="pres">
      <dgm:prSet presAssocID="{EEE0ECBD-758D-495A-A80D-F2DA48BBC79A}" presName="hierChild1" presStyleCnt="0">
        <dgm:presLayoutVars>
          <dgm:chPref val="1"/>
          <dgm:dir/>
          <dgm:animOne val="branch"/>
          <dgm:animLvl val="lvl"/>
          <dgm:resizeHandles/>
        </dgm:presLayoutVars>
      </dgm:prSet>
      <dgm:spPr/>
    </dgm:pt>
    <dgm:pt modelId="{3856DF6A-5C10-4DB0-8A3C-0D062A3CC8AF}" type="pres">
      <dgm:prSet presAssocID="{48B3DA16-B643-4073-B4FA-0E0A2A8FC4F3}" presName="hierRoot1" presStyleCnt="0"/>
      <dgm:spPr/>
    </dgm:pt>
    <dgm:pt modelId="{9BA8E250-16AC-4C14-BC5E-E19B0CE9BE13}" type="pres">
      <dgm:prSet presAssocID="{48B3DA16-B643-4073-B4FA-0E0A2A8FC4F3}" presName="composite" presStyleCnt="0"/>
      <dgm:spPr/>
    </dgm:pt>
    <dgm:pt modelId="{1BACAA92-D9EA-4CF3-A24C-5D1EEBD129BD}" type="pres">
      <dgm:prSet presAssocID="{48B3DA16-B643-4073-B4FA-0E0A2A8FC4F3}" presName="background" presStyleLbl="node0" presStyleIdx="0" presStyleCnt="3"/>
      <dgm:spPr/>
    </dgm:pt>
    <dgm:pt modelId="{1F4CC656-3C76-4A58-A219-F7332293FD02}" type="pres">
      <dgm:prSet presAssocID="{48B3DA16-B643-4073-B4FA-0E0A2A8FC4F3}" presName="text" presStyleLbl="fgAcc0" presStyleIdx="0" presStyleCnt="3">
        <dgm:presLayoutVars>
          <dgm:chPref val="3"/>
        </dgm:presLayoutVars>
      </dgm:prSet>
      <dgm:spPr/>
    </dgm:pt>
    <dgm:pt modelId="{EEB666B7-57C3-42E1-AB5A-DC3D91BE2A85}" type="pres">
      <dgm:prSet presAssocID="{48B3DA16-B643-4073-B4FA-0E0A2A8FC4F3}" presName="hierChild2" presStyleCnt="0"/>
      <dgm:spPr/>
    </dgm:pt>
    <dgm:pt modelId="{C8BCBCA2-9515-4226-A773-34456D6E557A}" type="pres">
      <dgm:prSet presAssocID="{F99D82F7-205F-4A97-B607-81B1386E4B1C}" presName="hierRoot1" presStyleCnt="0"/>
      <dgm:spPr/>
    </dgm:pt>
    <dgm:pt modelId="{1CA4245B-8E3D-4795-BD11-FDA7EC555763}" type="pres">
      <dgm:prSet presAssocID="{F99D82F7-205F-4A97-B607-81B1386E4B1C}" presName="composite" presStyleCnt="0"/>
      <dgm:spPr/>
    </dgm:pt>
    <dgm:pt modelId="{EB1F1D95-D130-43EE-9F0B-EF4B5EEC74BE}" type="pres">
      <dgm:prSet presAssocID="{F99D82F7-205F-4A97-B607-81B1386E4B1C}" presName="background" presStyleLbl="node0" presStyleIdx="1" presStyleCnt="3"/>
      <dgm:spPr/>
    </dgm:pt>
    <dgm:pt modelId="{A9FC670C-0977-44EB-952C-6B78F407007D}" type="pres">
      <dgm:prSet presAssocID="{F99D82F7-205F-4A97-B607-81B1386E4B1C}" presName="text" presStyleLbl="fgAcc0" presStyleIdx="1" presStyleCnt="3">
        <dgm:presLayoutVars>
          <dgm:chPref val="3"/>
        </dgm:presLayoutVars>
      </dgm:prSet>
      <dgm:spPr/>
    </dgm:pt>
    <dgm:pt modelId="{2324629F-E53E-4ED4-8243-2CC91FD75343}" type="pres">
      <dgm:prSet presAssocID="{F99D82F7-205F-4A97-B607-81B1386E4B1C}" presName="hierChild2" presStyleCnt="0"/>
      <dgm:spPr/>
    </dgm:pt>
    <dgm:pt modelId="{F4A942B3-B84D-4684-9C21-7172C6049E3B}" type="pres">
      <dgm:prSet presAssocID="{DA08505A-28CD-4E6C-8D12-34F086AA8BEE}" presName="hierRoot1" presStyleCnt="0"/>
      <dgm:spPr/>
    </dgm:pt>
    <dgm:pt modelId="{EC7A1B16-F4AA-427A-AA3D-1D5E34E6F319}" type="pres">
      <dgm:prSet presAssocID="{DA08505A-28CD-4E6C-8D12-34F086AA8BEE}" presName="composite" presStyleCnt="0"/>
      <dgm:spPr/>
    </dgm:pt>
    <dgm:pt modelId="{9A816C0B-F321-470D-A56C-535612D6ECF3}" type="pres">
      <dgm:prSet presAssocID="{DA08505A-28CD-4E6C-8D12-34F086AA8BEE}" presName="background" presStyleLbl="node0" presStyleIdx="2" presStyleCnt="3"/>
      <dgm:spPr/>
    </dgm:pt>
    <dgm:pt modelId="{57A452A0-AD82-4CA5-AE7D-87816CDCF379}" type="pres">
      <dgm:prSet presAssocID="{DA08505A-28CD-4E6C-8D12-34F086AA8BEE}" presName="text" presStyleLbl="fgAcc0" presStyleIdx="2" presStyleCnt="3">
        <dgm:presLayoutVars>
          <dgm:chPref val="3"/>
        </dgm:presLayoutVars>
      </dgm:prSet>
      <dgm:spPr/>
    </dgm:pt>
    <dgm:pt modelId="{0F697F95-B828-4210-93FF-0578436006CF}" type="pres">
      <dgm:prSet presAssocID="{DA08505A-28CD-4E6C-8D12-34F086AA8BEE}" presName="hierChild2" presStyleCnt="0"/>
      <dgm:spPr/>
    </dgm:pt>
  </dgm:ptLst>
  <dgm:cxnLst>
    <dgm:cxn modelId="{7B06600C-7659-4BE6-8640-B5C25BCA93AD}" srcId="{EEE0ECBD-758D-495A-A80D-F2DA48BBC79A}" destId="{F99D82F7-205F-4A97-B607-81B1386E4B1C}" srcOrd="1" destOrd="0" parTransId="{52BDF651-51A3-41E8-B4B1-E75D96CCE236}" sibTransId="{BE924BD1-C862-47AD-814D-8D07AF067576}"/>
    <dgm:cxn modelId="{45CB9B0E-758F-49E1-9E6E-30DCD82F2090}" type="presOf" srcId="{EEE0ECBD-758D-495A-A80D-F2DA48BBC79A}" destId="{1CD428D9-0540-463C-83A7-CBDF2E2DC4BB}" srcOrd="0" destOrd="0" presId="urn:microsoft.com/office/officeart/2005/8/layout/hierarchy1"/>
    <dgm:cxn modelId="{A5FC673E-EE52-42E2-AF1C-EB30E26B1BBF}" type="presOf" srcId="{F99D82F7-205F-4A97-B607-81B1386E4B1C}" destId="{A9FC670C-0977-44EB-952C-6B78F407007D}" srcOrd="0" destOrd="0" presId="urn:microsoft.com/office/officeart/2005/8/layout/hierarchy1"/>
    <dgm:cxn modelId="{17A7D166-C6F1-428E-82FF-2C6D06C98A57}" type="presOf" srcId="{DA08505A-28CD-4E6C-8D12-34F086AA8BEE}" destId="{57A452A0-AD82-4CA5-AE7D-87816CDCF379}" srcOrd="0" destOrd="0" presId="urn:microsoft.com/office/officeart/2005/8/layout/hierarchy1"/>
    <dgm:cxn modelId="{63783F72-5F2C-4F51-8918-E5416A070741}" srcId="{EEE0ECBD-758D-495A-A80D-F2DA48BBC79A}" destId="{DA08505A-28CD-4E6C-8D12-34F086AA8BEE}" srcOrd="2" destOrd="0" parTransId="{736A0980-1D36-436D-8AE7-6531AD8092CC}" sibTransId="{F9BA9331-2192-4FFB-B0AD-E90598794D38}"/>
    <dgm:cxn modelId="{77F7CF9C-6570-4094-88F9-8FACEEFBD9F6}" type="presOf" srcId="{48B3DA16-B643-4073-B4FA-0E0A2A8FC4F3}" destId="{1F4CC656-3C76-4A58-A219-F7332293FD02}" srcOrd="0" destOrd="0" presId="urn:microsoft.com/office/officeart/2005/8/layout/hierarchy1"/>
    <dgm:cxn modelId="{525E57C1-8F27-4DCD-816A-E40DC8E1F597}" srcId="{EEE0ECBD-758D-495A-A80D-F2DA48BBC79A}" destId="{48B3DA16-B643-4073-B4FA-0E0A2A8FC4F3}" srcOrd="0" destOrd="0" parTransId="{C17BFC58-E8D1-48C6-8A02-E534988995F2}" sibTransId="{E550324A-7592-4B07-99C6-EB8098827B69}"/>
    <dgm:cxn modelId="{7E773492-3DE1-402A-9FB3-A53C666307D2}" type="presParOf" srcId="{1CD428D9-0540-463C-83A7-CBDF2E2DC4BB}" destId="{3856DF6A-5C10-4DB0-8A3C-0D062A3CC8AF}" srcOrd="0" destOrd="0" presId="urn:microsoft.com/office/officeart/2005/8/layout/hierarchy1"/>
    <dgm:cxn modelId="{750BED76-18E2-4742-A65E-150DBA7E5D21}" type="presParOf" srcId="{3856DF6A-5C10-4DB0-8A3C-0D062A3CC8AF}" destId="{9BA8E250-16AC-4C14-BC5E-E19B0CE9BE13}" srcOrd="0" destOrd="0" presId="urn:microsoft.com/office/officeart/2005/8/layout/hierarchy1"/>
    <dgm:cxn modelId="{54625672-5BBF-4222-9444-07AED783805A}" type="presParOf" srcId="{9BA8E250-16AC-4C14-BC5E-E19B0CE9BE13}" destId="{1BACAA92-D9EA-4CF3-A24C-5D1EEBD129BD}" srcOrd="0" destOrd="0" presId="urn:microsoft.com/office/officeart/2005/8/layout/hierarchy1"/>
    <dgm:cxn modelId="{8AFE30DF-F56F-4884-A57E-9511941B8E38}" type="presParOf" srcId="{9BA8E250-16AC-4C14-BC5E-E19B0CE9BE13}" destId="{1F4CC656-3C76-4A58-A219-F7332293FD02}" srcOrd="1" destOrd="0" presId="urn:microsoft.com/office/officeart/2005/8/layout/hierarchy1"/>
    <dgm:cxn modelId="{B99544CD-D9D8-4735-8835-B98383F3A60D}" type="presParOf" srcId="{3856DF6A-5C10-4DB0-8A3C-0D062A3CC8AF}" destId="{EEB666B7-57C3-42E1-AB5A-DC3D91BE2A85}" srcOrd="1" destOrd="0" presId="urn:microsoft.com/office/officeart/2005/8/layout/hierarchy1"/>
    <dgm:cxn modelId="{22EC5F03-763D-4DB8-9154-1CC31A1F3B2E}" type="presParOf" srcId="{1CD428D9-0540-463C-83A7-CBDF2E2DC4BB}" destId="{C8BCBCA2-9515-4226-A773-34456D6E557A}" srcOrd="1" destOrd="0" presId="urn:microsoft.com/office/officeart/2005/8/layout/hierarchy1"/>
    <dgm:cxn modelId="{7A1A2514-B474-411F-BB13-88E14AEC15F3}" type="presParOf" srcId="{C8BCBCA2-9515-4226-A773-34456D6E557A}" destId="{1CA4245B-8E3D-4795-BD11-FDA7EC555763}" srcOrd="0" destOrd="0" presId="urn:microsoft.com/office/officeart/2005/8/layout/hierarchy1"/>
    <dgm:cxn modelId="{6FD76E24-9606-4ED0-971A-0F213AE41D31}" type="presParOf" srcId="{1CA4245B-8E3D-4795-BD11-FDA7EC555763}" destId="{EB1F1D95-D130-43EE-9F0B-EF4B5EEC74BE}" srcOrd="0" destOrd="0" presId="urn:microsoft.com/office/officeart/2005/8/layout/hierarchy1"/>
    <dgm:cxn modelId="{EDD97B8C-FD05-4405-852F-0D5CFBA51D84}" type="presParOf" srcId="{1CA4245B-8E3D-4795-BD11-FDA7EC555763}" destId="{A9FC670C-0977-44EB-952C-6B78F407007D}" srcOrd="1" destOrd="0" presId="urn:microsoft.com/office/officeart/2005/8/layout/hierarchy1"/>
    <dgm:cxn modelId="{3AC306AE-FC7C-4172-BF7F-4F387652063B}" type="presParOf" srcId="{C8BCBCA2-9515-4226-A773-34456D6E557A}" destId="{2324629F-E53E-4ED4-8243-2CC91FD75343}" srcOrd="1" destOrd="0" presId="urn:microsoft.com/office/officeart/2005/8/layout/hierarchy1"/>
    <dgm:cxn modelId="{F5692AA5-E23B-4377-8FD3-881BAE51F6B6}" type="presParOf" srcId="{1CD428D9-0540-463C-83A7-CBDF2E2DC4BB}" destId="{F4A942B3-B84D-4684-9C21-7172C6049E3B}" srcOrd="2" destOrd="0" presId="urn:microsoft.com/office/officeart/2005/8/layout/hierarchy1"/>
    <dgm:cxn modelId="{C5B897DF-5F3B-4DDE-9011-606E95A70CDB}" type="presParOf" srcId="{F4A942B3-B84D-4684-9C21-7172C6049E3B}" destId="{EC7A1B16-F4AA-427A-AA3D-1D5E34E6F319}" srcOrd="0" destOrd="0" presId="urn:microsoft.com/office/officeart/2005/8/layout/hierarchy1"/>
    <dgm:cxn modelId="{A7D7AC13-F02E-4450-98CA-C6FD4ABEB53E}" type="presParOf" srcId="{EC7A1B16-F4AA-427A-AA3D-1D5E34E6F319}" destId="{9A816C0B-F321-470D-A56C-535612D6ECF3}" srcOrd="0" destOrd="0" presId="urn:microsoft.com/office/officeart/2005/8/layout/hierarchy1"/>
    <dgm:cxn modelId="{E5BAF3CE-8E62-49DB-B32C-CE0E61D43321}" type="presParOf" srcId="{EC7A1B16-F4AA-427A-AA3D-1D5E34E6F319}" destId="{57A452A0-AD82-4CA5-AE7D-87816CDCF379}" srcOrd="1" destOrd="0" presId="urn:microsoft.com/office/officeart/2005/8/layout/hierarchy1"/>
    <dgm:cxn modelId="{AF583F12-7676-4F07-B012-8ED0EABF264F}" type="presParOf" srcId="{F4A942B3-B84D-4684-9C21-7172C6049E3B}" destId="{0F697F95-B828-4210-93FF-0578436006C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CB84C-BE4F-49A3-B728-3042BA459C96}"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D020048-D1F1-4238-93EF-6C6FD677D334}">
      <dgm:prSet/>
      <dgm:spPr/>
      <dgm:t>
        <a:bodyPr/>
        <a:lstStyle/>
        <a:p>
          <a:pPr>
            <a:lnSpc>
              <a:spcPct val="100000"/>
            </a:lnSpc>
          </a:pPr>
          <a:r>
            <a:rPr lang="en-US"/>
            <a:t>Antibacterial properties.</a:t>
          </a:r>
        </a:p>
      </dgm:t>
    </dgm:pt>
    <dgm:pt modelId="{E8A3A39D-4C6A-44B1-8E69-3C0A0065B254}" type="parTrans" cxnId="{41376818-7D8C-496E-A6B3-9C0DD3739E8A}">
      <dgm:prSet/>
      <dgm:spPr/>
      <dgm:t>
        <a:bodyPr/>
        <a:lstStyle/>
        <a:p>
          <a:endParaRPr lang="en-US"/>
        </a:p>
      </dgm:t>
    </dgm:pt>
    <dgm:pt modelId="{DDC5D452-6D7A-4EBF-84BA-884AD7A73B86}" type="sibTrans" cxnId="{41376818-7D8C-496E-A6B3-9C0DD3739E8A}">
      <dgm:prSet/>
      <dgm:spPr/>
      <dgm:t>
        <a:bodyPr/>
        <a:lstStyle/>
        <a:p>
          <a:pPr>
            <a:lnSpc>
              <a:spcPct val="100000"/>
            </a:lnSpc>
          </a:pPr>
          <a:endParaRPr lang="en-US"/>
        </a:p>
      </dgm:t>
    </dgm:pt>
    <dgm:pt modelId="{34C01CCD-5746-4A4D-B098-A66F7DB56319}">
      <dgm:prSet/>
      <dgm:spPr/>
      <dgm:t>
        <a:bodyPr/>
        <a:lstStyle/>
        <a:p>
          <a:pPr>
            <a:lnSpc>
              <a:spcPct val="100000"/>
            </a:lnSpc>
          </a:pPr>
          <a:r>
            <a:rPr lang="en-US" dirty="0"/>
            <a:t>Preservatives for food and pharmaceutical local application as antiseptics. </a:t>
          </a:r>
        </a:p>
      </dgm:t>
    </dgm:pt>
    <dgm:pt modelId="{583964D8-68E6-45F8-AC3E-BADC9172BF22}" type="parTrans" cxnId="{F8469CAF-06EC-49AC-9B98-164D5D1DD40C}">
      <dgm:prSet/>
      <dgm:spPr/>
      <dgm:t>
        <a:bodyPr/>
        <a:lstStyle/>
        <a:p>
          <a:endParaRPr lang="en-US"/>
        </a:p>
      </dgm:t>
    </dgm:pt>
    <dgm:pt modelId="{C85008E5-531D-46DE-AABD-0B2445084BCD}" type="sibTrans" cxnId="{F8469CAF-06EC-49AC-9B98-164D5D1DD40C}">
      <dgm:prSet/>
      <dgm:spPr/>
      <dgm:t>
        <a:bodyPr/>
        <a:lstStyle/>
        <a:p>
          <a:pPr>
            <a:lnSpc>
              <a:spcPct val="100000"/>
            </a:lnSpc>
          </a:pPr>
          <a:endParaRPr lang="en-US"/>
        </a:p>
      </dgm:t>
    </dgm:pt>
    <dgm:pt modelId="{59658D26-F59C-43F4-820B-8F4EFCCA97F0}">
      <dgm:prSet/>
      <dgm:spPr/>
      <dgm:t>
        <a:bodyPr/>
        <a:lstStyle/>
        <a:p>
          <a:pPr>
            <a:lnSpc>
              <a:spcPct val="100000"/>
            </a:lnSpc>
          </a:pPr>
          <a:r>
            <a:rPr lang="en-US" dirty="0"/>
            <a:t>Benzyl alcohol has some local </a:t>
          </a:r>
          <a:r>
            <a:rPr lang="en-US" dirty="0" err="1"/>
            <a:t>anaesthetic</a:t>
          </a:r>
          <a:r>
            <a:rPr lang="en-US" dirty="0"/>
            <a:t> properties, it is useful as </a:t>
          </a:r>
          <a:r>
            <a:rPr lang="en-US" dirty="0" err="1"/>
            <a:t>antipruretic</a:t>
          </a:r>
          <a:r>
            <a:rPr lang="en-US" dirty="0"/>
            <a:t> and is the reason for its inclusion in some dental remedies and injectable in pharmaceutical preparations intended for local application, benzyl alcohol has been used up to 10 % in ointments as </a:t>
          </a:r>
          <a:r>
            <a:rPr lang="en-US" dirty="0" err="1"/>
            <a:t>antipruretic</a:t>
          </a:r>
          <a:r>
            <a:rPr lang="en-US" dirty="0"/>
            <a:t> and to prevent secondary infections.</a:t>
          </a:r>
        </a:p>
      </dgm:t>
    </dgm:pt>
    <dgm:pt modelId="{1F7CF363-00BC-4382-825C-C7968F0C1ADD}" type="parTrans" cxnId="{0DCC8632-5B7F-41E0-AA61-724B89FFAAEB}">
      <dgm:prSet/>
      <dgm:spPr/>
      <dgm:t>
        <a:bodyPr/>
        <a:lstStyle/>
        <a:p>
          <a:endParaRPr lang="en-US"/>
        </a:p>
      </dgm:t>
    </dgm:pt>
    <dgm:pt modelId="{1307EDED-C435-47E0-9351-42A8CAD584ED}" type="sibTrans" cxnId="{0DCC8632-5B7F-41E0-AA61-724B89FFAAEB}">
      <dgm:prSet/>
      <dgm:spPr/>
      <dgm:t>
        <a:bodyPr/>
        <a:lstStyle/>
        <a:p>
          <a:pPr>
            <a:lnSpc>
              <a:spcPct val="100000"/>
            </a:lnSpc>
          </a:pPr>
          <a:endParaRPr lang="en-US"/>
        </a:p>
      </dgm:t>
    </dgm:pt>
    <dgm:pt modelId="{662D7D7C-1CBC-4186-B7C6-3BA2F900F78E}">
      <dgm:prSet/>
      <dgm:spPr/>
      <dgm:t>
        <a:bodyPr/>
        <a:lstStyle/>
        <a:p>
          <a:pPr>
            <a:lnSpc>
              <a:spcPct val="100000"/>
            </a:lnSpc>
          </a:pPr>
          <a:r>
            <a:rPr lang="en-US" dirty="0"/>
            <a:t>In injectable, it is included in many painful IM injectable, both as a preservative and as a local anesthetic. On the other hand, benzoic acid is used as a food preservative as a free acid, or in the form of sodium salt, also used externally in form of lotions, ointments, mouth washes, etc.</a:t>
          </a:r>
        </a:p>
      </dgm:t>
    </dgm:pt>
    <dgm:pt modelId="{AD1CF621-7448-4774-8EB6-85D100919AEB}" type="parTrans" cxnId="{E2D409CA-6CF1-435F-B186-6BDAA15490B4}">
      <dgm:prSet/>
      <dgm:spPr/>
      <dgm:t>
        <a:bodyPr/>
        <a:lstStyle/>
        <a:p>
          <a:endParaRPr lang="en-US"/>
        </a:p>
      </dgm:t>
    </dgm:pt>
    <dgm:pt modelId="{65FB54A5-A7F5-4014-BA41-CD3EA50853AE}" type="sibTrans" cxnId="{E2D409CA-6CF1-435F-B186-6BDAA15490B4}">
      <dgm:prSet/>
      <dgm:spPr/>
      <dgm:t>
        <a:bodyPr/>
        <a:lstStyle/>
        <a:p>
          <a:endParaRPr lang="en-US"/>
        </a:p>
      </dgm:t>
    </dgm:pt>
    <dgm:pt modelId="{C5763035-22AF-4942-A0AC-1CDDD63F0CE2}" type="pres">
      <dgm:prSet presAssocID="{FAECB84C-BE4F-49A3-B728-3042BA459C96}" presName="root" presStyleCnt="0">
        <dgm:presLayoutVars>
          <dgm:dir/>
          <dgm:resizeHandles val="exact"/>
        </dgm:presLayoutVars>
      </dgm:prSet>
      <dgm:spPr/>
    </dgm:pt>
    <dgm:pt modelId="{7FA9D65F-FC9E-46BD-9477-FA1DF7083CD7}" type="pres">
      <dgm:prSet presAssocID="{AD020048-D1F1-4238-93EF-6C6FD677D334}" presName="compNode" presStyleCnt="0"/>
      <dgm:spPr/>
    </dgm:pt>
    <dgm:pt modelId="{AA92BB8F-424D-404E-8FC4-25A44FA190E4}" type="pres">
      <dgm:prSet presAssocID="{AD020048-D1F1-4238-93EF-6C6FD677D3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ider Web"/>
        </a:ext>
      </dgm:extLst>
    </dgm:pt>
    <dgm:pt modelId="{F15D24C5-3796-4E88-ACAB-E09A6FA570AD}" type="pres">
      <dgm:prSet presAssocID="{AD020048-D1F1-4238-93EF-6C6FD677D334}" presName="spaceRect" presStyleCnt="0"/>
      <dgm:spPr/>
    </dgm:pt>
    <dgm:pt modelId="{104AC108-2C09-4EFB-916C-2891A47215BF}" type="pres">
      <dgm:prSet presAssocID="{AD020048-D1F1-4238-93EF-6C6FD677D334}" presName="textRect" presStyleLbl="revTx" presStyleIdx="0" presStyleCnt="4">
        <dgm:presLayoutVars>
          <dgm:chMax val="1"/>
          <dgm:chPref val="1"/>
        </dgm:presLayoutVars>
      </dgm:prSet>
      <dgm:spPr/>
    </dgm:pt>
    <dgm:pt modelId="{C2FD87F1-4251-4FA7-A9AF-225259FE9739}" type="pres">
      <dgm:prSet presAssocID="{DDC5D452-6D7A-4EBF-84BA-884AD7A73B86}" presName="sibTrans" presStyleCnt="0"/>
      <dgm:spPr/>
    </dgm:pt>
    <dgm:pt modelId="{F374C531-9C39-4077-A647-F1008725966C}" type="pres">
      <dgm:prSet presAssocID="{34C01CCD-5746-4A4D-B098-A66F7DB56319}" presName="compNode" presStyleCnt="0"/>
      <dgm:spPr/>
    </dgm:pt>
    <dgm:pt modelId="{D7D25D91-41FA-424A-8620-038EB819E179}" type="pres">
      <dgm:prSet presAssocID="{34C01CCD-5746-4A4D-B098-A66F7DB563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53E86F53-A35F-4747-B8CB-0A918A3AA414}" type="pres">
      <dgm:prSet presAssocID="{34C01CCD-5746-4A4D-B098-A66F7DB56319}" presName="spaceRect" presStyleCnt="0"/>
      <dgm:spPr/>
    </dgm:pt>
    <dgm:pt modelId="{3BE1EC3B-B179-4C13-BEB5-0D2E71BD2D0A}" type="pres">
      <dgm:prSet presAssocID="{34C01CCD-5746-4A4D-B098-A66F7DB56319}" presName="textRect" presStyleLbl="revTx" presStyleIdx="1" presStyleCnt="4">
        <dgm:presLayoutVars>
          <dgm:chMax val="1"/>
          <dgm:chPref val="1"/>
        </dgm:presLayoutVars>
      </dgm:prSet>
      <dgm:spPr/>
    </dgm:pt>
    <dgm:pt modelId="{8A0BEDC9-5290-4EE5-8CAD-591BE99DFBD0}" type="pres">
      <dgm:prSet presAssocID="{C85008E5-531D-46DE-AABD-0B2445084BCD}" presName="sibTrans" presStyleCnt="0"/>
      <dgm:spPr/>
    </dgm:pt>
    <dgm:pt modelId="{F5B486A5-44CF-4C3D-AD4E-C9F938297865}" type="pres">
      <dgm:prSet presAssocID="{59658D26-F59C-43F4-820B-8F4EFCCA97F0}" presName="compNode" presStyleCnt="0"/>
      <dgm:spPr/>
    </dgm:pt>
    <dgm:pt modelId="{58C3305C-51AA-4D10-A065-D370A32066F1}" type="pres">
      <dgm:prSet presAssocID="{59658D26-F59C-43F4-820B-8F4EFCCA97F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th"/>
        </a:ext>
      </dgm:extLst>
    </dgm:pt>
    <dgm:pt modelId="{58B6035C-142E-4A51-AFFB-7FFC4D6CED5A}" type="pres">
      <dgm:prSet presAssocID="{59658D26-F59C-43F4-820B-8F4EFCCA97F0}" presName="spaceRect" presStyleCnt="0"/>
      <dgm:spPr/>
    </dgm:pt>
    <dgm:pt modelId="{51082D0A-4099-45DF-A441-CD5BC96CA5B6}" type="pres">
      <dgm:prSet presAssocID="{59658D26-F59C-43F4-820B-8F4EFCCA97F0}" presName="textRect" presStyleLbl="revTx" presStyleIdx="2" presStyleCnt="4" custLinFactNeighborX="10729" custLinFactNeighborY="-23984">
        <dgm:presLayoutVars>
          <dgm:chMax val="1"/>
          <dgm:chPref val="1"/>
        </dgm:presLayoutVars>
      </dgm:prSet>
      <dgm:spPr/>
    </dgm:pt>
    <dgm:pt modelId="{FC36360E-A179-4C01-9D12-BCA0632A106C}" type="pres">
      <dgm:prSet presAssocID="{1307EDED-C435-47E0-9351-42A8CAD584ED}" presName="sibTrans" presStyleCnt="0"/>
      <dgm:spPr/>
    </dgm:pt>
    <dgm:pt modelId="{4CA8AEBB-6535-4FC1-8BB4-B4E1912CC9FC}" type="pres">
      <dgm:prSet presAssocID="{662D7D7C-1CBC-4186-B7C6-3BA2F900F78E}" presName="compNode" presStyleCnt="0"/>
      <dgm:spPr/>
    </dgm:pt>
    <dgm:pt modelId="{551C043B-CC8C-456B-B2E5-6739ED06A3F2}" type="pres">
      <dgm:prSet presAssocID="{662D7D7C-1CBC-4186-B7C6-3BA2F900F78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edle"/>
        </a:ext>
      </dgm:extLst>
    </dgm:pt>
    <dgm:pt modelId="{E6ABF1B3-E49F-4C30-9566-AA13DDF10C3C}" type="pres">
      <dgm:prSet presAssocID="{662D7D7C-1CBC-4186-B7C6-3BA2F900F78E}" presName="spaceRect" presStyleCnt="0"/>
      <dgm:spPr/>
    </dgm:pt>
    <dgm:pt modelId="{22B1BE93-DD13-424D-94B9-5378C495A55D}" type="pres">
      <dgm:prSet presAssocID="{662D7D7C-1CBC-4186-B7C6-3BA2F900F78E}" presName="textRect" presStyleLbl="revTx" presStyleIdx="3" presStyleCnt="4">
        <dgm:presLayoutVars>
          <dgm:chMax val="1"/>
          <dgm:chPref val="1"/>
        </dgm:presLayoutVars>
      </dgm:prSet>
      <dgm:spPr/>
    </dgm:pt>
  </dgm:ptLst>
  <dgm:cxnLst>
    <dgm:cxn modelId="{41376818-7D8C-496E-A6B3-9C0DD3739E8A}" srcId="{FAECB84C-BE4F-49A3-B728-3042BA459C96}" destId="{AD020048-D1F1-4238-93EF-6C6FD677D334}" srcOrd="0" destOrd="0" parTransId="{E8A3A39D-4C6A-44B1-8E69-3C0A0065B254}" sibTransId="{DDC5D452-6D7A-4EBF-84BA-884AD7A73B86}"/>
    <dgm:cxn modelId="{6851FC1E-E545-42E6-BEC1-8B8ABA2E0F3D}" type="presOf" srcId="{AD020048-D1F1-4238-93EF-6C6FD677D334}" destId="{104AC108-2C09-4EFB-916C-2891A47215BF}" srcOrd="0" destOrd="0" presId="urn:microsoft.com/office/officeart/2018/2/layout/IconLabelList"/>
    <dgm:cxn modelId="{0DCC8632-5B7F-41E0-AA61-724B89FFAAEB}" srcId="{FAECB84C-BE4F-49A3-B728-3042BA459C96}" destId="{59658D26-F59C-43F4-820B-8F4EFCCA97F0}" srcOrd="2" destOrd="0" parTransId="{1F7CF363-00BC-4382-825C-C7968F0C1ADD}" sibTransId="{1307EDED-C435-47E0-9351-42A8CAD584ED}"/>
    <dgm:cxn modelId="{9032C654-B9A2-42E2-8E4E-FD26505CC793}" type="presOf" srcId="{59658D26-F59C-43F4-820B-8F4EFCCA97F0}" destId="{51082D0A-4099-45DF-A441-CD5BC96CA5B6}" srcOrd="0" destOrd="0" presId="urn:microsoft.com/office/officeart/2018/2/layout/IconLabelList"/>
    <dgm:cxn modelId="{E0F36B90-09A4-4F35-B93A-9AD899C1DAB7}" type="presOf" srcId="{662D7D7C-1CBC-4186-B7C6-3BA2F900F78E}" destId="{22B1BE93-DD13-424D-94B9-5378C495A55D}" srcOrd="0" destOrd="0" presId="urn:microsoft.com/office/officeart/2018/2/layout/IconLabelList"/>
    <dgm:cxn modelId="{A9C1CAA0-756C-4C71-B3A1-F5B7751420A8}" type="presOf" srcId="{34C01CCD-5746-4A4D-B098-A66F7DB56319}" destId="{3BE1EC3B-B179-4C13-BEB5-0D2E71BD2D0A}" srcOrd="0" destOrd="0" presId="urn:microsoft.com/office/officeart/2018/2/layout/IconLabelList"/>
    <dgm:cxn modelId="{F8469CAF-06EC-49AC-9B98-164D5D1DD40C}" srcId="{FAECB84C-BE4F-49A3-B728-3042BA459C96}" destId="{34C01CCD-5746-4A4D-B098-A66F7DB56319}" srcOrd="1" destOrd="0" parTransId="{583964D8-68E6-45F8-AC3E-BADC9172BF22}" sibTransId="{C85008E5-531D-46DE-AABD-0B2445084BCD}"/>
    <dgm:cxn modelId="{136FFDB9-0651-4CAE-BFD1-1DE1130F74B5}" type="presOf" srcId="{FAECB84C-BE4F-49A3-B728-3042BA459C96}" destId="{C5763035-22AF-4942-A0AC-1CDDD63F0CE2}" srcOrd="0" destOrd="0" presId="urn:microsoft.com/office/officeart/2018/2/layout/IconLabelList"/>
    <dgm:cxn modelId="{E2D409CA-6CF1-435F-B186-6BDAA15490B4}" srcId="{FAECB84C-BE4F-49A3-B728-3042BA459C96}" destId="{662D7D7C-1CBC-4186-B7C6-3BA2F900F78E}" srcOrd="3" destOrd="0" parTransId="{AD1CF621-7448-4774-8EB6-85D100919AEB}" sibTransId="{65FB54A5-A7F5-4014-BA41-CD3EA50853AE}"/>
    <dgm:cxn modelId="{610C89E0-36CB-4BFF-801C-8FB9447BBA21}" type="presParOf" srcId="{C5763035-22AF-4942-A0AC-1CDDD63F0CE2}" destId="{7FA9D65F-FC9E-46BD-9477-FA1DF7083CD7}" srcOrd="0" destOrd="0" presId="urn:microsoft.com/office/officeart/2018/2/layout/IconLabelList"/>
    <dgm:cxn modelId="{C6BC4460-F410-4F15-84A4-94AF3E547A4C}" type="presParOf" srcId="{7FA9D65F-FC9E-46BD-9477-FA1DF7083CD7}" destId="{AA92BB8F-424D-404E-8FC4-25A44FA190E4}" srcOrd="0" destOrd="0" presId="urn:microsoft.com/office/officeart/2018/2/layout/IconLabelList"/>
    <dgm:cxn modelId="{CFCB3C5D-23EB-4EA3-9574-9A21B286CDAD}" type="presParOf" srcId="{7FA9D65F-FC9E-46BD-9477-FA1DF7083CD7}" destId="{F15D24C5-3796-4E88-ACAB-E09A6FA570AD}" srcOrd="1" destOrd="0" presId="urn:microsoft.com/office/officeart/2018/2/layout/IconLabelList"/>
    <dgm:cxn modelId="{879C2CCD-FF81-4D9D-B6FC-3FAD545C6B89}" type="presParOf" srcId="{7FA9D65F-FC9E-46BD-9477-FA1DF7083CD7}" destId="{104AC108-2C09-4EFB-916C-2891A47215BF}" srcOrd="2" destOrd="0" presId="urn:microsoft.com/office/officeart/2018/2/layout/IconLabelList"/>
    <dgm:cxn modelId="{71E9EADD-4242-4B4C-9A4A-41A594593DE2}" type="presParOf" srcId="{C5763035-22AF-4942-A0AC-1CDDD63F0CE2}" destId="{C2FD87F1-4251-4FA7-A9AF-225259FE9739}" srcOrd="1" destOrd="0" presId="urn:microsoft.com/office/officeart/2018/2/layout/IconLabelList"/>
    <dgm:cxn modelId="{462EFDCC-5107-499E-AE00-7C1A1B271170}" type="presParOf" srcId="{C5763035-22AF-4942-A0AC-1CDDD63F0CE2}" destId="{F374C531-9C39-4077-A647-F1008725966C}" srcOrd="2" destOrd="0" presId="urn:microsoft.com/office/officeart/2018/2/layout/IconLabelList"/>
    <dgm:cxn modelId="{46FE99C0-2567-47FD-AB5B-8F155E91A6D5}" type="presParOf" srcId="{F374C531-9C39-4077-A647-F1008725966C}" destId="{D7D25D91-41FA-424A-8620-038EB819E179}" srcOrd="0" destOrd="0" presId="urn:microsoft.com/office/officeart/2018/2/layout/IconLabelList"/>
    <dgm:cxn modelId="{13EC28F2-155E-4079-B2FD-E051C45FF820}" type="presParOf" srcId="{F374C531-9C39-4077-A647-F1008725966C}" destId="{53E86F53-A35F-4747-B8CB-0A918A3AA414}" srcOrd="1" destOrd="0" presId="urn:microsoft.com/office/officeart/2018/2/layout/IconLabelList"/>
    <dgm:cxn modelId="{54C666B2-123B-491F-913E-CC47F4013755}" type="presParOf" srcId="{F374C531-9C39-4077-A647-F1008725966C}" destId="{3BE1EC3B-B179-4C13-BEB5-0D2E71BD2D0A}" srcOrd="2" destOrd="0" presId="urn:microsoft.com/office/officeart/2018/2/layout/IconLabelList"/>
    <dgm:cxn modelId="{1D584D5E-D289-4CB6-9832-7E2AB8918577}" type="presParOf" srcId="{C5763035-22AF-4942-A0AC-1CDDD63F0CE2}" destId="{8A0BEDC9-5290-4EE5-8CAD-591BE99DFBD0}" srcOrd="3" destOrd="0" presId="urn:microsoft.com/office/officeart/2018/2/layout/IconLabelList"/>
    <dgm:cxn modelId="{943A46A0-9308-4D14-9B23-BAFA2113F5C7}" type="presParOf" srcId="{C5763035-22AF-4942-A0AC-1CDDD63F0CE2}" destId="{F5B486A5-44CF-4C3D-AD4E-C9F938297865}" srcOrd="4" destOrd="0" presId="urn:microsoft.com/office/officeart/2018/2/layout/IconLabelList"/>
    <dgm:cxn modelId="{DE8B77D2-801C-473B-8E12-898F3374B7C0}" type="presParOf" srcId="{F5B486A5-44CF-4C3D-AD4E-C9F938297865}" destId="{58C3305C-51AA-4D10-A065-D370A32066F1}" srcOrd="0" destOrd="0" presId="urn:microsoft.com/office/officeart/2018/2/layout/IconLabelList"/>
    <dgm:cxn modelId="{B4E8B9B1-4F2B-4640-9AD2-78023CEE646C}" type="presParOf" srcId="{F5B486A5-44CF-4C3D-AD4E-C9F938297865}" destId="{58B6035C-142E-4A51-AFFB-7FFC4D6CED5A}" srcOrd="1" destOrd="0" presId="urn:microsoft.com/office/officeart/2018/2/layout/IconLabelList"/>
    <dgm:cxn modelId="{45ECDCF3-92B9-469C-941C-D6C29CF3C15E}" type="presParOf" srcId="{F5B486A5-44CF-4C3D-AD4E-C9F938297865}" destId="{51082D0A-4099-45DF-A441-CD5BC96CA5B6}" srcOrd="2" destOrd="0" presId="urn:microsoft.com/office/officeart/2018/2/layout/IconLabelList"/>
    <dgm:cxn modelId="{714FD227-653A-40A9-B364-422B2DECAFBE}" type="presParOf" srcId="{C5763035-22AF-4942-A0AC-1CDDD63F0CE2}" destId="{FC36360E-A179-4C01-9D12-BCA0632A106C}" srcOrd="5" destOrd="0" presId="urn:microsoft.com/office/officeart/2018/2/layout/IconLabelList"/>
    <dgm:cxn modelId="{3EA19174-29C2-437E-A5FD-61E956F6B692}" type="presParOf" srcId="{C5763035-22AF-4942-A0AC-1CDDD63F0CE2}" destId="{4CA8AEBB-6535-4FC1-8BB4-B4E1912CC9FC}" srcOrd="6" destOrd="0" presId="urn:microsoft.com/office/officeart/2018/2/layout/IconLabelList"/>
    <dgm:cxn modelId="{ED25498E-B9F0-47DB-B6C6-D28F4BCE5858}" type="presParOf" srcId="{4CA8AEBB-6535-4FC1-8BB4-B4E1912CC9FC}" destId="{551C043B-CC8C-456B-B2E5-6739ED06A3F2}" srcOrd="0" destOrd="0" presId="urn:microsoft.com/office/officeart/2018/2/layout/IconLabelList"/>
    <dgm:cxn modelId="{22BF1E92-86E3-4BB6-91D8-9A6464FAC7C8}" type="presParOf" srcId="{4CA8AEBB-6535-4FC1-8BB4-B4E1912CC9FC}" destId="{E6ABF1B3-E49F-4C30-9566-AA13DDF10C3C}" srcOrd="1" destOrd="0" presId="urn:microsoft.com/office/officeart/2018/2/layout/IconLabelList"/>
    <dgm:cxn modelId="{29D8B43D-06D0-4A89-BEFE-0AF7529A0D02}" type="presParOf" srcId="{4CA8AEBB-6535-4FC1-8BB4-B4E1912CC9FC}" destId="{22B1BE93-DD13-424D-94B9-5378C495A55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4C1FBB-7759-4905-858D-B8FEE04613A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27544A8-8D8C-4706-B24D-FC2C5D8EF19E}">
      <dgm:prSet/>
      <dgm:spPr/>
      <dgm:t>
        <a:bodyPr/>
        <a:lstStyle/>
        <a:p>
          <a:r>
            <a:rPr lang="en-US" dirty="0"/>
            <a:t>. Take the reagent bottle obtained in lab. 1 and add just sufficient water (about 10 ml) to complete dissolve the sod. benzoate. Shaking with stirrer to completely dissolve the sod. benzoate, transfer to a separatory funnel.</a:t>
          </a:r>
        </a:p>
      </dgm:t>
    </dgm:pt>
    <dgm:pt modelId="{FE5B3BDF-2B66-427C-B977-5342F9004D15}" type="parTrans" cxnId="{5079F02B-C7EF-42FB-82D4-FB7B11831BCA}">
      <dgm:prSet/>
      <dgm:spPr/>
      <dgm:t>
        <a:bodyPr/>
        <a:lstStyle/>
        <a:p>
          <a:endParaRPr lang="en-US"/>
        </a:p>
      </dgm:t>
    </dgm:pt>
    <dgm:pt modelId="{CCA12486-F297-419E-B623-E56211368A60}" type="sibTrans" cxnId="{5079F02B-C7EF-42FB-82D4-FB7B11831BCA}">
      <dgm:prSet/>
      <dgm:spPr/>
      <dgm:t>
        <a:bodyPr/>
        <a:lstStyle/>
        <a:p>
          <a:endParaRPr lang="en-US"/>
        </a:p>
      </dgm:t>
    </dgm:pt>
    <dgm:pt modelId="{ABB7B2B1-36D8-440A-982A-D6B1328D6230}">
      <dgm:prSet/>
      <dgm:spPr/>
      <dgm:t>
        <a:bodyPr/>
        <a:lstStyle/>
        <a:p>
          <a:r>
            <a:rPr lang="en-US" dirty="0"/>
            <a:t>. Wash the reagent bottle with about (5-10) ml of ether to complete dissolving of benzyl alcohol remaining in the reagent bottle. </a:t>
          </a:r>
        </a:p>
      </dgm:t>
    </dgm:pt>
    <dgm:pt modelId="{1530E671-BC62-44DE-9D5C-665FFECA5D2B}" type="parTrans" cxnId="{83FC6AB0-455A-4436-88E1-A2FD39371577}">
      <dgm:prSet/>
      <dgm:spPr/>
      <dgm:t>
        <a:bodyPr/>
        <a:lstStyle/>
        <a:p>
          <a:endParaRPr lang="en-US"/>
        </a:p>
      </dgm:t>
    </dgm:pt>
    <dgm:pt modelId="{39675E96-3A87-4ACB-8240-D297E61A198E}" type="sibTrans" cxnId="{83FC6AB0-455A-4436-88E1-A2FD39371577}">
      <dgm:prSet/>
      <dgm:spPr/>
      <dgm:t>
        <a:bodyPr/>
        <a:lstStyle/>
        <a:p>
          <a:endParaRPr lang="en-US"/>
        </a:p>
      </dgm:t>
    </dgm:pt>
    <dgm:pt modelId="{E8C67C04-03A7-4ED4-A2A8-DBC647F91B92}">
      <dgm:prSet/>
      <dgm:spPr/>
      <dgm:t>
        <a:bodyPr/>
        <a:lstStyle/>
        <a:p>
          <a:r>
            <a:rPr lang="en-US"/>
            <a:t>Add everything in the reagent bottle to the separatory funnel. Shake well for 5 min and leave for few minutes for settling.</a:t>
          </a:r>
        </a:p>
      </dgm:t>
    </dgm:pt>
    <dgm:pt modelId="{67CCB559-A4B4-4F38-AA6C-DD148EE93EA0}" type="parTrans" cxnId="{C4C42865-A8B3-482F-93BC-3A0B30D70EB6}">
      <dgm:prSet/>
      <dgm:spPr/>
      <dgm:t>
        <a:bodyPr/>
        <a:lstStyle/>
        <a:p>
          <a:endParaRPr lang="en-US"/>
        </a:p>
      </dgm:t>
    </dgm:pt>
    <dgm:pt modelId="{3F20EE61-3E18-4588-995E-3A62930D8CE6}" type="sibTrans" cxnId="{C4C42865-A8B3-482F-93BC-3A0B30D70EB6}">
      <dgm:prSet/>
      <dgm:spPr/>
      <dgm:t>
        <a:bodyPr/>
        <a:lstStyle/>
        <a:p>
          <a:endParaRPr lang="en-US"/>
        </a:p>
      </dgm:t>
    </dgm:pt>
    <dgm:pt modelId="{6D7CC12C-8EAB-41CF-A6F0-210065F77958}">
      <dgm:prSet/>
      <dgm:spPr/>
      <dgm:t>
        <a:bodyPr/>
        <a:lstStyle/>
        <a:p>
          <a:r>
            <a:rPr lang="en-US" dirty="0"/>
            <a:t>. It will be separated into 2 layers: aqueous later which contains benzoic acid as sod. benzoate and ethereal layer which contains benzyl alcohol and unreacted benzaldehyde.</a:t>
          </a:r>
        </a:p>
      </dgm:t>
    </dgm:pt>
    <dgm:pt modelId="{05CAD20B-5A33-4438-8406-A936DDDDE3AB}" type="parTrans" cxnId="{8FF45636-B517-4D94-9817-6685D57DF530}">
      <dgm:prSet/>
      <dgm:spPr/>
      <dgm:t>
        <a:bodyPr/>
        <a:lstStyle/>
        <a:p>
          <a:endParaRPr lang="en-US"/>
        </a:p>
      </dgm:t>
    </dgm:pt>
    <dgm:pt modelId="{93BA7534-8AD1-41D9-9332-21238A7DBDAB}" type="sibTrans" cxnId="{8FF45636-B517-4D94-9817-6685D57DF530}">
      <dgm:prSet/>
      <dgm:spPr/>
      <dgm:t>
        <a:bodyPr/>
        <a:lstStyle/>
        <a:p>
          <a:endParaRPr lang="en-US"/>
        </a:p>
      </dgm:t>
    </dgm:pt>
    <dgm:pt modelId="{A2A8D315-B85A-4646-B0D0-009D72435896}">
      <dgm:prSet/>
      <dgm:spPr/>
      <dgm:t>
        <a:bodyPr/>
        <a:lstStyle/>
        <a:p>
          <a:r>
            <a:rPr lang="en-US" dirty="0"/>
            <a:t>Take the ethereal layer and shake twice with 3-ml portions of saturated solutions of sod. bisulfate NaHSO3 to remove any excess or unreacted benzaldehyde.</a:t>
          </a:r>
        </a:p>
      </dgm:t>
    </dgm:pt>
    <dgm:pt modelId="{9F5489B8-F85F-4AA9-B72E-37C1132E6971}" type="parTrans" cxnId="{53E17976-6DC5-448B-9682-23CDE35662DE}">
      <dgm:prSet/>
      <dgm:spPr/>
      <dgm:t>
        <a:bodyPr/>
        <a:lstStyle/>
        <a:p>
          <a:endParaRPr lang="en-US"/>
        </a:p>
      </dgm:t>
    </dgm:pt>
    <dgm:pt modelId="{90B29B37-E651-419C-AEE2-7A081730D834}" type="sibTrans" cxnId="{53E17976-6DC5-448B-9682-23CDE35662DE}">
      <dgm:prSet/>
      <dgm:spPr/>
      <dgm:t>
        <a:bodyPr/>
        <a:lstStyle/>
        <a:p>
          <a:endParaRPr lang="en-US"/>
        </a:p>
      </dgm:t>
    </dgm:pt>
    <dgm:pt modelId="{840E49ED-202D-43AF-ACEB-926BF6C1217B}" type="pres">
      <dgm:prSet presAssocID="{F84C1FBB-7759-4905-858D-B8FEE04613A6}" presName="vert0" presStyleCnt="0">
        <dgm:presLayoutVars>
          <dgm:dir/>
          <dgm:animOne val="branch"/>
          <dgm:animLvl val="lvl"/>
        </dgm:presLayoutVars>
      </dgm:prSet>
      <dgm:spPr/>
    </dgm:pt>
    <dgm:pt modelId="{9F3D9B80-0F26-4D7B-9C2C-EC0C304E7780}" type="pres">
      <dgm:prSet presAssocID="{B27544A8-8D8C-4706-B24D-FC2C5D8EF19E}" presName="thickLine" presStyleLbl="alignNode1" presStyleIdx="0" presStyleCnt="5"/>
      <dgm:spPr/>
    </dgm:pt>
    <dgm:pt modelId="{DE735166-8BEC-4E61-B396-05F23706F739}" type="pres">
      <dgm:prSet presAssocID="{B27544A8-8D8C-4706-B24D-FC2C5D8EF19E}" presName="horz1" presStyleCnt="0"/>
      <dgm:spPr/>
    </dgm:pt>
    <dgm:pt modelId="{93C77DE1-79DA-4A0A-8165-F81A77AAB0EE}" type="pres">
      <dgm:prSet presAssocID="{B27544A8-8D8C-4706-B24D-FC2C5D8EF19E}" presName="tx1" presStyleLbl="revTx" presStyleIdx="0" presStyleCnt="5"/>
      <dgm:spPr/>
    </dgm:pt>
    <dgm:pt modelId="{3D5C2676-B728-4494-B7DA-EB35ADE55892}" type="pres">
      <dgm:prSet presAssocID="{B27544A8-8D8C-4706-B24D-FC2C5D8EF19E}" presName="vert1" presStyleCnt="0"/>
      <dgm:spPr/>
    </dgm:pt>
    <dgm:pt modelId="{55CB2387-A8AC-45ED-97BF-A7EEBA056DFF}" type="pres">
      <dgm:prSet presAssocID="{ABB7B2B1-36D8-440A-982A-D6B1328D6230}" presName="thickLine" presStyleLbl="alignNode1" presStyleIdx="1" presStyleCnt="5"/>
      <dgm:spPr/>
    </dgm:pt>
    <dgm:pt modelId="{A1D03925-223B-4271-8591-176DCD6B150B}" type="pres">
      <dgm:prSet presAssocID="{ABB7B2B1-36D8-440A-982A-D6B1328D6230}" presName="horz1" presStyleCnt="0"/>
      <dgm:spPr/>
    </dgm:pt>
    <dgm:pt modelId="{313CC6A2-427C-4D39-B868-A89C043D548F}" type="pres">
      <dgm:prSet presAssocID="{ABB7B2B1-36D8-440A-982A-D6B1328D6230}" presName="tx1" presStyleLbl="revTx" presStyleIdx="1" presStyleCnt="5"/>
      <dgm:spPr/>
    </dgm:pt>
    <dgm:pt modelId="{3BD5D0E1-96E8-4CFB-BF15-62BB6DBD4ADF}" type="pres">
      <dgm:prSet presAssocID="{ABB7B2B1-36D8-440A-982A-D6B1328D6230}" presName="vert1" presStyleCnt="0"/>
      <dgm:spPr/>
    </dgm:pt>
    <dgm:pt modelId="{78F588F4-2F67-4415-85F7-2CF33BAF405B}" type="pres">
      <dgm:prSet presAssocID="{E8C67C04-03A7-4ED4-A2A8-DBC647F91B92}" presName="thickLine" presStyleLbl="alignNode1" presStyleIdx="2" presStyleCnt="5"/>
      <dgm:spPr/>
    </dgm:pt>
    <dgm:pt modelId="{477798D9-E514-4A63-A260-3DF6359CE0B7}" type="pres">
      <dgm:prSet presAssocID="{E8C67C04-03A7-4ED4-A2A8-DBC647F91B92}" presName="horz1" presStyleCnt="0"/>
      <dgm:spPr/>
    </dgm:pt>
    <dgm:pt modelId="{192E023C-B16F-42C3-BE36-1619A6C6351B}" type="pres">
      <dgm:prSet presAssocID="{E8C67C04-03A7-4ED4-A2A8-DBC647F91B92}" presName="tx1" presStyleLbl="revTx" presStyleIdx="2" presStyleCnt="5"/>
      <dgm:spPr/>
    </dgm:pt>
    <dgm:pt modelId="{25EC0C31-FE7A-4BC1-99BE-BA77E0772E2E}" type="pres">
      <dgm:prSet presAssocID="{E8C67C04-03A7-4ED4-A2A8-DBC647F91B92}" presName="vert1" presStyleCnt="0"/>
      <dgm:spPr/>
    </dgm:pt>
    <dgm:pt modelId="{CD17EBF1-D4C0-4CE5-AE41-7D172EB2A03E}" type="pres">
      <dgm:prSet presAssocID="{6D7CC12C-8EAB-41CF-A6F0-210065F77958}" presName="thickLine" presStyleLbl="alignNode1" presStyleIdx="3" presStyleCnt="5"/>
      <dgm:spPr/>
    </dgm:pt>
    <dgm:pt modelId="{B2FCD442-74D6-4F8C-B051-1CFC5A3D0710}" type="pres">
      <dgm:prSet presAssocID="{6D7CC12C-8EAB-41CF-A6F0-210065F77958}" presName="horz1" presStyleCnt="0"/>
      <dgm:spPr/>
    </dgm:pt>
    <dgm:pt modelId="{9D9C5850-C157-427A-B953-89F6392D8CEA}" type="pres">
      <dgm:prSet presAssocID="{6D7CC12C-8EAB-41CF-A6F0-210065F77958}" presName="tx1" presStyleLbl="revTx" presStyleIdx="3" presStyleCnt="5"/>
      <dgm:spPr/>
    </dgm:pt>
    <dgm:pt modelId="{C00645BD-7B51-4429-AA30-F381758BE964}" type="pres">
      <dgm:prSet presAssocID="{6D7CC12C-8EAB-41CF-A6F0-210065F77958}" presName="vert1" presStyleCnt="0"/>
      <dgm:spPr/>
    </dgm:pt>
    <dgm:pt modelId="{EA2E9D65-12D8-4825-B6BE-82CAEA0B6A33}" type="pres">
      <dgm:prSet presAssocID="{A2A8D315-B85A-4646-B0D0-009D72435896}" presName="thickLine" presStyleLbl="alignNode1" presStyleIdx="4" presStyleCnt="5"/>
      <dgm:spPr/>
    </dgm:pt>
    <dgm:pt modelId="{02AC82B6-289B-4856-B887-C774423292D1}" type="pres">
      <dgm:prSet presAssocID="{A2A8D315-B85A-4646-B0D0-009D72435896}" presName="horz1" presStyleCnt="0"/>
      <dgm:spPr/>
    </dgm:pt>
    <dgm:pt modelId="{7E07B837-B66F-4A92-A2D5-030F7B26FA28}" type="pres">
      <dgm:prSet presAssocID="{A2A8D315-B85A-4646-B0D0-009D72435896}" presName="tx1" presStyleLbl="revTx" presStyleIdx="4" presStyleCnt="5"/>
      <dgm:spPr/>
    </dgm:pt>
    <dgm:pt modelId="{92AF8D26-8C5B-4CBA-B8CB-2F83BD85BB99}" type="pres">
      <dgm:prSet presAssocID="{A2A8D315-B85A-4646-B0D0-009D72435896}" presName="vert1" presStyleCnt="0"/>
      <dgm:spPr/>
    </dgm:pt>
  </dgm:ptLst>
  <dgm:cxnLst>
    <dgm:cxn modelId="{26AD0206-F877-470B-8414-F01E398C8C17}" type="presOf" srcId="{A2A8D315-B85A-4646-B0D0-009D72435896}" destId="{7E07B837-B66F-4A92-A2D5-030F7B26FA28}" srcOrd="0" destOrd="0" presId="urn:microsoft.com/office/officeart/2008/layout/LinedList"/>
    <dgm:cxn modelId="{F682C213-643A-4083-9B74-FC2C9379330C}" type="presOf" srcId="{E8C67C04-03A7-4ED4-A2A8-DBC647F91B92}" destId="{192E023C-B16F-42C3-BE36-1619A6C6351B}" srcOrd="0" destOrd="0" presId="urn:microsoft.com/office/officeart/2008/layout/LinedList"/>
    <dgm:cxn modelId="{A9CEE41F-9F41-4E20-A748-40FAD82AFB6D}" type="presOf" srcId="{6D7CC12C-8EAB-41CF-A6F0-210065F77958}" destId="{9D9C5850-C157-427A-B953-89F6392D8CEA}" srcOrd="0" destOrd="0" presId="urn:microsoft.com/office/officeart/2008/layout/LinedList"/>
    <dgm:cxn modelId="{5079F02B-C7EF-42FB-82D4-FB7B11831BCA}" srcId="{F84C1FBB-7759-4905-858D-B8FEE04613A6}" destId="{B27544A8-8D8C-4706-B24D-FC2C5D8EF19E}" srcOrd="0" destOrd="0" parTransId="{FE5B3BDF-2B66-427C-B977-5342F9004D15}" sibTransId="{CCA12486-F297-419E-B623-E56211368A60}"/>
    <dgm:cxn modelId="{1825C034-2712-46C1-B006-CA58A901241C}" type="presOf" srcId="{ABB7B2B1-36D8-440A-982A-D6B1328D6230}" destId="{313CC6A2-427C-4D39-B868-A89C043D548F}" srcOrd="0" destOrd="0" presId="urn:microsoft.com/office/officeart/2008/layout/LinedList"/>
    <dgm:cxn modelId="{8FF45636-B517-4D94-9817-6685D57DF530}" srcId="{F84C1FBB-7759-4905-858D-B8FEE04613A6}" destId="{6D7CC12C-8EAB-41CF-A6F0-210065F77958}" srcOrd="3" destOrd="0" parTransId="{05CAD20B-5A33-4438-8406-A936DDDDE3AB}" sibTransId="{93BA7534-8AD1-41D9-9332-21238A7DBDAB}"/>
    <dgm:cxn modelId="{C4C42865-A8B3-482F-93BC-3A0B30D70EB6}" srcId="{F84C1FBB-7759-4905-858D-B8FEE04613A6}" destId="{E8C67C04-03A7-4ED4-A2A8-DBC647F91B92}" srcOrd="2" destOrd="0" parTransId="{67CCB559-A4B4-4F38-AA6C-DD148EE93EA0}" sibTransId="{3F20EE61-3E18-4588-995E-3A62930D8CE6}"/>
    <dgm:cxn modelId="{53E17976-6DC5-448B-9682-23CDE35662DE}" srcId="{F84C1FBB-7759-4905-858D-B8FEE04613A6}" destId="{A2A8D315-B85A-4646-B0D0-009D72435896}" srcOrd="4" destOrd="0" parTransId="{9F5489B8-F85F-4AA9-B72E-37C1132E6971}" sibTransId="{90B29B37-E651-419C-AEE2-7A081730D834}"/>
    <dgm:cxn modelId="{7F76857A-CDF8-4F09-A2CF-F543C863E859}" type="presOf" srcId="{F84C1FBB-7759-4905-858D-B8FEE04613A6}" destId="{840E49ED-202D-43AF-ACEB-926BF6C1217B}" srcOrd="0" destOrd="0" presId="urn:microsoft.com/office/officeart/2008/layout/LinedList"/>
    <dgm:cxn modelId="{9F4482A5-4736-4E0B-9564-07572D0F58ED}" type="presOf" srcId="{B27544A8-8D8C-4706-B24D-FC2C5D8EF19E}" destId="{93C77DE1-79DA-4A0A-8165-F81A77AAB0EE}" srcOrd="0" destOrd="0" presId="urn:microsoft.com/office/officeart/2008/layout/LinedList"/>
    <dgm:cxn modelId="{83FC6AB0-455A-4436-88E1-A2FD39371577}" srcId="{F84C1FBB-7759-4905-858D-B8FEE04613A6}" destId="{ABB7B2B1-36D8-440A-982A-D6B1328D6230}" srcOrd="1" destOrd="0" parTransId="{1530E671-BC62-44DE-9D5C-665FFECA5D2B}" sibTransId="{39675E96-3A87-4ACB-8240-D297E61A198E}"/>
    <dgm:cxn modelId="{0980C26B-A46F-4556-97FA-A8D8EA02651D}" type="presParOf" srcId="{840E49ED-202D-43AF-ACEB-926BF6C1217B}" destId="{9F3D9B80-0F26-4D7B-9C2C-EC0C304E7780}" srcOrd="0" destOrd="0" presId="urn:microsoft.com/office/officeart/2008/layout/LinedList"/>
    <dgm:cxn modelId="{0B6BAA11-BD9D-4104-AF18-7C6313F20A98}" type="presParOf" srcId="{840E49ED-202D-43AF-ACEB-926BF6C1217B}" destId="{DE735166-8BEC-4E61-B396-05F23706F739}" srcOrd="1" destOrd="0" presId="urn:microsoft.com/office/officeart/2008/layout/LinedList"/>
    <dgm:cxn modelId="{ACBBA7A5-4C40-47C7-AF0A-3E5ED7575F38}" type="presParOf" srcId="{DE735166-8BEC-4E61-B396-05F23706F739}" destId="{93C77DE1-79DA-4A0A-8165-F81A77AAB0EE}" srcOrd="0" destOrd="0" presId="urn:microsoft.com/office/officeart/2008/layout/LinedList"/>
    <dgm:cxn modelId="{2CD53F89-494A-4FE4-8005-7324BE3A3CBE}" type="presParOf" srcId="{DE735166-8BEC-4E61-B396-05F23706F739}" destId="{3D5C2676-B728-4494-B7DA-EB35ADE55892}" srcOrd="1" destOrd="0" presId="urn:microsoft.com/office/officeart/2008/layout/LinedList"/>
    <dgm:cxn modelId="{3A22FD97-A398-401C-A418-159A536141AF}" type="presParOf" srcId="{840E49ED-202D-43AF-ACEB-926BF6C1217B}" destId="{55CB2387-A8AC-45ED-97BF-A7EEBA056DFF}" srcOrd="2" destOrd="0" presId="urn:microsoft.com/office/officeart/2008/layout/LinedList"/>
    <dgm:cxn modelId="{F7F7ABA2-F231-4536-964B-425D10249C86}" type="presParOf" srcId="{840E49ED-202D-43AF-ACEB-926BF6C1217B}" destId="{A1D03925-223B-4271-8591-176DCD6B150B}" srcOrd="3" destOrd="0" presId="urn:microsoft.com/office/officeart/2008/layout/LinedList"/>
    <dgm:cxn modelId="{5DB871F4-8144-498D-ABCF-059640B8D914}" type="presParOf" srcId="{A1D03925-223B-4271-8591-176DCD6B150B}" destId="{313CC6A2-427C-4D39-B868-A89C043D548F}" srcOrd="0" destOrd="0" presId="urn:microsoft.com/office/officeart/2008/layout/LinedList"/>
    <dgm:cxn modelId="{FFECB6F5-E363-491A-AE11-E16CE025EC79}" type="presParOf" srcId="{A1D03925-223B-4271-8591-176DCD6B150B}" destId="{3BD5D0E1-96E8-4CFB-BF15-62BB6DBD4ADF}" srcOrd="1" destOrd="0" presId="urn:microsoft.com/office/officeart/2008/layout/LinedList"/>
    <dgm:cxn modelId="{9D41CBE1-0440-4CDE-A55B-5766DD46D766}" type="presParOf" srcId="{840E49ED-202D-43AF-ACEB-926BF6C1217B}" destId="{78F588F4-2F67-4415-85F7-2CF33BAF405B}" srcOrd="4" destOrd="0" presId="urn:microsoft.com/office/officeart/2008/layout/LinedList"/>
    <dgm:cxn modelId="{8489E0B0-3DAF-49DA-B243-18F9E06E4067}" type="presParOf" srcId="{840E49ED-202D-43AF-ACEB-926BF6C1217B}" destId="{477798D9-E514-4A63-A260-3DF6359CE0B7}" srcOrd="5" destOrd="0" presId="urn:microsoft.com/office/officeart/2008/layout/LinedList"/>
    <dgm:cxn modelId="{343C6A2A-041C-48CD-9F7B-E9C5738BDE91}" type="presParOf" srcId="{477798D9-E514-4A63-A260-3DF6359CE0B7}" destId="{192E023C-B16F-42C3-BE36-1619A6C6351B}" srcOrd="0" destOrd="0" presId="urn:microsoft.com/office/officeart/2008/layout/LinedList"/>
    <dgm:cxn modelId="{5BA1F9C6-BB7B-4BDD-A97B-A10790B3EEB2}" type="presParOf" srcId="{477798D9-E514-4A63-A260-3DF6359CE0B7}" destId="{25EC0C31-FE7A-4BC1-99BE-BA77E0772E2E}" srcOrd="1" destOrd="0" presId="urn:microsoft.com/office/officeart/2008/layout/LinedList"/>
    <dgm:cxn modelId="{F067C2D0-5DBD-4094-A7CB-2D6289BBEED2}" type="presParOf" srcId="{840E49ED-202D-43AF-ACEB-926BF6C1217B}" destId="{CD17EBF1-D4C0-4CE5-AE41-7D172EB2A03E}" srcOrd="6" destOrd="0" presId="urn:microsoft.com/office/officeart/2008/layout/LinedList"/>
    <dgm:cxn modelId="{0D901CE1-C40D-41C8-AEEC-FEEB89FBDAA6}" type="presParOf" srcId="{840E49ED-202D-43AF-ACEB-926BF6C1217B}" destId="{B2FCD442-74D6-4F8C-B051-1CFC5A3D0710}" srcOrd="7" destOrd="0" presId="urn:microsoft.com/office/officeart/2008/layout/LinedList"/>
    <dgm:cxn modelId="{172FEFB4-87D7-4D32-A950-7511164A6036}" type="presParOf" srcId="{B2FCD442-74D6-4F8C-B051-1CFC5A3D0710}" destId="{9D9C5850-C157-427A-B953-89F6392D8CEA}" srcOrd="0" destOrd="0" presId="urn:microsoft.com/office/officeart/2008/layout/LinedList"/>
    <dgm:cxn modelId="{63F44193-BC70-46B9-8CF7-82F9862EB06F}" type="presParOf" srcId="{B2FCD442-74D6-4F8C-B051-1CFC5A3D0710}" destId="{C00645BD-7B51-4429-AA30-F381758BE964}" srcOrd="1" destOrd="0" presId="urn:microsoft.com/office/officeart/2008/layout/LinedList"/>
    <dgm:cxn modelId="{68864BDA-1E85-4AA3-9F41-6490E171D07E}" type="presParOf" srcId="{840E49ED-202D-43AF-ACEB-926BF6C1217B}" destId="{EA2E9D65-12D8-4825-B6BE-82CAEA0B6A33}" srcOrd="8" destOrd="0" presId="urn:microsoft.com/office/officeart/2008/layout/LinedList"/>
    <dgm:cxn modelId="{54D2C1ED-CD9B-44D0-8339-6BACA5AC0072}" type="presParOf" srcId="{840E49ED-202D-43AF-ACEB-926BF6C1217B}" destId="{02AC82B6-289B-4856-B887-C774423292D1}" srcOrd="9" destOrd="0" presId="urn:microsoft.com/office/officeart/2008/layout/LinedList"/>
    <dgm:cxn modelId="{768CD2CC-FC4E-4ADA-B9CF-5995B3898035}" type="presParOf" srcId="{02AC82B6-289B-4856-B887-C774423292D1}" destId="{7E07B837-B66F-4A92-A2D5-030F7B26FA28}" srcOrd="0" destOrd="0" presId="urn:microsoft.com/office/officeart/2008/layout/LinedList"/>
    <dgm:cxn modelId="{379D5146-DBFE-4470-A833-3A9996999226}" type="presParOf" srcId="{02AC82B6-289B-4856-B887-C774423292D1}" destId="{92AF8D26-8C5B-4CBA-B8CB-2F83BD85BB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CAA92-D9EA-4CF3-A24C-5D1EEBD129BD}">
      <dsp:nvSpPr>
        <dsp:cNvPr id="0" name=""/>
        <dsp:cNvSpPr/>
      </dsp:nvSpPr>
      <dsp:spPr>
        <a:xfrm>
          <a:off x="0" y="724613"/>
          <a:ext cx="2701230" cy="17152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4CC656-3C76-4A58-A219-F7332293FD02}">
      <dsp:nvSpPr>
        <dsp:cNvPr id="0" name=""/>
        <dsp:cNvSpPr/>
      </dsp:nvSpPr>
      <dsp:spPr>
        <a:xfrm>
          <a:off x="300136" y="1009743"/>
          <a:ext cx="2701230" cy="17152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 Colorless to very fine yellow (due to oxidation) oily liquid.</a:t>
          </a:r>
        </a:p>
      </dsp:txBody>
      <dsp:txXfrm>
        <a:off x="350375" y="1059982"/>
        <a:ext cx="2600752" cy="1614803"/>
      </dsp:txXfrm>
    </dsp:sp>
    <dsp:sp modelId="{EB1F1D95-D130-43EE-9F0B-EF4B5EEC74BE}">
      <dsp:nvSpPr>
        <dsp:cNvPr id="0" name=""/>
        <dsp:cNvSpPr/>
      </dsp:nvSpPr>
      <dsp:spPr>
        <a:xfrm>
          <a:off x="3301503" y="724613"/>
          <a:ext cx="2701230" cy="17152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C670C-0977-44EB-952C-6B78F407007D}">
      <dsp:nvSpPr>
        <dsp:cNvPr id="0" name=""/>
        <dsp:cNvSpPr/>
      </dsp:nvSpPr>
      <dsp:spPr>
        <a:xfrm>
          <a:off x="3601640" y="1009743"/>
          <a:ext cx="2701230" cy="17152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Immiscible with water, miscible with organic solvents like ether.</a:t>
          </a:r>
        </a:p>
      </dsp:txBody>
      <dsp:txXfrm>
        <a:off x="3651879" y="1059982"/>
        <a:ext cx="2600752" cy="1614803"/>
      </dsp:txXfrm>
    </dsp:sp>
    <dsp:sp modelId="{9A816C0B-F321-470D-A56C-535612D6ECF3}">
      <dsp:nvSpPr>
        <dsp:cNvPr id="0" name=""/>
        <dsp:cNvSpPr/>
      </dsp:nvSpPr>
      <dsp:spPr>
        <a:xfrm>
          <a:off x="6603007" y="724613"/>
          <a:ext cx="2701230" cy="17152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452A0-AD82-4CA5-AE7D-87816CDCF379}">
      <dsp:nvSpPr>
        <dsp:cNvPr id="0" name=""/>
        <dsp:cNvSpPr/>
      </dsp:nvSpPr>
      <dsp:spPr>
        <a:xfrm>
          <a:off x="6903144" y="1009743"/>
          <a:ext cx="2701230" cy="17152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Boiling point is 204-207 ºC</a:t>
          </a:r>
        </a:p>
      </dsp:txBody>
      <dsp:txXfrm>
        <a:off x="6953383" y="1059982"/>
        <a:ext cx="2600752" cy="1614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2BB8F-424D-404E-8FC4-25A44FA190E4}">
      <dsp:nvSpPr>
        <dsp:cNvPr id="0" name=""/>
        <dsp:cNvSpPr/>
      </dsp:nvSpPr>
      <dsp:spPr>
        <a:xfrm>
          <a:off x="1320920" y="208902"/>
          <a:ext cx="787851" cy="7878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4AC108-2C09-4EFB-916C-2891A47215BF}">
      <dsp:nvSpPr>
        <dsp:cNvPr id="0" name=""/>
        <dsp:cNvSpPr/>
      </dsp:nvSpPr>
      <dsp:spPr>
        <a:xfrm>
          <a:off x="839455" y="1444797"/>
          <a:ext cx="1750781" cy="175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Antibacterial properties.</a:t>
          </a:r>
        </a:p>
      </dsp:txBody>
      <dsp:txXfrm>
        <a:off x="839455" y="1444797"/>
        <a:ext cx="1750781" cy="1750781"/>
      </dsp:txXfrm>
    </dsp:sp>
    <dsp:sp modelId="{D7D25D91-41FA-424A-8620-038EB819E179}">
      <dsp:nvSpPr>
        <dsp:cNvPr id="0" name=""/>
        <dsp:cNvSpPr/>
      </dsp:nvSpPr>
      <dsp:spPr>
        <a:xfrm>
          <a:off x="3378088" y="208902"/>
          <a:ext cx="787851" cy="7878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E1EC3B-B179-4C13-BEB5-0D2E71BD2D0A}">
      <dsp:nvSpPr>
        <dsp:cNvPr id="0" name=""/>
        <dsp:cNvSpPr/>
      </dsp:nvSpPr>
      <dsp:spPr>
        <a:xfrm>
          <a:off x="2896623" y="1444797"/>
          <a:ext cx="1750781" cy="175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Preservatives for food and pharmaceutical local application as antiseptics. </a:t>
          </a:r>
        </a:p>
      </dsp:txBody>
      <dsp:txXfrm>
        <a:off x="2896623" y="1444797"/>
        <a:ext cx="1750781" cy="1750781"/>
      </dsp:txXfrm>
    </dsp:sp>
    <dsp:sp modelId="{58C3305C-51AA-4D10-A065-D370A32066F1}">
      <dsp:nvSpPr>
        <dsp:cNvPr id="0" name=""/>
        <dsp:cNvSpPr/>
      </dsp:nvSpPr>
      <dsp:spPr>
        <a:xfrm>
          <a:off x="5435256" y="208902"/>
          <a:ext cx="787851" cy="7878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082D0A-4099-45DF-A441-CD5BC96CA5B6}">
      <dsp:nvSpPr>
        <dsp:cNvPr id="0" name=""/>
        <dsp:cNvSpPr/>
      </dsp:nvSpPr>
      <dsp:spPr>
        <a:xfrm>
          <a:off x="5141633" y="1024890"/>
          <a:ext cx="1750781" cy="175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Benzyl alcohol has some local </a:t>
          </a:r>
          <a:r>
            <a:rPr lang="en-US" sz="1100" kern="1200" dirty="0" err="1"/>
            <a:t>anaesthetic</a:t>
          </a:r>
          <a:r>
            <a:rPr lang="en-US" sz="1100" kern="1200" dirty="0"/>
            <a:t> properties, it is useful as </a:t>
          </a:r>
          <a:r>
            <a:rPr lang="en-US" sz="1100" kern="1200" dirty="0" err="1"/>
            <a:t>antipruretic</a:t>
          </a:r>
          <a:r>
            <a:rPr lang="en-US" sz="1100" kern="1200" dirty="0"/>
            <a:t> and is the reason for its inclusion in some dental remedies and injectable in pharmaceutical preparations intended for local application, benzyl alcohol has been used up to 10 % in ointments as </a:t>
          </a:r>
          <a:r>
            <a:rPr lang="en-US" sz="1100" kern="1200" dirty="0" err="1"/>
            <a:t>antipruretic</a:t>
          </a:r>
          <a:r>
            <a:rPr lang="en-US" sz="1100" kern="1200" dirty="0"/>
            <a:t> and to prevent secondary infections.</a:t>
          </a:r>
        </a:p>
      </dsp:txBody>
      <dsp:txXfrm>
        <a:off x="5141633" y="1024890"/>
        <a:ext cx="1750781" cy="1750781"/>
      </dsp:txXfrm>
    </dsp:sp>
    <dsp:sp modelId="{551C043B-CC8C-456B-B2E5-6739ED06A3F2}">
      <dsp:nvSpPr>
        <dsp:cNvPr id="0" name=""/>
        <dsp:cNvSpPr/>
      </dsp:nvSpPr>
      <dsp:spPr>
        <a:xfrm>
          <a:off x="7492424" y="208902"/>
          <a:ext cx="787851" cy="7878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B1BE93-DD13-424D-94B9-5378C495A55D}">
      <dsp:nvSpPr>
        <dsp:cNvPr id="0" name=""/>
        <dsp:cNvSpPr/>
      </dsp:nvSpPr>
      <dsp:spPr>
        <a:xfrm>
          <a:off x="7010959" y="1444797"/>
          <a:ext cx="1750781" cy="175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In injectable, it is included in many painful IM injectable, both as a preservative and as a local anesthetic. On the other hand, benzoic acid is used as a food preservative as a free acid, or in the form of sodium salt, also used externally in form of lotions, ointments, mouth washes, etc.</a:t>
          </a:r>
        </a:p>
      </dsp:txBody>
      <dsp:txXfrm>
        <a:off x="7010959" y="1444797"/>
        <a:ext cx="1750781" cy="1750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D9B80-0F26-4D7B-9C2C-EC0C304E7780}">
      <dsp:nvSpPr>
        <dsp:cNvPr id="0" name=""/>
        <dsp:cNvSpPr/>
      </dsp:nvSpPr>
      <dsp:spPr>
        <a:xfrm>
          <a:off x="0" y="345"/>
          <a:ext cx="993943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C77DE1-79DA-4A0A-8165-F81A77AAB0EE}">
      <dsp:nvSpPr>
        <dsp:cNvPr id="0" name=""/>
        <dsp:cNvSpPr/>
      </dsp:nvSpPr>
      <dsp:spPr>
        <a:xfrm>
          <a:off x="0" y="345"/>
          <a:ext cx="9939435" cy="56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 Take the reagent bottle obtained in lab. 1 and add just sufficient water (about 10 ml) to complete dissolve the sod. benzoate. Shaking with stirrer to completely dissolve the sod. benzoate, transfer to a separatory funnel.</a:t>
          </a:r>
        </a:p>
      </dsp:txBody>
      <dsp:txXfrm>
        <a:off x="0" y="345"/>
        <a:ext cx="9939435" cy="566170"/>
      </dsp:txXfrm>
    </dsp:sp>
    <dsp:sp modelId="{55CB2387-A8AC-45ED-97BF-A7EEBA056DFF}">
      <dsp:nvSpPr>
        <dsp:cNvPr id="0" name=""/>
        <dsp:cNvSpPr/>
      </dsp:nvSpPr>
      <dsp:spPr>
        <a:xfrm>
          <a:off x="0" y="566516"/>
          <a:ext cx="993943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CC6A2-427C-4D39-B868-A89C043D548F}">
      <dsp:nvSpPr>
        <dsp:cNvPr id="0" name=""/>
        <dsp:cNvSpPr/>
      </dsp:nvSpPr>
      <dsp:spPr>
        <a:xfrm>
          <a:off x="0" y="566516"/>
          <a:ext cx="9939435" cy="56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 Wash the reagent bottle with about (5-10) ml of ether to complete dissolving of benzyl alcohol remaining in the reagent bottle. </a:t>
          </a:r>
        </a:p>
      </dsp:txBody>
      <dsp:txXfrm>
        <a:off x="0" y="566516"/>
        <a:ext cx="9939435" cy="566170"/>
      </dsp:txXfrm>
    </dsp:sp>
    <dsp:sp modelId="{78F588F4-2F67-4415-85F7-2CF33BAF405B}">
      <dsp:nvSpPr>
        <dsp:cNvPr id="0" name=""/>
        <dsp:cNvSpPr/>
      </dsp:nvSpPr>
      <dsp:spPr>
        <a:xfrm>
          <a:off x="0" y="1132686"/>
          <a:ext cx="993943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E023C-B16F-42C3-BE36-1619A6C6351B}">
      <dsp:nvSpPr>
        <dsp:cNvPr id="0" name=""/>
        <dsp:cNvSpPr/>
      </dsp:nvSpPr>
      <dsp:spPr>
        <a:xfrm>
          <a:off x="0" y="1132686"/>
          <a:ext cx="9939435" cy="56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Add everything in the reagent bottle to the separatory funnel. Shake well for 5 min and leave for few minutes for settling.</a:t>
          </a:r>
        </a:p>
      </dsp:txBody>
      <dsp:txXfrm>
        <a:off x="0" y="1132686"/>
        <a:ext cx="9939435" cy="566170"/>
      </dsp:txXfrm>
    </dsp:sp>
    <dsp:sp modelId="{CD17EBF1-D4C0-4CE5-AE41-7D172EB2A03E}">
      <dsp:nvSpPr>
        <dsp:cNvPr id="0" name=""/>
        <dsp:cNvSpPr/>
      </dsp:nvSpPr>
      <dsp:spPr>
        <a:xfrm>
          <a:off x="0" y="1698857"/>
          <a:ext cx="993943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C5850-C157-427A-B953-89F6392D8CEA}">
      <dsp:nvSpPr>
        <dsp:cNvPr id="0" name=""/>
        <dsp:cNvSpPr/>
      </dsp:nvSpPr>
      <dsp:spPr>
        <a:xfrm>
          <a:off x="0" y="1698857"/>
          <a:ext cx="9939435" cy="56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 It will be separated into 2 layers: aqueous later which contains benzoic acid as sod. benzoate and ethereal layer which contains benzyl alcohol and unreacted benzaldehyde.</a:t>
          </a:r>
        </a:p>
      </dsp:txBody>
      <dsp:txXfrm>
        <a:off x="0" y="1698857"/>
        <a:ext cx="9939435" cy="566170"/>
      </dsp:txXfrm>
    </dsp:sp>
    <dsp:sp modelId="{EA2E9D65-12D8-4825-B6BE-82CAEA0B6A33}">
      <dsp:nvSpPr>
        <dsp:cNvPr id="0" name=""/>
        <dsp:cNvSpPr/>
      </dsp:nvSpPr>
      <dsp:spPr>
        <a:xfrm>
          <a:off x="0" y="2265027"/>
          <a:ext cx="993943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07B837-B66F-4A92-A2D5-030F7B26FA28}">
      <dsp:nvSpPr>
        <dsp:cNvPr id="0" name=""/>
        <dsp:cNvSpPr/>
      </dsp:nvSpPr>
      <dsp:spPr>
        <a:xfrm>
          <a:off x="0" y="2265027"/>
          <a:ext cx="9939435" cy="56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Take the ethereal layer and shake twice with 3-ml portions of saturated solutions of sod. bisulfate NaHSO3 to remove any excess or unreacted benzaldehyde.</a:t>
          </a:r>
        </a:p>
      </dsp:txBody>
      <dsp:txXfrm>
        <a:off x="0" y="2265027"/>
        <a:ext cx="9939435" cy="5661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27:47.42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272 0,'4'0,"6"0,6 0,4 0,4 0,6 0,2 0,5 0,5 0,4 0,8 0,3 0,0 0,1 0,2 0,0 0,-5 0,-4 0,8 0,-2 0,2 0,5 0,-5 0,-7 0,-5 0,-4 0,-2 0,-4 0,-2 0,0 0,8 0,1 0,2 0,7 0,-3 0,5 0,6 0,-3 0,-3 0,-2 0,4 0,0 0,9 0,-3 0,-3 0,6 0,4 0,13 0,-3 0,-7 0,7 0,-2 0,-10 0,6 0,-1 0,1 0,13 0,6 0,0 0,-7 0,17 0,9 0,-1 0,-7 0,-3 0,16 0,6 0,-4 0,-5 0,-9 0,-9 0,19 0,7 0,-3 0,-10 0,-9 0,-9 0,-6 0,-9 0,-5 0,13 0,5 0,0 0,-1 0,-11 0,-6 0,-10 0,-8 0,-2 0,-7 0,-2 0,2 0,1 0,-3 0,2 0,-4 0,-3 0,-5 0,-2 0,-2 0,-2 0,0 0,-1 0,0 0,0 0,5 0,2 0,-1 0,-1 0,-1 0,-1 0,-1 0,0 0,-1 0,-1 0,-8 0,-12 0,-15 0,-11 0,-6 0,-3 0,-5 0,-9 0,-3 0,-10 0,-5 0,-8 0,-7 0,2 0,-9 0,1 0,2 0,9 0,5 0,4 0,9 0,5 0,6 0,1 0,4 0,4 0,-1 0,1 0,1 0,3 0,2 0,0 0,-2 0,-11 0,-1 0,-4 0,-2 0,-2 0,-1 0,-1 0,0 0,-1 0,-8 0,-3 0,-4 0,-7 0,-10 0,-3 0,-4 0,1 0,6 0,5 0,2 0,-2 0,2 0,7 0,6 0,1 0,-1 0,5 0,-5 0,-8 0,-10 0,0 0,-7 0,-15 0,1 0,-12 0,5 0,-10 0,-6 0,13 0,-3 0,8 0,14 0,-2 0,1 0,-5 0,1 0,-4 0,7 0,11 0,3 0,10 0,10 0,-3 0,5 0,6 0,-12 0,-2 0,6 0,5 0,-1 0,1 0,1 0,-12 0,-2 0,-3 0,-2 0,-1 0,3 0,11 0,6 0,5 0,6 0,3 0,-1 0,3 0,4 0,4 0,8 0,12 0,17 0,43 0,28 0,13 0,10 0,1 0,2 0,-8 0,-2 0,5 0,1 0,-5 0,-3 0,4 0,1 0,-8 0,4 0,-1 0,-5 0,-14 0,-10 0,-10 0,-5 0,-6 0,-5 0,-4 0,2 0,13 0,3 0,7 0,7 0,-2 0,1 0,-4 0,9 0,11 0,2 0,5 0,-8 0,-3 0,-10 0,-11 0,-10 0,-8 0,-5 0,-3 0,-2 0,0 0,0 0,13 0,5 0,0 0,-3 0,-3 0,-4 0,-3 0,-2 0,-1 0,0 0,-1 0,0 0,1 0,-1 0,5 0,2 0,4 0,0 0,-1 0,-3 0,-2 0,-1 0,2 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27:49.87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89 0,'14'0,"12"0,7 0,6 0,6 0,8 0,4 0,5 0,2 0,2 0,-1 0,-2 0,-4 0,-7 0,-8 0,-7 0,-10 0,-5 0,-6 0,-2 0,2 0,2 0,2 0,-6 0,-10 0,-11 0,-7 0,-7 0,-4 0,-2 0,0 0,-1 0,0 0,1 0,4 0,-2 0,-1 0,-1 0,-5 0,-5 0,-6 0,-4 0,-2 0,-3 0,4 0,5 0,2 0,7 0,5 0,4 0,1 0,0 0,4 0,2 0,-1 0,-2 0,-1 0,-2 0,-1 0,4 0,5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28:23.548"/>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1954.70703"/>
      <inkml:brushProperty name="anchorY" value="689.31683"/>
      <inkml:brushProperty name="scaleFactor" value="0.5"/>
    </inkml:brush>
  </inkml:definitions>
  <inkml:trace contextRef="#ctx0" brushRef="#br0">101 0,'0'0,"4"0,7 0,10 0,10 0,19 0,16 0,10 0,17 0,-3 0,-1 0,3 0,-3 0,-13 0,-8 0,-8 0,-5 0,-3 0,-2 0,-5 0,0 0,-6 0,2 0,-3 0,-4 0,3 0,3 0,-2 0,-2 0,-3 0,2 0,4 0,4 0,3 0,3 0,-3 0,0 0,2 0,0 0,6 0,-3 0,-5 0,4 0,1 0,1 0,0 0,1 0,-6 0,0 0,0 0,1 0,-4 0,-5 0,-4 0,-4 0,-3 0,-1 0,-1 0,9 0,1 0,5 0,-2 0,-2 0,2 0,3 0,-2 0,1 0,-1 0,1 0,-3 0,2 0,-2 0,-3 0,-3 0,3 0,-2 0,-1 0,-2 0,-1 0,3 0,5 0,0 0,-1 0,2 0,-2 0,-2 0,-2 0,-3 0,-1 0,-2 0,0 0,0 0,-1 0,1 0,-1 0,6 0,10 0,12 0,-2 0,-2 0,4 0,0 0,1 0,5 0,-6 0,5 0,-6 0,-6 0,-2 0,1 0,-5 0,-3 0,11 0,4 0,2 0,-4 0,5 0,-5 0,-6 0,-5 0,-6 0,-3 0,-3 0,-1 0,4 0,0 0,0 0,-1 0,5 0,-1 0,15 0,-1 0,-2 0,-4 0,5 0,2 0,3 0,-5 0,-4 0,0 0,-5 0,-2 0,-4 0,-8 0,-1 0,4 0,1 0,5 0,1 0,0 0,-1 0,3 0,-2 0,0 0,-2 0,-2 0,-1 0,-2 0,0 0,0 0,0 0,-1 0,1 0,5 0,0 0,0 0,-1 0,0 0,-3 0,6 0,-2 0,6 0,-2 0,5 0,2 0,-1 0,-3 0,-4 0,3 0,-3 0,-2 0,-1 0,-3 0,5 0,-2 0,1 0,-2 0,-2 0,0 0,-1 0,-1 0,0 0,-1 0,1 0,0 0,-11 0,-31 0,-21 0,-20 0,-8 0,-2 0,-4 0,3 0,3 0,-1 0,8 0,4 0,7 0,2 0,0 0,5 0,3 0,-1 0,2 0,-2 0,2 0,2 0,3 0,-4 0,2 0,-4 0,1 0,2 0,2 0,-3 0,-8 0,-5 0,2 0,3 0,4 0,5 0,-1 0,2 0,1 0,3 0,0 0,2 0,1 0,1 0,-1 0,0 0,1 0,-1 0,0 0,0 0,1 0,-7 0,1 0,-5 0,-10 0,1 0,2 0,4 0,4 0,4 0,3 0,1 0,-4 0,-5 0,-4 0,-1 0,-2 0,-8 0,-2 0,3 0,6 0,5 0,5 0,4 0,-3 0,2 0,-10 0,2 0,-5 0,2 0,-1 0,4 0,2 0,4 0,-2 0,-4 0,2 0,2 0,2 0,3 0,1 0,2 0,1 0,0 0,1 0,0 0,-6 0,-5 0,-6 0,-4 0,2 0,3 0,5 0,3 0,4 0,1 0,2 0,1 0,-6 0,1 0,-11 0,-5 0,2 0,-3 0,-12 0,-1 0,4 0,2 0,6 0,2 0,5 0,0 0,4 0,2 0,4 0,2 0,2 0,1 0,0 0,1 0,-6 0,1 0,-6 0,0 0,-3 0,1 0,3 0,2 0,3 0,-4 0,2 0,-4 0,0 0,2 0,-3 0,-8 0,1 0,2 0,4 0,4 0,3 0,3 0,-3 0,-6 0,2 0,0 0,-3 0,2 0,2 0,2 0,-2 0,-5 0,2 0,1 0,3 0,3 0,1 0,-3 0,0 0,1 0,1 0,2 0,-5 0,-4 0,0 0,1 0,3 0,2 0,3 0,0 0,2 0,-5 0,0 0,1 0,0 0,1 0,1 0,1 0,6 0,0 0,1 0,-1 0,-2 0,-1 0,0 0,-2 0,1 0,-1 0,-1 0,1 0,0 0,0 0,0 0,0 0,5 0,1 0,-1 0,-1 0,0 0,-2 0,4 0,-5 0,-1 0,-1 0,0 0,-1 0,1 0,1 0,-1 0,1 0,0 0,0 0,0 0,0 0,1 0,4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34:05.176"/>
    </inkml:context>
    <inkml:brush xml:id="br0">
      <inkml:brushProperty name="width" value="0.05" units="cm"/>
      <inkml:brushProperty name="height" value="0.05" units="cm"/>
      <inkml:brushProperty name="color" value="#E71224"/>
      <inkml:brushProperty name="ignorePressure" value="1"/>
    </inkml:brush>
  </inkml:definitions>
  <inkml:trace contextRef="#ctx0" brushRef="#br0">7695 1,'-7672'0,"7649"0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2T18:34:18.417"/>
    </inkml:context>
    <inkml:brush xml:id="br0">
      <inkml:brushProperty name="width" value="0.05" units="cm"/>
      <inkml:brushProperty name="height" value="0.05" units="cm"/>
      <inkml:brushProperty name="color" value="#E71224"/>
    </inkml:brush>
  </inkml:definitions>
  <inkml:trace contextRef="#ctx0" brushRef="#br0">0 1 24575,'2'1'0,"1"0"0,-1 0 0,0 0 0,0 1 0,0-1 0,0 1 0,-1-1 0,1 1 0,0 0 0,0 0 0,-1 0 0,2 2 0,9 10 0,24 25 0,-31-32 0,1 1 0,1-1 0,0 0 0,9 7 0,68 59 0,3-5-1365,-75-58-5461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2T18:34:31.705"/>
    </inkml:context>
    <inkml:brush xml:id="br0">
      <inkml:brushProperty name="width" value="0.1" units="cm"/>
      <inkml:brushProperty name="height" value="0.1" units="cm"/>
      <inkml:brushProperty name="color" value="#AE198D"/>
      <inkml:brushProperty name="inkEffects" value="galaxy"/>
      <inkml:brushProperty name="anchorX" value="-4179.57471"/>
      <inkml:brushProperty name="anchorY" value="-16570.53125"/>
      <inkml:brushProperty name="scaleFactor" value="0.5"/>
    </inkml:brush>
  </inkml:definitions>
  <inkml:trace contextRef="#ctx0" brushRef="#br0">540 315 24575,'-5'0'0,"-6"-6"0,-5-4 0,-4-1 0,2-4 0,-2-3 0,-1 2 0,-2-2 0,-1 4 0,0-2 0,-2-2 0,0 3 0,0 3 0,5-1 0,0 3 0,0 2 0,5-3 0,-2 3 0,0 1 0,-3 2 0,4-3 0,-1-4 0,-2 1 0,4-4 0,-2 3 0,-1 2 0,-1 3 0,7 2 0,10 3 0,10 1 0,7 6 0,7 6 0,3 0 0,3-1 0,-5 3 0,1-2 0,-1-2 0,-4 2 0,0-2 0,1-2 0,2 3 0,-4 4 0,2-2 0,0-1 0,-3 2 0,2-3 0,1-2 0,-4 2 0,2-1 0,-3 3 0,1-2 0,3-1 0,-4 2 0,-2 3 0,1-1 0,3-2 0,-3 1 0,2-1 0,-2 2 0,-3-2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741E2E-D5DD-4E6D-8A7E-72927D2CB871}" type="datetimeFigureOut">
              <a:rPr lang="en-US" smtClean="0"/>
              <a:t>3/1/2024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462989A-D58D-40B0-8A4F-BBB2EDD9032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391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741E2E-D5DD-4E6D-8A7E-72927D2CB871}"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89A-D58D-40B0-8A4F-BBB2EDD9032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407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741E2E-D5DD-4E6D-8A7E-72927D2CB871}"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89A-D58D-40B0-8A4F-BBB2EDD9032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114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741E2E-D5DD-4E6D-8A7E-72927D2CB871}"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89A-D58D-40B0-8A4F-BBB2EDD90325}"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991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741E2E-D5DD-4E6D-8A7E-72927D2CB871}"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89A-D58D-40B0-8A4F-BBB2EDD90325}"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698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741E2E-D5DD-4E6D-8A7E-72927D2CB871}"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2989A-D58D-40B0-8A4F-BBB2EDD9032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203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741E2E-D5DD-4E6D-8A7E-72927D2CB871}"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2989A-D58D-40B0-8A4F-BBB2EDD9032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476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741E2E-D5DD-4E6D-8A7E-72927D2CB871}" type="datetimeFigureOut">
              <a:rPr lang="en-US" smtClean="0"/>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2989A-D58D-40B0-8A4F-BBB2EDD9032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759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41E2E-D5DD-4E6D-8A7E-72927D2CB871}"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2989A-D58D-40B0-8A4F-BBB2EDD90325}" type="slidenum">
              <a:rPr lang="en-US" smtClean="0"/>
              <a:t>‹#›</a:t>
            </a:fld>
            <a:endParaRPr lang="en-US"/>
          </a:p>
        </p:txBody>
      </p:sp>
    </p:spTree>
    <p:extLst>
      <p:ext uri="{BB962C8B-B14F-4D97-AF65-F5344CB8AC3E}">
        <p14:creationId xmlns:p14="http://schemas.microsoft.com/office/powerpoint/2010/main" val="414402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741E2E-D5DD-4E6D-8A7E-72927D2CB871}"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2989A-D58D-40B0-8A4F-BBB2EDD9032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793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8741E2E-D5DD-4E6D-8A7E-72927D2CB871}" type="datetimeFigureOut">
              <a:rPr lang="en-US" smtClean="0"/>
              <a:t>3/1/2024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462989A-D58D-40B0-8A4F-BBB2EDD9032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88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8741E2E-D5DD-4E6D-8A7E-72927D2CB871}" type="datetimeFigureOut">
              <a:rPr lang="en-US" smtClean="0"/>
              <a:t>3/1/2024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462989A-D58D-40B0-8A4F-BBB2EDD90325}"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10395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n.wikipedia.org/wiki/Organic_redox_reaction"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Density" TargetMode="External"/><Relationship Id="rId13" Type="http://schemas.openxmlformats.org/officeDocument/2006/relationships/hyperlink" Target="https://en.wikipedia.org/wiki/MTBE" TargetMode="External"/><Relationship Id="rId3" Type="http://schemas.openxmlformats.org/officeDocument/2006/relationships/image" Target="../media/image23.png"/><Relationship Id="rId7" Type="http://schemas.openxmlformats.org/officeDocument/2006/relationships/hyperlink" Target="https://en.wikipedia.org/wiki/Solvent" TargetMode="External"/><Relationship Id="rId12" Type="http://schemas.openxmlformats.org/officeDocument/2006/relationships/hyperlink" Target="https://en.wikipedia.org/wiki/Diethyl_ether" TargetMode="External"/><Relationship Id="rId2" Type="http://schemas.openxmlformats.org/officeDocument/2006/relationships/image" Target="../media/image1.jpg"/><Relationship Id="rId16" Type="http://schemas.openxmlformats.org/officeDocument/2006/relationships/hyperlink" Target="https://en.wikipedia.org/wiki/Ethyl_acetate" TargetMode="External"/><Relationship Id="rId1" Type="http://schemas.openxmlformats.org/officeDocument/2006/relationships/slideLayout" Target="../slideLayouts/slideLayout6.xml"/><Relationship Id="rId6" Type="http://schemas.openxmlformats.org/officeDocument/2006/relationships/hyperlink" Target="https://en.wikipedia.org/wiki/Miscible" TargetMode="External"/><Relationship Id="rId11" Type="http://schemas.openxmlformats.org/officeDocument/2006/relationships/hyperlink" Target="https://en.wikipedia.org/wiki/Organic_solvent" TargetMode="External"/><Relationship Id="rId5" Type="http://schemas.openxmlformats.org/officeDocument/2006/relationships/hyperlink" Target="https://en.wikipedia.org/wiki/Liquid-liquid_extraction" TargetMode="External"/><Relationship Id="rId15" Type="http://schemas.openxmlformats.org/officeDocument/2006/relationships/hyperlink" Target="https://en.wikipedia.org/wiki/Chloroform" TargetMode="External"/><Relationship Id="rId10" Type="http://schemas.openxmlformats.org/officeDocument/2006/relationships/hyperlink" Target="https://en.wikipedia.org/wiki/Lipophilic" TargetMode="External"/><Relationship Id="rId4" Type="http://schemas.openxmlformats.org/officeDocument/2006/relationships/hyperlink" Target="https://en.wikipedia.org/wiki/Laboratory_glassware" TargetMode="External"/><Relationship Id="rId9" Type="http://schemas.openxmlformats.org/officeDocument/2006/relationships/hyperlink" Target="https://en.wikipedia.org/wiki/Separatory_funnel#cite_note-1" TargetMode="External"/><Relationship Id="rId14" Type="http://schemas.openxmlformats.org/officeDocument/2006/relationships/hyperlink" Target="https://en.wikipedia.org/wiki/Dichloromethan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7.png"/><Relationship Id="rId3" Type="http://schemas.openxmlformats.org/officeDocument/2006/relationships/image" Target="../media/image24.emf"/><Relationship Id="rId7" Type="http://schemas.openxmlformats.org/officeDocument/2006/relationships/image" Target="../media/image24.png"/><Relationship Id="rId12" Type="http://schemas.openxmlformats.org/officeDocument/2006/relationships/customXml" Target="../ink/ink5.xml"/><Relationship Id="rId2" Type="http://schemas.openxmlformats.org/officeDocument/2006/relationships/oleObject" Target="../embeddings/oleObject7.bin"/><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26.png"/><Relationship Id="rId5" Type="http://schemas.openxmlformats.org/officeDocument/2006/relationships/image" Target="../media/image230.png"/><Relationship Id="rId15" Type="http://schemas.openxmlformats.org/officeDocument/2006/relationships/image" Target="../media/image28.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5.png"/><Relationship Id="rId14" Type="http://schemas.openxmlformats.org/officeDocument/2006/relationships/customXml" Target="../ink/ink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Aldehyde" TargetMode="External"/><Relationship Id="rId3" Type="http://schemas.openxmlformats.org/officeDocument/2006/relationships/hyperlink" Target="https://en.wikipedia.org/wiki/Stanislao_Cannizzaro" TargetMode="External"/><Relationship Id="rId7" Type="http://schemas.openxmlformats.org/officeDocument/2006/relationships/hyperlink" Target="https://en.wikipedia.org/wiki/Enol"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en.wikipedia.org/wiki/Disproportionation" TargetMode="External"/><Relationship Id="rId11" Type="http://schemas.openxmlformats.org/officeDocument/2006/relationships/image" Target="../media/image3.png"/><Relationship Id="rId5" Type="http://schemas.openxmlformats.org/officeDocument/2006/relationships/hyperlink" Target="https://en.wikipedia.org/wiki/Base_(chemistry)" TargetMode="External"/><Relationship Id="rId10" Type="http://schemas.openxmlformats.org/officeDocument/2006/relationships/hyperlink" Target="https://en.wikipedia.org/wiki/Carboxylic_acid" TargetMode="External"/><Relationship Id="rId4" Type="http://schemas.openxmlformats.org/officeDocument/2006/relationships/hyperlink" Target="https://en.wikipedia.org/wiki/Chemical_reaction" TargetMode="External"/><Relationship Id="rId9" Type="http://schemas.openxmlformats.org/officeDocument/2006/relationships/hyperlink" Target="https://en.wikipedia.org/wiki/Primary_alcohol"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3CWa7w8zZN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Redox" TargetMode="External"/><Relationship Id="rId3" Type="http://schemas.openxmlformats.org/officeDocument/2006/relationships/hyperlink" Target="https://en.wikipedia.org/wiki/Potassium_benzoate" TargetMode="External"/><Relationship Id="rId7" Type="http://schemas.openxmlformats.org/officeDocument/2006/relationships/hyperlink" Target="https://en.wikipedia.org/wiki/Carboxylate" TargetMode="External"/><Relationship Id="rId2" Type="http://schemas.openxmlformats.org/officeDocument/2006/relationships/hyperlink" Target="https://en.wikipedia.org/wiki/Benzyl_alcohol" TargetMode="External"/><Relationship Id="rId1" Type="http://schemas.openxmlformats.org/officeDocument/2006/relationships/slideLayout" Target="../slideLayouts/slideLayout7.xml"/><Relationship Id="rId6" Type="http://schemas.openxmlformats.org/officeDocument/2006/relationships/hyperlink" Target="https://en.wikipedia.org/wiki/Potassium_hydroxide" TargetMode="External"/><Relationship Id="rId5" Type="http://schemas.openxmlformats.org/officeDocument/2006/relationships/hyperlink" Target="https://en.wikipedia.org/wiki/Sodium_hydroxide" TargetMode="External"/><Relationship Id="rId4" Type="http://schemas.openxmlformats.org/officeDocument/2006/relationships/hyperlink" Target="https://en.wikipedia.org/wiki/Potash" TargetMode="External"/><Relationship Id="rId9" Type="http://schemas.openxmlformats.org/officeDocument/2006/relationships/hyperlink" Target="https://en.wikipedia.org/wiki/Hydri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emf"/><Relationship Id="rId2" Type="http://schemas.openxmlformats.org/officeDocument/2006/relationships/hyperlink" Target="https://en.wikipedia.org/wiki/Aldehyde" TargetMode="External"/><Relationship Id="rId1" Type="http://schemas.openxmlformats.org/officeDocument/2006/relationships/slideLayout" Target="../slideLayouts/slideLayout6.xml"/><Relationship Id="rId6" Type="http://schemas.openxmlformats.org/officeDocument/2006/relationships/image" Target="../media/image7.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C642BD-9D67-533F-FE0C-6A6A635D4595}"/>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spcBef>
                <a:spcPct val="0"/>
              </a:spcBef>
              <a:spcAft>
                <a:spcPts val="600"/>
              </a:spcAft>
            </a:pPr>
            <a:r>
              <a:rPr lang="en-US" sz="4400">
                <a:ln w="3175" cmpd="sng">
                  <a:noFill/>
                </a:ln>
                <a:solidFill>
                  <a:srgbClr val="262626"/>
                </a:solidFill>
                <a:latin typeface="+mj-lt"/>
                <a:ea typeface="+mj-ea"/>
                <a:cs typeface="+mj-cs"/>
              </a:rPr>
              <a:t>Cannizzaro Reaction</a:t>
            </a:r>
          </a:p>
        </p:txBody>
      </p:sp>
      <p:graphicFrame>
        <p:nvGraphicFramePr>
          <p:cNvPr id="6" name="Table 5">
            <a:extLst>
              <a:ext uri="{FF2B5EF4-FFF2-40B4-BE49-F238E27FC236}">
                <a16:creationId xmlns:a16="http://schemas.microsoft.com/office/drawing/2014/main" id="{F5BE3794-86B7-CE86-3792-6FAABD772EA4}"/>
              </a:ext>
            </a:extLst>
          </p:cNvPr>
          <p:cNvGraphicFramePr>
            <a:graphicFrameLocks noGrp="1"/>
          </p:cNvGraphicFramePr>
          <p:nvPr>
            <p:extLst>
              <p:ext uri="{D42A27DB-BD31-4B8C-83A1-F6EECF244321}">
                <p14:modId xmlns:p14="http://schemas.microsoft.com/office/powerpoint/2010/main" val="298978764"/>
              </p:ext>
            </p:extLst>
          </p:nvPr>
        </p:nvGraphicFramePr>
        <p:xfrm>
          <a:off x="5995942" y="2841882"/>
          <a:ext cx="4977978" cy="1123188"/>
        </p:xfrm>
        <a:graphic>
          <a:graphicData uri="http://schemas.openxmlformats.org/drawingml/2006/table">
            <a:tbl>
              <a:tblPr/>
              <a:tblGrid>
                <a:gridCol w="2000039">
                  <a:extLst>
                    <a:ext uri="{9D8B030D-6E8A-4147-A177-3AD203B41FA5}">
                      <a16:colId xmlns:a16="http://schemas.microsoft.com/office/drawing/2014/main" val="3606290884"/>
                    </a:ext>
                  </a:extLst>
                </a:gridCol>
                <a:gridCol w="2977939">
                  <a:extLst>
                    <a:ext uri="{9D8B030D-6E8A-4147-A177-3AD203B41FA5}">
                      <a16:colId xmlns:a16="http://schemas.microsoft.com/office/drawing/2014/main" val="3535300953"/>
                    </a:ext>
                  </a:extLst>
                </a:gridCol>
              </a:tblGrid>
              <a:tr h="1123188">
                <a:tc>
                  <a:txBody>
                    <a:bodyPr/>
                    <a:lstStyle/>
                    <a:p>
                      <a:pPr algn="l" fontAlgn="t"/>
                      <a:r>
                        <a:rPr lang="en-US" sz="3300">
                          <a:effectLst/>
                        </a:rPr>
                        <a:t>Reaction type</a:t>
                      </a:r>
                    </a:p>
                  </a:txBody>
                  <a:tcPr marL="83820" marR="83820" marT="41910" marB="41910">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3300" u="none" strike="noStrike">
                          <a:solidFill>
                            <a:srgbClr val="3366CC"/>
                          </a:solidFill>
                          <a:effectLst/>
                          <a:hlinkClick r:id="rId2" tooltip="Organic redox reaction"/>
                        </a:rPr>
                        <a:t>Organic redox reaction</a:t>
                      </a:r>
                      <a:endParaRPr lang="en-US" sz="3300">
                        <a:effectLst/>
                      </a:endParaRPr>
                    </a:p>
                  </a:txBody>
                  <a:tcPr marL="83820" marR="83820" marT="41910" marB="41910">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010501960"/>
                  </a:ext>
                </a:extLst>
              </a:tr>
            </a:tbl>
          </a:graphicData>
        </a:graphic>
      </p:graphicFrame>
    </p:spTree>
    <p:extLst>
      <p:ext uri="{BB962C8B-B14F-4D97-AF65-F5344CB8AC3E}">
        <p14:creationId xmlns:p14="http://schemas.microsoft.com/office/powerpoint/2010/main" val="3084811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E082-ADA8-197D-864A-8836524D402D}"/>
              </a:ext>
            </a:extLst>
          </p:cNvPr>
          <p:cNvSpPr>
            <a:spLocks noGrp="1"/>
          </p:cNvSpPr>
          <p:nvPr>
            <p:ph type="title"/>
          </p:nvPr>
        </p:nvSpPr>
        <p:spPr/>
        <p:txBody>
          <a:bodyPr/>
          <a:lstStyle/>
          <a:p>
            <a:r>
              <a:rPr lang="en-US"/>
              <a:t>Properties of benzyl alcohol</a:t>
            </a:r>
            <a:endParaRPr lang="en-US" dirty="0"/>
          </a:p>
        </p:txBody>
      </p:sp>
      <p:graphicFrame>
        <p:nvGraphicFramePr>
          <p:cNvPr id="22" name="Content Placeholder 2">
            <a:extLst>
              <a:ext uri="{FF2B5EF4-FFF2-40B4-BE49-F238E27FC236}">
                <a16:creationId xmlns:a16="http://schemas.microsoft.com/office/drawing/2014/main" id="{63BF5173-617E-C28B-F5E6-34A1A2B722F2}"/>
              </a:ext>
            </a:extLst>
          </p:cNvPr>
          <p:cNvGraphicFramePr>
            <a:graphicFrameLocks noGrp="1"/>
          </p:cNvGraphicFramePr>
          <p:nvPr>
            <p:ph idx="1"/>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220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2487-B76D-DC03-AD89-BCE36743DF18}"/>
              </a:ext>
            </a:extLst>
          </p:cNvPr>
          <p:cNvSpPr>
            <a:spLocks noGrp="1"/>
          </p:cNvSpPr>
          <p:nvPr>
            <p:ph type="title"/>
          </p:nvPr>
        </p:nvSpPr>
        <p:spPr/>
        <p:txBody>
          <a:bodyPr/>
          <a:lstStyle/>
          <a:p>
            <a:r>
              <a:rPr lang="en-US" dirty="0"/>
              <a:t>Properties of benzoic acid</a:t>
            </a:r>
          </a:p>
        </p:txBody>
      </p:sp>
      <p:sp>
        <p:nvSpPr>
          <p:cNvPr id="3" name="Content Placeholder 2">
            <a:extLst>
              <a:ext uri="{FF2B5EF4-FFF2-40B4-BE49-F238E27FC236}">
                <a16:creationId xmlns:a16="http://schemas.microsoft.com/office/drawing/2014/main" id="{B6614DD5-2851-2AAE-0B7B-A8930A3CC841}"/>
              </a:ext>
            </a:extLst>
          </p:cNvPr>
          <p:cNvSpPr>
            <a:spLocks noGrp="1"/>
          </p:cNvSpPr>
          <p:nvPr>
            <p:ph idx="1"/>
          </p:nvPr>
        </p:nvSpPr>
        <p:spPr>
          <a:xfrm>
            <a:off x="1240971" y="2015732"/>
            <a:ext cx="9813883" cy="4037749"/>
          </a:xfrm>
        </p:spPr>
        <p:txBody>
          <a:bodyPr/>
          <a:lstStyle/>
          <a:p>
            <a:r>
              <a:rPr lang="en-US" dirty="0"/>
              <a:t>White crystalline plates or needles. </a:t>
            </a:r>
          </a:p>
          <a:p>
            <a:r>
              <a:rPr lang="en-US" dirty="0"/>
              <a:t>Sparingly soluble in water, soluble in hot boiled water.</a:t>
            </a:r>
          </a:p>
          <a:p>
            <a:r>
              <a:rPr lang="en-US" dirty="0"/>
              <a:t>Volatile with steam (so can be purified by sublimation). </a:t>
            </a:r>
          </a:p>
          <a:p>
            <a:r>
              <a:rPr lang="en-US" dirty="0"/>
              <a:t>Reacts with sod. bicarbonate to give CO</a:t>
            </a:r>
            <a:r>
              <a:rPr lang="en-US" sz="2000" dirty="0"/>
              <a:t>2</a:t>
            </a:r>
            <a:r>
              <a:rPr lang="en-US" dirty="0"/>
              <a:t> gas</a:t>
            </a:r>
          </a:p>
          <a:p>
            <a:endParaRPr lang="en-US" dirty="0"/>
          </a:p>
          <a:p>
            <a:r>
              <a:rPr lang="en-US" dirty="0"/>
              <a:t>Melting point is 121-123 ºC.</a:t>
            </a:r>
          </a:p>
          <a:p>
            <a:endParaRPr lang="en-US" dirty="0"/>
          </a:p>
        </p:txBody>
      </p:sp>
      <p:graphicFrame>
        <p:nvGraphicFramePr>
          <p:cNvPr id="4" name="Object 3">
            <a:extLst>
              <a:ext uri="{FF2B5EF4-FFF2-40B4-BE49-F238E27FC236}">
                <a16:creationId xmlns:a16="http://schemas.microsoft.com/office/drawing/2014/main" id="{2B229162-9962-3E66-A9A6-67743E36092C}"/>
              </a:ext>
            </a:extLst>
          </p:cNvPr>
          <p:cNvGraphicFramePr>
            <a:graphicFrameLocks noChangeAspect="1"/>
          </p:cNvGraphicFramePr>
          <p:nvPr>
            <p:extLst>
              <p:ext uri="{D42A27DB-BD31-4B8C-83A1-F6EECF244321}">
                <p14:modId xmlns:p14="http://schemas.microsoft.com/office/powerpoint/2010/main" val="3592501404"/>
              </p:ext>
            </p:extLst>
          </p:nvPr>
        </p:nvGraphicFramePr>
        <p:xfrm>
          <a:off x="2073535" y="5057192"/>
          <a:ext cx="5580063" cy="671805"/>
        </p:xfrm>
        <a:graphic>
          <a:graphicData uri="http://schemas.openxmlformats.org/presentationml/2006/ole">
            <mc:AlternateContent xmlns:mc="http://schemas.openxmlformats.org/markup-compatibility/2006">
              <mc:Choice xmlns:v="urn:schemas-microsoft-com:vml" Requires="v">
                <p:oleObj name="CS ChemDraw Drawing" r:id="rId2" imgW="5579483" imgH="1865376" progId="ChemDraw.Document.6.0">
                  <p:embed/>
                </p:oleObj>
              </mc:Choice>
              <mc:Fallback>
                <p:oleObj name="CS ChemDraw Drawing" r:id="rId2" imgW="5579483" imgH="1865376" progId="ChemDraw.Document.6.0">
                  <p:embed/>
                  <p:pic>
                    <p:nvPicPr>
                      <p:cNvPr id="0" name=""/>
                      <p:cNvPicPr/>
                      <p:nvPr/>
                    </p:nvPicPr>
                    <p:blipFill>
                      <a:blip r:embed="rId3"/>
                      <a:stretch>
                        <a:fillRect/>
                      </a:stretch>
                    </p:blipFill>
                    <p:spPr>
                      <a:xfrm>
                        <a:off x="2073535" y="5057192"/>
                        <a:ext cx="5580063" cy="671805"/>
                      </a:xfrm>
                      <a:prstGeom prst="rect">
                        <a:avLst/>
                      </a:prstGeom>
                    </p:spPr>
                  </p:pic>
                </p:oleObj>
              </mc:Fallback>
            </mc:AlternateContent>
          </a:graphicData>
        </a:graphic>
      </p:graphicFrame>
    </p:spTree>
    <p:extLst>
      <p:ext uri="{BB962C8B-B14F-4D97-AF65-F5344CB8AC3E}">
        <p14:creationId xmlns:p14="http://schemas.microsoft.com/office/powerpoint/2010/main" val="152460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0E36-3D48-1049-3586-E5CAB21C78F1}"/>
              </a:ext>
            </a:extLst>
          </p:cNvPr>
          <p:cNvSpPr>
            <a:spLocks noGrp="1"/>
          </p:cNvSpPr>
          <p:nvPr>
            <p:ph type="title"/>
          </p:nvPr>
        </p:nvSpPr>
        <p:spPr/>
        <p:txBody>
          <a:bodyPr>
            <a:normAutofit fontScale="90000"/>
          </a:bodyPr>
          <a:lstStyle/>
          <a:p>
            <a:pPr>
              <a:lnSpc>
                <a:spcPct val="90000"/>
              </a:lnSpc>
            </a:pPr>
            <a:r>
              <a:rPr lang="en-US" sz="4100">
                <a:solidFill>
                  <a:srgbClr val="262626"/>
                </a:solidFill>
              </a:rPr>
              <a:t>Uses Both alcohols and organic acids are well known for their biological actions.</a:t>
            </a:r>
          </a:p>
        </p:txBody>
      </p:sp>
      <p:graphicFrame>
        <p:nvGraphicFramePr>
          <p:cNvPr id="7" name="Content Placeholder 2">
            <a:extLst>
              <a:ext uri="{FF2B5EF4-FFF2-40B4-BE49-F238E27FC236}">
                <a16:creationId xmlns:a16="http://schemas.microsoft.com/office/drawing/2014/main" id="{97379EE4-8065-89EF-0108-E5F36FE836E3}"/>
              </a:ext>
            </a:extLst>
          </p:cNvPr>
          <p:cNvGraphicFramePr>
            <a:graphicFrameLocks noGrp="1"/>
          </p:cNvGraphicFramePr>
          <p:nvPr>
            <p:ph idx="1"/>
            <p:extLst>
              <p:ext uri="{D42A27DB-BD31-4B8C-83A1-F6EECF244321}">
                <p14:modId xmlns:p14="http://schemas.microsoft.com/office/powerpoint/2010/main" val="439758672"/>
              </p:ext>
            </p:extLst>
          </p:nvPr>
        </p:nvGraphicFramePr>
        <p:xfrm>
          <a:off x="1293322" y="2800376"/>
          <a:ext cx="9601197" cy="3404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8767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5" name="Group 24">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26" name="Rectangle 25">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9" name="Straight Connector 28">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6D9A150-87B4-1D8A-011E-5E83C85C57D5}"/>
              </a:ext>
            </a:extLst>
          </p:cNvPr>
          <p:cNvSpPr>
            <a:spLocks noGrp="1"/>
          </p:cNvSpPr>
          <p:nvPr>
            <p:ph type="title"/>
          </p:nvPr>
        </p:nvSpPr>
        <p:spPr>
          <a:xfrm>
            <a:off x="5188043" y="804520"/>
            <a:ext cx="5550355" cy="1049235"/>
          </a:xfrm>
        </p:spPr>
        <p:txBody>
          <a:bodyPr vert="horz" lIns="91440" tIns="45720" rIns="91440" bIns="45720" rtlCol="0" anchor="t">
            <a:normAutofit/>
          </a:bodyPr>
          <a:lstStyle/>
          <a:p>
            <a:r>
              <a:rPr lang="en-US" dirty="0"/>
              <a:t>separation funnel</a:t>
            </a:r>
          </a:p>
        </p:txBody>
      </p:sp>
      <p:pic>
        <p:nvPicPr>
          <p:cNvPr id="8" name="Picture 7">
            <a:extLst>
              <a:ext uri="{FF2B5EF4-FFF2-40B4-BE49-F238E27FC236}">
                <a16:creationId xmlns:a16="http://schemas.microsoft.com/office/drawing/2014/main" id="{746D0FED-664E-FCCB-BA88-76F44DD7952B}"/>
              </a:ext>
            </a:extLst>
          </p:cNvPr>
          <p:cNvPicPr>
            <a:picLocks noChangeAspect="1"/>
          </p:cNvPicPr>
          <p:nvPr/>
        </p:nvPicPr>
        <p:blipFill rotWithShape="1">
          <a:blip r:embed="rId3"/>
          <a:srcRect t="7803" r="4" b="4"/>
          <a:stretch/>
        </p:blipFill>
        <p:spPr>
          <a:xfrm>
            <a:off x="1234767" y="1059274"/>
            <a:ext cx="2799103" cy="3866172"/>
          </a:xfrm>
          <a:prstGeom prst="rect">
            <a:avLst/>
          </a:prstGeom>
        </p:spPr>
      </p:pic>
      <p:sp>
        <p:nvSpPr>
          <p:cNvPr id="5" name="TextBox 4">
            <a:extLst>
              <a:ext uri="{FF2B5EF4-FFF2-40B4-BE49-F238E27FC236}">
                <a16:creationId xmlns:a16="http://schemas.microsoft.com/office/drawing/2014/main" id="{5209BBAE-1F71-DA71-F365-C6630EA18328}"/>
              </a:ext>
            </a:extLst>
          </p:cNvPr>
          <p:cNvSpPr txBox="1"/>
          <p:nvPr/>
        </p:nvSpPr>
        <p:spPr>
          <a:xfrm>
            <a:off x="5188043" y="2015732"/>
            <a:ext cx="5550355"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b="0" i="0"/>
              <a:t>A </a:t>
            </a:r>
            <a:r>
              <a:rPr lang="en-US" b="1" i="0"/>
              <a:t>separatory funnel</a:t>
            </a:r>
            <a:r>
              <a:rPr lang="en-US" b="0" i="0"/>
              <a:t>, also known as a </a:t>
            </a:r>
            <a:r>
              <a:rPr lang="en-US" b="1" i="0"/>
              <a:t>separation funnel</a:t>
            </a:r>
            <a:r>
              <a:rPr lang="en-US" b="0" i="0"/>
              <a:t>, </a:t>
            </a:r>
            <a:r>
              <a:rPr lang="en-US" b="1" i="0"/>
              <a:t>separating funnel</a:t>
            </a:r>
            <a:r>
              <a:rPr lang="en-US" b="0" i="0"/>
              <a:t>, or colloquially </a:t>
            </a:r>
            <a:r>
              <a:rPr lang="en-US" b="1" i="0"/>
              <a:t>sep funnel</a:t>
            </a:r>
            <a:r>
              <a:rPr lang="en-US" b="0" i="0"/>
              <a:t>, is a piece of </a:t>
            </a:r>
            <a:r>
              <a:rPr lang="en-US" b="0" i="0" u="none" strike="noStrike">
                <a:hlinkClick r:id="rId4" tooltip="Laboratory glassware"/>
              </a:rPr>
              <a:t>laboratory glassware</a:t>
            </a:r>
            <a:r>
              <a:rPr lang="en-US" b="0" i="0"/>
              <a:t> used in </a:t>
            </a:r>
            <a:r>
              <a:rPr lang="en-US" b="0" i="0" u="none" strike="noStrike">
                <a:hlinkClick r:id="rId5" tooltip="Liquid-liquid extraction"/>
              </a:rPr>
              <a:t>liquid-liquid extractions</a:t>
            </a:r>
            <a:r>
              <a:rPr lang="en-US" b="0" i="0"/>
              <a:t> to separate (</a:t>
            </a:r>
            <a:r>
              <a:rPr lang="en-US" b="0" i="1"/>
              <a:t>partition</a:t>
            </a:r>
            <a:r>
              <a:rPr lang="en-US" b="0" i="0"/>
              <a:t>) the components of a mixture into two </a:t>
            </a:r>
            <a:r>
              <a:rPr lang="en-US" b="0" i="0" u="none" strike="noStrike">
                <a:hlinkClick r:id="rId6" tooltip="Miscible"/>
              </a:rPr>
              <a:t>immiscible</a:t>
            </a:r>
            <a:r>
              <a:rPr lang="en-US" b="0" i="0"/>
              <a:t> </a:t>
            </a:r>
            <a:r>
              <a:rPr lang="en-US" b="0" i="0" u="none" strike="noStrike">
                <a:hlinkClick r:id="rId7" tooltip="Solvent"/>
              </a:rPr>
              <a:t>solvent</a:t>
            </a:r>
            <a:r>
              <a:rPr lang="en-US" b="0" i="0"/>
              <a:t> phases of different </a:t>
            </a:r>
            <a:r>
              <a:rPr lang="en-US" b="0" i="0" u="none" strike="noStrike">
                <a:hlinkClick r:id="rId8" tooltip="Density"/>
              </a:rPr>
              <a:t>densities</a:t>
            </a:r>
            <a:r>
              <a:rPr lang="en-US" b="0" i="0"/>
              <a:t>.</a:t>
            </a:r>
            <a:r>
              <a:rPr lang="en-US" b="0" i="0" u="none" strike="noStrike" baseline="30000">
                <a:hlinkClick r:id="rId9"/>
              </a:rPr>
              <a:t>[1]</a:t>
            </a:r>
            <a:r>
              <a:rPr lang="en-US" b="0" i="0"/>
              <a:t> Typically, one of the phases will be aqueous, and the other a </a:t>
            </a:r>
            <a:r>
              <a:rPr lang="en-US" b="0" i="0" u="none" strike="noStrike">
                <a:hlinkClick r:id="rId10" tooltip="Lipophilic"/>
              </a:rPr>
              <a:t>lipophilic</a:t>
            </a:r>
            <a:r>
              <a:rPr lang="en-US" b="0" i="0"/>
              <a:t> </a:t>
            </a:r>
            <a:r>
              <a:rPr lang="en-US" b="0" i="0" u="none" strike="noStrike">
                <a:hlinkClick r:id="rId11" tooltip="Organic solvent"/>
              </a:rPr>
              <a:t>organic solvent</a:t>
            </a:r>
            <a:r>
              <a:rPr lang="en-US" b="0" i="0"/>
              <a:t> such as </a:t>
            </a:r>
            <a:r>
              <a:rPr lang="en-US" b="0" i="0" u="none" strike="noStrike">
                <a:hlinkClick r:id="rId12" tooltip="Diethyl ether"/>
              </a:rPr>
              <a:t>ether</a:t>
            </a:r>
            <a:r>
              <a:rPr lang="en-US" b="0" i="0"/>
              <a:t>, </a:t>
            </a:r>
            <a:r>
              <a:rPr lang="en-US" b="0" i="0" u="none" strike="noStrike">
                <a:hlinkClick r:id="rId13" tooltip="MTBE"/>
              </a:rPr>
              <a:t>MTBE</a:t>
            </a:r>
            <a:r>
              <a:rPr lang="en-US" b="0" i="0"/>
              <a:t>, </a:t>
            </a:r>
            <a:r>
              <a:rPr lang="en-US" b="0" i="0" u="none" strike="noStrike">
                <a:hlinkClick r:id="rId14" tooltip="Dichloromethane"/>
              </a:rPr>
              <a:t>dichloromethane</a:t>
            </a:r>
            <a:r>
              <a:rPr lang="en-US" b="0" i="0"/>
              <a:t>, </a:t>
            </a:r>
            <a:r>
              <a:rPr lang="en-US" b="0" i="0" u="none" strike="noStrike">
                <a:hlinkClick r:id="rId15" tooltip="Chloroform"/>
              </a:rPr>
              <a:t>chloroform</a:t>
            </a:r>
            <a:r>
              <a:rPr lang="en-US" b="0" i="0"/>
              <a:t>, or </a:t>
            </a:r>
            <a:r>
              <a:rPr lang="en-US" b="0" i="0" u="none" strike="noStrike">
                <a:hlinkClick r:id="rId16" tooltip="Ethyl acetate"/>
              </a:rPr>
              <a:t>ethyl acetate</a:t>
            </a:r>
            <a:r>
              <a:rPr lang="en-US" b="0" i="0"/>
              <a:t>. All of these solvents form a clear delineation between the two liquids.</a:t>
            </a:r>
            <a:endParaRPr lang="en-US"/>
          </a:p>
        </p:txBody>
      </p:sp>
      <p:pic>
        <p:nvPicPr>
          <p:cNvPr id="31" name="Picture 30">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69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3766-D153-C58F-81BA-1A3AFE83C9CA}"/>
              </a:ext>
            </a:extLst>
          </p:cNvPr>
          <p:cNvSpPr>
            <a:spLocks noGrp="1"/>
          </p:cNvSpPr>
          <p:nvPr>
            <p:ph type="title"/>
          </p:nvPr>
        </p:nvSpPr>
        <p:spPr/>
        <p:txBody>
          <a:bodyPr/>
          <a:lstStyle/>
          <a:p>
            <a:r>
              <a:rPr kumimoji="0" lang="en-US" sz="3200" b="0" i="0" u="none" strike="noStrike" kern="1200" cap="all" spc="0" normalizeH="0" baseline="0" noProof="0" dirty="0">
                <a:ln>
                  <a:noFill/>
                </a:ln>
                <a:solidFill>
                  <a:prstClr val="black"/>
                </a:solidFill>
                <a:effectLst/>
                <a:highlight>
                  <a:srgbClr val="FDFDFD"/>
                </a:highlight>
                <a:uLnTx/>
                <a:uFillTx/>
                <a:latin typeface="Gill Sans MT" panose="020B0502020104020203"/>
                <a:ea typeface="+mj-ea"/>
                <a:cs typeface="+mj-cs"/>
              </a:rPr>
              <a:t>Separation</a:t>
            </a:r>
            <a:endParaRPr lang="en-US" dirty="0"/>
          </a:p>
        </p:txBody>
      </p:sp>
      <p:sp>
        <p:nvSpPr>
          <p:cNvPr id="3" name="Content Placeholder 2">
            <a:extLst>
              <a:ext uri="{FF2B5EF4-FFF2-40B4-BE49-F238E27FC236}">
                <a16:creationId xmlns:a16="http://schemas.microsoft.com/office/drawing/2014/main" id="{1C69C0A9-C64F-EC39-EA42-E7F0E1ADBD67}"/>
              </a:ext>
            </a:extLst>
          </p:cNvPr>
          <p:cNvSpPr>
            <a:spLocks noGrp="1"/>
          </p:cNvSpPr>
          <p:nvPr>
            <p:ph idx="1"/>
          </p:nvPr>
        </p:nvSpPr>
        <p:spPr>
          <a:xfrm>
            <a:off x="1451579" y="2015732"/>
            <a:ext cx="9603275" cy="4037749"/>
          </a:xfrm>
        </p:spPr>
        <p:txBody>
          <a:bodyPr>
            <a:normAutofit/>
          </a:bodyPr>
          <a:lstStyle/>
          <a:p>
            <a:pPr marL="0" indent="0">
              <a:buNone/>
            </a:pPr>
            <a:r>
              <a:rPr lang="en-US" dirty="0"/>
              <a:t>A separation process is a method that converts a mixture or a solution of chemical substances into two or more distinct product mixtures. Separation processes are primarily based on physical means and some on </a:t>
            </a:r>
            <a:r>
              <a:rPr lang="en-US" dirty="0" err="1"/>
              <a:t>physico</a:t>
            </a:r>
            <a:r>
              <a:rPr lang="en-US" dirty="0"/>
              <a:t>-chemical means. Among the common separation processes are.</a:t>
            </a:r>
          </a:p>
          <a:p>
            <a:r>
              <a:rPr lang="en-US" dirty="0"/>
              <a:t>Evaporation.</a:t>
            </a:r>
          </a:p>
          <a:p>
            <a:r>
              <a:rPr lang="en-US" dirty="0"/>
              <a:t>Evaporation.</a:t>
            </a:r>
          </a:p>
          <a:p>
            <a:r>
              <a:rPr lang="en-US" dirty="0"/>
              <a:t>Absorption.</a:t>
            </a:r>
          </a:p>
          <a:p>
            <a:r>
              <a:rPr lang="en-US" dirty="0"/>
              <a:t>Crystallization.</a:t>
            </a:r>
          </a:p>
          <a:p>
            <a:r>
              <a:rPr lang="en-US" dirty="0"/>
              <a:t>Filtration.</a:t>
            </a:r>
          </a:p>
        </p:txBody>
      </p:sp>
    </p:spTree>
    <p:extLst>
      <p:ext uri="{BB962C8B-B14F-4D97-AF65-F5344CB8AC3E}">
        <p14:creationId xmlns:p14="http://schemas.microsoft.com/office/powerpoint/2010/main" val="3601188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77A0-8B81-B542-12EB-E6AB1E723F31}"/>
              </a:ext>
            </a:extLst>
          </p:cNvPr>
          <p:cNvSpPr>
            <a:spLocks noGrp="1"/>
          </p:cNvSpPr>
          <p:nvPr>
            <p:ph type="title"/>
          </p:nvPr>
        </p:nvSpPr>
        <p:spPr/>
        <p:txBody>
          <a:bodyPr>
            <a:normAutofit/>
          </a:bodyPr>
          <a:lstStyle/>
          <a:p>
            <a:r>
              <a:rPr lang="en-US" dirty="0">
                <a:highlight>
                  <a:srgbClr val="FDFDFD"/>
                </a:highlight>
              </a:rPr>
              <a:t>Separation of benzoic acid and benzyl alcohol</a:t>
            </a:r>
          </a:p>
        </p:txBody>
      </p:sp>
      <p:sp>
        <p:nvSpPr>
          <p:cNvPr id="4" name="TextBox 3">
            <a:extLst>
              <a:ext uri="{FF2B5EF4-FFF2-40B4-BE49-F238E27FC236}">
                <a16:creationId xmlns:a16="http://schemas.microsoft.com/office/drawing/2014/main" id="{63FAC974-8C75-DE71-DA17-987890CD218E}"/>
              </a:ext>
            </a:extLst>
          </p:cNvPr>
          <p:cNvSpPr txBox="1"/>
          <p:nvPr/>
        </p:nvSpPr>
        <p:spPr>
          <a:xfrm>
            <a:off x="1425250" y="2372751"/>
            <a:ext cx="8558504" cy="369332"/>
          </a:xfrm>
          <a:prstGeom prst="rect">
            <a:avLst/>
          </a:prstGeom>
          <a:noFill/>
        </p:spPr>
        <p:txBody>
          <a:bodyPr wrap="square">
            <a:spAutoFit/>
          </a:bodyPr>
          <a:lstStyle/>
          <a:p>
            <a:r>
              <a:rPr lang="en-US" dirty="0"/>
              <a:t>Procedure: </a:t>
            </a:r>
          </a:p>
        </p:txBody>
      </p:sp>
      <p:graphicFrame>
        <p:nvGraphicFramePr>
          <p:cNvPr id="8" name="TextBox 5">
            <a:extLst>
              <a:ext uri="{FF2B5EF4-FFF2-40B4-BE49-F238E27FC236}">
                <a16:creationId xmlns:a16="http://schemas.microsoft.com/office/drawing/2014/main" id="{285A6A23-941A-C792-C1FE-6C427812C180}"/>
              </a:ext>
            </a:extLst>
          </p:cNvPr>
          <p:cNvGraphicFramePr/>
          <p:nvPr>
            <p:extLst>
              <p:ext uri="{D42A27DB-BD31-4B8C-83A1-F6EECF244321}">
                <p14:modId xmlns:p14="http://schemas.microsoft.com/office/powerpoint/2010/main" val="2766931642"/>
              </p:ext>
            </p:extLst>
          </p:nvPr>
        </p:nvGraphicFramePr>
        <p:xfrm>
          <a:off x="1425250" y="2828836"/>
          <a:ext cx="9939435" cy="2831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983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C9591FE-B25B-84F6-3C46-5B060B789FDF}"/>
              </a:ext>
            </a:extLst>
          </p:cNvPr>
          <p:cNvGraphicFramePr>
            <a:graphicFrameLocks noChangeAspect="1"/>
          </p:cNvGraphicFramePr>
          <p:nvPr>
            <p:extLst>
              <p:ext uri="{D42A27DB-BD31-4B8C-83A1-F6EECF244321}">
                <p14:modId xmlns:p14="http://schemas.microsoft.com/office/powerpoint/2010/main" val="3539798283"/>
              </p:ext>
            </p:extLst>
          </p:nvPr>
        </p:nvGraphicFramePr>
        <p:xfrm>
          <a:off x="541176" y="251927"/>
          <a:ext cx="10226351" cy="2509933"/>
        </p:xfrm>
        <a:graphic>
          <a:graphicData uri="http://schemas.openxmlformats.org/presentationml/2006/ole">
            <mc:AlternateContent xmlns:mc="http://schemas.openxmlformats.org/markup-compatibility/2006">
              <mc:Choice xmlns:v="urn:schemas-microsoft-com:vml" Requires="v">
                <p:oleObj name="CS ChemDraw Drawing" r:id="rId2" imgW="5998464" imgH="1545123" progId="ChemDraw.Document.6.0">
                  <p:embed/>
                </p:oleObj>
              </mc:Choice>
              <mc:Fallback>
                <p:oleObj name="CS ChemDraw Drawing" r:id="rId2" imgW="5998464" imgH="1545123" progId="ChemDraw.Document.6.0">
                  <p:embed/>
                  <p:pic>
                    <p:nvPicPr>
                      <p:cNvPr id="0" name=""/>
                      <p:cNvPicPr/>
                      <p:nvPr/>
                    </p:nvPicPr>
                    <p:blipFill>
                      <a:blip r:embed="rId3"/>
                      <a:stretch>
                        <a:fillRect/>
                      </a:stretch>
                    </p:blipFill>
                    <p:spPr>
                      <a:xfrm>
                        <a:off x="541176" y="251927"/>
                        <a:ext cx="10226351" cy="2509933"/>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DEB0E38A-C42A-6CF3-E6E7-7326F3BB00AD}"/>
              </a:ext>
            </a:extLst>
          </p:cNvPr>
          <p:cNvSpPr txBox="1"/>
          <p:nvPr/>
        </p:nvSpPr>
        <p:spPr>
          <a:xfrm>
            <a:off x="1319451" y="3438455"/>
            <a:ext cx="9806473" cy="369332"/>
          </a:xfrm>
          <a:prstGeom prst="rect">
            <a:avLst/>
          </a:prstGeom>
          <a:noFill/>
        </p:spPr>
        <p:txBody>
          <a:bodyPr wrap="square" rtlCol="0">
            <a:spAutoFit/>
          </a:bodyPr>
          <a:lstStyle/>
          <a:p>
            <a:r>
              <a:rPr lang="en-US" dirty="0"/>
              <a:t>Na</a:t>
            </a:r>
            <a:r>
              <a:rPr lang="en-US" sz="1200" dirty="0"/>
              <a:t>2</a:t>
            </a:r>
            <a:r>
              <a:rPr lang="en-US" dirty="0"/>
              <a:t>S</a:t>
            </a:r>
            <a:r>
              <a:rPr lang="en-US" sz="1200" dirty="0"/>
              <a:t>2</a:t>
            </a:r>
            <a:r>
              <a:rPr lang="en-US" dirty="0"/>
              <a:t>O</a:t>
            </a:r>
            <a:r>
              <a:rPr lang="en-US" sz="1100" dirty="0"/>
              <a:t>3       +</a:t>
            </a:r>
            <a:endParaRPr lang="en-US" dirty="0"/>
          </a:p>
        </p:txBody>
      </p:sp>
      <p:grpSp>
        <p:nvGrpSpPr>
          <p:cNvPr id="14" name="Group 13">
            <a:extLst>
              <a:ext uri="{FF2B5EF4-FFF2-40B4-BE49-F238E27FC236}">
                <a16:creationId xmlns:a16="http://schemas.microsoft.com/office/drawing/2014/main" id="{4C2ED7C0-D75B-D499-3D41-7E2374BA2A0F}"/>
              </a:ext>
            </a:extLst>
          </p:cNvPr>
          <p:cNvGrpSpPr/>
          <p:nvPr/>
        </p:nvGrpSpPr>
        <p:grpSpPr>
          <a:xfrm>
            <a:off x="3475888" y="3644001"/>
            <a:ext cx="2746800" cy="360"/>
            <a:chOff x="3475888" y="3644001"/>
            <a:chExt cx="2746800" cy="36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0" name="Ink 9">
                  <a:extLst>
                    <a:ext uri="{FF2B5EF4-FFF2-40B4-BE49-F238E27FC236}">
                      <a16:creationId xmlns:a16="http://schemas.microsoft.com/office/drawing/2014/main" id="{BF9E7A94-33B1-6B8D-7AFE-D2B531A2BE25}"/>
                    </a:ext>
                  </a:extLst>
                </p14:cNvPr>
                <p14:cNvContentPartPr/>
                <p14:nvPr/>
              </p14:nvContentPartPr>
              <p14:xfrm>
                <a:off x="3475888" y="3644001"/>
                <a:ext cx="2588400" cy="360"/>
              </p14:xfrm>
            </p:contentPart>
          </mc:Choice>
          <mc:Fallback xmlns="">
            <p:pic>
              <p:nvPicPr>
                <p:cNvPr id="10" name="Ink 9">
                  <a:extLst>
                    <a:ext uri="{FF2B5EF4-FFF2-40B4-BE49-F238E27FC236}">
                      <a16:creationId xmlns:a16="http://schemas.microsoft.com/office/drawing/2014/main" id="{BF9E7A94-33B1-6B8D-7AFE-D2B531A2BE25}"/>
                    </a:ext>
                  </a:extLst>
                </p:cNvPr>
                <p:cNvPicPr/>
                <p:nvPr/>
              </p:nvPicPr>
              <p:blipFill>
                <a:blip r:embed="rId5"/>
                <a:stretch>
                  <a:fillRect/>
                </a:stretch>
              </p:blipFill>
              <p:spPr>
                <a:xfrm>
                  <a:off x="3458248" y="3536001"/>
                  <a:ext cx="262404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1" name="Ink 10">
                  <a:extLst>
                    <a:ext uri="{FF2B5EF4-FFF2-40B4-BE49-F238E27FC236}">
                      <a16:creationId xmlns:a16="http://schemas.microsoft.com/office/drawing/2014/main" id="{8279AEC7-371B-C6A0-B566-D37EF2305AEC}"/>
                    </a:ext>
                  </a:extLst>
                </p14:cNvPr>
                <p14:cNvContentPartPr/>
                <p14:nvPr/>
              </p14:nvContentPartPr>
              <p14:xfrm>
                <a:off x="5855488" y="3644001"/>
                <a:ext cx="367200" cy="360"/>
              </p14:xfrm>
            </p:contentPart>
          </mc:Choice>
          <mc:Fallback xmlns="">
            <p:pic>
              <p:nvPicPr>
                <p:cNvPr id="11" name="Ink 10">
                  <a:extLst>
                    <a:ext uri="{FF2B5EF4-FFF2-40B4-BE49-F238E27FC236}">
                      <a16:creationId xmlns:a16="http://schemas.microsoft.com/office/drawing/2014/main" id="{8279AEC7-371B-C6A0-B566-D37EF2305AEC}"/>
                    </a:ext>
                  </a:extLst>
                </p:cNvPr>
                <p:cNvPicPr/>
                <p:nvPr/>
              </p:nvPicPr>
              <p:blipFill>
                <a:blip r:embed="rId7"/>
                <a:stretch>
                  <a:fillRect/>
                </a:stretch>
              </p:blipFill>
              <p:spPr>
                <a:xfrm>
                  <a:off x="5837488" y="3536001"/>
                  <a:ext cx="40284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5" name="Ink 14">
                <a:extLst>
                  <a:ext uri="{FF2B5EF4-FFF2-40B4-BE49-F238E27FC236}">
                    <a16:creationId xmlns:a16="http://schemas.microsoft.com/office/drawing/2014/main" id="{5EA14DE4-1EE1-C5F6-6A2F-08D02CAC9A3B}"/>
                  </a:ext>
                </a:extLst>
              </p14:cNvPr>
              <p14:cNvContentPartPr/>
              <p14:nvPr/>
            </p14:nvContentPartPr>
            <p14:xfrm>
              <a:off x="3500008" y="3644001"/>
              <a:ext cx="2795040" cy="360"/>
            </p14:xfrm>
          </p:contentPart>
        </mc:Choice>
        <mc:Fallback xmlns="">
          <p:pic>
            <p:nvPicPr>
              <p:cNvPr id="15" name="Ink 14">
                <a:extLst>
                  <a:ext uri="{FF2B5EF4-FFF2-40B4-BE49-F238E27FC236}">
                    <a16:creationId xmlns:a16="http://schemas.microsoft.com/office/drawing/2014/main" id="{5EA14DE4-1EE1-C5F6-6A2F-08D02CAC9A3B}"/>
                  </a:ext>
                </a:extLst>
              </p:cNvPr>
              <p:cNvPicPr/>
              <p:nvPr/>
            </p:nvPicPr>
            <p:blipFill>
              <a:blip r:embed="rId9"/>
              <a:stretch>
                <a:fillRect/>
              </a:stretch>
            </p:blipFill>
            <p:spPr>
              <a:xfrm>
                <a:off x="3482368" y="3626001"/>
                <a:ext cx="2830680" cy="36000"/>
              </a:xfrm>
              <a:prstGeom prst="rect">
                <a:avLst/>
              </a:prstGeom>
            </p:spPr>
          </p:pic>
        </mc:Fallback>
      </mc:AlternateContent>
      <p:sp>
        <p:nvSpPr>
          <p:cNvPr id="51" name="TextBox 50">
            <a:extLst>
              <a:ext uri="{FF2B5EF4-FFF2-40B4-BE49-F238E27FC236}">
                <a16:creationId xmlns:a16="http://schemas.microsoft.com/office/drawing/2014/main" id="{4D367FE3-58E2-BCC0-2E1A-92FA89A40D0E}"/>
              </a:ext>
            </a:extLst>
          </p:cNvPr>
          <p:cNvSpPr txBox="1"/>
          <p:nvPr/>
        </p:nvSpPr>
        <p:spPr>
          <a:xfrm>
            <a:off x="6860864" y="3406320"/>
            <a:ext cx="5690847" cy="369332"/>
          </a:xfrm>
          <a:prstGeom prst="rect">
            <a:avLst/>
          </a:prstGeom>
          <a:noFill/>
        </p:spPr>
        <p:txBody>
          <a:bodyPr wrap="square" rtlCol="0">
            <a:spAutoFit/>
          </a:bodyPr>
          <a:lstStyle/>
          <a:p>
            <a:r>
              <a:rPr lang="en-US" dirty="0"/>
              <a:t>2NaHSO</a:t>
            </a:r>
            <a:r>
              <a:rPr lang="en-US" sz="1200" dirty="0"/>
              <a:t>3</a:t>
            </a:r>
            <a:endParaRPr lang="en-US" dirty="0"/>
          </a:p>
        </p:txBody>
      </p:sp>
      <mc:AlternateContent xmlns:mc="http://schemas.openxmlformats.org/markup-compatibility/2006" xmlns:p14="http://schemas.microsoft.com/office/powerpoint/2010/main">
        <mc:Choice Requires="p14">
          <p:contentPart p14:bwMode="auto" r:id="rId10">
            <p14:nvContentPartPr>
              <p14:cNvPr id="53" name="Ink 52">
                <a:extLst>
                  <a:ext uri="{FF2B5EF4-FFF2-40B4-BE49-F238E27FC236}">
                    <a16:creationId xmlns:a16="http://schemas.microsoft.com/office/drawing/2014/main" id="{E4440F7B-A5B7-1DB7-93CC-A530C15F8070}"/>
                  </a:ext>
                </a:extLst>
              </p14:cNvPr>
              <p14:cNvContentPartPr/>
              <p14:nvPr/>
            </p14:nvContentPartPr>
            <p14:xfrm>
              <a:off x="3509368" y="3718161"/>
              <a:ext cx="2770560" cy="360"/>
            </p14:xfrm>
          </p:contentPart>
        </mc:Choice>
        <mc:Fallback xmlns="">
          <p:pic>
            <p:nvPicPr>
              <p:cNvPr id="53" name="Ink 52">
                <a:extLst>
                  <a:ext uri="{FF2B5EF4-FFF2-40B4-BE49-F238E27FC236}">
                    <a16:creationId xmlns:a16="http://schemas.microsoft.com/office/drawing/2014/main" id="{E4440F7B-A5B7-1DB7-93CC-A530C15F8070}"/>
                  </a:ext>
                </a:extLst>
              </p:cNvPr>
              <p:cNvPicPr/>
              <p:nvPr/>
            </p:nvPicPr>
            <p:blipFill>
              <a:blip r:embed="rId11"/>
              <a:stretch>
                <a:fillRect/>
              </a:stretch>
            </p:blipFill>
            <p:spPr>
              <a:xfrm>
                <a:off x="3500368" y="3709521"/>
                <a:ext cx="2788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5" name="Ink 54">
                <a:extLst>
                  <a:ext uri="{FF2B5EF4-FFF2-40B4-BE49-F238E27FC236}">
                    <a16:creationId xmlns:a16="http://schemas.microsoft.com/office/drawing/2014/main" id="{F773ACD4-7BFC-8CEE-0F89-09BCA8679998}"/>
                  </a:ext>
                </a:extLst>
              </p14:cNvPr>
              <p14:cNvContentPartPr/>
              <p14:nvPr/>
            </p14:nvContentPartPr>
            <p14:xfrm>
              <a:off x="3527008" y="3732201"/>
              <a:ext cx="107640" cy="97200"/>
            </p14:xfrm>
          </p:contentPart>
        </mc:Choice>
        <mc:Fallback xmlns="">
          <p:pic>
            <p:nvPicPr>
              <p:cNvPr id="55" name="Ink 54">
                <a:extLst>
                  <a:ext uri="{FF2B5EF4-FFF2-40B4-BE49-F238E27FC236}">
                    <a16:creationId xmlns:a16="http://schemas.microsoft.com/office/drawing/2014/main" id="{F773ACD4-7BFC-8CEE-0F89-09BCA8679998}"/>
                  </a:ext>
                </a:extLst>
              </p:cNvPr>
              <p:cNvPicPr/>
              <p:nvPr/>
            </p:nvPicPr>
            <p:blipFill>
              <a:blip r:embed="rId13"/>
              <a:stretch>
                <a:fillRect/>
              </a:stretch>
            </p:blipFill>
            <p:spPr>
              <a:xfrm>
                <a:off x="3518008" y="3723561"/>
                <a:ext cx="125280" cy="114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56" name="Ink 55">
                <a:extLst>
                  <a:ext uri="{FF2B5EF4-FFF2-40B4-BE49-F238E27FC236}">
                    <a16:creationId xmlns:a16="http://schemas.microsoft.com/office/drawing/2014/main" id="{1C6580B4-A7D3-88A6-2739-53CE6B7DEF13}"/>
                  </a:ext>
                </a:extLst>
              </p14:cNvPr>
              <p14:cNvContentPartPr/>
              <p14:nvPr/>
            </p14:nvContentPartPr>
            <p14:xfrm>
              <a:off x="6094528" y="3507201"/>
              <a:ext cx="194400" cy="115920"/>
            </p14:xfrm>
          </p:contentPart>
        </mc:Choice>
        <mc:Fallback xmlns="">
          <p:pic>
            <p:nvPicPr>
              <p:cNvPr id="56" name="Ink 55">
                <a:extLst>
                  <a:ext uri="{FF2B5EF4-FFF2-40B4-BE49-F238E27FC236}">
                    <a16:creationId xmlns:a16="http://schemas.microsoft.com/office/drawing/2014/main" id="{1C6580B4-A7D3-88A6-2739-53CE6B7DEF13}"/>
                  </a:ext>
                </a:extLst>
              </p:cNvPr>
              <p:cNvPicPr/>
              <p:nvPr/>
            </p:nvPicPr>
            <p:blipFill>
              <a:blip r:embed="rId15"/>
              <a:stretch>
                <a:fillRect/>
              </a:stretch>
            </p:blipFill>
            <p:spPr>
              <a:xfrm>
                <a:off x="6076528" y="3489561"/>
                <a:ext cx="230040" cy="151560"/>
              </a:xfrm>
              <a:prstGeom prst="rect">
                <a:avLst/>
              </a:prstGeom>
            </p:spPr>
          </p:pic>
        </mc:Fallback>
      </mc:AlternateContent>
      <p:sp>
        <p:nvSpPr>
          <p:cNvPr id="75" name="TextBox 74">
            <a:extLst>
              <a:ext uri="{FF2B5EF4-FFF2-40B4-BE49-F238E27FC236}">
                <a16:creationId xmlns:a16="http://schemas.microsoft.com/office/drawing/2014/main" id="{5D4DACBE-9ADE-4E1A-B8C0-C942D975A4F1}"/>
              </a:ext>
            </a:extLst>
          </p:cNvPr>
          <p:cNvSpPr txBox="1"/>
          <p:nvPr/>
        </p:nvSpPr>
        <p:spPr>
          <a:xfrm>
            <a:off x="2679312" y="3442181"/>
            <a:ext cx="865373" cy="369332"/>
          </a:xfrm>
          <a:prstGeom prst="rect">
            <a:avLst/>
          </a:prstGeom>
          <a:noFill/>
        </p:spPr>
        <p:txBody>
          <a:bodyPr wrap="square" rtlCol="0">
            <a:spAutoFit/>
          </a:bodyPr>
          <a:lstStyle/>
          <a:p>
            <a:r>
              <a:rPr lang="en-US" dirty="0"/>
              <a:t>H</a:t>
            </a:r>
            <a:r>
              <a:rPr lang="en-US" sz="1400" dirty="0"/>
              <a:t>2</a:t>
            </a:r>
            <a:r>
              <a:rPr lang="en-US" dirty="0"/>
              <a:t>O</a:t>
            </a:r>
          </a:p>
        </p:txBody>
      </p:sp>
    </p:spTree>
    <p:extLst>
      <p:ext uri="{BB962C8B-B14F-4D97-AF65-F5344CB8AC3E}">
        <p14:creationId xmlns:p14="http://schemas.microsoft.com/office/powerpoint/2010/main" val="133317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A1A57ED-652E-E069-ECDD-A8097E0C5343}"/>
              </a:ext>
            </a:extLst>
          </p:cNvPr>
          <p:cNvSpPr txBox="1"/>
          <p:nvPr/>
        </p:nvSpPr>
        <p:spPr>
          <a:xfrm>
            <a:off x="2202025" y="1259633"/>
            <a:ext cx="7714838" cy="4640245"/>
          </a:xfrm>
          <a:prstGeom prst="rect">
            <a:avLst/>
          </a:prstGeom>
          <a:noFill/>
        </p:spPr>
        <p:txBody>
          <a:bodyPr wrap="square">
            <a:spAutoFit/>
          </a:bodyPr>
          <a:lstStyle/>
          <a:p>
            <a:pPr marL="258684" indent="-258684" defTabSz="344912">
              <a:buAutoNum type="arabicPeriod" startAt="6"/>
            </a:pPr>
            <a:r>
              <a:rPr lang="en-US" sz="1358" kern="1200" dirty="0">
                <a:solidFill>
                  <a:schemeClr val="tx1"/>
                </a:solidFill>
                <a:latin typeface="+mn-lt"/>
                <a:ea typeface="+mn-ea"/>
                <a:cs typeface="+mn-cs"/>
              </a:rPr>
              <a:t>Separate the oily liquid from the aqueous NaHSO3 solution. Wash this oily liquid with 5 ml of 10 % Na2CO3 to ensure complete removal of the bisulfate solution.   </a:t>
            </a:r>
          </a:p>
          <a:p>
            <a:pPr marL="258684" indent="-258684" defTabSz="344912">
              <a:buAutoNum type="arabicPeriod" startAt="6"/>
            </a:pPr>
            <a:endParaRPr lang="en-US" sz="1358" kern="1200" dirty="0">
              <a:solidFill>
                <a:schemeClr val="tx1"/>
              </a:solidFill>
              <a:latin typeface="+mn-lt"/>
              <a:ea typeface="+mn-ea"/>
              <a:cs typeface="+mn-cs"/>
            </a:endParaRPr>
          </a:p>
          <a:p>
            <a:pPr marL="258684" indent="-258684" defTabSz="344912">
              <a:buAutoNum type="arabicPeriod" startAt="6"/>
            </a:pPr>
            <a:endParaRPr lang="en-US" sz="1358" kern="1200" dirty="0">
              <a:solidFill>
                <a:schemeClr val="tx1"/>
              </a:solidFill>
              <a:latin typeface="+mn-lt"/>
              <a:ea typeface="+mn-ea"/>
              <a:cs typeface="+mn-cs"/>
            </a:endParaRPr>
          </a:p>
          <a:p>
            <a:pPr marL="258684" indent="-258684" defTabSz="344912">
              <a:buAutoNum type="arabicPeriod" startAt="6"/>
            </a:pPr>
            <a:endParaRPr lang="en-US" sz="1358" kern="1200" dirty="0">
              <a:solidFill>
                <a:schemeClr val="tx1"/>
              </a:solidFill>
              <a:latin typeface="+mn-lt"/>
              <a:ea typeface="+mn-ea"/>
              <a:cs typeface="+mn-cs"/>
            </a:endParaRPr>
          </a:p>
          <a:p>
            <a:pPr defTabSz="344912"/>
            <a:endParaRPr lang="en-US" sz="1358" kern="1200" dirty="0">
              <a:solidFill>
                <a:schemeClr val="tx1"/>
              </a:solidFill>
              <a:latin typeface="+mn-lt"/>
              <a:ea typeface="+mn-ea"/>
              <a:cs typeface="+mn-cs"/>
            </a:endParaRPr>
          </a:p>
          <a:p>
            <a:pPr defTabSz="344912"/>
            <a:r>
              <a:rPr lang="en-US" sz="1358" kern="1200" dirty="0">
                <a:solidFill>
                  <a:schemeClr val="tx1"/>
                </a:solidFill>
                <a:latin typeface="+mn-lt"/>
                <a:ea typeface="+mn-ea"/>
                <a:cs typeface="+mn-cs"/>
              </a:rPr>
              <a:t>7.   Wash with 5 ml of water. Separate the oily liquid once more and dry over anhydrous sod. sulfate (or calcium chloride) to absorb any moisture (act as drying agents). </a:t>
            </a:r>
          </a:p>
          <a:p>
            <a:pPr defTabSz="344912"/>
            <a:r>
              <a:rPr lang="en-US" sz="1358" kern="1200" dirty="0">
                <a:solidFill>
                  <a:schemeClr val="tx1"/>
                </a:solidFill>
                <a:latin typeface="+mn-lt"/>
                <a:ea typeface="+mn-ea"/>
                <a:cs typeface="+mn-cs"/>
              </a:rPr>
              <a:t>**There are other compounds used as drying agents as: anhydrous magnesium sulfate MgSO</a:t>
            </a:r>
            <a:r>
              <a:rPr lang="en-US" sz="905" kern="1200" dirty="0">
                <a:solidFill>
                  <a:schemeClr val="tx1"/>
                </a:solidFill>
                <a:latin typeface="+mn-lt"/>
                <a:ea typeface="+mn-ea"/>
                <a:cs typeface="+mn-cs"/>
              </a:rPr>
              <a:t>4</a:t>
            </a:r>
            <a:r>
              <a:rPr lang="en-US" sz="1358" kern="1200" dirty="0">
                <a:solidFill>
                  <a:schemeClr val="tx1"/>
                </a:solidFill>
                <a:latin typeface="+mn-lt"/>
                <a:ea typeface="+mn-ea"/>
                <a:cs typeface="+mn-cs"/>
              </a:rPr>
              <a:t> or anhydrous pot. carbonate K</a:t>
            </a:r>
            <a:r>
              <a:rPr lang="en-US" sz="1056" kern="1200" dirty="0">
                <a:solidFill>
                  <a:schemeClr val="tx1"/>
                </a:solidFill>
                <a:latin typeface="+mn-lt"/>
                <a:ea typeface="+mn-ea"/>
                <a:cs typeface="+mn-cs"/>
              </a:rPr>
              <a:t>2</a:t>
            </a:r>
            <a:r>
              <a:rPr lang="en-US" sz="1358" kern="1200" dirty="0">
                <a:solidFill>
                  <a:schemeClr val="tx1"/>
                </a:solidFill>
                <a:latin typeface="+mn-lt"/>
                <a:ea typeface="+mn-ea"/>
                <a:cs typeface="+mn-cs"/>
              </a:rPr>
              <a:t>CO</a:t>
            </a:r>
            <a:r>
              <a:rPr lang="en-US" sz="1056" kern="1200" dirty="0">
                <a:solidFill>
                  <a:schemeClr val="tx1"/>
                </a:solidFill>
                <a:latin typeface="+mn-lt"/>
                <a:ea typeface="+mn-ea"/>
                <a:cs typeface="+mn-cs"/>
              </a:rPr>
              <a:t>3</a:t>
            </a:r>
            <a:r>
              <a:rPr lang="en-US" sz="1358" kern="1200" dirty="0">
                <a:solidFill>
                  <a:schemeClr val="tx1"/>
                </a:solidFill>
                <a:latin typeface="+mn-lt"/>
                <a:ea typeface="+mn-ea"/>
                <a:cs typeface="+mn-cs"/>
              </a:rPr>
              <a:t>. </a:t>
            </a:r>
          </a:p>
          <a:p>
            <a:pPr defTabSz="344912"/>
            <a:endParaRPr lang="en-US" sz="1358" kern="1200" dirty="0">
              <a:solidFill>
                <a:schemeClr val="tx1"/>
              </a:solidFill>
              <a:latin typeface="+mn-lt"/>
              <a:ea typeface="+mn-ea"/>
              <a:cs typeface="+mn-cs"/>
            </a:endParaRPr>
          </a:p>
          <a:p>
            <a:pPr defTabSz="344912"/>
            <a:r>
              <a:rPr lang="en-US" sz="1358" kern="1200" dirty="0">
                <a:solidFill>
                  <a:schemeClr val="tx1"/>
                </a:solidFill>
                <a:latin typeface="+mn-lt"/>
                <a:ea typeface="+mn-ea"/>
                <a:cs typeface="+mn-cs"/>
              </a:rPr>
              <a:t>8. Pour the watery layer into dilute H</a:t>
            </a:r>
            <a:r>
              <a:rPr lang="en-US" sz="1056" kern="1200" dirty="0">
                <a:solidFill>
                  <a:schemeClr val="tx1"/>
                </a:solidFill>
                <a:latin typeface="+mn-lt"/>
                <a:ea typeface="+mn-ea"/>
                <a:cs typeface="+mn-cs"/>
              </a:rPr>
              <a:t>2</a:t>
            </a:r>
            <a:r>
              <a:rPr lang="en-US" sz="1358" kern="1200" dirty="0">
                <a:solidFill>
                  <a:schemeClr val="tx1"/>
                </a:solidFill>
                <a:latin typeface="+mn-lt"/>
                <a:ea typeface="+mn-ea"/>
                <a:cs typeface="+mn-cs"/>
              </a:rPr>
              <a:t>SO</a:t>
            </a:r>
            <a:r>
              <a:rPr lang="en-US" sz="1056" kern="1200" dirty="0">
                <a:solidFill>
                  <a:schemeClr val="tx1"/>
                </a:solidFill>
                <a:latin typeface="+mn-lt"/>
                <a:ea typeface="+mn-ea"/>
                <a:cs typeface="+mn-cs"/>
              </a:rPr>
              <a:t>4</a:t>
            </a:r>
            <a:r>
              <a:rPr lang="en-US" sz="1358" kern="1200" dirty="0">
                <a:solidFill>
                  <a:schemeClr val="tx1"/>
                </a:solidFill>
                <a:latin typeface="+mn-lt"/>
                <a:ea typeface="+mn-ea"/>
                <a:cs typeface="+mn-cs"/>
              </a:rPr>
              <a:t> (about 75 ml) and check with litmus paper till convert to red color (acidic solution) leading to formation of white ppt of benzoic acid.  </a:t>
            </a:r>
          </a:p>
          <a:p>
            <a:pPr defTabSz="344912"/>
            <a:r>
              <a:rPr lang="en-US" sz="1358" kern="1200" dirty="0">
                <a:solidFill>
                  <a:schemeClr val="tx1"/>
                </a:solidFill>
                <a:latin typeface="+mn-lt"/>
                <a:ea typeface="+mn-ea"/>
                <a:cs typeface="+mn-cs"/>
              </a:rPr>
              <a:t>9. Cool and filter the ppt by filter paper to get benzoic acid. </a:t>
            </a:r>
          </a:p>
          <a:p>
            <a:pPr defTabSz="344912"/>
            <a:endParaRPr lang="en-US" sz="1358" kern="1200" dirty="0">
              <a:solidFill>
                <a:schemeClr val="tx1"/>
              </a:solidFill>
              <a:latin typeface="+mn-lt"/>
              <a:ea typeface="+mn-ea"/>
              <a:cs typeface="+mn-cs"/>
            </a:endParaRPr>
          </a:p>
          <a:p>
            <a:pPr defTabSz="344912">
              <a:lnSpc>
                <a:spcPct val="107000"/>
              </a:lnSpc>
              <a:spcAft>
                <a:spcPts val="604"/>
              </a:spcAft>
            </a:pPr>
            <a:r>
              <a:rPr lang="pt-BR" sz="1358" kern="1200" dirty="0">
                <a:solidFill>
                  <a:schemeClr val="tx1"/>
                </a:solidFill>
                <a:latin typeface="+mn-lt"/>
                <a:ea typeface="+mn-ea"/>
                <a:cs typeface="+mn-cs"/>
              </a:rPr>
              <a:t>               </a:t>
            </a:r>
            <a:r>
              <a:rPr lang="en-US" sz="1358" kern="100" dirty="0" err="1">
                <a:solidFill>
                  <a:schemeClr val="tx1"/>
                </a:solidFill>
                <a:latin typeface="Aptos" panose="020B0004020202020204" pitchFamily="34" charset="0"/>
                <a:ea typeface="+mn-ea"/>
                <a:cs typeface="Arial" panose="020B0604020202020204" pitchFamily="34" charset="0"/>
              </a:rPr>
              <a:t>Ar</a:t>
            </a:r>
            <a:r>
              <a:rPr lang="en-US" sz="1358" kern="100" dirty="0">
                <a:solidFill>
                  <a:schemeClr val="tx1"/>
                </a:solidFill>
                <a:latin typeface="Aptos" panose="020B0004020202020204" pitchFamily="34" charset="0"/>
                <a:ea typeface="+mn-ea"/>
                <a:cs typeface="Arial" panose="020B0604020202020204" pitchFamily="34" charset="0"/>
              </a:rPr>
              <a:t>-COO</a:t>
            </a:r>
            <a:r>
              <a:rPr lang="en-US" sz="1358" kern="100" baseline="30000" dirty="0">
                <a:solidFill>
                  <a:schemeClr val="tx1"/>
                </a:solidFill>
                <a:latin typeface="Aptos" panose="020B0004020202020204" pitchFamily="34" charset="0"/>
                <a:ea typeface="+mn-ea"/>
                <a:cs typeface="Arial" panose="020B0604020202020204" pitchFamily="34" charset="0"/>
              </a:rPr>
              <a:t>-</a:t>
            </a:r>
            <a:r>
              <a:rPr lang="en-US" sz="1358" kern="100" dirty="0">
                <a:solidFill>
                  <a:schemeClr val="tx1"/>
                </a:solidFill>
                <a:latin typeface="Aptos" panose="020B0004020202020204" pitchFamily="34" charset="0"/>
                <a:ea typeface="+mn-ea"/>
                <a:cs typeface="Arial" panose="020B0604020202020204" pitchFamily="34" charset="0"/>
              </a:rPr>
              <a:t>K </a:t>
            </a:r>
            <a:r>
              <a:rPr lang="en-US" sz="1358" kern="100" baseline="30000" dirty="0">
                <a:solidFill>
                  <a:schemeClr val="tx1"/>
                </a:solidFill>
                <a:latin typeface="Aptos" panose="020B0004020202020204" pitchFamily="34" charset="0"/>
                <a:ea typeface="+mn-ea"/>
                <a:cs typeface="Arial" panose="020B0604020202020204" pitchFamily="34" charset="0"/>
              </a:rPr>
              <a:t>+</a:t>
            </a:r>
            <a:r>
              <a:rPr lang="en-US" sz="1358" kern="100" dirty="0">
                <a:solidFill>
                  <a:schemeClr val="tx1"/>
                </a:solidFill>
                <a:latin typeface="Aptos" panose="020B0004020202020204" pitchFamily="34" charset="0"/>
                <a:ea typeface="+mn-ea"/>
                <a:cs typeface="Arial" panose="020B0604020202020204" pitchFamily="34" charset="0"/>
              </a:rPr>
              <a:t> + H</a:t>
            </a:r>
            <a:r>
              <a:rPr lang="en-US" sz="1358" kern="100" baseline="-25000" dirty="0">
                <a:solidFill>
                  <a:schemeClr val="tx1"/>
                </a:solidFill>
                <a:latin typeface="Aptos" panose="020B0004020202020204" pitchFamily="34" charset="0"/>
                <a:ea typeface="+mn-ea"/>
                <a:cs typeface="Arial" panose="020B0604020202020204" pitchFamily="34" charset="0"/>
              </a:rPr>
              <a:t>2</a:t>
            </a:r>
            <a:r>
              <a:rPr lang="en-US" sz="1358" kern="100" dirty="0">
                <a:solidFill>
                  <a:schemeClr val="tx1"/>
                </a:solidFill>
                <a:latin typeface="Aptos" panose="020B0004020202020204" pitchFamily="34" charset="0"/>
                <a:ea typeface="+mn-ea"/>
                <a:cs typeface="Arial" panose="020B0604020202020204" pitchFamily="34" charset="0"/>
              </a:rPr>
              <a:t>SO</a:t>
            </a:r>
            <a:r>
              <a:rPr lang="en-US" sz="1358" kern="100" baseline="-25000" dirty="0">
                <a:solidFill>
                  <a:schemeClr val="tx1"/>
                </a:solidFill>
                <a:latin typeface="Aptos" panose="020B0004020202020204" pitchFamily="34" charset="0"/>
                <a:ea typeface="+mn-ea"/>
                <a:cs typeface="Arial" panose="020B0604020202020204" pitchFamily="34" charset="0"/>
              </a:rPr>
              <a:t>4</a:t>
            </a:r>
            <a:r>
              <a:rPr lang="en-US" sz="1358" kern="100" dirty="0">
                <a:solidFill>
                  <a:schemeClr val="tx1"/>
                </a:solidFill>
                <a:latin typeface="Aptos" panose="020B0004020202020204" pitchFamily="34" charset="0"/>
                <a:ea typeface="+mn-ea"/>
                <a:cs typeface="Arial" panose="020B0604020202020204" pitchFamily="34" charset="0"/>
              </a:rPr>
              <a:t> (</a:t>
            </a:r>
            <a:r>
              <a:rPr lang="en-US" sz="1358" kern="100" dirty="0" err="1">
                <a:solidFill>
                  <a:schemeClr val="tx1"/>
                </a:solidFill>
                <a:latin typeface="Aptos" panose="020B0004020202020204" pitchFamily="34" charset="0"/>
                <a:ea typeface="+mn-ea"/>
                <a:cs typeface="Arial" panose="020B0604020202020204" pitchFamily="34" charset="0"/>
              </a:rPr>
              <a:t>dil</a:t>
            </a:r>
            <a:r>
              <a:rPr lang="en-US" sz="1358" kern="100" dirty="0">
                <a:solidFill>
                  <a:schemeClr val="tx1"/>
                </a:solidFill>
                <a:latin typeface="Aptos" panose="020B0004020202020204" pitchFamily="34" charset="0"/>
                <a:ea typeface="+mn-ea"/>
                <a:cs typeface="Arial" panose="020B0604020202020204" pitchFamily="34" charset="0"/>
              </a:rPr>
              <a:t>) </a:t>
            </a:r>
            <a:r>
              <a:rPr lang="en-US" sz="1358" kern="100" dirty="0">
                <a:solidFill>
                  <a:schemeClr val="tx1"/>
                </a:solidFill>
                <a:latin typeface="Aptos" panose="020B0004020202020204" pitchFamily="34" charset="0"/>
                <a:ea typeface="+mn-ea"/>
                <a:cs typeface="Arial" panose="020B0604020202020204" pitchFamily="34" charset="0"/>
                <a:sym typeface="Symbol" panose="05050102010706020507" pitchFamily="18" charset="2"/>
              </a:rPr>
              <a:t></a:t>
            </a:r>
            <a:r>
              <a:rPr lang="en-US" sz="1358" kern="100" dirty="0">
                <a:solidFill>
                  <a:schemeClr val="tx1"/>
                </a:solidFill>
                <a:latin typeface="Aptos" panose="020B0004020202020204" pitchFamily="34" charset="0"/>
                <a:ea typeface="+mn-ea"/>
                <a:cs typeface="Arial" panose="020B0604020202020204" pitchFamily="34" charset="0"/>
              </a:rPr>
              <a:t> </a:t>
            </a:r>
            <a:r>
              <a:rPr lang="en-US" sz="1358" kern="100" dirty="0" err="1">
                <a:solidFill>
                  <a:schemeClr val="tx1"/>
                </a:solidFill>
                <a:latin typeface="Aptos" panose="020B0004020202020204" pitchFamily="34" charset="0"/>
                <a:ea typeface="+mn-ea"/>
                <a:cs typeface="Arial" panose="020B0604020202020204" pitchFamily="34" charset="0"/>
              </a:rPr>
              <a:t>Ar</a:t>
            </a:r>
            <a:r>
              <a:rPr lang="en-US" sz="1358" kern="100" dirty="0">
                <a:solidFill>
                  <a:schemeClr val="tx1"/>
                </a:solidFill>
                <a:latin typeface="Aptos" panose="020B0004020202020204" pitchFamily="34" charset="0"/>
                <a:ea typeface="+mn-ea"/>
                <a:cs typeface="Arial" panose="020B0604020202020204" pitchFamily="34" charset="0"/>
              </a:rPr>
              <a:t>-COOH + KHSO</a:t>
            </a:r>
            <a:r>
              <a:rPr lang="en-US" sz="1358" kern="100" baseline="-25000" dirty="0">
                <a:solidFill>
                  <a:schemeClr val="tx1"/>
                </a:solidFill>
                <a:latin typeface="Aptos" panose="020B0004020202020204" pitchFamily="34" charset="0"/>
                <a:ea typeface="+mn-ea"/>
                <a:cs typeface="Arial" panose="020B0604020202020204" pitchFamily="34" charset="0"/>
              </a:rPr>
              <a:t>4</a:t>
            </a:r>
            <a:endParaRPr lang="en-US" sz="1358" kern="100" dirty="0">
              <a:solidFill>
                <a:schemeClr val="tx1"/>
              </a:solidFill>
              <a:latin typeface="Aptos" panose="020B0004020202020204" pitchFamily="34" charset="0"/>
              <a:ea typeface="+mn-ea"/>
              <a:cs typeface="Arial" panose="020B0604020202020204" pitchFamily="34" charset="0"/>
            </a:endParaRPr>
          </a:p>
          <a:p>
            <a:pPr defTabSz="344912"/>
            <a:r>
              <a:rPr lang="en-US" sz="1358" kern="1200" dirty="0">
                <a:solidFill>
                  <a:schemeClr val="tx1"/>
                </a:solidFill>
                <a:latin typeface="+mn-lt"/>
                <a:ea typeface="+mn-ea"/>
                <a:cs typeface="+mn-cs"/>
              </a:rPr>
              <a:t>****We prevent excess dilute H</a:t>
            </a:r>
            <a:r>
              <a:rPr lang="en-US" sz="905" kern="1200" dirty="0">
                <a:solidFill>
                  <a:schemeClr val="tx1"/>
                </a:solidFill>
                <a:latin typeface="+mn-lt"/>
                <a:ea typeface="+mn-ea"/>
                <a:cs typeface="+mn-cs"/>
              </a:rPr>
              <a:t>2</a:t>
            </a:r>
            <a:r>
              <a:rPr lang="en-US" sz="1358" kern="1200" dirty="0">
                <a:solidFill>
                  <a:schemeClr val="tx1"/>
                </a:solidFill>
                <a:latin typeface="+mn-lt"/>
                <a:ea typeface="+mn-ea"/>
                <a:cs typeface="+mn-cs"/>
              </a:rPr>
              <a:t>SO</a:t>
            </a:r>
            <a:r>
              <a:rPr lang="en-US" sz="905" kern="1200" dirty="0">
                <a:solidFill>
                  <a:schemeClr val="tx1"/>
                </a:solidFill>
                <a:latin typeface="+mn-lt"/>
                <a:ea typeface="+mn-ea"/>
                <a:cs typeface="+mn-cs"/>
              </a:rPr>
              <a:t>4</a:t>
            </a:r>
            <a:r>
              <a:rPr lang="en-US" sz="1358" kern="1200" dirty="0">
                <a:solidFill>
                  <a:schemeClr val="tx1"/>
                </a:solidFill>
                <a:latin typeface="+mn-lt"/>
                <a:ea typeface="+mn-ea"/>
                <a:cs typeface="+mn-cs"/>
              </a:rPr>
              <a:t> to avoid dissolving of benzoic acid (like dissolve like).</a:t>
            </a:r>
          </a:p>
          <a:p>
            <a:pPr marL="258684" indent="-258684" defTabSz="344912">
              <a:buAutoNum type="arabicPeriod" startAt="6"/>
            </a:pPr>
            <a:endParaRPr lang="en-US" sz="1358" kern="1200" dirty="0">
              <a:solidFill>
                <a:schemeClr val="tx1"/>
              </a:solidFill>
              <a:latin typeface="+mn-lt"/>
              <a:ea typeface="+mn-ea"/>
              <a:cs typeface="+mn-cs"/>
            </a:endParaRPr>
          </a:p>
          <a:p>
            <a:pPr marL="258684" indent="-258684" defTabSz="344912">
              <a:buAutoNum type="arabicPeriod" startAt="6"/>
            </a:pPr>
            <a:endParaRPr lang="en-US" sz="1358" kern="1200" dirty="0">
              <a:solidFill>
                <a:schemeClr val="tx1"/>
              </a:solidFill>
              <a:latin typeface="+mn-lt"/>
              <a:ea typeface="+mn-ea"/>
              <a:cs typeface="+mn-cs"/>
            </a:endParaRPr>
          </a:p>
          <a:p>
            <a:pPr marL="258684" indent="-258684" defTabSz="344912">
              <a:buAutoNum type="arabicPeriod" startAt="6"/>
            </a:pPr>
            <a:endParaRPr lang="en-US" sz="1358" kern="1200" dirty="0">
              <a:solidFill>
                <a:schemeClr val="tx1"/>
              </a:solidFill>
              <a:latin typeface="+mn-lt"/>
              <a:ea typeface="+mn-ea"/>
              <a:cs typeface="+mn-cs"/>
            </a:endParaRPr>
          </a:p>
          <a:p>
            <a:endParaRPr lang="en-US" dirty="0"/>
          </a:p>
        </p:txBody>
      </p:sp>
      <p:sp>
        <p:nvSpPr>
          <p:cNvPr id="6" name="TextBox 5">
            <a:extLst>
              <a:ext uri="{FF2B5EF4-FFF2-40B4-BE49-F238E27FC236}">
                <a16:creationId xmlns:a16="http://schemas.microsoft.com/office/drawing/2014/main" id="{44672851-D35D-723A-0733-D481DA9E6AD3}"/>
              </a:ext>
            </a:extLst>
          </p:cNvPr>
          <p:cNvSpPr txBox="1"/>
          <p:nvPr/>
        </p:nvSpPr>
        <p:spPr>
          <a:xfrm>
            <a:off x="2469226" y="1691138"/>
            <a:ext cx="5142923" cy="893963"/>
          </a:xfrm>
          <a:prstGeom prst="rect">
            <a:avLst/>
          </a:prstGeom>
          <a:solidFill>
            <a:srgbClr val="FDFDFD"/>
          </a:solidFill>
          <a:ln>
            <a:solidFill>
              <a:srgbClr val="F9F9F9"/>
            </a:solidFill>
          </a:ln>
        </p:spPr>
        <p:txBody>
          <a:bodyPr wrap="square" rtlCol="0">
            <a:spAutoFit/>
          </a:bodyPr>
          <a:lstStyle/>
          <a:p>
            <a:pPr defTabSz="344912">
              <a:spcAft>
                <a:spcPts val="492"/>
              </a:spcAft>
            </a:pPr>
            <a:r>
              <a:rPr lang="en-US" sz="1056" kern="1200" dirty="0">
                <a:solidFill>
                  <a:schemeClr val="tx1"/>
                </a:solidFill>
                <a:latin typeface="+mn-lt"/>
                <a:ea typeface="+mn-ea"/>
                <a:cs typeface="+mn-cs"/>
              </a:rPr>
              <a:t>N</a:t>
            </a:r>
            <a:r>
              <a:rPr lang="en-US" sz="1207" kern="1200" dirty="0">
                <a:solidFill>
                  <a:schemeClr val="tx1"/>
                </a:solidFill>
                <a:latin typeface="+mn-lt"/>
                <a:ea typeface="+mn-ea"/>
                <a:cs typeface="+mn-cs"/>
              </a:rPr>
              <a:t>a</a:t>
            </a:r>
            <a:r>
              <a:rPr lang="en-US" sz="792" kern="1200" dirty="0">
                <a:solidFill>
                  <a:schemeClr val="tx1"/>
                </a:solidFill>
                <a:latin typeface="+mn-lt"/>
                <a:ea typeface="+mn-ea"/>
                <a:cs typeface="+mn-cs"/>
              </a:rPr>
              <a:t>2</a:t>
            </a:r>
            <a:r>
              <a:rPr lang="en-US" sz="1056" kern="1200" dirty="0">
                <a:solidFill>
                  <a:schemeClr val="tx1"/>
                </a:solidFill>
                <a:latin typeface="+mn-lt"/>
                <a:ea typeface="+mn-ea"/>
                <a:cs typeface="+mn-cs"/>
              </a:rPr>
              <a:t>CO</a:t>
            </a:r>
            <a:r>
              <a:rPr lang="en-US" sz="754" kern="1200" dirty="0">
                <a:solidFill>
                  <a:schemeClr val="tx1"/>
                </a:solidFill>
                <a:latin typeface="+mn-lt"/>
                <a:ea typeface="+mn-ea"/>
                <a:cs typeface="+mn-cs"/>
              </a:rPr>
              <a:t>3</a:t>
            </a:r>
            <a:r>
              <a:rPr lang="en-US" sz="905" kern="1200" dirty="0">
                <a:solidFill>
                  <a:schemeClr val="tx1"/>
                </a:solidFill>
                <a:latin typeface="+mn-lt"/>
                <a:ea typeface="+mn-ea"/>
                <a:cs typeface="+mn-cs"/>
              </a:rPr>
              <a:t> </a:t>
            </a:r>
            <a:r>
              <a:rPr lang="en-US" sz="1207" kern="1200" dirty="0">
                <a:solidFill>
                  <a:schemeClr val="tx1"/>
                </a:solidFill>
                <a:latin typeface="+mn-lt"/>
                <a:ea typeface="+mn-ea"/>
                <a:cs typeface="+mn-cs"/>
              </a:rPr>
              <a:t> +  2NaHSO</a:t>
            </a:r>
            <a:r>
              <a:rPr lang="en-US" sz="905" kern="1200" dirty="0">
                <a:solidFill>
                  <a:schemeClr val="tx1"/>
                </a:solidFill>
                <a:latin typeface="+mn-lt"/>
                <a:ea typeface="+mn-ea"/>
                <a:cs typeface="+mn-cs"/>
              </a:rPr>
              <a:t>3</a:t>
            </a:r>
            <a:r>
              <a:rPr lang="en-US" sz="1056" kern="1200" dirty="0">
                <a:solidFill>
                  <a:schemeClr val="tx1"/>
                </a:solidFill>
                <a:latin typeface="+mn-lt"/>
                <a:ea typeface="+mn-ea"/>
                <a:cs typeface="+mn-cs"/>
              </a:rPr>
              <a:t>                      CO</a:t>
            </a:r>
            <a:r>
              <a:rPr lang="en-US" sz="905" kern="1200" dirty="0">
                <a:solidFill>
                  <a:schemeClr val="tx1"/>
                </a:solidFill>
                <a:latin typeface="+mn-lt"/>
                <a:ea typeface="+mn-ea"/>
                <a:cs typeface="+mn-cs"/>
              </a:rPr>
              <a:t>2      +  H</a:t>
            </a:r>
            <a:r>
              <a:rPr lang="en-US" sz="679" kern="1200" dirty="0">
                <a:solidFill>
                  <a:schemeClr val="tx1"/>
                </a:solidFill>
                <a:latin typeface="+mn-lt"/>
                <a:ea typeface="+mn-ea"/>
                <a:cs typeface="+mn-cs"/>
              </a:rPr>
              <a:t>2</a:t>
            </a:r>
            <a:r>
              <a:rPr lang="en-US" sz="905" kern="1200" dirty="0">
                <a:solidFill>
                  <a:schemeClr val="tx1"/>
                </a:solidFill>
                <a:latin typeface="+mn-lt"/>
                <a:ea typeface="+mn-ea"/>
                <a:cs typeface="+mn-cs"/>
              </a:rPr>
              <a:t>O  + 2NaSO</a:t>
            </a:r>
            <a:r>
              <a:rPr lang="en-US" sz="604" kern="1200" dirty="0">
                <a:solidFill>
                  <a:schemeClr val="tx1"/>
                </a:solidFill>
                <a:latin typeface="+mn-lt"/>
                <a:ea typeface="+mn-ea"/>
                <a:cs typeface="+mn-cs"/>
              </a:rPr>
              <a:t>3     </a:t>
            </a:r>
          </a:p>
          <a:p>
            <a:pPr defTabSz="344912">
              <a:spcAft>
                <a:spcPts val="492"/>
              </a:spcAft>
            </a:pPr>
            <a:r>
              <a:rPr lang="en-US" sz="1811" kern="1200" dirty="0">
                <a:solidFill>
                  <a:schemeClr val="tx1"/>
                </a:solidFill>
                <a:latin typeface="+mn-lt"/>
                <a:ea typeface="+mn-ea"/>
                <a:cs typeface="+mn-cs"/>
              </a:rPr>
              <a:t>            </a:t>
            </a:r>
            <a:r>
              <a:rPr lang="en-US" sz="905" kern="1200" dirty="0">
                <a:solidFill>
                  <a:schemeClr val="tx1"/>
                </a:solidFill>
                <a:latin typeface="+mn-lt"/>
                <a:ea typeface="+mn-ea"/>
                <a:cs typeface="+mn-cs"/>
              </a:rPr>
              <a:t>ex. sod. bisulfite</a:t>
            </a:r>
            <a:r>
              <a:rPr lang="en-US" sz="1358" kern="1200" dirty="0">
                <a:solidFill>
                  <a:schemeClr val="tx1"/>
                </a:solidFill>
                <a:latin typeface="+mn-lt"/>
                <a:ea typeface="+mn-ea"/>
                <a:cs typeface="+mn-cs"/>
              </a:rPr>
              <a:t>                                   </a:t>
            </a:r>
            <a:r>
              <a:rPr lang="en-US" sz="1056" kern="1200" dirty="0">
                <a:solidFill>
                  <a:schemeClr val="tx1"/>
                </a:solidFill>
                <a:latin typeface="+mn-lt"/>
                <a:ea typeface="+mn-ea"/>
                <a:cs typeface="+mn-cs"/>
              </a:rPr>
              <a:t>sod. Sulfite     </a:t>
            </a:r>
          </a:p>
          <a:p>
            <a:pPr defTabSz="344912">
              <a:spcAft>
                <a:spcPts val="492"/>
              </a:spcAft>
            </a:pPr>
            <a:r>
              <a:rPr lang="en-US" sz="1358" kern="1200" dirty="0">
                <a:solidFill>
                  <a:schemeClr val="tx1"/>
                </a:solidFill>
                <a:latin typeface="+mn-lt"/>
                <a:ea typeface="+mn-ea"/>
                <a:cs typeface="+mn-cs"/>
              </a:rPr>
              <a:t>                 </a:t>
            </a:r>
            <a:r>
              <a:rPr lang="en-US" sz="905" kern="1200" dirty="0">
                <a:solidFill>
                  <a:schemeClr val="tx1"/>
                </a:solidFill>
                <a:latin typeface="+mn-lt"/>
                <a:ea typeface="+mn-ea"/>
                <a:cs typeface="+mn-cs"/>
              </a:rPr>
              <a:t>in ether layer</a:t>
            </a:r>
            <a:endParaRPr lang="en-US" sz="2400" dirty="0"/>
          </a:p>
        </p:txBody>
      </p:sp>
      <p:cxnSp>
        <p:nvCxnSpPr>
          <p:cNvPr id="8" name="Straight Arrow Connector 7">
            <a:extLst>
              <a:ext uri="{FF2B5EF4-FFF2-40B4-BE49-F238E27FC236}">
                <a16:creationId xmlns:a16="http://schemas.microsoft.com/office/drawing/2014/main" id="{3EFE4BC2-A20B-BEC4-F714-A0C0C11CFBFD}"/>
              </a:ext>
            </a:extLst>
          </p:cNvPr>
          <p:cNvCxnSpPr/>
          <p:nvPr/>
        </p:nvCxnSpPr>
        <p:spPr>
          <a:xfrm>
            <a:off x="3920343" y="1826214"/>
            <a:ext cx="597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51AE887-9B94-93E4-7182-B582A2A6FC14}"/>
              </a:ext>
            </a:extLst>
          </p:cNvPr>
          <p:cNvCxnSpPr/>
          <p:nvPr/>
        </p:nvCxnSpPr>
        <p:spPr>
          <a:xfrm flipV="1">
            <a:off x="5049513" y="1691138"/>
            <a:ext cx="0" cy="270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253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14AC8B-767E-F7FE-5E76-1038546378AC}"/>
              </a:ext>
            </a:extLst>
          </p:cNvPr>
          <p:cNvSpPr txBox="1"/>
          <p:nvPr/>
        </p:nvSpPr>
        <p:spPr>
          <a:xfrm>
            <a:off x="941226" y="762899"/>
            <a:ext cx="9967426" cy="307777"/>
          </a:xfrm>
          <a:prstGeom prst="rect">
            <a:avLst/>
          </a:prstGeom>
          <a:noFill/>
        </p:spPr>
        <p:txBody>
          <a:bodyPr wrap="square">
            <a:spAutoFit/>
          </a:bodyPr>
          <a:lstStyle/>
          <a:p>
            <a:pPr algn="ctr"/>
            <a:r>
              <a:rPr lang="en-US" sz="1400" dirty="0"/>
              <a:t>Reagent bottle (emulsion)</a:t>
            </a:r>
          </a:p>
        </p:txBody>
      </p:sp>
      <p:cxnSp>
        <p:nvCxnSpPr>
          <p:cNvPr id="5" name="Straight Connector 4">
            <a:extLst>
              <a:ext uri="{FF2B5EF4-FFF2-40B4-BE49-F238E27FC236}">
                <a16:creationId xmlns:a16="http://schemas.microsoft.com/office/drawing/2014/main" id="{09D93E66-B62B-2793-7A3D-EE8B449692FC}"/>
              </a:ext>
            </a:extLst>
          </p:cNvPr>
          <p:cNvCxnSpPr>
            <a:cxnSpLocks/>
          </p:cNvCxnSpPr>
          <p:nvPr/>
        </p:nvCxnSpPr>
        <p:spPr>
          <a:xfrm>
            <a:off x="5952931" y="1132851"/>
            <a:ext cx="0" cy="541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A8C37D-ECD5-00E0-1A5C-CD5AA6357B39}"/>
              </a:ext>
            </a:extLst>
          </p:cNvPr>
          <p:cNvCxnSpPr/>
          <p:nvPr/>
        </p:nvCxnSpPr>
        <p:spPr>
          <a:xfrm flipH="1">
            <a:off x="3312368" y="1664696"/>
            <a:ext cx="26125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1F01EBA-0694-EB45-5B2A-F898F11770AC}"/>
              </a:ext>
            </a:extLst>
          </p:cNvPr>
          <p:cNvCxnSpPr/>
          <p:nvPr/>
        </p:nvCxnSpPr>
        <p:spPr>
          <a:xfrm>
            <a:off x="5952931" y="1674027"/>
            <a:ext cx="2258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65DF644-3C02-FF7C-EC03-46F8C9A8B916}"/>
              </a:ext>
            </a:extLst>
          </p:cNvPr>
          <p:cNvCxnSpPr/>
          <p:nvPr/>
        </p:nvCxnSpPr>
        <p:spPr>
          <a:xfrm>
            <a:off x="8192278" y="1674027"/>
            <a:ext cx="0" cy="681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6B0D8E8-FC8B-740A-DE1D-97F632509B33}"/>
              </a:ext>
            </a:extLst>
          </p:cNvPr>
          <p:cNvCxnSpPr/>
          <p:nvPr/>
        </p:nvCxnSpPr>
        <p:spPr>
          <a:xfrm>
            <a:off x="3312368" y="1664696"/>
            <a:ext cx="0" cy="662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E5CE3DB-2CC3-A8C9-24D8-EEBA8E95139E}"/>
              </a:ext>
            </a:extLst>
          </p:cNvPr>
          <p:cNvSpPr txBox="1"/>
          <p:nvPr/>
        </p:nvSpPr>
        <p:spPr>
          <a:xfrm>
            <a:off x="5980924" y="1070325"/>
            <a:ext cx="6097554" cy="430887"/>
          </a:xfrm>
          <a:prstGeom prst="rect">
            <a:avLst/>
          </a:prstGeom>
          <a:noFill/>
        </p:spPr>
        <p:txBody>
          <a:bodyPr wrap="square">
            <a:spAutoFit/>
          </a:bodyPr>
          <a:lstStyle/>
          <a:p>
            <a:r>
              <a:rPr lang="en-US" sz="1100" dirty="0"/>
              <a:t>Add 30 ml water + 10 ml </a:t>
            </a:r>
          </a:p>
          <a:p>
            <a:r>
              <a:rPr lang="en-US" sz="1100" dirty="0"/>
              <a:t>ether (in separatory funnel).</a:t>
            </a:r>
          </a:p>
        </p:txBody>
      </p:sp>
      <p:sp>
        <p:nvSpPr>
          <p:cNvPr id="18" name="TextBox 17">
            <a:extLst>
              <a:ext uri="{FF2B5EF4-FFF2-40B4-BE49-F238E27FC236}">
                <a16:creationId xmlns:a16="http://schemas.microsoft.com/office/drawing/2014/main" id="{082A878D-5A59-EE36-DEFA-7BD13C3AC2E1}"/>
              </a:ext>
            </a:extLst>
          </p:cNvPr>
          <p:cNvSpPr txBox="1"/>
          <p:nvPr/>
        </p:nvSpPr>
        <p:spPr>
          <a:xfrm>
            <a:off x="3045669" y="2285182"/>
            <a:ext cx="6097554" cy="276999"/>
          </a:xfrm>
          <a:prstGeom prst="rect">
            <a:avLst/>
          </a:prstGeom>
          <a:noFill/>
        </p:spPr>
        <p:txBody>
          <a:bodyPr wrap="square">
            <a:spAutoFit/>
          </a:bodyPr>
          <a:lstStyle/>
          <a:p>
            <a:r>
              <a:rPr lang="en-US" sz="1200" dirty="0"/>
              <a:t>Water</a:t>
            </a:r>
          </a:p>
        </p:txBody>
      </p:sp>
      <p:sp>
        <p:nvSpPr>
          <p:cNvPr id="20" name="TextBox 19">
            <a:extLst>
              <a:ext uri="{FF2B5EF4-FFF2-40B4-BE49-F238E27FC236}">
                <a16:creationId xmlns:a16="http://schemas.microsoft.com/office/drawing/2014/main" id="{246B4731-3376-E2F6-13AF-5DE88B9C6EB9}"/>
              </a:ext>
            </a:extLst>
          </p:cNvPr>
          <p:cNvSpPr txBox="1"/>
          <p:nvPr/>
        </p:nvSpPr>
        <p:spPr>
          <a:xfrm>
            <a:off x="8003332" y="2267360"/>
            <a:ext cx="3370682" cy="415498"/>
          </a:xfrm>
          <a:prstGeom prst="rect">
            <a:avLst/>
          </a:prstGeom>
          <a:noFill/>
        </p:spPr>
        <p:txBody>
          <a:bodyPr wrap="square">
            <a:spAutoFit/>
          </a:bodyPr>
          <a:lstStyle/>
          <a:p>
            <a:r>
              <a:rPr lang="en-US" sz="1200" dirty="0"/>
              <a:t>Ether</a:t>
            </a:r>
          </a:p>
          <a:p>
            <a:r>
              <a:rPr lang="en-US" sz="900" dirty="0"/>
              <a:t> Benzyl alcohol + unreacted benzaldehyde</a:t>
            </a:r>
          </a:p>
        </p:txBody>
      </p:sp>
      <p:cxnSp>
        <p:nvCxnSpPr>
          <p:cNvPr id="22" name="Straight Connector 21">
            <a:extLst>
              <a:ext uri="{FF2B5EF4-FFF2-40B4-BE49-F238E27FC236}">
                <a16:creationId xmlns:a16="http://schemas.microsoft.com/office/drawing/2014/main" id="{F5DD8327-66D8-29A7-DEB0-A70A41B13165}"/>
              </a:ext>
            </a:extLst>
          </p:cNvPr>
          <p:cNvCxnSpPr/>
          <p:nvPr/>
        </p:nvCxnSpPr>
        <p:spPr>
          <a:xfrm>
            <a:off x="3237723" y="2702007"/>
            <a:ext cx="0" cy="2129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BB9A5C-478F-4326-A6FA-EBC2BD85B2B4}"/>
              </a:ext>
            </a:extLst>
          </p:cNvPr>
          <p:cNvCxnSpPr/>
          <p:nvPr/>
        </p:nvCxnSpPr>
        <p:spPr>
          <a:xfrm flipH="1">
            <a:off x="1670180" y="2994308"/>
            <a:ext cx="15675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625422-05CE-08AB-A428-0B1454C2BFB8}"/>
              </a:ext>
            </a:extLst>
          </p:cNvPr>
          <p:cNvCxnSpPr/>
          <p:nvPr/>
        </p:nvCxnSpPr>
        <p:spPr>
          <a:xfrm>
            <a:off x="3237723" y="2994308"/>
            <a:ext cx="1045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6E7F448-0B10-DC2B-6638-3E3B4DE9D5D8}"/>
              </a:ext>
            </a:extLst>
          </p:cNvPr>
          <p:cNvCxnSpPr/>
          <p:nvPr/>
        </p:nvCxnSpPr>
        <p:spPr>
          <a:xfrm>
            <a:off x="1679511" y="2989643"/>
            <a:ext cx="0" cy="475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301A350-8ACB-54E2-B1BD-BDCCC4891FFA}"/>
              </a:ext>
            </a:extLst>
          </p:cNvPr>
          <p:cNvCxnSpPr/>
          <p:nvPr/>
        </p:nvCxnSpPr>
        <p:spPr>
          <a:xfrm>
            <a:off x="4282751" y="2989643"/>
            <a:ext cx="0" cy="494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C13A9D7-C611-8295-933F-5AA373109069}"/>
              </a:ext>
            </a:extLst>
          </p:cNvPr>
          <p:cNvSpPr txBox="1"/>
          <p:nvPr/>
        </p:nvSpPr>
        <p:spPr>
          <a:xfrm>
            <a:off x="3237723" y="2535429"/>
            <a:ext cx="7030616" cy="369332"/>
          </a:xfrm>
          <a:prstGeom prst="rect">
            <a:avLst/>
          </a:prstGeom>
          <a:noFill/>
        </p:spPr>
        <p:txBody>
          <a:bodyPr wrap="square">
            <a:spAutoFit/>
          </a:bodyPr>
          <a:lstStyle/>
          <a:p>
            <a:r>
              <a:rPr lang="en-US" sz="900" dirty="0"/>
              <a:t>Dilute H2SO4 (about 75 ml) </a:t>
            </a:r>
          </a:p>
          <a:p>
            <a:r>
              <a:rPr lang="en-US" sz="900" dirty="0"/>
              <a:t>(litmus paper) to red.</a:t>
            </a:r>
          </a:p>
        </p:txBody>
      </p:sp>
      <p:sp>
        <p:nvSpPr>
          <p:cNvPr id="36" name="TextBox 35">
            <a:extLst>
              <a:ext uri="{FF2B5EF4-FFF2-40B4-BE49-F238E27FC236}">
                <a16:creationId xmlns:a16="http://schemas.microsoft.com/office/drawing/2014/main" id="{10BB15F0-58FA-C6F2-0AF8-7B4318EEF206}"/>
              </a:ext>
            </a:extLst>
          </p:cNvPr>
          <p:cNvSpPr txBox="1"/>
          <p:nvPr/>
        </p:nvSpPr>
        <p:spPr>
          <a:xfrm>
            <a:off x="1188101" y="3484166"/>
            <a:ext cx="7030616" cy="276999"/>
          </a:xfrm>
          <a:prstGeom prst="rect">
            <a:avLst/>
          </a:prstGeom>
          <a:noFill/>
        </p:spPr>
        <p:txBody>
          <a:bodyPr wrap="square">
            <a:spAutoFit/>
          </a:bodyPr>
          <a:lstStyle/>
          <a:p>
            <a:r>
              <a:rPr lang="en-US" sz="1200" dirty="0"/>
              <a:t>Filtrate K2SO4 + H2O</a:t>
            </a:r>
          </a:p>
        </p:txBody>
      </p:sp>
      <p:sp>
        <p:nvSpPr>
          <p:cNvPr id="38" name="TextBox 37">
            <a:extLst>
              <a:ext uri="{FF2B5EF4-FFF2-40B4-BE49-F238E27FC236}">
                <a16:creationId xmlns:a16="http://schemas.microsoft.com/office/drawing/2014/main" id="{8F6DFE5C-990D-8032-C7B1-8DAEA5DE5F53}"/>
              </a:ext>
            </a:extLst>
          </p:cNvPr>
          <p:cNvSpPr txBox="1"/>
          <p:nvPr/>
        </p:nvSpPr>
        <p:spPr>
          <a:xfrm>
            <a:off x="3500535" y="3449961"/>
            <a:ext cx="7030616" cy="276999"/>
          </a:xfrm>
          <a:prstGeom prst="rect">
            <a:avLst/>
          </a:prstGeom>
          <a:noFill/>
        </p:spPr>
        <p:txBody>
          <a:bodyPr wrap="square">
            <a:spAutoFit/>
          </a:bodyPr>
          <a:lstStyle/>
          <a:p>
            <a:r>
              <a:rPr lang="en-US" sz="1200" dirty="0"/>
              <a:t>Benzoic acid ppt on filter paper </a:t>
            </a:r>
          </a:p>
        </p:txBody>
      </p:sp>
      <p:cxnSp>
        <p:nvCxnSpPr>
          <p:cNvPr id="40" name="Straight Connector 39">
            <a:extLst>
              <a:ext uri="{FF2B5EF4-FFF2-40B4-BE49-F238E27FC236}">
                <a16:creationId xmlns:a16="http://schemas.microsoft.com/office/drawing/2014/main" id="{EF133615-7C07-61A4-A889-81E821E5E1F5}"/>
              </a:ext>
            </a:extLst>
          </p:cNvPr>
          <p:cNvCxnSpPr>
            <a:cxnSpLocks/>
          </p:cNvCxnSpPr>
          <p:nvPr/>
        </p:nvCxnSpPr>
        <p:spPr>
          <a:xfrm>
            <a:off x="8948058" y="2649916"/>
            <a:ext cx="0" cy="679454"/>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05F9F3D-84C3-5005-37B1-31A432BD5287}"/>
              </a:ext>
            </a:extLst>
          </p:cNvPr>
          <p:cNvCxnSpPr/>
          <p:nvPr/>
        </p:nvCxnSpPr>
        <p:spPr>
          <a:xfrm flipH="1">
            <a:off x="7770068" y="3329370"/>
            <a:ext cx="12596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19E7B87-0BA7-B540-85CD-EC90143F4163}"/>
              </a:ext>
            </a:extLst>
          </p:cNvPr>
          <p:cNvCxnSpPr/>
          <p:nvPr/>
        </p:nvCxnSpPr>
        <p:spPr>
          <a:xfrm>
            <a:off x="8948058" y="3329370"/>
            <a:ext cx="1458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7C14FBF-9B5B-00EB-2E9D-D5C0815FB8F9}"/>
              </a:ext>
            </a:extLst>
          </p:cNvPr>
          <p:cNvCxnSpPr/>
          <p:nvPr/>
        </p:nvCxnSpPr>
        <p:spPr>
          <a:xfrm>
            <a:off x="7770068" y="3323046"/>
            <a:ext cx="0" cy="640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C3E7284-F060-23A8-97FD-A5C68E7F4D2E}"/>
              </a:ext>
            </a:extLst>
          </p:cNvPr>
          <p:cNvCxnSpPr/>
          <p:nvPr/>
        </p:nvCxnSpPr>
        <p:spPr>
          <a:xfrm>
            <a:off x="10406743" y="3323046"/>
            <a:ext cx="0" cy="594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82965AF-443E-FD9F-CBBA-D49A06B57FC3}"/>
              </a:ext>
            </a:extLst>
          </p:cNvPr>
          <p:cNvSpPr txBox="1"/>
          <p:nvPr/>
        </p:nvSpPr>
        <p:spPr>
          <a:xfrm>
            <a:off x="7772400" y="2748353"/>
            <a:ext cx="6097554" cy="276999"/>
          </a:xfrm>
          <a:prstGeom prst="rect">
            <a:avLst/>
          </a:prstGeom>
          <a:noFill/>
        </p:spPr>
        <p:txBody>
          <a:bodyPr wrap="square">
            <a:spAutoFit/>
          </a:bodyPr>
          <a:lstStyle/>
          <a:p>
            <a:r>
              <a:rPr lang="en-US" sz="1200" dirty="0"/>
              <a:t>NaHSO3 sol </a:t>
            </a:r>
          </a:p>
        </p:txBody>
      </p:sp>
      <p:sp>
        <p:nvSpPr>
          <p:cNvPr id="53" name="TextBox 52">
            <a:extLst>
              <a:ext uri="{FF2B5EF4-FFF2-40B4-BE49-F238E27FC236}">
                <a16:creationId xmlns:a16="http://schemas.microsoft.com/office/drawing/2014/main" id="{2DBB4854-3042-71F8-F872-79FC414A07D0}"/>
              </a:ext>
            </a:extLst>
          </p:cNvPr>
          <p:cNvSpPr txBox="1"/>
          <p:nvPr/>
        </p:nvSpPr>
        <p:spPr>
          <a:xfrm>
            <a:off x="7405591" y="3912904"/>
            <a:ext cx="7086600" cy="276999"/>
          </a:xfrm>
          <a:prstGeom prst="rect">
            <a:avLst/>
          </a:prstGeom>
          <a:noFill/>
        </p:spPr>
        <p:txBody>
          <a:bodyPr wrap="square">
            <a:spAutoFit/>
          </a:bodyPr>
          <a:lstStyle/>
          <a:p>
            <a:r>
              <a:rPr lang="en-US" sz="1200" dirty="0"/>
              <a:t>Water </a:t>
            </a:r>
          </a:p>
        </p:txBody>
      </p:sp>
      <p:sp>
        <p:nvSpPr>
          <p:cNvPr id="57" name="TextBox 56">
            <a:extLst>
              <a:ext uri="{FF2B5EF4-FFF2-40B4-BE49-F238E27FC236}">
                <a16:creationId xmlns:a16="http://schemas.microsoft.com/office/drawing/2014/main" id="{2C138E0B-253C-3679-8FDB-03DB43BC4367}"/>
              </a:ext>
            </a:extLst>
          </p:cNvPr>
          <p:cNvSpPr txBox="1"/>
          <p:nvPr/>
        </p:nvSpPr>
        <p:spPr>
          <a:xfrm>
            <a:off x="10057622" y="3806015"/>
            <a:ext cx="1527110" cy="276999"/>
          </a:xfrm>
          <a:prstGeom prst="rect">
            <a:avLst/>
          </a:prstGeom>
          <a:noFill/>
        </p:spPr>
        <p:txBody>
          <a:bodyPr wrap="square">
            <a:spAutoFit/>
          </a:bodyPr>
          <a:lstStyle/>
          <a:p>
            <a:r>
              <a:rPr lang="en-US" sz="1200" dirty="0"/>
              <a:t>Ether</a:t>
            </a:r>
          </a:p>
        </p:txBody>
      </p:sp>
      <p:sp>
        <p:nvSpPr>
          <p:cNvPr id="61" name="TextBox 60">
            <a:extLst>
              <a:ext uri="{FF2B5EF4-FFF2-40B4-BE49-F238E27FC236}">
                <a16:creationId xmlns:a16="http://schemas.microsoft.com/office/drawing/2014/main" id="{E2526FE4-4E39-5074-06BD-F3845974A356}"/>
              </a:ext>
            </a:extLst>
          </p:cNvPr>
          <p:cNvSpPr txBox="1"/>
          <p:nvPr/>
        </p:nvSpPr>
        <p:spPr>
          <a:xfrm>
            <a:off x="9591870" y="4097570"/>
            <a:ext cx="2714041" cy="430887"/>
          </a:xfrm>
          <a:prstGeom prst="rect">
            <a:avLst/>
          </a:prstGeom>
          <a:noFill/>
        </p:spPr>
        <p:txBody>
          <a:bodyPr wrap="square">
            <a:spAutoFit/>
          </a:bodyPr>
          <a:lstStyle/>
          <a:p>
            <a:r>
              <a:rPr lang="pl-PL" sz="1100" dirty="0"/>
              <a:t>Na2CO3 + 2NaHSO3 </a:t>
            </a:r>
          </a:p>
          <a:p>
            <a:r>
              <a:rPr lang="pl-PL" sz="1100" dirty="0"/>
              <a:t>CO2 + H2O + 2NaSO3</a:t>
            </a:r>
            <a:endParaRPr lang="en-US" sz="1100" dirty="0"/>
          </a:p>
        </p:txBody>
      </p:sp>
      <p:cxnSp>
        <p:nvCxnSpPr>
          <p:cNvPr id="63" name="Straight Arrow Connector 62">
            <a:extLst>
              <a:ext uri="{FF2B5EF4-FFF2-40B4-BE49-F238E27FC236}">
                <a16:creationId xmlns:a16="http://schemas.microsoft.com/office/drawing/2014/main" id="{9E2E39C7-FCD9-D646-9DE9-52F61D7E37E9}"/>
              </a:ext>
            </a:extLst>
          </p:cNvPr>
          <p:cNvCxnSpPr/>
          <p:nvPr/>
        </p:nvCxnSpPr>
        <p:spPr>
          <a:xfrm>
            <a:off x="10948890" y="4249463"/>
            <a:ext cx="3131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9D5103B-FD31-11DF-6E60-4490A939EF00}"/>
              </a:ext>
            </a:extLst>
          </p:cNvPr>
          <p:cNvCxnSpPr/>
          <p:nvPr/>
        </p:nvCxnSpPr>
        <p:spPr>
          <a:xfrm flipV="1">
            <a:off x="9955763" y="4282236"/>
            <a:ext cx="0" cy="154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3F0987D-0C09-FDBA-705A-E9114F50B50C}"/>
              </a:ext>
            </a:extLst>
          </p:cNvPr>
          <p:cNvCxnSpPr/>
          <p:nvPr/>
        </p:nvCxnSpPr>
        <p:spPr>
          <a:xfrm>
            <a:off x="10268339" y="4083014"/>
            <a:ext cx="0" cy="619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0E8095E-B4FA-60D8-7C75-E869E2A1DD2D}"/>
              </a:ext>
            </a:extLst>
          </p:cNvPr>
          <p:cNvCxnSpPr/>
          <p:nvPr/>
        </p:nvCxnSpPr>
        <p:spPr>
          <a:xfrm flipH="1">
            <a:off x="8948058" y="4739951"/>
            <a:ext cx="13202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509754B-B2AE-D0AC-AA78-CABDBD5F3B7C}"/>
              </a:ext>
            </a:extLst>
          </p:cNvPr>
          <p:cNvCxnSpPr/>
          <p:nvPr/>
        </p:nvCxnSpPr>
        <p:spPr>
          <a:xfrm>
            <a:off x="10268339" y="4702629"/>
            <a:ext cx="9937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921B14B-71F2-D853-EA2F-4CD2B1713031}"/>
              </a:ext>
            </a:extLst>
          </p:cNvPr>
          <p:cNvCxnSpPr/>
          <p:nvPr/>
        </p:nvCxnSpPr>
        <p:spPr>
          <a:xfrm>
            <a:off x="8948058" y="4739951"/>
            <a:ext cx="0" cy="522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5FB2817-2E2A-A357-E6C3-80A9715EAB10}"/>
              </a:ext>
            </a:extLst>
          </p:cNvPr>
          <p:cNvCxnSpPr/>
          <p:nvPr/>
        </p:nvCxnSpPr>
        <p:spPr>
          <a:xfrm>
            <a:off x="11262048" y="4702629"/>
            <a:ext cx="0" cy="513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BCC86AF9-BDA7-10F7-66BF-2B3E545DA44C}"/>
              </a:ext>
            </a:extLst>
          </p:cNvPr>
          <p:cNvSpPr txBox="1"/>
          <p:nvPr/>
        </p:nvSpPr>
        <p:spPr>
          <a:xfrm>
            <a:off x="8683301" y="4415802"/>
            <a:ext cx="7245220" cy="246221"/>
          </a:xfrm>
          <a:prstGeom prst="rect">
            <a:avLst/>
          </a:prstGeom>
          <a:noFill/>
        </p:spPr>
        <p:txBody>
          <a:bodyPr wrap="square">
            <a:spAutoFit/>
          </a:bodyPr>
          <a:lstStyle/>
          <a:p>
            <a:r>
              <a:rPr lang="en-US" sz="1000" dirty="0"/>
              <a:t>Na2CO3 sol</a:t>
            </a:r>
          </a:p>
        </p:txBody>
      </p:sp>
      <p:sp>
        <p:nvSpPr>
          <p:cNvPr id="83" name="TextBox 82">
            <a:extLst>
              <a:ext uri="{FF2B5EF4-FFF2-40B4-BE49-F238E27FC236}">
                <a16:creationId xmlns:a16="http://schemas.microsoft.com/office/drawing/2014/main" id="{A6ABB306-C30B-FE53-63A8-FCE807D61318}"/>
              </a:ext>
            </a:extLst>
          </p:cNvPr>
          <p:cNvSpPr txBox="1"/>
          <p:nvPr/>
        </p:nvSpPr>
        <p:spPr>
          <a:xfrm>
            <a:off x="10268339" y="4513068"/>
            <a:ext cx="1171380" cy="400110"/>
          </a:xfrm>
          <a:prstGeom prst="rect">
            <a:avLst/>
          </a:prstGeom>
          <a:noFill/>
        </p:spPr>
        <p:txBody>
          <a:bodyPr wrap="square">
            <a:spAutoFit/>
          </a:bodyPr>
          <a:lstStyle/>
          <a:p>
            <a:r>
              <a:rPr lang="en-US" sz="1000" dirty="0"/>
              <a:t>to get rid of excess bisulfate</a:t>
            </a:r>
          </a:p>
        </p:txBody>
      </p:sp>
      <p:sp>
        <p:nvSpPr>
          <p:cNvPr id="85" name="TextBox 84">
            <a:extLst>
              <a:ext uri="{FF2B5EF4-FFF2-40B4-BE49-F238E27FC236}">
                <a16:creationId xmlns:a16="http://schemas.microsoft.com/office/drawing/2014/main" id="{63F603C2-6EB7-5623-9062-C99BE4DD8EF7}"/>
              </a:ext>
            </a:extLst>
          </p:cNvPr>
          <p:cNvSpPr txBox="1"/>
          <p:nvPr/>
        </p:nvSpPr>
        <p:spPr>
          <a:xfrm>
            <a:off x="8553450" y="5215812"/>
            <a:ext cx="7962900" cy="276999"/>
          </a:xfrm>
          <a:prstGeom prst="rect">
            <a:avLst/>
          </a:prstGeom>
          <a:noFill/>
        </p:spPr>
        <p:txBody>
          <a:bodyPr wrap="square">
            <a:spAutoFit/>
          </a:bodyPr>
          <a:lstStyle/>
          <a:p>
            <a:r>
              <a:rPr lang="en-US" sz="1200" dirty="0"/>
              <a:t>Water</a:t>
            </a:r>
          </a:p>
        </p:txBody>
      </p:sp>
      <p:sp>
        <p:nvSpPr>
          <p:cNvPr id="87" name="TextBox 86">
            <a:extLst>
              <a:ext uri="{FF2B5EF4-FFF2-40B4-BE49-F238E27FC236}">
                <a16:creationId xmlns:a16="http://schemas.microsoft.com/office/drawing/2014/main" id="{F76D31FC-7DE1-4DB9-C0CA-6216BB8D8529}"/>
              </a:ext>
            </a:extLst>
          </p:cNvPr>
          <p:cNvSpPr txBox="1"/>
          <p:nvPr/>
        </p:nvSpPr>
        <p:spPr>
          <a:xfrm>
            <a:off x="10854029" y="5169646"/>
            <a:ext cx="8258174" cy="276999"/>
          </a:xfrm>
          <a:prstGeom prst="rect">
            <a:avLst/>
          </a:prstGeom>
          <a:noFill/>
        </p:spPr>
        <p:txBody>
          <a:bodyPr wrap="square">
            <a:spAutoFit/>
          </a:bodyPr>
          <a:lstStyle/>
          <a:p>
            <a:r>
              <a:rPr lang="en-US" sz="1200" dirty="0"/>
              <a:t>Ether</a:t>
            </a:r>
          </a:p>
        </p:txBody>
      </p:sp>
      <p:cxnSp>
        <p:nvCxnSpPr>
          <p:cNvPr id="89" name="Straight Connector 88">
            <a:extLst>
              <a:ext uri="{FF2B5EF4-FFF2-40B4-BE49-F238E27FC236}">
                <a16:creationId xmlns:a16="http://schemas.microsoft.com/office/drawing/2014/main" id="{93774265-2D3E-03C9-4DB9-6362111E96CD}"/>
              </a:ext>
            </a:extLst>
          </p:cNvPr>
          <p:cNvCxnSpPr/>
          <p:nvPr/>
        </p:nvCxnSpPr>
        <p:spPr>
          <a:xfrm>
            <a:off x="11105469" y="5492811"/>
            <a:ext cx="0" cy="455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7D81029-8D5E-6F3D-8E12-9684057BBFA9}"/>
              </a:ext>
            </a:extLst>
          </p:cNvPr>
          <p:cNvCxnSpPr/>
          <p:nvPr/>
        </p:nvCxnSpPr>
        <p:spPr>
          <a:xfrm flipH="1">
            <a:off x="7229475" y="5829300"/>
            <a:ext cx="3875994" cy="0"/>
          </a:xfrm>
          <a:prstGeom prst="line">
            <a:avLst/>
          </a:prstGeom>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789FC25-02BB-D89A-2648-50A941AAF3B7}"/>
              </a:ext>
            </a:extLst>
          </p:cNvPr>
          <p:cNvSpPr txBox="1"/>
          <p:nvPr/>
        </p:nvSpPr>
        <p:spPr>
          <a:xfrm>
            <a:off x="10058643" y="5426113"/>
            <a:ext cx="9558336" cy="369332"/>
          </a:xfrm>
          <a:prstGeom prst="rect">
            <a:avLst/>
          </a:prstGeom>
          <a:noFill/>
        </p:spPr>
        <p:txBody>
          <a:bodyPr wrap="square">
            <a:spAutoFit/>
          </a:bodyPr>
          <a:lstStyle/>
          <a:p>
            <a:r>
              <a:rPr lang="en-US" sz="1100" dirty="0"/>
              <a:t>Water</a:t>
            </a:r>
            <a:r>
              <a:rPr lang="en-US" dirty="0"/>
              <a:t> </a:t>
            </a:r>
          </a:p>
        </p:txBody>
      </p:sp>
      <p:cxnSp>
        <p:nvCxnSpPr>
          <p:cNvPr id="95" name="Straight Connector 94">
            <a:extLst>
              <a:ext uri="{FF2B5EF4-FFF2-40B4-BE49-F238E27FC236}">
                <a16:creationId xmlns:a16="http://schemas.microsoft.com/office/drawing/2014/main" id="{73DA9BE1-3B48-E3F9-A3FE-C4F28925F815}"/>
              </a:ext>
            </a:extLst>
          </p:cNvPr>
          <p:cNvCxnSpPr/>
          <p:nvPr/>
        </p:nvCxnSpPr>
        <p:spPr>
          <a:xfrm flipV="1">
            <a:off x="7229475" y="4810125"/>
            <a:ext cx="0" cy="985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57448C3-110E-3B70-A293-2DCB655EFEB2}"/>
              </a:ext>
            </a:extLst>
          </p:cNvPr>
          <p:cNvCxnSpPr/>
          <p:nvPr/>
        </p:nvCxnSpPr>
        <p:spPr>
          <a:xfrm flipH="1">
            <a:off x="5980924" y="4803913"/>
            <a:ext cx="12485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B47CFE17-1E2E-D815-AFA7-2DFCC34761A2}"/>
              </a:ext>
            </a:extLst>
          </p:cNvPr>
          <p:cNvCxnSpPr/>
          <p:nvPr/>
        </p:nvCxnSpPr>
        <p:spPr>
          <a:xfrm flipH="1">
            <a:off x="5952931" y="4810125"/>
            <a:ext cx="12765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ACD9E9C0-12DF-6C98-9073-A56321448509}"/>
              </a:ext>
            </a:extLst>
          </p:cNvPr>
          <p:cNvCxnSpPr/>
          <p:nvPr/>
        </p:nvCxnSpPr>
        <p:spPr>
          <a:xfrm flipH="1" flipV="1">
            <a:off x="6011540" y="5812372"/>
            <a:ext cx="1248551" cy="33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16FD423B-5274-B29A-DAD7-8CC78230442A}"/>
              </a:ext>
            </a:extLst>
          </p:cNvPr>
          <p:cNvSpPr txBox="1"/>
          <p:nvPr/>
        </p:nvSpPr>
        <p:spPr>
          <a:xfrm>
            <a:off x="5362964" y="4653106"/>
            <a:ext cx="9810750" cy="276999"/>
          </a:xfrm>
          <a:prstGeom prst="rect">
            <a:avLst/>
          </a:prstGeom>
          <a:noFill/>
        </p:spPr>
        <p:txBody>
          <a:bodyPr wrap="square">
            <a:spAutoFit/>
          </a:bodyPr>
          <a:lstStyle/>
          <a:p>
            <a:r>
              <a:rPr lang="en-US" sz="1200" dirty="0"/>
              <a:t>Ether</a:t>
            </a:r>
          </a:p>
        </p:txBody>
      </p:sp>
      <p:sp>
        <p:nvSpPr>
          <p:cNvPr id="107" name="TextBox 106">
            <a:extLst>
              <a:ext uri="{FF2B5EF4-FFF2-40B4-BE49-F238E27FC236}">
                <a16:creationId xmlns:a16="http://schemas.microsoft.com/office/drawing/2014/main" id="{C9F28140-EC28-A60B-E902-5EB9B32FC0DA}"/>
              </a:ext>
            </a:extLst>
          </p:cNvPr>
          <p:cNvSpPr txBox="1"/>
          <p:nvPr/>
        </p:nvSpPr>
        <p:spPr>
          <a:xfrm>
            <a:off x="5325253" y="5713883"/>
            <a:ext cx="9810750"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a:ea typeface="+mn-ea"/>
                <a:cs typeface="+mn-cs"/>
              </a:rPr>
              <a:t>Water</a:t>
            </a:r>
          </a:p>
        </p:txBody>
      </p:sp>
      <p:sp>
        <p:nvSpPr>
          <p:cNvPr id="109" name="TextBox 108">
            <a:extLst>
              <a:ext uri="{FF2B5EF4-FFF2-40B4-BE49-F238E27FC236}">
                <a16:creationId xmlns:a16="http://schemas.microsoft.com/office/drawing/2014/main" id="{DA442882-2FCE-8239-680C-012BFF315F0E}"/>
              </a:ext>
            </a:extLst>
          </p:cNvPr>
          <p:cNvSpPr txBox="1"/>
          <p:nvPr/>
        </p:nvSpPr>
        <p:spPr>
          <a:xfrm>
            <a:off x="3456801" y="5003857"/>
            <a:ext cx="3475848" cy="600164"/>
          </a:xfrm>
          <a:prstGeom prst="rect">
            <a:avLst/>
          </a:prstGeom>
          <a:noFill/>
        </p:spPr>
        <p:txBody>
          <a:bodyPr wrap="square">
            <a:spAutoFit/>
          </a:bodyPr>
          <a:lstStyle/>
          <a:p>
            <a:r>
              <a:rPr lang="en-US" sz="1100" dirty="0">
                <a:highlight>
                  <a:srgbClr val="00FF00"/>
                </a:highlight>
              </a:rPr>
              <a:t>The add drying agent (to absorb any </a:t>
            </a:r>
          </a:p>
          <a:p>
            <a:r>
              <a:rPr lang="en-US" sz="1100" dirty="0">
                <a:highlight>
                  <a:srgbClr val="00FF00"/>
                </a:highlight>
              </a:rPr>
              <a:t>moisture) like anhydrous sod. sulfate</a:t>
            </a:r>
          </a:p>
          <a:p>
            <a:r>
              <a:rPr lang="en-US" sz="1100" dirty="0">
                <a:highlight>
                  <a:srgbClr val="00FF00"/>
                </a:highlight>
              </a:rPr>
              <a:t>then distillation to get benzyl </a:t>
            </a:r>
            <a:r>
              <a:rPr lang="en-US" sz="1100" dirty="0" err="1">
                <a:highlight>
                  <a:srgbClr val="00FF00"/>
                </a:highlight>
              </a:rPr>
              <a:t>alcoho</a:t>
            </a:r>
            <a:endParaRPr lang="en-US" sz="1100" dirty="0">
              <a:highlight>
                <a:srgbClr val="00FF00"/>
              </a:highlight>
            </a:endParaRPr>
          </a:p>
        </p:txBody>
      </p:sp>
    </p:spTree>
    <p:extLst>
      <p:ext uri="{BB962C8B-B14F-4D97-AF65-F5344CB8AC3E}">
        <p14:creationId xmlns:p14="http://schemas.microsoft.com/office/powerpoint/2010/main" val="4294493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89A8-E7BD-23E3-419F-21A8CA9081C6}"/>
              </a:ext>
            </a:extLst>
          </p:cNvPr>
          <p:cNvSpPr>
            <a:spLocks noGrp="1"/>
          </p:cNvSpPr>
          <p:nvPr>
            <p:ph type="title"/>
          </p:nvPr>
        </p:nvSpPr>
        <p:spPr/>
        <p:txBody>
          <a:bodyPr/>
          <a:lstStyle/>
          <a:p>
            <a:r>
              <a:rPr lang="en-US" dirty="0">
                <a:highlight>
                  <a:srgbClr val="00FF00"/>
                </a:highlight>
              </a:rPr>
              <a:t>Recrystallization of benzoic acid</a:t>
            </a:r>
          </a:p>
        </p:txBody>
      </p:sp>
      <p:sp>
        <p:nvSpPr>
          <p:cNvPr id="3" name="Content Placeholder 2">
            <a:extLst>
              <a:ext uri="{FF2B5EF4-FFF2-40B4-BE49-F238E27FC236}">
                <a16:creationId xmlns:a16="http://schemas.microsoft.com/office/drawing/2014/main" id="{D8EC3951-A20E-10FD-1401-141CE6F85B5C}"/>
              </a:ext>
            </a:extLst>
          </p:cNvPr>
          <p:cNvSpPr>
            <a:spLocks noGrp="1"/>
          </p:cNvSpPr>
          <p:nvPr>
            <p:ph idx="1"/>
          </p:nvPr>
        </p:nvSpPr>
        <p:spPr/>
        <p:txBody>
          <a:bodyPr/>
          <a:lstStyle/>
          <a:p>
            <a:pPr marL="0" indent="0">
              <a:buNone/>
            </a:pPr>
            <a:r>
              <a:rPr lang="en-US" dirty="0">
                <a:highlight>
                  <a:srgbClr val="008000"/>
                </a:highlight>
              </a:rPr>
              <a:t>Procedure:  </a:t>
            </a:r>
          </a:p>
          <a:p>
            <a:pPr marL="0" indent="0">
              <a:buNone/>
            </a:pPr>
            <a:endParaRPr lang="en-US" dirty="0">
              <a:highlight>
                <a:srgbClr val="008000"/>
              </a:highlight>
            </a:endParaRPr>
          </a:p>
          <a:p>
            <a:pPr marL="0" indent="0">
              <a:buNone/>
            </a:pPr>
            <a:r>
              <a:rPr lang="en-US" dirty="0">
                <a:solidFill>
                  <a:srgbClr val="FF0000"/>
                </a:solidFill>
              </a:rPr>
              <a:t>Benzoic acid can be purified by recrystallization from water because of its high solubility in hot water and poor solubility in cold water, the avoidance of organic solvents for the recrystallization makes this experiment particularly safe. Other possible recrystallization solvents include acetic acid (anhydrous or aqueous), benzene, petroleum ether, and a mixture of ethanol and water.</a:t>
            </a:r>
            <a:endParaRPr lang="en-US" dirty="0">
              <a:solidFill>
                <a:srgbClr val="FF0000"/>
              </a:solidFill>
              <a:highlight>
                <a:srgbClr val="008000"/>
              </a:highlight>
            </a:endParaRPr>
          </a:p>
        </p:txBody>
      </p:sp>
    </p:spTree>
    <p:extLst>
      <p:ext uri="{BB962C8B-B14F-4D97-AF65-F5344CB8AC3E}">
        <p14:creationId xmlns:p14="http://schemas.microsoft.com/office/powerpoint/2010/main" val="4175292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3351-937B-BF11-642C-AD6298D68121}"/>
              </a:ext>
            </a:extLst>
          </p:cNvPr>
          <p:cNvSpPr>
            <a:spLocks noGrp="1"/>
          </p:cNvSpPr>
          <p:nvPr>
            <p:ph type="title"/>
          </p:nvPr>
        </p:nvSpPr>
        <p:spPr>
          <a:xfrm>
            <a:off x="6357257" y="330198"/>
            <a:ext cx="4800597" cy="1303867"/>
          </a:xfrm>
        </p:spPr>
        <p:txBody>
          <a:bodyPr>
            <a:normAutofit/>
          </a:bodyPr>
          <a:lstStyle/>
          <a:p>
            <a:pPr>
              <a:lnSpc>
                <a:spcPct val="90000"/>
              </a:lnSpc>
            </a:pPr>
            <a:r>
              <a:rPr lang="en-US" sz="4100" dirty="0">
                <a:solidFill>
                  <a:srgbClr val="262626"/>
                </a:solidFill>
              </a:rPr>
              <a:t>Cannizzaro Reaction</a:t>
            </a:r>
          </a:p>
        </p:txBody>
      </p:sp>
      <p:sp>
        <p:nvSpPr>
          <p:cNvPr id="3" name="Content Placeholder 2">
            <a:extLst>
              <a:ext uri="{FF2B5EF4-FFF2-40B4-BE49-F238E27FC236}">
                <a16:creationId xmlns:a16="http://schemas.microsoft.com/office/drawing/2014/main" id="{21912FC2-1238-9594-684D-0E2AC045E807}"/>
              </a:ext>
            </a:extLst>
          </p:cNvPr>
          <p:cNvSpPr>
            <a:spLocks noGrp="1"/>
          </p:cNvSpPr>
          <p:nvPr>
            <p:ph idx="1"/>
          </p:nvPr>
        </p:nvSpPr>
        <p:spPr>
          <a:xfrm>
            <a:off x="7535824" y="2556932"/>
            <a:ext cx="3360771" cy="3318936"/>
          </a:xfrm>
        </p:spPr>
        <p:txBody>
          <a:bodyPr>
            <a:normAutofit/>
          </a:bodyPr>
          <a:lstStyle/>
          <a:p>
            <a:pPr>
              <a:lnSpc>
                <a:spcPct val="90000"/>
              </a:lnSpc>
            </a:pPr>
            <a:r>
              <a:rPr lang="en-US" sz="1900" b="0" i="0">
                <a:solidFill>
                  <a:srgbClr val="262626"/>
                </a:solidFill>
                <a:effectLst/>
                <a:latin typeface="Arial" panose="020B0604020202020204" pitchFamily="34" charset="0"/>
              </a:rPr>
              <a:t>The </a:t>
            </a:r>
            <a:r>
              <a:rPr lang="en-US" sz="1900" b="1" i="0">
                <a:solidFill>
                  <a:srgbClr val="262626"/>
                </a:solidFill>
                <a:effectLst/>
                <a:latin typeface="Arial" panose="020B0604020202020204" pitchFamily="34" charset="0"/>
              </a:rPr>
              <a:t>Cannizzaro reaction</a:t>
            </a:r>
            <a:r>
              <a:rPr lang="en-US" sz="1900" b="0" i="0">
                <a:solidFill>
                  <a:srgbClr val="262626"/>
                </a:solidFill>
                <a:effectLst/>
                <a:latin typeface="Arial" panose="020B0604020202020204" pitchFamily="34" charset="0"/>
              </a:rPr>
              <a:t>, named after its discoverer </a:t>
            </a:r>
            <a:r>
              <a:rPr lang="en-US" sz="1900" b="0" i="0" u="none" strike="noStrike">
                <a:solidFill>
                  <a:srgbClr val="262626"/>
                </a:solidFill>
                <a:effectLst/>
                <a:latin typeface="Arial" panose="020B0604020202020204" pitchFamily="34" charset="0"/>
                <a:hlinkClick r:id="rId3" tooltip="Stanislao Cannizzaro"/>
              </a:rPr>
              <a:t>Stanislao Cannizzaro</a:t>
            </a:r>
            <a:r>
              <a:rPr lang="en-US" sz="1900" b="0" i="0">
                <a:solidFill>
                  <a:srgbClr val="262626"/>
                </a:solidFill>
                <a:effectLst/>
                <a:latin typeface="Arial" panose="020B0604020202020204" pitchFamily="34" charset="0"/>
              </a:rPr>
              <a:t>, is a </a:t>
            </a:r>
            <a:r>
              <a:rPr lang="en-US" sz="1900" b="0" i="0" u="none" strike="noStrike">
                <a:solidFill>
                  <a:srgbClr val="262626"/>
                </a:solidFill>
                <a:effectLst/>
                <a:latin typeface="Arial" panose="020B0604020202020204" pitchFamily="34" charset="0"/>
                <a:hlinkClick r:id="rId4" tooltip="Chemical reaction"/>
              </a:rPr>
              <a:t>chemical reaction</a:t>
            </a:r>
            <a:r>
              <a:rPr lang="en-US" sz="1900" b="0" i="0">
                <a:solidFill>
                  <a:srgbClr val="262626"/>
                </a:solidFill>
                <a:effectLst/>
                <a:latin typeface="Arial" panose="020B0604020202020204" pitchFamily="34" charset="0"/>
              </a:rPr>
              <a:t> which involves the </a:t>
            </a:r>
            <a:r>
              <a:rPr lang="en-US" sz="1900" b="0" i="0" u="none" strike="noStrike">
                <a:solidFill>
                  <a:srgbClr val="262626"/>
                </a:solidFill>
                <a:effectLst/>
                <a:latin typeface="Arial" panose="020B0604020202020204" pitchFamily="34" charset="0"/>
                <a:hlinkClick r:id="rId5" tooltip="Base (chemistry)"/>
              </a:rPr>
              <a:t>base</a:t>
            </a:r>
            <a:r>
              <a:rPr lang="en-US" sz="1900" b="0" i="0">
                <a:solidFill>
                  <a:srgbClr val="262626"/>
                </a:solidFill>
                <a:effectLst/>
                <a:latin typeface="Arial" panose="020B0604020202020204" pitchFamily="34" charset="0"/>
              </a:rPr>
              <a:t>-induced </a:t>
            </a:r>
            <a:r>
              <a:rPr lang="en-US" sz="1900" b="0" i="0" u="none" strike="noStrike">
                <a:solidFill>
                  <a:srgbClr val="262626"/>
                </a:solidFill>
                <a:effectLst/>
                <a:latin typeface="Arial" panose="020B0604020202020204" pitchFamily="34" charset="0"/>
                <a:hlinkClick r:id="rId6" tooltip="Disproportionation"/>
              </a:rPr>
              <a:t>disproportionation</a:t>
            </a:r>
            <a:r>
              <a:rPr lang="en-US" sz="1900" b="0" i="0">
                <a:solidFill>
                  <a:srgbClr val="262626"/>
                </a:solidFill>
                <a:effectLst/>
                <a:latin typeface="Arial" panose="020B0604020202020204" pitchFamily="34" charset="0"/>
              </a:rPr>
              <a:t> of two molecules of a non-</a:t>
            </a:r>
            <a:r>
              <a:rPr lang="en-US" sz="1900" b="0" i="0" u="none" strike="noStrike">
                <a:solidFill>
                  <a:srgbClr val="262626"/>
                </a:solidFill>
                <a:effectLst/>
                <a:latin typeface="Arial" panose="020B0604020202020204" pitchFamily="34" charset="0"/>
                <a:hlinkClick r:id="rId7" tooltip="Enol"/>
              </a:rPr>
              <a:t>enolizable</a:t>
            </a:r>
            <a:r>
              <a:rPr lang="en-US" sz="1900" b="0" i="0">
                <a:solidFill>
                  <a:srgbClr val="262626"/>
                </a:solidFill>
                <a:effectLst/>
                <a:latin typeface="Arial" panose="020B0604020202020204" pitchFamily="34" charset="0"/>
              </a:rPr>
              <a:t> </a:t>
            </a:r>
            <a:r>
              <a:rPr lang="en-US" sz="1900" b="0" i="0" u="none" strike="noStrike">
                <a:solidFill>
                  <a:srgbClr val="262626"/>
                </a:solidFill>
                <a:effectLst/>
                <a:latin typeface="Arial" panose="020B0604020202020204" pitchFamily="34" charset="0"/>
                <a:hlinkClick r:id="rId8" tooltip="Aldehyde"/>
              </a:rPr>
              <a:t>aldehyde</a:t>
            </a:r>
            <a:r>
              <a:rPr lang="en-US" sz="1900" b="0" i="0">
                <a:solidFill>
                  <a:srgbClr val="262626"/>
                </a:solidFill>
                <a:effectLst/>
                <a:latin typeface="Arial" panose="020B0604020202020204" pitchFamily="34" charset="0"/>
              </a:rPr>
              <a:t> to give a </a:t>
            </a:r>
            <a:r>
              <a:rPr lang="en-US" sz="1900" b="0" i="0" u="none" strike="noStrike">
                <a:solidFill>
                  <a:srgbClr val="262626"/>
                </a:solidFill>
                <a:effectLst/>
                <a:latin typeface="Arial" panose="020B0604020202020204" pitchFamily="34" charset="0"/>
                <a:hlinkClick r:id="rId9" tooltip="Primary alcohol"/>
              </a:rPr>
              <a:t>primary alcohol</a:t>
            </a:r>
            <a:r>
              <a:rPr lang="en-US" sz="1900" b="0" i="0">
                <a:solidFill>
                  <a:srgbClr val="262626"/>
                </a:solidFill>
                <a:effectLst/>
                <a:latin typeface="Arial" panose="020B0604020202020204" pitchFamily="34" charset="0"/>
              </a:rPr>
              <a:t> and a </a:t>
            </a:r>
            <a:r>
              <a:rPr lang="en-US" sz="1900" b="0" i="0" u="none" strike="noStrike">
                <a:solidFill>
                  <a:srgbClr val="262626"/>
                </a:solidFill>
                <a:effectLst/>
                <a:latin typeface="Arial" panose="020B0604020202020204" pitchFamily="34" charset="0"/>
                <a:hlinkClick r:id="rId10" tooltip="Carboxylic acid"/>
              </a:rPr>
              <a:t>carboxylic acid</a:t>
            </a:r>
            <a:endParaRPr lang="en-US" sz="1900">
              <a:solidFill>
                <a:srgbClr val="262626"/>
              </a:solidFill>
            </a:endParaRPr>
          </a:p>
        </p:txBody>
      </p:sp>
      <p:pic>
        <p:nvPicPr>
          <p:cNvPr id="3074" name="Picture 2" descr="undefined">
            <a:extLst>
              <a:ext uri="{FF2B5EF4-FFF2-40B4-BE49-F238E27FC236}">
                <a16:creationId xmlns:a16="http://schemas.microsoft.com/office/drawing/2014/main" id="{A937D079-493C-363B-C9DD-3F417B913BC4}"/>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412683" y="2956887"/>
            <a:ext cx="5278777" cy="76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356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B5A5C8-4E51-97C7-FF10-0EBD42D326D7}"/>
              </a:ext>
            </a:extLst>
          </p:cNvPr>
          <p:cNvSpPr txBox="1"/>
          <p:nvPr/>
        </p:nvSpPr>
        <p:spPr>
          <a:xfrm>
            <a:off x="3293706" y="1067096"/>
            <a:ext cx="6102220" cy="646331"/>
          </a:xfrm>
          <a:prstGeom prst="rect">
            <a:avLst/>
          </a:prstGeom>
          <a:noFill/>
        </p:spPr>
        <p:txBody>
          <a:bodyPr wrap="square">
            <a:spAutoFit/>
          </a:bodyPr>
          <a:lstStyle/>
          <a:p>
            <a:r>
              <a:rPr lang="en-US" dirty="0">
                <a:hlinkClick r:id="rId2"/>
              </a:rPr>
              <a:t>Synthesis of benzyl alcohol and benzoic acid (Cannizzaro reaction) - YouTube</a:t>
            </a:r>
            <a:endParaRPr lang="en-US" dirty="0"/>
          </a:p>
        </p:txBody>
      </p:sp>
      <p:sp>
        <p:nvSpPr>
          <p:cNvPr id="5" name="TextBox 4">
            <a:extLst>
              <a:ext uri="{FF2B5EF4-FFF2-40B4-BE49-F238E27FC236}">
                <a16:creationId xmlns:a16="http://schemas.microsoft.com/office/drawing/2014/main" id="{1D1D36B4-AA6F-220D-8F00-76E478E3A1A0}"/>
              </a:ext>
            </a:extLst>
          </p:cNvPr>
          <p:cNvSpPr txBox="1"/>
          <p:nvPr/>
        </p:nvSpPr>
        <p:spPr>
          <a:xfrm>
            <a:off x="3293706" y="2157317"/>
            <a:ext cx="6102220" cy="369332"/>
          </a:xfrm>
          <a:prstGeom prst="rect">
            <a:avLst/>
          </a:prstGeom>
          <a:noFill/>
        </p:spPr>
        <p:txBody>
          <a:bodyPr wrap="square">
            <a:spAutoFit/>
          </a:bodyPr>
          <a:lstStyle/>
          <a:p>
            <a:r>
              <a:rPr lang="en-US" dirty="0"/>
              <a:t>https://www.youtube.com/watch?v=3CWa7w8zZNM</a:t>
            </a:r>
          </a:p>
        </p:txBody>
      </p:sp>
    </p:spTree>
    <p:extLst>
      <p:ext uri="{BB962C8B-B14F-4D97-AF65-F5344CB8AC3E}">
        <p14:creationId xmlns:p14="http://schemas.microsoft.com/office/powerpoint/2010/main" val="66618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E46813-7E6D-188F-5756-A6F6BF9A7485}"/>
              </a:ext>
            </a:extLst>
          </p:cNvPr>
          <p:cNvSpPr txBox="1"/>
          <p:nvPr/>
        </p:nvSpPr>
        <p:spPr>
          <a:xfrm>
            <a:off x="933061" y="1131221"/>
            <a:ext cx="10739535" cy="1200329"/>
          </a:xfrm>
          <a:prstGeom prst="rect">
            <a:avLst/>
          </a:prstGeom>
          <a:noFill/>
        </p:spPr>
        <p:txBody>
          <a:bodyPr wrap="square">
            <a:spAutoFit/>
          </a:bodyPr>
          <a:lstStyle/>
          <a:p>
            <a:r>
              <a:rPr lang="en-US" b="0" i="0">
                <a:solidFill>
                  <a:srgbClr val="202122"/>
                </a:solidFill>
                <a:effectLst/>
                <a:latin typeface="Arial" panose="020B0604020202020204" pitchFamily="34" charset="0"/>
              </a:rPr>
              <a:t>Cannizzaro first accomplished this transformation in 1853, when he obtained </a:t>
            </a:r>
            <a:r>
              <a:rPr lang="en-US" b="0" i="0" u="none" strike="noStrike">
                <a:solidFill>
                  <a:srgbClr val="3366CC"/>
                </a:solidFill>
                <a:effectLst/>
                <a:latin typeface="Arial" panose="020B0604020202020204" pitchFamily="34" charset="0"/>
                <a:hlinkClick r:id="rId2" tooltip="Benzyl alcohol"/>
              </a:rPr>
              <a:t>benzyl alcohol</a:t>
            </a:r>
            <a:r>
              <a:rPr lang="en-US" b="0" i="0">
                <a:solidFill>
                  <a:srgbClr val="202122"/>
                </a:solidFill>
                <a:effectLst/>
                <a:latin typeface="Arial" panose="020B0604020202020204" pitchFamily="34" charset="0"/>
              </a:rPr>
              <a:t> and </a:t>
            </a:r>
            <a:r>
              <a:rPr lang="en-US" b="0" i="0" u="none" strike="noStrike">
                <a:solidFill>
                  <a:srgbClr val="3366CC"/>
                </a:solidFill>
                <a:effectLst/>
                <a:latin typeface="Arial" panose="020B0604020202020204" pitchFamily="34" charset="0"/>
                <a:hlinkClick r:id="rId3" tooltip="Potassium benzoate"/>
              </a:rPr>
              <a:t>potassium benzoate</a:t>
            </a:r>
            <a:r>
              <a:rPr lang="en-US" b="0" i="0">
                <a:solidFill>
                  <a:srgbClr val="202122"/>
                </a:solidFill>
                <a:effectLst/>
                <a:latin typeface="Arial" panose="020B0604020202020204" pitchFamily="34" charset="0"/>
              </a:rPr>
              <a:t> from the treatment of benzaldehyde with </a:t>
            </a:r>
            <a:r>
              <a:rPr lang="en-US" b="0" i="0" u="none" strike="noStrike">
                <a:solidFill>
                  <a:srgbClr val="3366CC"/>
                </a:solidFill>
                <a:effectLst/>
                <a:latin typeface="Arial" panose="020B0604020202020204" pitchFamily="34" charset="0"/>
                <a:hlinkClick r:id="rId4" tooltip="Potash"/>
              </a:rPr>
              <a:t>potash</a:t>
            </a:r>
            <a:r>
              <a:rPr lang="en-US" b="0" i="0">
                <a:solidFill>
                  <a:srgbClr val="202122"/>
                </a:solidFill>
                <a:effectLst/>
                <a:latin typeface="Arial" panose="020B0604020202020204" pitchFamily="34" charset="0"/>
              </a:rPr>
              <a:t> (potassium carbonate). More typically, the reaction would be conducted with </a:t>
            </a:r>
            <a:r>
              <a:rPr lang="en-US" b="0" i="0" u="none" strike="noStrike">
                <a:solidFill>
                  <a:srgbClr val="3366CC"/>
                </a:solidFill>
                <a:effectLst/>
                <a:latin typeface="Arial" panose="020B0604020202020204" pitchFamily="34" charset="0"/>
                <a:hlinkClick r:id="rId5" tooltip="Sodium hydroxide"/>
              </a:rPr>
              <a:t>sodium hydroxide</a:t>
            </a:r>
            <a:r>
              <a:rPr lang="en-US" b="0" i="0">
                <a:solidFill>
                  <a:srgbClr val="202122"/>
                </a:solidFill>
                <a:effectLst/>
                <a:latin typeface="Arial" panose="020B0604020202020204" pitchFamily="34" charset="0"/>
              </a:rPr>
              <a:t> or </a:t>
            </a:r>
            <a:r>
              <a:rPr lang="en-US" b="0" i="0" u="none" strike="noStrike">
                <a:solidFill>
                  <a:srgbClr val="3366CC"/>
                </a:solidFill>
                <a:effectLst/>
                <a:latin typeface="Arial" panose="020B0604020202020204" pitchFamily="34" charset="0"/>
                <a:hlinkClick r:id="rId6" tooltip="Potassium hydroxide"/>
              </a:rPr>
              <a:t>potassium hydroxide</a:t>
            </a:r>
            <a:r>
              <a:rPr lang="en-US" b="0" i="0">
                <a:solidFill>
                  <a:srgbClr val="202122"/>
                </a:solidFill>
                <a:effectLst/>
                <a:latin typeface="Arial" panose="020B0604020202020204" pitchFamily="34" charset="0"/>
              </a:rPr>
              <a:t>, giving the sodium or potassium </a:t>
            </a:r>
            <a:r>
              <a:rPr lang="en-US" b="0" i="0" u="none" strike="noStrike">
                <a:solidFill>
                  <a:srgbClr val="3366CC"/>
                </a:solidFill>
                <a:effectLst/>
                <a:latin typeface="Arial" panose="020B0604020202020204" pitchFamily="34" charset="0"/>
                <a:hlinkClick r:id="rId7" tooltip="Carboxylate"/>
              </a:rPr>
              <a:t>carboxylate</a:t>
            </a:r>
            <a:r>
              <a:rPr lang="en-US" b="0" i="0">
                <a:solidFill>
                  <a:srgbClr val="202122"/>
                </a:solidFill>
                <a:effectLst/>
                <a:latin typeface="Arial" panose="020B0604020202020204" pitchFamily="34" charset="0"/>
              </a:rPr>
              <a:t> salt of the carboxylic-acid product:</a:t>
            </a:r>
            <a:endParaRPr lang="en-US" dirty="0"/>
          </a:p>
        </p:txBody>
      </p:sp>
      <p:sp>
        <p:nvSpPr>
          <p:cNvPr id="8" name="TextBox 7">
            <a:extLst>
              <a:ext uri="{FF2B5EF4-FFF2-40B4-BE49-F238E27FC236}">
                <a16:creationId xmlns:a16="http://schemas.microsoft.com/office/drawing/2014/main" id="{6E44930E-8E39-5A94-4D6D-5151825B4492}"/>
              </a:ext>
            </a:extLst>
          </p:cNvPr>
          <p:cNvSpPr txBox="1"/>
          <p:nvPr/>
        </p:nvSpPr>
        <p:spPr>
          <a:xfrm>
            <a:off x="2116881" y="2790969"/>
            <a:ext cx="8539843" cy="369332"/>
          </a:xfrm>
          <a:prstGeom prst="rect">
            <a:avLst/>
          </a:prstGeom>
          <a:noFill/>
        </p:spPr>
        <p:txBody>
          <a:bodyPr wrap="square">
            <a:spAutoFit/>
          </a:bodyPr>
          <a:lstStyle/>
          <a:p>
            <a:r>
              <a:rPr lang="pt-BR" b="0" i="0">
                <a:solidFill>
                  <a:srgbClr val="202122"/>
                </a:solidFill>
                <a:effectLst/>
                <a:latin typeface="Arial" panose="020B0604020202020204" pitchFamily="34" charset="0"/>
              </a:rPr>
              <a:t>2 C</a:t>
            </a:r>
            <a:r>
              <a:rPr lang="pt-BR" b="0" i="0" baseline="-25000">
                <a:solidFill>
                  <a:srgbClr val="202122"/>
                </a:solidFill>
                <a:effectLst/>
                <a:latin typeface="Arial" panose="020B0604020202020204" pitchFamily="34" charset="0"/>
              </a:rPr>
              <a:t>6</a:t>
            </a:r>
            <a:r>
              <a:rPr lang="pt-BR" b="0" i="0">
                <a:solidFill>
                  <a:srgbClr val="202122"/>
                </a:solidFill>
                <a:effectLst/>
                <a:latin typeface="Arial" panose="020B0604020202020204" pitchFamily="34" charset="0"/>
              </a:rPr>
              <a:t>H</a:t>
            </a:r>
            <a:r>
              <a:rPr lang="pt-BR" b="0" i="0" baseline="-25000">
                <a:solidFill>
                  <a:srgbClr val="202122"/>
                </a:solidFill>
                <a:effectLst/>
                <a:latin typeface="Arial" panose="020B0604020202020204" pitchFamily="34" charset="0"/>
              </a:rPr>
              <a:t>5</a:t>
            </a:r>
            <a:r>
              <a:rPr lang="pt-BR" b="0" i="0">
                <a:solidFill>
                  <a:srgbClr val="202122"/>
                </a:solidFill>
                <a:effectLst/>
                <a:latin typeface="Arial" panose="020B0604020202020204" pitchFamily="34" charset="0"/>
              </a:rPr>
              <a:t>CHO + KOH → C</a:t>
            </a:r>
            <a:r>
              <a:rPr lang="pt-BR" b="0" i="0" baseline="-25000">
                <a:solidFill>
                  <a:srgbClr val="202122"/>
                </a:solidFill>
                <a:effectLst/>
                <a:latin typeface="Arial" panose="020B0604020202020204" pitchFamily="34" charset="0"/>
              </a:rPr>
              <a:t>6</a:t>
            </a:r>
            <a:r>
              <a:rPr lang="pt-BR" b="0" i="0">
                <a:solidFill>
                  <a:srgbClr val="202122"/>
                </a:solidFill>
                <a:effectLst/>
                <a:latin typeface="Arial" panose="020B0604020202020204" pitchFamily="34" charset="0"/>
              </a:rPr>
              <a:t>H</a:t>
            </a:r>
            <a:r>
              <a:rPr lang="pt-BR" b="0" i="0" baseline="-25000">
                <a:solidFill>
                  <a:srgbClr val="202122"/>
                </a:solidFill>
                <a:effectLst/>
                <a:latin typeface="Arial" panose="020B0604020202020204" pitchFamily="34" charset="0"/>
              </a:rPr>
              <a:t>5</a:t>
            </a:r>
            <a:r>
              <a:rPr lang="pt-BR" b="0" i="0">
                <a:solidFill>
                  <a:srgbClr val="202122"/>
                </a:solidFill>
                <a:effectLst/>
                <a:latin typeface="Arial" panose="020B0604020202020204" pitchFamily="34" charset="0"/>
              </a:rPr>
              <a:t>CH</a:t>
            </a:r>
            <a:r>
              <a:rPr lang="pt-BR" b="0" i="0" baseline="-25000">
                <a:solidFill>
                  <a:srgbClr val="202122"/>
                </a:solidFill>
                <a:effectLst/>
                <a:latin typeface="Arial" panose="020B0604020202020204" pitchFamily="34" charset="0"/>
              </a:rPr>
              <a:t>2</a:t>
            </a:r>
            <a:r>
              <a:rPr lang="pt-BR" b="0" i="0">
                <a:solidFill>
                  <a:srgbClr val="202122"/>
                </a:solidFill>
                <a:effectLst/>
                <a:latin typeface="Arial" panose="020B0604020202020204" pitchFamily="34" charset="0"/>
              </a:rPr>
              <a:t>OH + C</a:t>
            </a:r>
            <a:r>
              <a:rPr lang="pt-BR" b="0" i="0" baseline="-25000">
                <a:solidFill>
                  <a:srgbClr val="202122"/>
                </a:solidFill>
                <a:effectLst/>
                <a:latin typeface="Arial" panose="020B0604020202020204" pitchFamily="34" charset="0"/>
              </a:rPr>
              <a:t>6</a:t>
            </a:r>
            <a:r>
              <a:rPr lang="pt-BR" b="0" i="0">
                <a:solidFill>
                  <a:srgbClr val="202122"/>
                </a:solidFill>
                <a:effectLst/>
                <a:latin typeface="Arial" panose="020B0604020202020204" pitchFamily="34" charset="0"/>
              </a:rPr>
              <a:t>H</a:t>
            </a:r>
            <a:r>
              <a:rPr lang="pt-BR" b="0" i="0" baseline="-25000">
                <a:solidFill>
                  <a:srgbClr val="202122"/>
                </a:solidFill>
                <a:effectLst/>
                <a:latin typeface="Arial" panose="020B0604020202020204" pitchFamily="34" charset="0"/>
              </a:rPr>
              <a:t>5</a:t>
            </a:r>
            <a:r>
              <a:rPr lang="pt-BR" b="0" i="0">
                <a:solidFill>
                  <a:srgbClr val="202122"/>
                </a:solidFill>
                <a:effectLst/>
                <a:latin typeface="Arial" panose="020B0604020202020204" pitchFamily="34" charset="0"/>
              </a:rPr>
              <a:t>COOK</a:t>
            </a:r>
            <a:endParaRPr lang="en-US" dirty="0"/>
          </a:p>
        </p:txBody>
      </p:sp>
      <p:sp>
        <p:nvSpPr>
          <p:cNvPr id="10" name="TextBox 9">
            <a:extLst>
              <a:ext uri="{FF2B5EF4-FFF2-40B4-BE49-F238E27FC236}">
                <a16:creationId xmlns:a16="http://schemas.microsoft.com/office/drawing/2014/main" id="{5DE11833-454B-357D-0DC2-9A28C624FC5C}"/>
              </a:ext>
            </a:extLst>
          </p:cNvPr>
          <p:cNvSpPr txBox="1"/>
          <p:nvPr/>
        </p:nvSpPr>
        <p:spPr>
          <a:xfrm>
            <a:off x="1548881" y="4079138"/>
            <a:ext cx="9675845" cy="646331"/>
          </a:xfrm>
          <a:prstGeom prst="rect">
            <a:avLst/>
          </a:prstGeom>
          <a:noFill/>
        </p:spPr>
        <p:txBody>
          <a:bodyPr wrap="square">
            <a:spAutoFit/>
          </a:bodyPr>
          <a:lstStyle/>
          <a:p>
            <a:r>
              <a:rPr lang="en-US" b="0" i="0">
                <a:solidFill>
                  <a:srgbClr val="202122"/>
                </a:solidFill>
                <a:effectLst/>
                <a:latin typeface="Arial" panose="020B0604020202020204" pitchFamily="34" charset="0"/>
              </a:rPr>
              <a:t>The process is a </a:t>
            </a:r>
            <a:r>
              <a:rPr lang="en-US" b="0" i="0" u="none" strike="noStrike">
                <a:solidFill>
                  <a:srgbClr val="3366CC"/>
                </a:solidFill>
                <a:effectLst/>
                <a:latin typeface="Arial" panose="020B0604020202020204" pitchFamily="34" charset="0"/>
                <a:hlinkClick r:id="rId8" tooltip="Redox"/>
              </a:rPr>
              <a:t>redox</a:t>
            </a:r>
            <a:r>
              <a:rPr lang="en-US" b="0" i="0">
                <a:solidFill>
                  <a:srgbClr val="202122"/>
                </a:solidFill>
                <a:effectLst/>
                <a:latin typeface="Arial" panose="020B0604020202020204" pitchFamily="34" charset="0"/>
              </a:rPr>
              <a:t> reaction involving transfer of a </a:t>
            </a:r>
            <a:r>
              <a:rPr lang="en-US" b="0" i="0" u="none" strike="noStrike">
                <a:solidFill>
                  <a:srgbClr val="3366CC"/>
                </a:solidFill>
                <a:effectLst/>
                <a:latin typeface="Arial" panose="020B0604020202020204" pitchFamily="34" charset="0"/>
                <a:hlinkClick r:id="rId9" tooltip="Hydride"/>
              </a:rPr>
              <a:t>hydride</a:t>
            </a:r>
            <a:r>
              <a:rPr lang="en-US" b="0" i="0">
                <a:solidFill>
                  <a:srgbClr val="202122"/>
                </a:solidFill>
                <a:effectLst/>
                <a:latin typeface="Arial" panose="020B0604020202020204" pitchFamily="34" charset="0"/>
              </a:rPr>
              <a:t> from one substrate molecule to the other: one aldehyde is oxidized to form the acid, the other is reduced to form the alcohol</a:t>
            </a:r>
            <a:endParaRPr lang="en-US" dirty="0"/>
          </a:p>
        </p:txBody>
      </p:sp>
    </p:spTree>
    <p:extLst>
      <p:ext uri="{BB962C8B-B14F-4D97-AF65-F5344CB8AC3E}">
        <p14:creationId xmlns:p14="http://schemas.microsoft.com/office/powerpoint/2010/main" val="3347608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9" name="Picture 3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 name="Straight Connector 4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857A068-109D-44C6-E03B-805C0D41265F}"/>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a:t>Cross Cannizzaro Reaction</a:t>
            </a:r>
          </a:p>
        </p:txBody>
      </p:sp>
      <p:pic>
        <p:nvPicPr>
          <p:cNvPr id="5" name="Picture 4">
            <a:extLst>
              <a:ext uri="{FF2B5EF4-FFF2-40B4-BE49-F238E27FC236}">
                <a16:creationId xmlns:a16="http://schemas.microsoft.com/office/drawing/2014/main" id="{AE42084D-DA34-4E92-85FD-D5490F7C4CD1}"/>
              </a:ext>
            </a:extLst>
          </p:cNvPr>
          <p:cNvPicPr>
            <a:picLocks noChangeAspect="1"/>
          </p:cNvPicPr>
          <p:nvPr/>
        </p:nvPicPr>
        <p:blipFill>
          <a:blip r:embed="rId3"/>
          <a:stretch>
            <a:fillRect/>
          </a:stretch>
        </p:blipFill>
        <p:spPr>
          <a:xfrm>
            <a:off x="378373" y="2012811"/>
            <a:ext cx="6033650" cy="3221341"/>
          </a:xfrm>
          <a:prstGeom prst="rect">
            <a:avLst/>
          </a:prstGeom>
        </p:spPr>
      </p:pic>
      <p:sp>
        <p:nvSpPr>
          <p:cNvPr id="4" name="TextBox 3">
            <a:extLst>
              <a:ext uri="{FF2B5EF4-FFF2-40B4-BE49-F238E27FC236}">
                <a16:creationId xmlns:a16="http://schemas.microsoft.com/office/drawing/2014/main" id="{91943D36-C765-4AF6-6107-9BA62D6DEE36}"/>
              </a:ext>
            </a:extLst>
          </p:cNvPr>
          <p:cNvSpPr txBox="1"/>
          <p:nvPr/>
        </p:nvSpPr>
        <p:spPr>
          <a:xfrm>
            <a:off x="6892299" y="2015734"/>
            <a:ext cx="4162555" cy="3450613"/>
          </a:xfrm>
          <a:prstGeom prst="rect">
            <a:avLst/>
          </a:prstGeom>
        </p:spPr>
        <p:txBody>
          <a:bodyPr vert="horz" lIns="91440" tIns="45720" rIns="91440" bIns="45720" rtlCol="0" anchor="t">
            <a:normAutofit/>
          </a:bodyPr>
          <a:lstStyle/>
          <a:p>
            <a:pPr indent="-228600" defTabSz="914400">
              <a:lnSpc>
                <a:spcPct val="110000"/>
              </a:lnSpc>
              <a:spcAft>
                <a:spcPts val="600"/>
              </a:spcAft>
              <a:buClr>
                <a:schemeClr val="accent1"/>
              </a:buClr>
              <a:buSzPct val="100000"/>
              <a:buFont typeface="Arial" panose="020B0604020202020204" pitchFamily="34" charset="0"/>
              <a:buChar char="•"/>
            </a:pPr>
            <a:r>
              <a:rPr lang="en-US"/>
              <a:t>If an aldehyde without alpha hydrogen is reacted with formaldehyde in the presence of a strong base to form formic acid and alcohol, this reaction is known as the cross Cannizzaro reaction. Here, formaldehyde acts as a reductant and is mixed with another aldehyde molecule for the production of the required alcohol. In this reaction, the complete transformation of the two different reactants takes place to give the desired product.</a:t>
            </a:r>
          </a:p>
        </p:txBody>
      </p:sp>
    </p:spTree>
    <p:extLst>
      <p:ext uri="{BB962C8B-B14F-4D97-AF65-F5344CB8AC3E}">
        <p14:creationId xmlns:p14="http://schemas.microsoft.com/office/powerpoint/2010/main" val="46840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1F287-F3F6-CD58-E3B6-D71270322446}"/>
              </a:ext>
            </a:extLst>
          </p:cNvPr>
          <p:cNvSpPr>
            <a:spLocks noGrp="1"/>
          </p:cNvSpPr>
          <p:nvPr>
            <p:ph type="title"/>
          </p:nvPr>
        </p:nvSpPr>
        <p:spPr/>
        <p:txBody>
          <a:bodyPr/>
          <a:lstStyle/>
          <a:p>
            <a:r>
              <a:rPr lang="en-US" dirty="0"/>
              <a:t>Intramolecular </a:t>
            </a:r>
            <a:r>
              <a:rPr lang="en-US" dirty="0" err="1"/>
              <a:t>cannizzaro</a:t>
            </a:r>
            <a:r>
              <a:rPr lang="en-US" dirty="0"/>
              <a:t> reaction</a:t>
            </a:r>
          </a:p>
        </p:txBody>
      </p:sp>
      <p:pic>
        <p:nvPicPr>
          <p:cNvPr id="3" name="Picture 2">
            <a:extLst>
              <a:ext uri="{FF2B5EF4-FFF2-40B4-BE49-F238E27FC236}">
                <a16:creationId xmlns:a16="http://schemas.microsoft.com/office/drawing/2014/main" id="{E5B35E1A-E76E-8F1D-D13F-A7D861579E1B}"/>
              </a:ext>
            </a:extLst>
          </p:cNvPr>
          <p:cNvPicPr>
            <a:picLocks noChangeAspect="1"/>
          </p:cNvPicPr>
          <p:nvPr/>
        </p:nvPicPr>
        <p:blipFill>
          <a:blip r:embed="rId2"/>
          <a:stretch>
            <a:fillRect/>
          </a:stretch>
        </p:blipFill>
        <p:spPr>
          <a:xfrm>
            <a:off x="2298548" y="1935297"/>
            <a:ext cx="8198069" cy="1923393"/>
          </a:xfrm>
          <a:prstGeom prst="rect">
            <a:avLst/>
          </a:prstGeom>
        </p:spPr>
      </p:pic>
      <p:sp>
        <p:nvSpPr>
          <p:cNvPr id="5" name="TextBox 4">
            <a:extLst>
              <a:ext uri="{FF2B5EF4-FFF2-40B4-BE49-F238E27FC236}">
                <a16:creationId xmlns:a16="http://schemas.microsoft.com/office/drawing/2014/main" id="{D7160486-B336-D9FF-A2B6-B0108AAEA61F}"/>
              </a:ext>
            </a:extLst>
          </p:cNvPr>
          <p:cNvSpPr txBox="1"/>
          <p:nvPr/>
        </p:nvSpPr>
        <p:spPr>
          <a:xfrm>
            <a:off x="3202589" y="4224061"/>
            <a:ext cx="6101254" cy="646331"/>
          </a:xfrm>
          <a:prstGeom prst="rect">
            <a:avLst/>
          </a:prstGeom>
          <a:noFill/>
        </p:spPr>
        <p:txBody>
          <a:bodyPr wrap="square">
            <a:spAutoFit/>
          </a:bodyPr>
          <a:lstStyle/>
          <a:p>
            <a:r>
              <a:rPr lang="en-US" dirty="0"/>
              <a:t>Intramolecular </a:t>
            </a:r>
            <a:r>
              <a:rPr lang="en-US" dirty="0" err="1"/>
              <a:t>cannizzaro</a:t>
            </a:r>
            <a:r>
              <a:rPr lang="en-US" dirty="0"/>
              <a:t> reaction of phenyl glyoxal to give </a:t>
            </a:r>
            <a:r>
              <a:rPr lang="en-US" dirty="0" err="1"/>
              <a:t>Mandelic</a:t>
            </a:r>
            <a:r>
              <a:rPr lang="en-US" dirty="0"/>
              <a:t> acid</a:t>
            </a:r>
          </a:p>
        </p:txBody>
      </p:sp>
    </p:spTree>
    <p:extLst>
      <p:ext uri="{BB962C8B-B14F-4D97-AF65-F5344CB8AC3E}">
        <p14:creationId xmlns:p14="http://schemas.microsoft.com/office/powerpoint/2010/main" val="234220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33935-516B-A398-E0DF-0F133715393B}"/>
              </a:ext>
            </a:extLst>
          </p:cNvPr>
          <p:cNvSpPr>
            <a:spLocks noGrp="1"/>
          </p:cNvSpPr>
          <p:nvPr>
            <p:ph type="title"/>
          </p:nvPr>
        </p:nvSpPr>
        <p:spPr>
          <a:xfrm>
            <a:off x="1295402" y="982132"/>
            <a:ext cx="9601196" cy="744031"/>
          </a:xfrm>
        </p:spPr>
        <p:txBody>
          <a:bodyPr>
            <a:normAutofit/>
          </a:bodyPr>
          <a:lstStyle/>
          <a:p>
            <a:r>
              <a:rPr lang="en-US" dirty="0">
                <a:solidFill>
                  <a:schemeClr val="accent5">
                    <a:lumMod val="75000"/>
                  </a:schemeClr>
                </a:solidFill>
              </a:rPr>
              <a:t>Some method to prepare</a:t>
            </a:r>
            <a:r>
              <a:rPr lang="ar-IQ" sz="3200" dirty="0">
                <a:solidFill>
                  <a:schemeClr val="accent5">
                    <a:lumMod val="75000"/>
                  </a:schemeClr>
                </a:solidFill>
              </a:rPr>
              <a:t> </a:t>
            </a:r>
            <a:r>
              <a:rPr kumimoji="0" lang="en-US" sz="32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hlinkClick r:id="rId2" tooltip="Aldehyde"/>
              </a:rPr>
              <a:t>aldehyde</a:t>
            </a:r>
            <a:r>
              <a:rPr kumimoji="0" lang="en-US" sz="32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t>.</a:t>
            </a:r>
            <a:r>
              <a:rPr lang="ar-IQ" sz="3200" dirty="0"/>
              <a:t>   </a:t>
            </a:r>
            <a:endParaRPr lang="en-US" sz="3200" dirty="0"/>
          </a:p>
        </p:txBody>
      </p:sp>
      <p:sp>
        <p:nvSpPr>
          <p:cNvPr id="13" name="TextBox 12">
            <a:extLst>
              <a:ext uri="{FF2B5EF4-FFF2-40B4-BE49-F238E27FC236}">
                <a16:creationId xmlns:a16="http://schemas.microsoft.com/office/drawing/2014/main" id="{562032D9-65D8-D3C2-1B23-22A4891BFFEF}"/>
              </a:ext>
            </a:extLst>
          </p:cNvPr>
          <p:cNvSpPr txBox="1"/>
          <p:nvPr/>
        </p:nvSpPr>
        <p:spPr>
          <a:xfrm>
            <a:off x="1464906" y="2799183"/>
            <a:ext cx="9431692" cy="369332"/>
          </a:xfrm>
          <a:prstGeom prst="rect">
            <a:avLst/>
          </a:prstGeom>
          <a:noFill/>
        </p:spPr>
        <p:txBody>
          <a:bodyPr wrap="square" rtlCol="0">
            <a:spAutoFit/>
          </a:bodyPr>
          <a:lstStyle/>
          <a:p>
            <a:pPr marL="342900" indent="-342900">
              <a:buFont typeface="+mj-lt"/>
              <a:buAutoNum type="arabicPeriod"/>
            </a:pPr>
            <a:r>
              <a:rPr lang="en-US" dirty="0"/>
              <a:t> </a:t>
            </a:r>
          </a:p>
        </p:txBody>
      </p:sp>
      <p:graphicFrame>
        <p:nvGraphicFramePr>
          <p:cNvPr id="15" name="Object 14">
            <a:extLst>
              <a:ext uri="{FF2B5EF4-FFF2-40B4-BE49-F238E27FC236}">
                <a16:creationId xmlns:a16="http://schemas.microsoft.com/office/drawing/2014/main" id="{C25696B5-B9BF-6C27-6A03-A39ED6B08D35}"/>
              </a:ext>
            </a:extLst>
          </p:cNvPr>
          <p:cNvGraphicFramePr>
            <a:graphicFrameLocks noChangeAspect="1"/>
          </p:cNvGraphicFramePr>
          <p:nvPr>
            <p:extLst>
              <p:ext uri="{D42A27DB-BD31-4B8C-83A1-F6EECF244321}">
                <p14:modId xmlns:p14="http://schemas.microsoft.com/office/powerpoint/2010/main" val="1630710931"/>
              </p:ext>
            </p:extLst>
          </p:nvPr>
        </p:nvGraphicFramePr>
        <p:xfrm>
          <a:off x="1912938" y="2687638"/>
          <a:ext cx="2713037" cy="595312"/>
        </p:xfrm>
        <a:graphic>
          <a:graphicData uri="http://schemas.openxmlformats.org/presentationml/2006/ole">
            <mc:AlternateContent xmlns:mc="http://schemas.openxmlformats.org/markup-compatibility/2006">
              <mc:Choice xmlns:v="urn:schemas-microsoft-com:vml" Requires="v">
                <p:oleObj name="CS ChemDraw Drawing" r:id="rId3" imgW="2712773" imgH="595849" progId="ChemDraw.Document.6.0">
                  <p:embed/>
                </p:oleObj>
              </mc:Choice>
              <mc:Fallback>
                <p:oleObj name="CS ChemDraw Drawing" r:id="rId3" imgW="2712773" imgH="595849" progId="ChemDraw.Document.6.0">
                  <p:embed/>
                  <p:pic>
                    <p:nvPicPr>
                      <p:cNvPr id="0" name=""/>
                      <p:cNvPicPr/>
                      <p:nvPr/>
                    </p:nvPicPr>
                    <p:blipFill>
                      <a:blip r:embed="rId4"/>
                      <a:stretch>
                        <a:fillRect/>
                      </a:stretch>
                    </p:blipFill>
                    <p:spPr>
                      <a:xfrm>
                        <a:off x="1912938" y="2687638"/>
                        <a:ext cx="2713037" cy="595312"/>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519A7A1-47C1-E817-6B5E-147648F2CABE}"/>
              </a:ext>
            </a:extLst>
          </p:cNvPr>
          <p:cNvGraphicFramePr>
            <a:graphicFrameLocks noChangeAspect="1"/>
          </p:cNvGraphicFramePr>
          <p:nvPr>
            <p:extLst>
              <p:ext uri="{D42A27DB-BD31-4B8C-83A1-F6EECF244321}">
                <p14:modId xmlns:p14="http://schemas.microsoft.com/office/powerpoint/2010/main" val="390102012"/>
              </p:ext>
            </p:extLst>
          </p:nvPr>
        </p:nvGraphicFramePr>
        <p:xfrm>
          <a:off x="5857875" y="2686050"/>
          <a:ext cx="4581525" cy="444500"/>
        </p:xfrm>
        <a:graphic>
          <a:graphicData uri="http://schemas.openxmlformats.org/presentationml/2006/ole">
            <mc:AlternateContent xmlns:mc="http://schemas.openxmlformats.org/markup-compatibility/2006">
              <mc:Choice xmlns:v="urn:schemas-microsoft-com:vml" Requires="v">
                <p:oleObj name="CS ChemDraw Drawing" r:id="rId5" imgW="4581224" imgH="444866" progId="ChemDraw.Document.6.0">
                  <p:embed/>
                </p:oleObj>
              </mc:Choice>
              <mc:Fallback>
                <p:oleObj name="CS ChemDraw Drawing" r:id="rId5" imgW="4581224" imgH="444866" progId="ChemDraw.Document.6.0">
                  <p:embed/>
                  <p:pic>
                    <p:nvPicPr>
                      <p:cNvPr id="0" name=""/>
                      <p:cNvPicPr/>
                      <p:nvPr/>
                    </p:nvPicPr>
                    <p:blipFill>
                      <a:blip r:embed="rId6"/>
                      <a:stretch>
                        <a:fillRect/>
                      </a:stretch>
                    </p:blipFill>
                    <p:spPr>
                      <a:xfrm>
                        <a:off x="5857875" y="2686050"/>
                        <a:ext cx="4581525" cy="4445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6714EFF-B303-71CE-C1E0-7F9C674CBEB2}"/>
              </a:ext>
            </a:extLst>
          </p:cNvPr>
          <p:cNvGraphicFramePr>
            <a:graphicFrameLocks noChangeAspect="1"/>
          </p:cNvGraphicFramePr>
          <p:nvPr>
            <p:extLst>
              <p:ext uri="{D42A27DB-BD31-4B8C-83A1-F6EECF244321}">
                <p14:modId xmlns:p14="http://schemas.microsoft.com/office/powerpoint/2010/main" val="3789718862"/>
              </p:ext>
            </p:extLst>
          </p:nvPr>
        </p:nvGraphicFramePr>
        <p:xfrm>
          <a:off x="1575578" y="3599951"/>
          <a:ext cx="5307013" cy="500063"/>
        </p:xfrm>
        <a:graphic>
          <a:graphicData uri="http://schemas.openxmlformats.org/presentationml/2006/ole">
            <mc:AlternateContent xmlns:mc="http://schemas.openxmlformats.org/markup-compatibility/2006">
              <mc:Choice xmlns:v="urn:schemas-microsoft-com:vml" Requires="v">
                <p:oleObj name="CS ChemDraw Drawing" r:id="rId7" imgW="5306382" imgH="499730" progId="ChemDraw.Document.6.0">
                  <p:embed/>
                </p:oleObj>
              </mc:Choice>
              <mc:Fallback>
                <p:oleObj name="CS ChemDraw Drawing" r:id="rId7" imgW="5306382" imgH="499730" progId="ChemDraw.Document.6.0">
                  <p:embed/>
                  <p:pic>
                    <p:nvPicPr>
                      <p:cNvPr id="0" name=""/>
                      <p:cNvPicPr/>
                      <p:nvPr/>
                    </p:nvPicPr>
                    <p:blipFill>
                      <a:blip r:embed="rId8"/>
                      <a:stretch>
                        <a:fillRect/>
                      </a:stretch>
                    </p:blipFill>
                    <p:spPr>
                      <a:xfrm>
                        <a:off x="1575578" y="3599951"/>
                        <a:ext cx="5307013" cy="500063"/>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1453E68F-14D4-2F3D-8BB6-C50E31641DA3}"/>
              </a:ext>
            </a:extLst>
          </p:cNvPr>
          <p:cNvGraphicFramePr>
            <a:graphicFrameLocks noChangeAspect="1"/>
          </p:cNvGraphicFramePr>
          <p:nvPr>
            <p:extLst>
              <p:ext uri="{D42A27DB-BD31-4B8C-83A1-F6EECF244321}">
                <p14:modId xmlns:p14="http://schemas.microsoft.com/office/powerpoint/2010/main" val="3862059796"/>
              </p:ext>
            </p:extLst>
          </p:nvPr>
        </p:nvGraphicFramePr>
        <p:xfrm>
          <a:off x="2444750" y="4311650"/>
          <a:ext cx="6988175" cy="438150"/>
        </p:xfrm>
        <a:graphic>
          <a:graphicData uri="http://schemas.openxmlformats.org/presentationml/2006/ole">
            <mc:AlternateContent xmlns:mc="http://schemas.openxmlformats.org/markup-compatibility/2006">
              <mc:Choice xmlns:v="urn:schemas-microsoft-com:vml" Requires="v">
                <p:oleObj name="CS ChemDraw Drawing" r:id="rId9" imgW="4581224" imgH="438912" progId="ChemDraw.Document.6.0">
                  <p:embed/>
                </p:oleObj>
              </mc:Choice>
              <mc:Fallback>
                <p:oleObj name="CS ChemDraw Drawing" r:id="rId9" imgW="4581224" imgH="438912" progId="ChemDraw.Document.6.0">
                  <p:embed/>
                  <p:pic>
                    <p:nvPicPr>
                      <p:cNvPr id="0" name=""/>
                      <p:cNvPicPr/>
                      <p:nvPr/>
                    </p:nvPicPr>
                    <p:blipFill>
                      <a:blip r:embed="rId10"/>
                      <a:stretch>
                        <a:fillRect/>
                      </a:stretch>
                    </p:blipFill>
                    <p:spPr>
                      <a:xfrm>
                        <a:off x="2444750" y="4311650"/>
                        <a:ext cx="6988175" cy="438150"/>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553516B-C782-6617-2328-F21D1B9119EF}"/>
              </a:ext>
            </a:extLst>
          </p:cNvPr>
          <p:cNvSpPr/>
          <p:nvPr/>
        </p:nvSpPr>
        <p:spPr>
          <a:xfrm>
            <a:off x="1295402" y="4804358"/>
            <a:ext cx="9601196" cy="1380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a:extLst>
              <a:ext uri="{FF2B5EF4-FFF2-40B4-BE49-F238E27FC236}">
                <a16:creationId xmlns:a16="http://schemas.microsoft.com/office/drawing/2014/main" id="{FC916F3F-34D3-DA90-6E81-9B73A4D05421}"/>
              </a:ext>
            </a:extLst>
          </p:cNvPr>
          <p:cNvGraphicFramePr>
            <a:graphicFrameLocks noChangeAspect="1"/>
          </p:cNvGraphicFramePr>
          <p:nvPr>
            <p:extLst>
              <p:ext uri="{D42A27DB-BD31-4B8C-83A1-F6EECF244321}">
                <p14:modId xmlns:p14="http://schemas.microsoft.com/office/powerpoint/2010/main" val="386574328"/>
              </p:ext>
            </p:extLst>
          </p:nvPr>
        </p:nvGraphicFramePr>
        <p:xfrm>
          <a:off x="1810139" y="4918793"/>
          <a:ext cx="8696130" cy="917575"/>
        </p:xfrm>
        <a:graphic>
          <a:graphicData uri="http://schemas.openxmlformats.org/presentationml/2006/ole">
            <mc:AlternateContent xmlns:mc="http://schemas.openxmlformats.org/markup-compatibility/2006">
              <mc:Choice xmlns:v="urn:schemas-microsoft-com:vml" Requires="v">
                <p:oleObj name="CS ChemDraw Drawing" r:id="rId11" imgW="6096000" imgH="917377" progId="ChemDraw.Document.6.0">
                  <p:embed/>
                </p:oleObj>
              </mc:Choice>
              <mc:Fallback>
                <p:oleObj name="CS ChemDraw Drawing" r:id="rId11" imgW="6096000" imgH="917377" progId="ChemDraw.Document.6.0">
                  <p:embed/>
                  <p:pic>
                    <p:nvPicPr>
                      <p:cNvPr id="0" name=""/>
                      <p:cNvPicPr/>
                      <p:nvPr/>
                    </p:nvPicPr>
                    <p:blipFill>
                      <a:blip r:embed="rId12"/>
                      <a:stretch>
                        <a:fillRect/>
                      </a:stretch>
                    </p:blipFill>
                    <p:spPr>
                      <a:xfrm>
                        <a:off x="1810139" y="4918793"/>
                        <a:ext cx="8696130" cy="917575"/>
                      </a:xfrm>
                      <a:prstGeom prst="rect">
                        <a:avLst/>
                      </a:prstGeom>
                    </p:spPr>
                  </p:pic>
                </p:oleObj>
              </mc:Fallback>
            </mc:AlternateContent>
          </a:graphicData>
        </a:graphic>
      </p:graphicFrame>
    </p:spTree>
    <p:extLst>
      <p:ext uri="{BB962C8B-B14F-4D97-AF65-F5344CB8AC3E}">
        <p14:creationId xmlns:p14="http://schemas.microsoft.com/office/powerpoint/2010/main" val="44967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050" name="Picture 2" descr="[Solved] 2-Methyl-2-butanol + HCl(aq) (12.0 M) -&gt;2-methyl-2 ...">
            <a:extLst>
              <a:ext uri="{FF2B5EF4-FFF2-40B4-BE49-F238E27FC236}">
                <a16:creationId xmlns:a16="http://schemas.microsoft.com/office/drawing/2014/main" id="{4C2E6032-2DDF-F4B8-F22F-AE5AF7D5E1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4610" y="350556"/>
            <a:ext cx="11542779" cy="615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87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nnizzaro Reaction: Examples, Mechanism, and Application">
            <a:extLst>
              <a:ext uri="{FF2B5EF4-FFF2-40B4-BE49-F238E27FC236}">
                <a16:creationId xmlns:a16="http://schemas.microsoft.com/office/drawing/2014/main" id="{02AE926B-5E60-79B7-6D7E-0FB2FBDAA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70" y="876300"/>
            <a:ext cx="9563663" cy="533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58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Pipette over three glass jars">
            <a:extLst>
              <a:ext uri="{FF2B5EF4-FFF2-40B4-BE49-F238E27FC236}">
                <a16:creationId xmlns:a16="http://schemas.microsoft.com/office/drawing/2014/main" id="{1FFAEBF1-793B-ED4A-AECD-B92FC71C8B13}"/>
              </a:ext>
            </a:extLst>
          </p:cNvPr>
          <p:cNvPicPr>
            <a:picLocks noChangeAspect="1"/>
          </p:cNvPicPr>
          <p:nvPr/>
        </p:nvPicPr>
        <p:blipFill rotWithShape="1">
          <a:blip r:embed="rId2">
            <a:duotone>
              <a:prstClr val="black"/>
              <a:schemeClr val="tx2">
                <a:tint val="45000"/>
                <a:satMod val="400000"/>
              </a:schemeClr>
            </a:duotone>
            <a:alphaModFix amt="40000"/>
          </a:blip>
          <a:srcRect t="5004" b="10727"/>
          <a:stretch/>
        </p:blipFill>
        <p:spPr>
          <a:xfrm>
            <a:off x="20" y="10"/>
            <a:ext cx="12191980" cy="6857990"/>
          </a:xfrm>
          <a:prstGeom prst="rect">
            <a:avLst/>
          </a:prstGeom>
        </p:spPr>
      </p:pic>
      <p:sp>
        <p:nvSpPr>
          <p:cNvPr id="2" name="Title 1">
            <a:extLst>
              <a:ext uri="{FF2B5EF4-FFF2-40B4-BE49-F238E27FC236}">
                <a16:creationId xmlns:a16="http://schemas.microsoft.com/office/drawing/2014/main" id="{0CB2651A-F75F-6782-94F9-4EE995345924}"/>
              </a:ext>
            </a:extLst>
          </p:cNvPr>
          <p:cNvSpPr>
            <a:spLocks noGrp="1"/>
          </p:cNvSpPr>
          <p:nvPr>
            <p:ph type="title"/>
          </p:nvPr>
        </p:nvSpPr>
        <p:spPr/>
        <p:txBody>
          <a:bodyPr>
            <a:normAutofit/>
          </a:bodyPr>
          <a:lstStyle/>
          <a:p>
            <a:r>
              <a:rPr lang="en-US"/>
              <a:t>Procedure: </a:t>
            </a:r>
          </a:p>
        </p:txBody>
      </p:sp>
      <p:sp>
        <p:nvSpPr>
          <p:cNvPr id="3" name="Content Placeholder 2">
            <a:extLst>
              <a:ext uri="{FF2B5EF4-FFF2-40B4-BE49-F238E27FC236}">
                <a16:creationId xmlns:a16="http://schemas.microsoft.com/office/drawing/2014/main" id="{F38EDB9C-6B87-3420-95CC-12938F269FB2}"/>
              </a:ext>
            </a:extLst>
          </p:cNvPr>
          <p:cNvSpPr>
            <a:spLocks noGrp="1"/>
          </p:cNvSpPr>
          <p:nvPr>
            <p:ph idx="1"/>
          </p:nvPr>
        </p:nvSpPr>
        <p:spPr>
          <a:xfrm>
            <a:off x="1227644" y="1941087"/>
            <a:ext cx="9603275" cy="3450613"/>
          </a:xfrm>
        </p:spPr>
        <p:txBody>
          <a:bodyPr>
            <a:normAutofit fontScale="92500" lnSpcReduction="10000"/>
          </a:bodyPr>
          <a:lstStyle/>
          <a:p>
            <a:r>
              <a:rPr lang="en-US" dirty="0">
                <a:solidFill>
                  <a:srgbClr val="FFFFFF"/>
                </a:solidFill>
              </a:rPr>
              <a:t>Wash the reagent bottle</a:t>
            </a:r>
          </a:p>
          <a:p>
            <a:r>
              <a:rPr lang="en-US" dirty="0">
                <a:solidFill>
                  <a:srgbClr val="FFFFFF"/>
                </a:solidFill>
              </a:rPr>
              <a:t>Put 3 g of KOH. </a:t>
            </a:r>
          </a:p>
          <a:p>
            <a:r>
              <a:rPr lang="en-US" dirty="0">
                <a:solidFill>
                  <a:srgbClr val="FFFFFF"/>
                </a:solidFill>
              </a:rPr>
              <a:t>Add 2ml tap water.</a:t>
            </a:r>
          </a:p>
          <a:p>
            <a:r>
              <a:rPr lang="en-US" dirty="0">
                <a:solidFill>
                  <a:srgbClr val="FFFFFF"/>
                </a:solidFill>
              </a:rPr>
              <a:t>Cool the solution (</a:t>
            </a:r>
            <a:r>
              <a:rPr lang="en-US" dirty="0" err="1">
                <a:solidFill>
                  <a:srgbClr val="FFFFFF"/>
                </a:solidFill>
              </a:rPr>
              <a:t>Canizzaro</a:t>
            </a:r>
            <a:r>
              <a:rPr lang="en-US" dirty="0">
                <a:solidFill>
                  <a:srgbClr val="FFFFFF"/>
                </a:solidFill>
              </a:rPr>
              <a:t> reaction is exothermic). </a:t>
            </a:r>
          </a:p>
          <a:p>
            <a:r>
              <a:rPr lang="en-US" dirty="0">
                <a:solidFill>
                  <a:srgbClr val="FFFFFF"/>
                </a:solidFill>
              </a:rPr>
              <a:t>Add 3ml of benzaldehyde.</a:t>
            </a:r>
          </a:p>
          <a:p>
            <a:r>
              <a:rPr lang="en-US" dirty="0">
                <a:solidFill>
                  <a:srgbClr val="FFFFFF"/>
                </a:solidFill>
              </a:rPr>
              <a:t>Shake 10-15 min until thick white emulsion formed.</a:t>
            </a:r>
          </a:p>
          <a:p>
            <a:r>
              <a:rPr lang="en-US" dirty="0">
                <a:solidFill>
                  <a:srgbClr val="FFFFFF"/>
                </a:solidFill>
              </a:rPr>
              <a:t>Allow the mixture above to stand to the next lab by which time the reaction should have been completed.</a:t>
            </a:r>
          </a:p>
          <a:p>
            <a:endParaRPr lang="en-US" dirty="0">
              <a:solidFill>
                <a:srgbClr val="FFFFFF"/>
              </a:solidFill>
            </a:endParaRPr>
          </a:p>
        </p:txBody>
      </p:sp>
      <p:sp>
        <p:nvSpPr>
          <p:cNvPr id="4" name="TextBox 3">
            <a:extLst>
              <a:ext uri="{FF2B5EF4-FFF2-40B4-BE49-F238E27FC236}">
                <a16:creationId xmlns:a16="http://schemas.microsoft.com/office/drawing/2014/main" id="{6A78BDFC-E468-143F-52FF-FCD18566F048}"/>
              </a:ext>
            </a:extLst>
          </p:cNvPr>
          <p:cNvSpPr txBox="1"/>
          <p:nvPr/>
        </p:nvSpPr>
        <p:spPr>
          <a:xfrm>
            <a:off x="3517639" y="2666632"/>
            <a:ext cx="1800809" cy="391886"/>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91681164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979</TotalTime>
  <Words>1225</Words>
  <Application>Microsoft Office PowerPoint</Application>
  <PresentationFormat>Widescreen</PresentationFormat>
  <Paragraphs>106</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Aptos</vt:lpstr>
      <vt:lpstr>Arial</vt:lpstr>
      <vt:lpstr>Garamond</vt:lpstr>
      <vt:lpstr>Gill Sans MT</vt:lpstr>
      <vt:lpstr>Gallery</vt:lpstr>
      <vt:lpstr>CS ChemDraw Drawing</vt:lpstr>
      <vt:lpstr>PowerPoint Presentation</vt:lpstr>
      <vt:lpstr>Cannizzaro Reaction</vt:lpstr>
      <vt:lpstr>PowerPoint Presentation</vt:lpstr>
      <vt:lpstr>Cross Cannizzaro Reaction</vt:lpstr>
      <vt:lpstr>Intramolecular cannizzaro reaction</vt:lpstr>
      <vt:lpstr>Some method to prepare aldehyde.   </vt:lpstr>
      <vt:lpstr>PowerPoint Presentation</vt:lpstr>
      <vt:lpstr>PowerPoint Presentation</vt:lpstr>
      <vt:lpstr>Procedure: </vt:lpstr>
      <vt:lpstr>Properties of benzyl alcohol</vt:lpstr>
      <vt:lpstr>Properties of benzoic acid</vt:lpstr>
      <vt:lpstr>Uses Both alcohols and organic acids are well known for their biological actions.</vt:lpstr>
      <vt:lpstr>separation funnel</vt:lpstr>
      <vt:lpstr>Separation</vt:lpstr>
      <vt:lpstr>Separation of benzoic acid and benzyl alcohol</vt:lpstr>
      <vt:lpstr>PowerPoint Presentation</vt:lpstr>
      <vt:lpstr>PowerPoint Presentation</vt:lpstr>
      <vt:lpstr>PowerPoint Presentation</vt:lpstr>
      <vt:lpstr>Recrystallization of benzoic acid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HASAN</dc:creator>
  <cp:lastModifiedBy>MOHAMMED HASAN</cp:lastModifiedBy>
  <cp:revision>16</cp:revision>
  <dcterms:created xsi:type="dcterms:W3CDTF">2024-01-19T18:11:19Z</dcterms:created>
  <dcterms:modified xsi:type="dcterms:W3CDTF">2024-03-01T18:00:45Z</dcterms:modified>
</cp:coreProperties>
</file>