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4" r:id="rId3"/>
    <p:sldId id="279" r:id="rId4"/>
    <p:sldId id="276" r:id="rId5"/>
    <p:sldId id="280" r:id="rId6"/>
    <p:sldId id="260" r:id="rId7"/>
    <p:sldId id="259" r:id="rId8"/>
    <p:sldId id="258" r:id="rId9"/>
    <p:sldId id="291" r:id="rId10"/>
    <p:sldId id="270" r:id="rId11"/>
    <p:sldId id="292" r:id="rId12"/>
    <p:sldId id="293" r:id="rId13"/>
    <p:sldId id="267"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15"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4" name="Rounded Rectangle 3"/>
          <p:cNvSpPr/>
          <p:nvPr/>
        </p:nvSpPr>
        <p:spPr>
          <a:xfrm>
            <a:off x="1143000" y="457200"/>
            <a:ext cx="6629400" cy="3048000"/>
          </a:xfrm>
          <a:prstGeom prst="roundRect">
            <a:avLst/>
          </a:prstGeom>
        </p:spPr>
        <p:style>
          <a:lnRef idx="1">
            <a:schemeClr val="accent1"/>
          </a:lnRef>
          <a:fillRef idx="2">
            <a:schemeClr val="accent1"/>
          </a:fillRef>
          <a:effectRef idx="1">
            <a:schemeClr val="accent1"/>
          </a:effectRef>
          <a:fontRef idx="minor">
            <a:schemeClr val="dk1"/>
          </a:fontRef>
        </p:style>
        <p:txBody>
          <a:bodyPr vert="horz" rtlCol="1" anchor="ctr"/>
          <a:lstStyle/>
          <a:p>
            <a:pPr algn="ctr"/>
            <a:r>
              <a:rPr lang="en-US" sz="6000" dirty="0" smtClean="0">
                <a:latin typeface="Times New Roman" pitchFamily="18" charset="0"/>
                <a:cs typeface="Times New Roman" pitchFamily="18" charset="0"/>
              </a:rPr>
              <a:t>Motion Sickness</a:t>
            </a:r>
            <a:endParaRPr lang="ar-IQ" sz="6000" dirty="0">
              <a:latin typeface="Times New Roman" pitchFamily="18" charset="0"/>
              <a:cs typeface="Times New Roman" pitchFamily="18" charset="0"/>
            </a:endParaRPr>
          </a:p>
        </p:txBody>
      </p:sp>
      <p:sp>
        <p:nvSpPr>
          <p:cNvPr id="3" name="Subtitle 2"/>
          <p:cNvSpPr txBox="1">
            <a:spLocks/>
          </p:cNvSpPr>
          <p:nvPr/>
        </p:nvSpPr>
        <p:spPr>
          <a:xfrm>
            <a:off x="1371600" y="3872345"/>
            <a:ext cx="6400800" cy="1752600"/>
          </a:xfrm>
          <a:prstGeom prst="rect">
            <a:avLst/>
          </a:prstGeom>
        </p:spPr>
        <p:style>
          <a:lnRef idx="1">
            <a:schemeClr val="dk1"/>
          </a:lnRef>
          <a:fillRef idx="2">
            <a:schemeClr val="dk1"/>
          </a:fillRef>
          <a:effectRef idx="1">
            <a:schemeClr val="dk1"/>
          </a:effectRef>
          <a:fontRef idx="minor">
            <a:schemeClr val="dk1"/>
          </a:fontRef>
        </p:style>
        <p:txBody>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r>
              <a:rPr lang="en-US" b="1" dirty="0" smtClean="0">
                <a:solidFill>
                  <a:schemeClr val="tx1">
                    <a:lumMod val="75000"/>
                    <a:lumOff val="25000"/>
                  </a:schemeClr>
                </a:solidFill>
                <a:latin typeface="Times New Roman" pitchFamily="18" charset="0"/>
                <a:cs typeface="Times New Roman" pitchFamily="18" charset="0"/>
              </a:rPr>
              <a:t>Prepared by:</a:t>
            </a:r>
          </a:p>
          <a:p>
            <a:r>
              <a:rPr lang="en-US" b="1" dirty="0" smtClean="0">
                <a:solidFill>
                  <a:schemeClr val="tx1">
                    <a:lumMod val="75000"/>
                    <a:lumOff val="25000"/>
                  </a:schemeClr>
                </a:solidFill>
                <a:latin typeface="Times New Roman" pitchFamily="18" charset="0"/>
                <a:cs typeface="Times New Roman" pitchFamily="18" charset="0"/>
              </a:rPr>
              <a:t>Assist. </a:t>
            </a:r>
            <a:r>
              <a:rPr lang="en-US" b="1" dirty="0" err="1" smtClean="0">
                <a:solidFill>
                  <a:schemeClr val="tx1">
                    <a:lumMod val="75000"/>
                    <a:lumOff val="25000"/>
                  </a:schemeClr>
                </a:solidFill>
                <a:latin typeface="Times New Roman" pitchFamily="18" charset="0"/>
                <a:cs typeface="Times New Roman" pitchFamily="18" charset="0"/>
              </a:rPr>
              <a:t>Lect.Lubab</a:t>
            </a:r>
            <a:r>
              <a:rPr lang="en-US" b="1" dirty="0" smtClean="0">
                <a:solidFill>
                  <a:schemeClr val="tx1">
                    <a:lumMod val="75000"/>
                    <a:lumOff val="25000"/>
                  </a:schemeClr>
                </a:solidFill>
                <a:latin typeface="Times New Roman" pitchFamily="18" charset="0"/>
                <a:cs typeface="Times New Roman" pitchFamily="18" charset="0"/>
              </a:rPr>
              <a:t> </a:t>
            </a:r>
            <a:r>
              <a:rPr lang="en-US" b="1" dirty="0" err="1" smtClean="0">
                <a:solidFill>
                  <a:schemeClr val="tx1">
                    <a:lumMod val="75000"/>
                    <a:lumOff val="25000"/>
                  </a:schemeClr>
                </a:solidFill>
                <a:latin typeface="Times New Roman" pitchFamily="18" charset="0"/>
                <a:cs typeface="Times New Roman" pitchFamily="18" charset="0"/>
              </a:rPr>
              <a:t>Tarek</a:t>
            </a:r>
            <a:r>
              <a:rPr lang="en-US" b="1" dirty="0" smtClean="0">
                <a:solidFill>
                  <a:schemeClr val="tx1">
                    <a:lumMod val="75000"/>
                    <a:lumOff val="25000"/>
                  </a:schemeClr>
                </a:solidFill>
                <a:latin typeface="Times New Roman" pitchFamily="18" charset="0"/>
                <a:cs typeface="Times New Roman" pitchFamily="18" charset="0"/>
              </a:rPr>
              <a:t> </a:t>
            </a:r>
            <a:r>
              <a:rPr lang="en-US" b="1" dirty="0" err="1" smtClean="0">
                <a:solidFill>
                  <a:schemeClr val="tx1">
                    <a:lumMod val="75000"/>
                    <a:lumOff val="25000"/>
                  </a:schemeClr>
                </a:solidFill>
                <a:latin typeface="Times New Roman" pitchFamily="18" charset="0"/>
                <a:cs typeface="Times New Roman" pitchFamily="18" charset="0"/>
              </a:rPr>
              <a:t>Nafea</a:t>
            </a:r>
            <a:endParaRPr lang="en-US" b="1" dirty="0" smtClean="0">
              <a:solidFill>
                <a:schemeClr val="tx1">
                  <a:lumMod val="75000"/>
                  <a:lumOff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85748962"/>
      </p:ext>
    </p:extLst>
  </p:cSld>
  <p:clrMapOvr>
    <a:masterClrMapping/>
  </p:clrMapOvr>
  <mc:AlternateContent xmlns:mc="http://schemas.openxmlformats.org/markup-compatibility/2006">
    <mc:Choice xmlns:p14="http://schemas.microsoft.com/office/powerpoint/2010/main" Requires="p14">
      <p:transition spd="slow" p14:dur="2000" advTm="7172"/>
    </mc:Choice>
    <mc:Fallback>
      <p:transition spd="slow" advTm="717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7172" name="Picture 4" descr="C:\Users\hadeel_delman-53\Desktop\New folder\download.jpg"/>
          <p:cNvPicPr>
            <a:picLocks noChangeAspect="1" noChangeArrowheads="1"/>
          </p:cNvPicPr>
          <p:nvPr/>
        </p:nvPicPr>
        <p:blipFill>
          <a:blip r:embed="rId2" cstate="print"/>
          <a:srcRect/>
          <a:stretch>
            <a:fillRect/>
          </a:stretch>
        </p:blipFill>
        <p:spPr bwMode="auto">
          <a:xfrm>
            <a:off x="1981200" y="0"/>
            <a:ext cx="5257800" cy="3733800"/>
          </a:xfrm>
          <a:prstGeom prst="rect">
            <a:avLst/>
          </a:prstGeom>
          <a:noFill/>
        </p:spPr>
      </p:pic>
      <p:pic>
        <p:nvPicPr>
          <p:cNvPr id="2050" name="Picture 2"/>
          <p:cNvPicPr>
            <a:picLocks noChangeAspect="1" noChangeArrowheads="1"/>
          </p:cNvPicPr>
          <p:nvPr/>
        </p:nvPicPr>
        <p:blipFill>
          <a:blip r:embed="rId3" cstate="print"/>
          <a:srcRect/>
          <a:stretch>
            <a:fillRect/>
          </a:stretch>
        </p:blipFill>
        <p:spPr bwMode="auto">
          <a:xfrm>
            <a:off x="2133600" y="3886200"/>
            <a:ext cx="4800600" cy="27432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2000" advTm="9932"/>
    </mc:Choice>
    <mc:Fallback>
      <p:transition spd="slow" advTm="993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hyaa\Pictures\promethazine-hydrochloride-tablets-10-mg-500x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8200"/>
            <a:ext cx="5943600" cy="2947989"/>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yahyaa\Pictures\image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86200"/>
            <a:ext cx="54864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230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yahyaa\Pictures\Prom-25-300x3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219200"/>
            <a:ext cx="53340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7220212"/>
      </p:ext>
    </p:extLst>
  </p:cSld>
  <p:clrMapOvr>
    <a:masterClrMapping/>
  </p:clrMapOvr>
  <mc:AlternateContent xmlns:mc="http://schemas.openxmlformats.org/markup-compatibility/2006">
    <mc:Choice xmlns:p14="http://schemas.microsoft.com/office/powerpoint/2010/main" Requires="p14">
      <p:transition spd="slow" p14:dur="2000" advTm="16933"/>
    </mc:Choice>
    <mc:Fallback>
      <p:transition spd="slow" advTm="1693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828800"/>
          </a:xfrm>
        </p:spPr>
        <p:style>
          <a:lnRef idx="1">
            <a:schemeClr val="accent1"/>
          </a:lnRef>
          <a:fillRef idx="2">
            <a:schemeClr val="accent1"/>
          </a:fillRef>
          <a:effectRef idx="1">
            <a:schemeClr val="accent1"/>
          </a:effectRef>
          <a:fontRef idx="minor">
            <a:schemeClr val="dk1"/>
          </a:fontRef>
        </p:style>
        <p:txBody>
          <a:bodyPr>
            <a:noAutofit/>
          </a:bodyPr>
          <a:lstStyle/>
          <a:p>
            <a:r>
              <a:rPr lang="en-US" sz="5400" i="1" dirty="0" smtClean="0">
                <a:latin typeface="+mn-lt"/>
              </a:rPr>
              <a:t>Scopolamine</a:t>
            </a:r>
            <a:br>
              <a:rPr lang="en-US" sz="5400" i="1" dirty="0" smtClean="0">
                <a:latin typeface="+mn-lt"/>
              </a:rPr>
            </a:br>
            <a:r>
              <a:rPr lang="en-US" sz="5400" i="1" dirty="0" smtClean="0">
                <a:latin typeface="+mn-lt"/>
              </a:rPr>
              <a:t>(Hyoscine hydrobromide)</a:t>
            </a:r>
            <a:endParaRPr lang="ar-IQ" sz="5400" i="1" dirty="0">
              <a:latin typeface="+mn-lt"/>
            </a:endParaRPr>
          </a:p>
        </p:txBody>
      </p:sp>
      <p:pic>
        <p:nvPicPr>
          <p:cNvPr id="1026" name="Picture 2"/>
          <p:cNvPicPr>
            <a:picLocks noChangeAspect="1" noChangeArrowheads="1"/>
          </p:cNvPicPr>
          <p:nvPr/>
        </p:nvPicPr>
        <p:blipFill>
          <a:blip r:embed="rId2" cstate="print"/>
          <a:srcRect/>
          <a:stretch>
            <a:fillRect/>
          </a:stretch>
        </p:blipFill>
        <p:spPr bwMode="auto">
          <a:xfrm>
            <a:off x="2514600" y="2514600"/>
            <a:ext cx="4114800" cy="39624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spd="slow" p14:dur="2000" advTm="17916"/>
    </mc:Choice>
    <mc:Fallback>
      <p:transition spd="slow" advTm="1791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marL="342900" lvl="0" indent="-342900" algn="l">
              <a:lnSpc>
                <a:spcPct val="115000"/>
              </a:lnSpc>
              <a:spcBef>
                <a:spcPts val="0"/>
              </a:spcBef>
              <a:buFont typeface="+mj-lt"/>
              <a:buAutoNum type="arabicPeriod"/>
            </a:pP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200" b="1" dirty="0" smtClean="0">
                <a:solidFill>
                  <a:prstClr val="black"/>
                </a:solidFill>
                <a:ea typeface="Calibri"/>
                <a:cs typeface="Arial"/>
              </a:rPr>
              <a:t/>
            </a:r>
            <a:br>
              <a:rPr lang="en-US" sz="1200" b="1" dirty="0" smtClean="0">
                <a:solidFill>
                  <a:prstClr val="black"/>
                </a:solidFill>
                <a:ea typeface="Calibri"/>
                <a:cs typeface="Arial"/>
              </a:rPr>
            </a:br>
            <a:r>
              <a:rPr lang="en-US" sz="1100" b="1" i="1" dirty="0" smtClean="0">
                <a:latin typeface="Times New Roman"/>
                <a:ea typeface="Calibri"/>
                <a:cs typeface="Arial"/>
              </a:rPr>
              <a:t/>
            </a:r>
            <a:br>
              <a:rPr lang="en-US" sz="1100" b="1" i="1" dirty="0" smtClean="0">
                <a:latin typeface="Times New Roman"/>
                <a:ea typeface="Calibri"/>
                <a:cs typeface="Arial"/>
              </a:rPr>
            </a:br>
            <a:r>
              <a:rPr lang="en-US" sz="1600" b="1" i="1" dirty="0" smtClean="0">
                <a:latin typeface="Times New Roman"/>
                <a:ea typeface="Calibri"/>
                <a:cs typeface="Arial"/>
              </a:rPr>
              <a:t>2</a:t>
            </a:r>
            <a:r>
              <a:rPr lang="en-US" sz="1600" b="1" i="1" dirty="0">
                <a:latin typeface="Times New Roman"/>
                <a:ea typeface="Calibri"/>
                <a:cs typeface="Arial"/>
              </a:rPr>
              <a:t>. </a:t>
            </a:r>
            <a:r>
              <a:rPr lang="en-US" sz="2000" b="1" i="1" dirty="0">
                <a:solidFill>
                  <a:prstClr val="black"/>
                </a:solidFill>
                <a:latin typeface="Times New Roman"/>
                <a:ea typeface="Calibri"/>
                <a:cs typeface="Arial"/>
              </a:rPr>
              <a:t>Anticholinergic agents</a:t>
            </a:r>
            <a:r>
              <a:rPr lang="en-US" sz="1800" b="1" dirty="0">
                <a:solidFill>
                  <a:prstClr val="black"/>
                </a:solidFill>
                <a:ea typeface="Calibri"/>
                <a:cs typeface="Arial"/>
              </a:rPr>
              <a:t/>
            </a:r>
            <a:br>
              <a:rPr lang="en-US" sz="1800" b="1" dirty="0">
                <a:solidFill>
                  <a:prstClr val="black"/>
                </a:solidFill>
                <a:ea typeface="Calibri"/>
                <a:cs typeface="Arial"/>
              </a:rPr>
            </a:br>
            <a:r>
              <a:rPr lang="en-US" sz="1600" b="1" i="1" dirty="0">
                <a:latin typeface="Times New Roman"/>
                <a:ea typeface="Calibri"/>
                <a:cs typeface="Arial"/>
              </a:rPr>
              <a:t/>
            </a:r>
            <a:br>
              <a:rPr lang="en-US" sz="1600" b="1"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i="1" dirty="0" smtClean="0">
                <a:latin typeface="Times New Roman"/>
                <a:ea typeface="Calibri"/>
                <a:cs typeface="Arial"/>
              </a:rPr>
              <a:t/>
            </a:r>
            <a:br>
              <a:rPr lang="en-US" sz="1400" i="1" dirty="0" smtClean="0">
                <a:latin typeface="Times New Roman"/>
                <a:ea typeface="Calibri"/>
                <a:cs typeface="Arial"/>
              </a:rPr>
            </a:br>
            <a:r>
              <a:rPr lang="en-US" sz="1400" i="1" dirty="0">
                <a:latin typeface="Times New Roman"/>
                <a:ea typeface="Calibri"/>
                <a:cs typeface="Arial"/>
              </a:rPr>
              <a:t/>
            </a:r>
            <a:br>
              <a:rPr lang="en-US" sz="1400" i="1" dirty="0">
                <a:latin typeface="Times New Roman"/>
                <a:ea typeface="Calibri"/>
                <a:cs typeface="Arial"/>
              </a:rPr>
            </a:br>
            <a:r>
              <a:rPr lang="en-US" sz="1400" b="1" dirty="0">
                <a:latin typeface="Times New Roman"/>
                <a:ea typeface="Calibri"/>
                <a:cs typeface="Arial"/>
              </a:rPr>
              <a:t> </a:t>
            </a:r>
            <a:r>
              <a:rPr lang="en-US" sz="1200" dirty="0">
                <a:ea typeface="Calibri"/>
                <a:cs typeface="Arial"/>
              </a:rPr>
              <a:t/>
            </a:r>
            <a:br>
              <a:rPr lang="en-US" sz="1200" dirty="0">
                <a:ea typeface="Calibri"/>
                <a:cs typeface="Arial"/>
              </a:rPr>
            </a:br>
            <a:r>
              <a:rPr lang="en-US" sz="1400" b="1" dirty="0">
                <a:latin typeface="Times New Roman"/>
                <a:ea typeface="Calibri"/>
                <a:cs typeface="Arial"/>
              </a:rPr>
              <a:t> </a:t>
            </a:r>
            <a:endParaRPr lang="en-US" sz="1200" dirty="0">
              <a:ea typeface="Calibri"/>
              <a:cs typeface="Arial"/>
            </a:endParaRPr>
          </a:p>
        </p:txBody>
      </p:sp>
      <p:sp>
        <p:nvSpPr>
          <p:cNvPr id="3" name="Content Placeholder 2"/>
          <p:cNvSpPr>
            <a:spLocks noGrp="1"/>
          </p:cNvSpPr>
          <p:nvPr>
            <p:ph idx="1"/>
          </p:nvPr>
        </p:nvSpPr>
        <p:spPr>
          <a:xfrm>
            <a:off x="152400" y="762000"/>
            <a:ext cx="8839200" cy="5943600"/>
          </a:xfrm>
        </p:spPr>
        <p:txBody>
          <a:bodyPr>
            <a:noAutofit/>
          </a:bodyPr>
          <a:lstStyle/>
          <a:p>
            <a:pPr marL="0" indent="0">
              <a:buNone/>
            </a:pPr>
            <a:r>
              <a:rPr lang="en-US" sz="1600" b="1" i="1" dirty="0" err="1" smtClean="0">
                <a:solidFill>
                  <a:srgbClr val="C00000"/>
                </a:solidFill>
                <a:latin typeface="Times New Roman" pitchFamily="18" charset="0"/>
                <a:ea typeface="Calibri"/>
                <a:cs typeface="Times New Roman" pitchFamily="18" charset="0"/>
              </a:rPr>
              <a:t>Hyoscine</a:t>
            </a:r>
            <a:r>
              <a:rPr lang="en-US" sz="1600" b="1" i="1" dirty="0" smtClean="0">
                <a:solidFill>
                  <a:srgbClr val="C00000"/>
                </a:solidFill>
                <a:latin typeface="Times New Roman" pitchFamily="18" charset="0"/>
                <a:ea typeface="Calibri"/>
                <a:cs typeface="Times New Roman" pitchFamily="18" charset="0"/>
              </a:rPr>
              <a:t> </a:t>
            </a:r>
            <a:r>
              <a:rPr lang="en-US" sz="1600" b="1" i="1" dirty="0" err="1">
                <a:solidFill>
                  <a:srgbClr val="C00000"/>
                </a:solidFill>
                <a:latin typeface="Times New Roman" pitchFamily="18" charset="0"/>
                <a:ea typeface="Calibri"/>
                <a:cs typeface="Times New Roman" pitchFamily="18" charset="0"/>
              </a:rPr>
              <a:t>hydrobromide</a:t>
            </a:r>
            <a:r>
              <a:rPr lang="en-US" sz="1600" b="1" dirty="0">
                <a:solidFill>
                  <a:srgbClr val="C00000"/>
                </a:solidFill>
                <a:latin typeface="Times New Roman" pitchFamily="18" charset="0"/>
                <a:ea typeface="Calibri"/>
                <a:cs typeface="Times New Roman" pitchFamily="18" charset="0"/>
              </a:rPr>
              <a:t>  </a:t>
            </a:r>
            <a:r>
              <a:rPr lang="en-US" sz="1600" dirty="0">
                <a:solidFill>
                  <a:prstClr val="black"/>
                </a:solidFill>
                <a:latin typeface="Times New Roman" pitchFamily="18" charset="0"/>
                <a:ea typeface="Calibri"/>
                <a:cs typeface="Times New Roman" pitchFamily="18" charset="0"/>
              </a:rPr>
              <a:t>is the only anticholinergic used widely in the prevention of motion sickness which can be given to children over 3 years. </a:t>
            </a:r>
            <a:endParaRPr lang="en-US" sz="1600" dirty="0" smtClean="0">
              <a:solidFill>
                <a:prstClr val="black"/>
              </a:solidFill>
              <a:latin typeface="Times New Roman" pitchFamily="18" charset="0"/>
              <a:ea typeface="Calibri"/>
              <a:cs typeface="Times New Roman" pitchFamily="18" charset="0"/>
            </a:endParaRPr>
          </a:p>
          <a:p>
            <a:r>
              <a:rPr lang="en-US" sz="1600" dirty="0" smtClean="0">
                <a:solidFill>
                  <a:prstClr val="black"/>
                </a:solidFill>
                <a:latin typeface="Times New Roman" pitchFamily="18" charset="0"/>
                <a:ea typeface="Calibri"/>
                <a:cs typeface="Times New Roman" pitchFamily="18" charset="0"/>
              </a:rPr>
              <a:t>Anticholinergic </a:t>
            </a:r>
            <a:r>
              <a:rPr lang="en-US" sz="1600" dirty="0">
                <a:solidFill>
                  <a:prstClr val="black"/>
                </a:solidFill>
                <a:latin typeface="Times New Roman" pitchFamily="18" charset="0"/>
                <a:ea typeface="Calibri"/>
                <a:cs typeface="Times New Roman" pitchFamily="18" charset="0"/>
              </a:rPr>
              <a:t>drugs can cause drowsiness, blurred vision, dry mouth, constipation and urinary retention as side-effects, although they are unlikely at the doses used in OTC formulations for motion sickness. Children could be given sweets to suck to counteract any drying of the </a:t>
            </a:r>
            <a:r>
              <a:rPr lang="en-US" sz="1600" dirty="0" smtClean="0">
                <a:solidFill>
                  <a:prstClr val="black"/>
                </a:solidFill>
                <a:latin typeface="Times New Roman" pitchFamily="18" charset="0"/>
                <a:ea typeface="Calibri"/>
                <a:cs typeface="Times New Roman" pitchFamily="18" charset="0"/>
              </a:rPr>
              <a:t>mouth.</a:t>
            </a:r>
            <a:endParaRPr lang="en-US" sz="1400" dirty="0" smtClean="0">
              <a:solidFill>
                <a:prstClr val="black"/>
              </a:solidFill>
              <a:latin typeface="Times New Roman" pitchFamily="18" charset="0"/>
              <a:ea typeface="Calibri"/>
              <a:cs typeface="Times New Roman" pitchFamily="18" charset="0"/>
            </a:endParaRPr>
          </a:p>
          <a:p>
            <a:r>
              <a:rPr lang="en-US" sz="1600" i="1" dirty="0" err="1" smtClean="0">
                <a:solidFill>
                  <a:prstClr val="black"/>
                </a:solidFill>
                <a:latin typeface="Times New Roman" pitchFamily="18" charset="0"/>
                <a:ea typeface="Calibri"/>
                <a:cs typeface="Times New Roman" pitchFamily="18" charset="0"/>
              </a:rPr>
              <a:t>Hyoscine</a:t>
            </a:r>
            <a:r>
              <a:rPr lang="en-US" sz="1600" i="1" dirty="0" smtClean="0">
                <a:solidFill>
                  <a:prstClr val="black"/>
                </a:solidFill>
                <a:latin typeface="Times New Roman" pitchFamily="18" charset="0"/>
                <a:ea typeface="Calibri"/>
                <a:cs typeface="Times New Roman" pitchFamily="18" charset="0"/>
              </a:rPr>
              <a:t> </a:t>
            </a:r>
            <a:r>
              <a:rPr lang="en-US" sz="1600" dirty="0">
                <a:solidFill>
                  <a:prstClr val="black"/>
                </a:solidFill>
                <a:latin typeface="Times New Roman" pitchFamily="18" charset="0"/>
                <a:ea typeface="Calibri"/>
                <a:cs typeface="Times New Roman" pitchFamily="18" charset="0"/>
              </a:rPr>
              <a:t>has a short duration of action (from 1 to 3 h). It is therefore suitable for shorter journeys and should be given 20 min before the start of the journey. </a:t>
            </a:r>
            <a:endParaRPr lang="en-US" sz="1400" dirty="0" smtClean="0">
              <a:solidFill>
                <a:prstClr val="black"/>
              </a:solidFill>
              <a:latin typeface="Times New Roman" pitchFamily="18" charset="0"/>
              <a:ea typeface="Calibri"/>
              <a:cs typeface="Times New Roman" pitchFamily="18" charset="0"/>
            </a:endParaRPr>
          </a:p>
          <a:p>
            <a:r>
              <a:rPr lang="en-US" sz="1600" dirty="0" smtClean="0">
                <a:solidFill>
                  <a:prstClr val="black"/>
                </a:solidFill>
                <a:latin typeface="Times New Roman" pitchFamily="18" charset="0"/>
                <a:ea typeface="Calibri"/>
                <a:cs typeface="Times New Roman" pitchFamily="18" charset="0"/>
              </a:rPr>
              <a:t>Anticholinergic </a:t>
            </a:r>
            <a:r>
              <a:rPr lang="en-US" sz="1600" dirty="0">
                <a:solidFill>
                  <a:prstClr val="black"/>
                </a:solidFill>
                <a:latin typeface="Times New Roman" pitchFamily="18" charset="0"/>
                <a:ea typeface="Calibri"/>
                <a:cs typeface="Times New Roman" pitchFamily="18" charset="0"/>
              </a:rPr>
              <a:t>drugs and antihistamines with anticholinergic effects are best avoided in patients with prostatic hypertrophy because of the possibility of urinary retention and in glaucoma because the intraocular pressure might be </a:t>
            </a:r>
            <a:r>
              <a:rPr lang="en-US" sz="1600" dirty="0" smtClean="0">
                <a:solidFill>
                  <a:prstClr val="black"/>
                </a:solidFill>
                <a:latin typeface="Times New Roman" pitchFamily="18" charset="0"/>
                <a:ea typeface="Calibri"/>
                <a:cs typeface="Times New Roman" pitchFamily="18" charset="0"/>
              </a:rPr>
              <a:t>increased.</a:t>
            </a:r>
            <a:endParaRPr lang="en-US" sz="1400" dirty="0" smtClean="0">
              <a:solidFill>
                <a:prstClr val="black"/>
              </a:solidFill>
              <a:latin typeface="Times New Roman" pitchFamily="18" charset="0"/>
              <a:ea typeface="Calibri"/>
              <a:cs typeface="Times New Roman" pitchFamily="18" charset="0"/>
            </a:endParaRPr>
          </a:p>
          <a:p>
            <a:r>
              <a:rPr lang="en-US" sz="1600" dirty="0" smtClean="0">
                <a:solidFill>
                  <a:prstClr val="black"/>
                </a:solidFill>
                <a:latin typeface="Times New Roman" pitchFamily="18" charset="0"/>
                <a:ea typeface="Calibri"/>
                <a:cs typeface="Times New Roman" pitchFamily="18" charset="0"/>
              </a:rPr>
              <a:t>side-effects </a:t>
            </a:r>
            <a:r>
              <a:rPr lang="en-US" sz="1600" dirty="0">
                <a:solidFill>
                  <a:prstClr val="black"/>
                </a:solidFill>
                <a:latin typeface="Times New Roman" pitchFamily="18" charset="0"/>
                <a:ea typeface="Calibri"/>
                <a:cs typeface="Times New Roman" pitchFamily="18" charset="0"/>
              </a:rPr>
              <a:t>from anticholinergic agents are additive and may be increased in patients already taking drugs with anticholinergic effects, such as tricyclic antidepressants (e.g. </a:t>
            </a:r>
            <a:r>
              <a:rPr lang="en-US" sz="1600" i="1" dirty="0">
                <a:solidFill>
                  <a:prstClr val="black"/>
                </a:solidFill>
                <a:latin typeface="Times New Roman" pitchFamily="18" charset="0"/>
                <a:ea typeface="Calibri"/>
                <a:cs typeface="Times New Roman" pitchFamily="18" charset="0"/>
              </a:rPr>
              <a:t>amitriptyline</a:t>
            </a:r>
            <a:r>
              <a:rPr lang="en-US" sz="1600" dirty="0">
                <a:solidFill>
                  <a:prstClr val="black"/>
                </a:solidFill>
                <a:latin typeface="Times New Roman" pitchFamily="18" charset="0"/>
                <a:ea typeface="Calibri"/>
                <a:cs typeface="Times New Roman" pitchFamily="18" charset="0"/>
              </a:rPr>
              <a:t>), </a:t>
            </a:r>
            <a:r>
              <a:rPr lang="en-US" sz="1600" dirty="0" err="1">
                <a:solidFill>
                  <a:prstClr val="black"/>
                </a:solidFill>
                <a:latin typeface="Times New Roman" pitchFamily="18" charset="0"/>
                <a:ea typeface="Calibri"/>
                <a:cs typeface="Times New Roman" pitchFamily="18" charset="0"/>
              </a:rPr>
              <a:t>butyrophenones</a:t>
            </a:r>
            <a:r>
              <a:rPr lang="en-US" sz="1600" dirty="0">
                <a:solidFill>
                  <a:prstClr val="black"/>
                </a:solidFill>
                <a:latin typeface="Times New Roman" pitchFamily="18" charset="0"/>
                <a:ea typeface="Calibri"/>
                <a:cs typeface="Times New Roman" pitchFamily="18" charset="0"/>
              </a:rPr>
              <a:t> (e.g. </a:t>
            </a:r>
            <a:r>
              <a:rPr lang="en-US" sz="1600" i="1" dirty="0">
                <a:solidFill>
                  <a:prstClr val="black"/>
                </a:solidFill>
                <a:latin typeface="Times New Roman" pitchFamily="18" charset="0"/>
                <a:ea typeface="Calibri"/>
                <a:cs typeface="Times New Roman" pitchFamily="18" charset="0"/>
              </a:rPr>
              <a:t>haloperidol</a:t>
            </a:r>
            <a:r>
              <a:rPr lang="en-US" sz="1600" dirty="0">
                <a:solidFill>
                  <a:prstClr val="black"/>
                </a:solidFill>
                <a:latin typeface="Times New Roman" pitchFamily="18" charset="0"/>
                <a:ea typeface="Calibri"/>
                <a:cs typeface="Times New Roman" pitchFamily="18" charset="0"/>
              </a:rPr>
              <a:t>) and </a:t>
            </a:r>
            <a:r>
              <a:rPr lang="en-US" sz="1600" dirty="0" err="1">
                <a:solidFill>
                  <a:prstClr val="black"/>
                </a:solidFill>
                <a:latin typeface="Times New Roman" pitchFamily="18" charset="0"/>
                <a:ea typeface="Calibri"/>
                <a:cs typeface="Times New Roman" pitchFamily="18" charset="0"/>
              </a:rPr>
              <a:t>phenothiazines</a:t>
            </a:r>
            <a:r>
              <a:rPr lang="en-US" sz="1600" dirty="0">
                <a:solidFill>
                  <a:prstClr val="black"/>
                </a:solidFill>
                <a:latin typeface="Times New Roman" pitchFamily="18" charset="0"/>
                <a:ea typeface="Calibri"/>
                <a:cs typeface="Times New Roman" pitchFamily="18" charset="0"/>
              </a:rPr>
              <a:t> (e.g. </a:t>
            </a:r>
            <a:r>
              <a:rPr lang="en-US" sz="1600" i="1" dirty="0">
                <a:solidFill>
                  <a:prstClr val="black"/>
                </a:solidFill>
                <a:latin typeface="Times New Roman" pitchFamily="18" charset="0"/>
                <a:ea typeface="Calibri"/>
                <a:cs typeface="Times New Roman" pitchFamily="18" charset="0"/>
              </a:rPr>
              <a:t>chlorpromazine</a:t>
            </a:r>
            <a:r>
              <a:rPr lang="en-US" sz="1600" dirty="0">
                <a:solidFill>
                  <a:prstClr val="black"/>
                </a:solidFill>
                <a:latin typeface="Times New Roman" pitchFamily="18" charset="0"/>
                <a:ea typeface="Calibri"/>
                <a:cs typeface="Times New Roman" pitchFamily="18" charset="0"/>
              </a:rPr>
              <a:t>). </a:t>
            </a:r>
            <a:endParaRPr lang="en-US" sz="1600" dirty="0" smtClean="0">
              <a:solidFill>
                <a:prstClr val="black"/>
              </a:solidFill>
              <a:latin typeface="Times New Roman" pitchFamily="18" charset="0"/>
              <a:ea typeface="Calibri"/>
              <a:cs typeface="Times New Roman" pitchFamily="18" charset="0"/>
            </a:endParaRPr>
          </a:p>
          <a:p>
            <a:pPr marL="0" indent="0">
              <a:buNone/>
            </a:pPr>
            <a:endParaRPr lang="en-US" sz="1600" dirty="0" smtClean="0">
              <a:solidFill>
                <a:prstClr val="black"/>
              </a:solidFill>
              <a:latin typeface="Times New Roman" pitchFamily="18" charset="0"/>
              <a:ea typeface="Calibri"/>
              <a:cs typeface="Times New Roman" pitchFamily="18" charset="0"/>
            </a:endParaRPr>
          </a:p>
          <a:p>
            <a:pPr marL="0" lvl="0" indent="0">
              <a:lnSpc>
                <a:spcPct val="115000"/>
              </a:lnSpc>
              <a:spcBef>
                <a:spcPts val="0"/>
              </a:spcBef>
              <a:buNone/>
            </a:pPr>
            <a:r>
              <a:rPr lang="en-US" sz="1600" b="1" i="1" dirty="0" smtClean="0">
                <a:latin typeface="Times New Roman" pitchFamily="18" charset="0"/>
                <a:ea typeface="Calibri"/>
                <a:cs typeface="Times New Roman" pitchFamily="18" charset="0"/>
              </a:rPr>
              <a:t>3.Alternative </a:t>
            </a:r>
            <a:r>
              <a:rPr lang="en-US" sz="1600" b="1" i="1" dirty="0">
                <a:latin typeface="Times New Roman" pitchFamily="18" charset="0"/>
                <a:ea typeface="Calibri"/>
                <a:cs typeface="Times New Roman" pitchFamily="18" charset="0"/>
              </a:rPr>
              <a:t>approaches to motion sickness (Ginger)</a:t>
            </a:r>
            <a:endParaRPr lang="en-US" sz="1400" b="1" dirty="0">
              <a:latin typeface="Times New Roman" pitchFamily="18" charset="0"/>
              <a:ea typeface="Calibri"/>
              <a:cs typeface="Times New Roman" pitchFamily="18" charset="0"/>
            </a:endParaRPr>
          </a:p>
          <a:p>
            <a:pPr marL="0">
              <a:lnSpc>
                <a:spcPct val="115000"/>
              </a:lnSpc>
              <a:spcBef>
                <a:spcPts val="0"/>
              </a:spcBef>
            </a:pPr>
            <a:r>
              <a:rPr lang="en-US" sz="1600" dirty="0" smtClean="0">
                <a:latin typeface="Times New Roman" pitchFamily="18" charset="0"/>
                <a:ea typeface="Calibri"/>
                <a:cs typeface="Times New Roman" pitchFamily="18" charset="0"/>
              </a:rPr>
              <a:t>It </a:t>
            </a:r>
            <a:r>
              <a:rPr lang="en-US" sz="1600" dirty="0">
                <a:latin typeface="Times New Roman" pitchFamily="18" charset="0"/>
                <a:ea typeface="Calibri"/>
                <a:cs typeface="Times New Roman" pitchFamily="18" charset="0"/>
              </a:rPr>
              <a:t>has been suggested that ginger acts on the GI tract itself rather than on the vomiting </a:t>
            </a:r>
            <a:r>
              <a:rPr lang="en-US" sz="1600" dirty="0" err="1">
                <a:latin typeface="Times New Roman" pitchFamily="18" charset="0"/>
                <a:ea typeface="Calibri"/>
                <a:cs typeface="Times New Roman" pitchFamily="18" charset="0"/>
              </a:rPr>
              <a:t>centre</a:t>
            </a:r>
            <a:r>
              <a:rPr lang="en-US" sz="1600" dirty="0">
                <a:latin typeface="Times New Roman" pitchFamily="18" charset="0"/>
                <a:ea typeface="Calibri"/>
                <a:cs typeface="Times New Roman" pitchFamily="18" charset="0"/>
              </a:rPr>
              <a:t> in the brain or on the vestibular system. No official dosage level has been suggested. Ginger would be worth trying for a driver who suffered from motion sickness, since it does not cause drowsiness, and might be worth considering for use in pregnant women, for whom other </a:t>
            </a:r>
            <a:r>
              <a:rPr lang="en-US" sz="1600" dirty="0" err="1">
                <a:latin typeface="Times New Roman" pitchFamily="18" charset="0"/>
                <a:ea typeface="Calibri"/>
                <a:cs typeface="Times New Roman" pitchFamily="18" charset="0"/>
              </a:rPr>
              <a:t>antiemetics</a:t>
            </a:r>
            <a:r>
              <a:rPr lang="en-US" sz="1600" dirty="0">
                <a:latin typeface="Times New Roman" pitchFamily="18" charset="0"/>
                <a:ea typeface="Calibri"/>
                <a:cs typeface="Times New Roman" pitchFamily="18" charset="0"/>
              </a:rPr>
              <a:t> such as </a:t>
            </a:r>
            <a:r>
              <a:rPr lang="en-US" sz="1600" dirty="0" err="1">
                <a:latin typeface="Times New Roman" pitchFamily="18" charset="0"/>
                <a:ea typeface="Calibri"/>
                <a:cs typeface="Times New Roman" pitchFamily="18" charset="0"/>
              </a:rPr>
              <a:t>anticholinergics</a:t>
            </a:r>
            <a:r>
              <a:rPr lang="en-US" sz="1600" dirty="0">
                <a:latin typeface="Times New Roman" pitchFamily="18" charset="0"/>
                <a:ea typeface="Calibri"/>
                <a:cs typeface="Times New Roman" pitchFamily="18" charset="0"/>
              </a:rPr>
              <a:t> and antihistamines are not recommended. </a:t>
            </a:r>
            <a:endParaRPr lang="en-US" sz="1400" dirty="0">
              <a:latin typeface="Times New Roman" pitchFamily="18" charset="0"/>
              <a:ea typeface="Calibri"/>
              <a:cs typeface="Times New Roman" pitchFamily="18" charset="0"/>
            </a:endParaRPr>
          </a:p>
          <a:p>
            <a:pPr marL="0" indent="0">
              <a:buNone/>
            </a:pPr>
            <a:r>
              <a:rPr lang="en-US" sz="1600" dirty="0">
                <a:solidFill>
                  <a:prstClr val="black"/>
                </a:solidFill>
                <a:latin typeface="Times New Roman" pitchFamily="18" charset="0"/>
                <a:ea typeface="Calibri"/>
                <a:cs typeface="Times New Roman" pitchFamily="18" charset="0"/>
              </a:rPr>
              <a:t/>
            </a:r>
            <a:br>
              <a:rPr lang="en-US" sz="1600" dirty="0">
                <a:solidFill>
                  <a:prstClr val="black"/>
                </a:solidFill>
                <a:latin typeface="Times New Roman" pitchFamily="18" charset="0"/>
                <a:ea typeface="Calibri"/>
                <a:cs typeface="Times New Roman" pitchFamily="18" charset="0"/>
              </a:rPr>
            </a:b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389265773"/>
      </p:ext>
    </p:extLst>
  </p:cSld>
  <p:clrMapOvr>
    <a:masterClrMapping/>
  </p:clrMapOvr>
  <mc:AlternateContent xmlns:mc="http://schemas.openxmlformats.org/markup-compatibility/2006">
    <mc:Choice xmlns:p14="http://schemas.microsoft.com/office/powerpoint/2010/main" Requires="p14">
      <p:transition spd="slow" p14:dur="2000" advTm="143418"/>
    </mc:Choice>
    <mc:Fallback>
      <p:transition spd="slow" advTm="14341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9219" name="Picture 3" descr="C:\Users\hadeel_delman-53\Desktop\motionsickness.jpg"/>
          <p:cNvPicPr>
            <a:picLocks noChangeAspect="1" noChangeArrowheads="1"/>
          </p:cNvPicPr>
          <p:nvPr/>
        </p:nvPicPr>
        <p:blipFill>
          <a:blip r:embed="rId2" cstate="print"/>
          <a:srcRect/>
          <a:stretch>
            <a:fillRect/>
          </a:stretch>
        </p:blipFill>
        <p:spPr bwMode="auto">
          <a:xfrm>
            <a:off x="304800" y="152401"/>
            <a:ext cx="4191000" cy="3614738"/>
          </a:xfrm>
          <a:prstGeom prst="rect">
            <a:avLst/>
          </a:prstGeom>
          <a:noFill/>
        </p:spPr>
      </p:pic>
      <p:pic>
        <p:nvPicPr>
          <p:cNvPr id="4" name="صورة 22" descr="C:\Documents and Settings\السراج\My Documents\My Pictures\untitledl.bmp"/>
          <p:cNvPicPr/>
          <p:nvPr/>
        </p:nvPicPr>
        <p:blipFill>
          <a:blip r:embed="rId3"/>
          <a:srcRect/>
          <a:stretch>
            <a:fillRect/>
          </a:stretch>
        </p:blipFill>
        <p:spPr bwMode="auto">
          <a:xfrm>
            <a:off x="4267200" y="1676400"/>
            <a:ext cx="4648200" cy="51816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2000" advTm="1193"/>
    </mc:Choice>
    <mc:Fallback>
      <p:transition spd="slow" advTm="119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52400" y="152400"/>
            <a:ext cx="8991600" cy="7065011"/>
          </a:xfrm>
          <a:prstGeom prst="rect">
            <a:avLst/>
          </a:prstGeom>
        </p:spPr>
        <p:txBody>
          <a:bodyPr wrap="square">
            <a:spAutoFit/>
          </a:bodyPr>
          <a:lstStyle/>
          <a:p>
            <a:pPr>
              <a:lnSpc>
                <a:spcPct val="115000"/>
              </a:lnSpc>
            </a:pPr>
            <a:r>
              <a:rPr lang="en-US" dirty="0">
                <a:latin typeface="Times New Roman"/>
                <a:ea typeface="Calibri"/>
                <a:cs typeface="Arial"/>
              </a:rPr>
              <a:t>Motion sickness is caused by a conflict of messages to the brain, where the vomiting </a:t>
            </a:r>
            <a:r>
              <a:rPr lang="en-US" dirty="0" smtClean="0">
                <a:latin typeface="Times New Roman"/>
                <a:ea typeface="Calibri"/>
                <a:cs typeface="Arial"/>
              </a:rPr>
              <a:t>center </a:t>
            </a:r>
            <a:r>
              <a:rPr lang="en-US" dirty="0">
                <a:latin typeface="Times New Roman"/>
                <a:ea typeface="Calibri"/>
                <a:cs typeface="Arial"/>
              </a:rPr>
              <a:t>receives information from the eyes, the GI tract and the vestibular system in the ear. </a:t>
            </a:r>
            <a:endParaRPr lang="en-US" sz="1600" dirty="0">
              <a:ea typeface="Calibri"/>
              <a:cs typeface="Arial"/>
            </a:endParaRPr>
          </a:p>
          <a:p>
            <a:pPr>
              <a:lnSpc>
                <a:spcPct val="115000"/>
              </a:lnSpc>
            </a:pPr>
            <a:r>
              <a:rPr lang="en-US" b="1" i="1" dirty="0">
                <a:latin typeface="Times New Roman"/>
                <a:ea typeface="Calibri"/>
                <a:cs typeface="Arial"/>
              </a:rPr>
              <a:t>Patient assessment</a:t>
            </a:r>
            <a:endParaRPr lang="en-US" sz="1600" dirty="0">
              <a:ea typeface="Calibri"/>
              <a:cs typeface="Arial"/>
            </a:endParaRPr>
          </a:p>
          <a:p>
            <a:pPr marL="342900" lvl="0" indent="-342900">
              <a:lnSpc>
                <a:spcPct val="115000"/>
              </a:lnSpc>
              <a:buFont typeface="+mj-lt"/>
              <a:buAutoNum type="arabicPeriod"/>
            </a:pPr>
            <a:r>
              <a:rPr lang="en-US" b="1" i="1" dirty="0">
                <a:latin typeface="Times New Roman"/>
                <a:ea typeface="Calibri"/>
                <a:cs typeface="Arial"/>
              </a:rPr>
              <a:t>Symptoms</a:t>
            </a:r>
            <a:r>
              <a:rPr lang="en-US" b="1" dirty="0">
                <a:latin typeface="Times New Roman"/>
                <a:ea typeface="Calibri"/>
                <a:cs typeface="Arial"/>
              </a:rPr>
              <a:t> :</a:t>
            </a:r>
            <a:r>
              <a:rPr lang="en-US" dirty="0">
                <a:latin typeface="Times New Roman"/>
                <a:ea typeface="Calibri"/>
                <a:cs typeface="Arial"/>
              </a:rPr>
              <a:t>nausea, sometimes vomiting, pallor and cold sweats</a:t>
            </a:r>
            <a:r>
              <a:rPr lang="en-US" dirty="0" smtClean="0">
                <a:latin typeface="Times New Roman"/>
                <a:ea typeface="Calibri"/>
                <a:cs typeface="Arial"/>
              </a:rPr>
              <a:t>.</a:t>
            </a:r>
            <a:endParaRPr lang="en-US" sz="1600" dirty="0">
              <a:ea typeface="Calibri"/>
              <a:cs typeface="Arial"/>
            </a:endParaRPr>
          </a:p>
          <a:p>
            <a:pPr marL="342900" lvl="0" indent="-342900">
              <a:lnSpc>
                <a:spcPct val="115000"/>
              </a:lnSpc>
              <a:buFont typeface="+mj-lt"/>
              <a:buAutoNum type="arabicPeriod"/>
            </a:pPr>
            <a:r>
              <a:rPr lang="en-US" b="1" i="1" dirty="0">
                <a:latin typeface="Times New Roman"/>
                <a:ea typeface="Calibri"/>
                <a:cs typeface="Arial"/>
              </a:rPr>
              <a:t>Age</a:t>
            </a:r>
            <a:endParaRPr lang="en-US" sz="1600" b="1" dirty="0">
              <a:ea typeface="Calibri"/>
              <a:cs typeface="Arial"/>
            </a:endParaRPr>
          </a:p>
          <a:p>
            <a:pPr marL="285750" lvl="0" indent="-285750">
              <a:lnSpc>
                <a:spcPct val="115000"/>
              </a:lnSpc>
              <a:buFont typeface="Arial" pitchFamily="34" charset="0"/>
              <a:buChar char="•"/>
            </a:pPr>
            <a:r>
              <a:rPr lang="en-US" dirty="0">
                <a:latin typeface="Times New Roman"/>
                <a:ea typeface="Calibri"/>
                <a:cs typeface="Arial"/>
              </a:rPr>
              <a:t>It is common in young children. </a:t>
            </a:r>
            <a:endParaRPr lang="en-US" sz="1600" dirty="0">
              <a:ea typeface="Calibri"/>
              <a:cs typeface="Arial"/>
            </a:endParaRPr>
          </a:p>
          <a:p>
            <a:pPr marL="285750" lvl="0" indent="-285750">
              <a:lnSpc>
                <a:spcPct val="115000"/>
              </a:lnSpc>
              <a:buFont typeface="Arial" pitchFamily="34" charset="0"/>
              <a:buChar char="•"/>
            </a:pPr>
            <a:r>
              <a:rPr lang="en-US" dirty="0">
                <a:latin typeface="Times New Roman"/>
                <a:ea typeface="Calibri"/>
                <a:cs typeface="Arial"/>
              </a:rPr>
              <a:t>Babies and very young children up to 2 years seem to only rarely suffer from the problem and therefore do not usually require treatment.</a:t>
            </a:r>
            <a:endParaRPr lang="en-US" sz="1600" dirty="0">
              <a:ea typeface="Calibri"/>
              <a:cs typeface="Arial"/>
            </a:endParaRPr>
          </a:p>
          <a:p>
            <a:pPr marL="285750" lvl="0" indent="-285750">
              <a:lnSpc>
                <a:spcPct val="115000"/>
              </a:lnSpc>
              <a:buFont typeface="Arial" pitchFamily="34" charset="0"/>
              <a:buChar char="•"/>
            </a:pPr>
            <a:r>
              <a:rPr lang="en-US" dirty="0">
                <a:latin typeface="Times New Roman"/>
                <a:ea typeface="Calibri"/>
                <a:cs typeface="Arial"/>
              </a:rPr>
              <a:t>The incidence of motion sickness seems to greatly reduce with </a:t>
            </a:r>
            <a:r>
              <a:rPr lang="en-US" dirty="0" smtClean="0">
                <a:latin typeface="Times New Roman"/>
                <a:ea typeface="Calibri"/>
                <a:cs typeface="Arial"/>
              </a:rPr>
              <a:t>age</a:t>
            </a:r>
            <a:endParaRPr lang="en-US" sz="1600" dirty="0" smtClean="0">
              <a:ea typeface="Calibri"/>
              <a:cs typeface="Arial"/>
            </a:endParaRPr>
          </a:p>
          <a:p>
            <a:pPr marL="342900" lvl="0" indent="-342900">
              <a:lnSpc>
                <a:spcPct val="115000"/>
              </a:lnSpc>
              <a:buFont typeface="+mj-lt"/>
              <a:buAutoNum type="arabicPeriod" startAt="3"/>
            </a:pPr>
            <a:r>
              <a:rPr lang="en-US" b="1" i="1" dirty="0" smtClean="0">
                <a:latin typeface="Times New Roman"/>
                <a:ea typeface="Calibri"/>
                <a:cs typeface="Arial"/>
              </a:rPr>
              <a:t>Previous </a:t>
            </a:r>
            <a:r>
              <a:rPr lang="en-US" b="1" i="1" dirty="0">
                <a:latin typeface="Times New Roman"/>
                <a:ea typeface="Calibri"/>
                <a:cs typeface="Arial"/>
              </a:rPr>
              <a:t>history</a:t>
            </a:r>
            <a:endParaRPr lang="en-US" sz="1600" b="1" dirty="0">
              <a:ea typeface="Calibri"/>
              <a:cs typeface="Arial"/>
            </a:endParaRPr>
          </a:p>
          <a:p>
            <a:pPr marL="285750" indent="-285750">
              <a:lnSpc>
                <a:spcPct val="115000"/>
              </a:lnSpc>
              <a:buFont typeface="Arial" pitchFamily="34" charset="0"/>
              <a:buChar char="•"/>
            </a:pPr>
            <a:r>
              <a:rPr lang="en-US" dirty="0" smtClean="0">
                <a:latin typeface="Times New Roman"/>
                <a:ea typeface="Calibri"/>
                <a:cs typeface="Arial"/>
              </a:rPr>
              <a:t>members </a:t>
            </a:r>
            <a:r>
              <a:rPr lang="en-US" dirty="0">
                <a:latin typeface="Times New Roman"/>
                <a:ea typeface="Calibri"/>
                <a:cs typeface="Arial"/>
              </a:rPr>
              <a:t>of the family have history motion sickness and for whom treatment will be </a:t>
            </a:r>
            <a:r>
              <a:rPr lang="en-US" dirty="0" smtClean="0">
                <a:latin typeface="Times New Roman"/>
                <a:ea typeface="Calibri"/>
                <a:cs typeface="Arial"/>
              </a:rPr>
              <a:t>needed.</a:t>
            </a:r>
            <a:endParaRPr lang="en-US" sz="1600" dirty="0">
              <a:ea typeface="Calibri"/>
              <a:cs typeface="Arial"/>
            </a:endParaRPr>
          </a:p>
          <a:p>
            <a:pPr marL="342900" indent="-342900">
              <a:lnSpc>
                <a:spcPct val="115000"/>
              </a:lnSpc>
              <a:buFont typeface="+mj-lt"/>
              <a:buAutoNum type="arabicPeriod" startAt="4"/>
            </a:pPr>
            <a:r>
              <a:rPr lang="en-US" b="1" i="1" dirty="0" smtClean="0">
                <a:latin typeface="Times New Roman"/>
                <a:ea typeface="Calibri"/>
                <a:cs typeface="Arial"/>
              </a:rPr>
              <a:t>Mode </a:t>
            </a:r>
            <a:r>
              <a:rPr lang="en-US" b="1" i="1" dirty="0">
                <a:latin typeface="Times New Roman"/>
                <a:ea typeface="Calibri"/>
                <a:cs typeface="Arial"/>
              </a:rPr>
              <a:t>of travel/length of </a:t>
            </a:r>
            <a:r>
              <a:rPr lang="en-US" b="1" i="1" dirty="0" smtClean="0">
                <a:latin typeface="Times New Roman"/>
                <a:ea typeface="Calibri"/>
                <a:cs typeface="Arial"/>
              </a:rPr>
              <a:t>journey</a:t>
            </a:r>
            <a:endParaRPr lang="en-US" sz="1600" b="1" dirty="0" smtClean="0">
              <a:ea typeface="Calibri"/>
              <a:cs typeface="Arial"/>
            </a:endParaRPr>
          </a:p>
          <a:p>
            <a:pPr marL="285750" indent="-285750">
              <a:lnSpc>
                <a:spcPct val="115000"/>
              </a:lnSpc>
              <a:buFont typeface="Arial" pitchFamily="34" charset="0"/>
              <a:buChar char="•"/>
            </a:pPr>
            <a:r>
              <a:rPr lang="en-US" dirty="0" smtClean="0">
                <a:latin typeface="Times New Roman"/>
                <a:ea typeface="Calibri"/>
                <a:cs typeface="Arial"/>
              </a:rPr>
              <a:t>The </a:t>
            </a:r>
            <a:r>
              <a:rPr lang="en-US" dirty="0">
                <a:latin typeface="Times New Roman"/>
                <a:ea typeface="Calibri"/>
                <a:cs typeface="Arial"/>
              </a:rPr>
              <a:t>estimated length of time to be spent travelling will help in the selection of prophylactic treatment, since the length of action of available drugs varies. Once vomiting starts there is little that can be done, so any medicine recommended must be taken in good time before the journey if it is to be effective.  If it is a long journey, it may be necessary to repeat the dose while travelling and the recommended dosage interval should be stressed.</a:t>
            </a:r>
            <a:endParaRPr lang="en-US" sz="1600" dirty="0">
              <a:ea typeface="Calibri"/>
              <a:cs typeface="Arial"/>
            </a:endParaRPr>
          </a:p>
          <a:p>
            <a:pPr marL="342900" indent="-342900">
              <a:lnSpc>
                <a:spcPct val="115000"/>
              </a:lnSpc>
              <a:buFont typeface="Arial" pitchFamily="34" charset="0"/>
              <a:buChar char="•"/>
            </a:pPr>
            <a:r>
              <a:rPr lang="en-US" dirty="0">
                <a:latin typeface="Times New Roman"/>
                <a:ea typeface="Calibri"/>
                <a:cs typeface="Arial"/>
              </a:rPr>
              <a:t>Children are less likely to feel or be sick if they can see out of the car, so appropriate seats can be used to elevate the seating position of small children. For any method of travel, children are less likely to experience symptoms if they are kept occupied by playing games as they are therefore concentrating on something else.</a:t>
            </a:r>
            <a:endParaRPr lang="en-US" sz="1600" dirty="0">
              <a:ea typeface="Calibri"/>
              <a:cs typeface="Arial"/>
            </a:endParaRPr>
          </a:p>
          <a:p>
            <a:pPr>
              <a:lnSpc>
                <a:spcPct val="115000"/>
              </a:lnSpc>
            </a:pPr>
            <a:r>
              <a:rPr lang="en-US" sz="1600" dirty="0">
                <a:latin typeface="Times New Roman"/>
                <a:ea typeface="Calibri"/>
                <a:cs typeface="Arial"/>
              </a:rPr>
              <a:t> </a:t>
            </a:r>
            <a:endParaRPr lang="en-US" sz="1400" dirty="0">
              <a:ea typeface="Calibri"/>
              <a:cs typeface="Arial"/>
            </a:endParaRPr>
          </a:p>
        </p:txBody>
      </p:sp>
    </p:spTree>
    <p:extLst>
      <p:ext uri="{BB962C8B-B14F-4D97-AF65-F5344CB8AC3E}">
        <p14:creationId xmlns:p14="http://schemas.microsoft.com/office/powerpoint/2010/main" val="2087722084"/>
      </p:ext>
    </p:extLst>
  </p:cSld>
  <p:clrMapOvr>
    <a:masterClrMapping/>
  </p:clrMapOvr>
  <mc:AlternateContent xmlns:mc="http://schemas.openxmlformats.org/markup-compatibility/2006">
    <mc:Choice xmlns:p14="http://schemas.microsoft.com/office/powerpoint/2010/main" Requires="p14">
      <p:transition spd="slow" p14:dur="2000" advTm="98420"/>
    </mc:Choice>
    <mc:Fallback>
      <p:transition spd="slow" advTm="9842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0"/>
            <a:ext cx="6324600" cy="28956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nSpc>
                <a:spcPct val="150000"/>
              </a:lnSpc>
            </a:pPr>
            <a:r>
              <a:rPr lang="en-US" sz="6000" dirty="0" smtClean="0"/>
              <a:t>Antihistamine and Anticholinergic drugs</a:t>
            </a:r>
            <a:endParaRPr lang="ar-IQ" sz="6000" dirty="0"/>
          </a:p>
        </p:txBody>
      </p:sp>
    </p:spTree>
  </p:cSld>
  <p:clrMapOvr>
    <a:masterClrMapping/>
  </p:clrMapOvr>
  <mc:AlternateContent xmlns:mc="http://schemas.openxmlformats.org/markup-compatibility/2006">
    <mc:Choice xmlns:p14="http://schemas.microsoft.com/office/powerpoint/2010/main" Requires="p14">
      <p:transition spd="slow" p14:dur="2000" advTm="5891"/>
    </mc:Choice>
    <mc:Fallback>
      <p:transition spd="slow" advTm="589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i="1" dirty="0"/>
              <a:t>Management</a:t>
            </a:r>
            <a:r>
              <a:rPr lang="en-US" i="1" dirty="0"/>
              <a:t> </a:t>
            </a:r>
            <a:r>
              <a:rPr lang="en-US" i="1" dirty="0" smtClean="0"/>
              <a:t>:</a:t>
            </a:r>
            <a:r>
              <a:rPr lang="en-US" i="1" dirty="0"/>
              <a:t> </a:t>
            </a:r>
            <a:r>
              <a:rPr lang="en-US" dirty="0"/>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marL="0" indent="0">
              <a:buNone/>
            </a:pPr>
            <a:r>
              <a:rPr lang="en-US" i="1" dirty="0" smtClean="0"/>
              <a:t>1.Antihistamines</a:t>
            </a:r>
          </a:p>
          <a:p>
            <a:pPr marL="0" indent="0">
              <a:lnSpc>
                <a:spcPct val="115000"/>
              </a:lnSpc>
              <a:spcBef>
                <a:spcPts val="0"/>
              </a:spcBef>
              <a:buNone/>
            </a:pPr>
            <a:r>
              <a:rPr lang="en-US" dirty="0">
                <a:latin typeface="Times New Roman"/>
                <a:ea typeface="Calibri"/>
                <a:cs typeface="Arial"/>
              </a:rPr>
              <a:t>They include </a:t>
            </a:r>
            <a:r>
              <a:rPr lang="en-US" i="1" dirty="0" err="1">
                <a:latin typeface="Times New Roman"/>
                <a:ea typeface="Calibri"/>
                <a:cs typeface="Arial"/>
              </a:rPr>
              <a:t>cinnarizine</a:t>
            </a:r>
            <a:r>
              <a:rPr lang="en-US" dirty="0">
                <a:latin typeface="Times New Roman"/>
                <a:ea typeface="Calibri"/>
                <a:cs typeface="Arial"/>
              </a:rPr>
              <a:t>, </a:t>
            </a:r>
            <a:r>
              <a:rPr lang="en-US" i="1" dirty="0" err="1">
                <a:latin typeface="Times New Roman"/>
                <a:ea typeface="Calibri"/>
                <a:cs typeface="Arial"/>
              </a:rPr>
              <a:t>meclozine</a:t>
            </a:r>
            <a:r>
              <a:rPr lang="en-US" i="1" dirty="0">
                <a:latin typeface="Times New Roman"/>
                <a:ea typeface="Calibri"/>
                <a:cs typeface="Arial"/>
              </a:rPr>
              <a:t> </a:t>
            </a:r>
            <a:r>
              <a:rPr lang="en-US" dirty="0">
                <a:latin typeface="Times New Roman"/>
                <a:ea typeface="Calibri"/>
                <a:cs typeface="Arial"/>
              </a:rPr>
              <a:t>and </a:t>
            </a:r>
            <a:r>
              <a:rPr lang="en-US" i="1" dirty="0">
                <a:latin typeface="Times New Roman"/>
                <a:ea typeface="Calibri"/>
                <a:cs typeface="Arial"/>
              </a:rPr>
              <a:t>promethazine</a:t>
            </a:r>
            <a:r>
              <a:rPr lang="en-US" dirty="0">
                <a:latin typeface="Times New Roman"/>
                <a:ea typeface="Calibri"/>
                <a:cs typeface="Arial"/>
              </a:rPr>
              <a:t>. Anticholinergic effects are thought to be responsible for the effectiveness</a:t>
            </a:r>
            <a:r>
              <a:rPr lang="en-US" b="1" i="1" dirty="0">
                <a:latin typeface="Times New Roman"/>
                <a:ea typeface="Calibri"/>
                <a:cs typeface="Arial"/>
              </a:rPr>
              <a:t> </a:t>
            </a:r>
            <a:r>
              <a:rPr lang="en-US" dirty="0">
                <a:latin typeface="Times New Roman"/>
                <a:ea typeface="Calibri"/>
                <a:cs typeface="Arial"/>
              </a:rPr>
              <a:t>of antihistamines in the prophylaxis of motion sickness. All have the potential to cause drowsiness and </a:t>
            </a:r>
            <a:r>
              <a:rPr lang="en-US" i="1" dirty="0">
                <a:latin typeface="Times New Roman"/>
                <a:ea typeface="Calibri"/>
                <a:cs typeface="Arial"/>
              </a:rPr>
              <a:t>promethazine </a:t>
            </a:r>
            <a:r>
              <a:rPr lang="en-US" dirty="0">
                <a:latin typeface="Times New Roman"/>
                <a:ea typeface="Calibri"/>
                <a:cs typeface="Arial"/>
              </a:rPr>
              <a:t>appears to be the most sedative. </a:t>
            </a:r>
            <a:endParaRPr lang="en-US" sz="2800" dirty="0">
              <a:ea typeface="Calibri"/>
              <a:cs typeface="Arial"/>
            </a:endParaRPr>
          </a:p>
          <a:p>
            <a:pPr lvl="0">
              <a:lnSpc>
                <a:spcPct val="115000"/>
              </a:lnSpc>
              <a:spcBef>
                <a:spcPts val="0"/>
              </a:spcBef>
              <a:buFont typeface="Symbol"/>
              <a:buChar char=""/>
            </a:pPr>
            <a:r>
              <a:rPr lang="en-US" i="1" dirty="0" err="1">
                <a:latin typeface="Times New Roman"/>
                <a:ea typeface="Calibri"/>
                <a:cs typeface="Arial"/>
              </a:rPr>
              <a:t>Meclozine</a:t>
            </a:r>
            <a:r>
              <a:rPr lang="en-US" i="1" dirty="0">
                <a:latin typeface="Times New Roman"/>
                <a:ea typeface="Calibri"/>
                <a:cs typeface="Arial"/>
              </a:rPr>
              <a:t> </a:t>
            </a:r>
            <a:r>
              <a:rPr lang="en-US" dirty="0">
                <a:latin typeface="Times New Roman"/>
                <a:ea typeface="Calibri"/>
                <a:cs typeface="Arial"/>
              </a:rPr>
              <a:t>and </a:t>
            </a:r>
            <a:r>
              <a:rPr lang="en-US" i="1" dirty="0">
                <a:latin typeface="Times New Roman"/>
                <a:ea typeface="Calibri"/>
                <a:cs typeface="Arial"/>
              </a:rPr>
              <a:t>promethazine </a:t>
            </a:r>
            <a:r>
              <a:rPr lang="en-US" i="1" dirty="0" err="1">
                <a:latin typeface="Times New Roman"/>
                <a:ea typeface="Calibri"/>
                <a:cs typeface="Arial"/>
              </a:rPr>
              <a:t>theoclate</a:t>
            </a:r>
            <a:r>
              <a:rPr lang="en-US" i="1" dirty="0">
                <a:latin typeface="Times New Roman"/>
                <a:ea typeface="Calibri"/>
                <a:cs typeface="Arial"/>
              </a:rPr>
              <a:t> </a:t>
            </a:r>
            <a:r>
              <a:rPr lang="en-US" dirty="0">
                <a:latin typeface="Times New Roman"/>
                <a:ea typeface="Calibri"/>
                <a:cs typeface="Arial"/>
              </a:rPr>
              <a:t>have long durations of action and are useful for long journeys since they need to be taken only once daily. </a:t>
            </a:r>
            <a:endParaRPr lang="en-US" sz="2800" dirty="0">
              <a:ea typeface="Calibri"/>
              <a:cs typeface="Arial"/>
            </a:endParaRPr>
          </a:p>
          <a:p>
            <a:pPr lvl="0">
              <a:lnSpc>
                <a:spcPct val="115000"/>
              </a:lnSpc>
              <a:spcBef>
                <a:spcPts val="0"/>
              </a:spcBef>
              <a:buFont typeface="Symbol"/>
              <a:buChar char=""/>
            </a:pPr>
            <a:r>
              <a:rPr lang="en-US" i="1" dirty="0" err="1">
                <a:latin typeface="Times New Roman"/>
                <a:ea typeface="Calibri"/>
                <a:cs typeface="Arial"/>
              </a:rPr>
              <a:t>Cinnarizine</a:t>
            </a:r>
            <a:r>
              <a:rPr lang="en-US" i="1" dirty="0">
                <a:latin typeface="Times New Roman"/>
                <a:ea typeface="Calibri"/>
                <a:cs typeface="Arial"/>
              </a:rPr>
              <a:t> </a:t>
            </a:r>
            <a:r>
              <a:rPr lang="en-US" dirty="0">
                <a:latin typeface="Times New Roman"/>
                <a:ea typeface="Calibri"/>
                <a:cs typeface="Arial"/>
              </a:rPr>
              <a:t>and </a:t>
            </a:r>
            <a:r>
              <a:rPr lang="en-US" i="1" dirty="0">
                <a:latin typeface="Times New Roman"/>
                <a:ea typeface="Calibri"/>
                <a:cs typeface="Arial"/>
              </a:rPr>
              <a:t>promethazine </a:t>
            </a:r>
            <a:r>
              <a:rPr lang="en-US" i="1" dirty="0" err="1">
                <a:latin typeface="Times New Roman"/>
                <a:ea typeface="Calibri"/>
                <a:cs typeface="Arial"/>
              </a:rPr>
              <a:t>theoclate</a:t>
            </a:r>
            <a:r>
              <a:rPr lang="en-US" i="1" dirty="0">
                <a:latin typeface="Times New Roman"/>
                <a:ea typeface="Calibri"/>
                <a:cs typeface="Arial"/>
              </a:rPr>
              <a:t> </a:t>
            </a:r>
            <a:r>
              <a:rPr lang="en-US" dirty="0">
                <a:latin typeface="Times New Roman"/>
                <a:ea typeface="Calibri"/>
                <a:cs typeface="Arial"/>
              </a:rPr>
              <a:t>are not recommended for children younger than 5 years, whereas </a:t>
            </a:r>
            <a:r>
              <a:rPr lang="en-US" i="1" dirty="0" err="1">
                <a:latin typeface="Times New Roman"/>
                <a:ea typeface="Calibri"/>
                <a:cs typeface="Arial"/>
              </a:rPr>
              <a:t>meclozine</a:t>
            </a:r>
            <a:r>
              <a:rPr lang="en-US" i="1" dirty="0">
                <a:latin typeface="Times New Roman"/>
                <a:ea typeface="Calibri"/>
                <a:cs typeface="Arial"/>
              </a:rPr>
              <a:t> </a:t>
            </a:r>
            <a:r>
              <a:rPr lang="en-US" dirty="0">
                <a:latin typeface="Times New Roman"/>
                <a:ea typeface="Calibri"/>
                <a:cs typeface="Arial"/>
              </a:rPr>
              <a:t>can be given to those over 2 years. </a:t>
            </a:r>
            <a:endParaRPr lang="en-US" sz="2800" dirty="0">
              <a:ea typeface="Calibri"/>
              <a:cs typeface="Arial"/>
            </a:endParaRPr>
          </a:p>
          <a:p>
            <a:pPr lvl="0">
              <a:lnSpc>
                <a:spcPct val="115000"/>
              </a:lnSpc>
              <a:spcBef>
                <a:spcPts val="0"/>
              </a:spcBef>
              <a:buFont typeface="Symbol"/>
              <a:buChar char=""/>
            </a:pPr>
            <a:r>
              <a:rPr lang="en-US" dirty="0">
                <a:latin typeface="Times New Roman"/>
                <a:ea typeface="Calibri"/>
                <a:cs typeface="Arial"/>
              </a:rPr>
              <a:t>These drugs are best avoided during pregnancy.</a:t>
            </a:r>
            <a:endParaRPr lang="en-US" sz="2800" dirty="0">
              <a:ea typeface="Calibri"/>
              <a:cs typeface="Arial"/>
            </a:endParaRPr>
          </a:p>
          <a:p>
            <a:pPr marL="0">
              <a:lnSpc>
                <a:spcPct val="115000"/>
              </a:lnSpc>
              <a:spcBef>
                <a:spcPts val="0"/>
              </a:spcBef>
            </a:pPr>
            <a:endParaRPr lang="en-US" sz="2800" dirty="0">
              <a:ea typeface="Calibri"/>
              <a:cs typeface="Arial"/>
            </a:endParaRPr>
          </a:p>
          <a:p>
            <a:pPr marL="0" indent="0">
              <a:buNone/>
            </a:pPr>
            <a:endParaRPr lang="en-US" dirty="0"/>
          </a:p>
        </p:txBody>
      </p:sp>
    </p:spTree>
    <p:extLst>
      <p:ext uri="{BB962C8B-B14F-4D97-AF65-F5344CB8AC3E}">
        <p14:creationId xmlns:p14="http://schemas.microsoft.com/office/powerpoint/2010/main" val="1363278201"/>
      </p:ext>
    </p:extLst>
  </p:cSld>
  <p:clrMapOvr>
    <a:masterClrMapping/>
  </p:clrMapOvr>
  <mc:AlternateContent xmlns:mc="http://schemas.openxmlformats.org/markup-compatibility/2006">
    <mc:Choice xmlns:p14="http://schemas.microsoft.com/office/powerpoint/2010/main" Requires="p14">
      <p:transition spd="slow" p14:dur="2000" advTm="49473"/>
    </mc:Choice>
    <mc:Fallback>
      <p:transition spd="slow" advTm="4947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4098" name="Picture 2" descr="C:\Users\hadeel_delman-53\Desktop\New folder\5012674061022_IMAGE2.jpg"/>
          <p:cNvPicPr>
            <a:picLocks noChangeAspect="1" noChangeArrowheads="1"/>
          </p:cNvPicPr>
          <p:nvPr/>
        </p:nvPicPr>
        <p:blipFill>
          <a:blip r:embed="rId2" cstate="print"/>
          <a:srcRect/>
          <a:stretch>
            <a:fillRect/>
          </a:stretch>
        </p:blipFill>
        <p:spPr bwMode="auto">
          <a:xfrm>
            <a:off x="0" y="2133600"/>
            <a:ext cx="4572000" cy="4191000"/>
          </a:xfrm>
          <a:prstGeom prst="rect">
            <a:avLst/>
          </a:prstGeom>
          <a:noFill/>
        </p:spPr>
      </p:pic>
      <p:pic>
        <p:nvPicPr>
          <p:cNvPr id="4099" name="Picture 3" descr="C:\Users\hadeel_delman-53\Desktop\New folder\7501109900763.jpg"/>
          <p:cNvPicPr>
            <a:picLocks noChangeAspect="1" noChangeArrowheads="1"/>
          </p:cNvPicPr>
          <p:nvPr/>
        </p:nvPicPr>
        <p:blipFill>
          <a:blip r:embed="rId3" cstate="print"/>
          <a:srcRect/>
          <a:stretch>
            <a:fillRect/>
          </a:stretch>
        </p:blipFill>
        <p:spPr bwMode="auto">
          <a:xfrm>
            <a:off x="4495800" y="1905000"/>
            <a:ext cx="4648200" cy="4267200"/>
          </a:xfrm>
          <a:prstGeom prst="rect">
            <a:avLst/>
          </a:prstGeom>
          <a:noFill/>
        </p:spPr>
      </p:pic>
      <p:sp>
        <p:nvSpPr>
          <p:cNvPr id="4" name="Title 3"/>
          <p:cNvSpPr>
            <a:spLocks noGrp="1"/>
          </p:cNvSpPr>
          <p:nvPr>
            <p:ph type="title"/>
          </p:nvPr>
        </p:nvSpPr>
        <p:spPr>
          <a:xfrm>
            <a:off x="762000" y="457200"/>
            <a:ext cx="3200400" cy="1752600"/>
          </a:xfrm>
        </p:spPr>
        <p:txBody>
          <a:bodyPr>
            <a:normAutofit fontScale="90000"/>
          </a:bodyPr>
          <a:lstStyle/>
          <a:p>
            <a:pPr algn="ctr"/>
            <a:r>
              <a:rPr lang="en-US" b="0" dirty="0" smtClean="0">
                <a:latin typeface="Agency FB" pitchFamily="34" charset="0"/>
              </a:rPr>
              <a:t>This for motion sickness and vestibular disease</a:t>
            </a:r>
            <a:endParaRPr lang="ar-IQ" b="0" dirty="0">
              <a:latin typeface="Agency FB" pitchFamily="34" charset="0"/>
            </a:endParaRPr>
          </a:p>
        </p:txBody>
      </p:sp>
      <p:sp>
        <p:nvSpPr>
          <p:cNvPr id="5" name="Text Placeholder 4"/>
          <p:cNvSpPr>
            <a:spLocks noGrp="1"/>
          </p:cNvSpPr>
          <p:nvPr>
            <p:ph type="body" idx="1"/>
          </p:nvPr>
        </p:nvSpPr>
        <p:spPr>
          <a:xfrm>
            <a:off x="4953000" y="457200"/>
            <a:ext cx="3429000" cy="1752600"/>
          </a:xfrm>
        </p:spPr>
        <p:txBody>
          <a:bodyPr>
            <a:normAutofit lnSpcReduction="10000"/>
          </a:bodyPr>
          <a:lstStyle/>
          <a:p>
            <a:pPr algn="ctr"/>
            <a:r>
              <a:rPr lang="en-US" sz="4000" dirty="0" smtClean="0">
                <a:solidFill>
                  <a:schemeClr val="tx1"/>
                </a:solidFill>
                <a:latin typeface="Agency FB" pitchFamily="34" charset="0"/>
              </a:rPr>
              <a:t>THIS FOR PERIPHERAL VASCULAR DISEASE</a:t>
            </a:r>
            <a:endParaRPr lang="ar-IQ" sz="4000" dirty="0">
              <a:solidFill>
                <a:schemeClr val="tx1"/>
              </a:solidFill>
              <a:latin typeface="Agency FB"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22219"/>
    </mc:Choice>
    <mc:Fallback>
      <p:transition spd="slow" advTm="2221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3074" name="Picture 2" descr="C:\Users\hadeel_delman-53\Desktop\New folder\9250c587-1a02-418b-9f3f-31e9fe00fc5f-01.jpg"/>
          <p:cNvPicPr>
            <a:picLocks noChangeAspect="1" noChangeArrowheads="1"/>
          </p:cNvPicPr>
          <p:nvPr/>
        </p:nvPicPr>
        <p:blipFill>
          <a:blip r:embed="rId2" cstate="print"/>
          <a:srcRect/>
          <a:stretch>
            <a:fillRect/>
          </a:stretch>
        </p:blipFill>
        <p:spPr bwMode="auto">
          <a:xfrm>
            <a:off x="990600" y="609600"/>
            <a:ext cx="7162800" cy="56388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Tm="11113"/>
    </mc:Choice>
    <mc:Fallback>
      <p:transition spd="slow" advTm="1111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pic>
        <p:nvPicPr>
          <p:cNvPr id="2050" name="Picture 2" descr="C:\Users\hadeel_delman-53\Desktop\New folder\3835-142012182637.jpg"/>
          <p:cNvPicPr>
            <a:picLocks noChangeAspect="1" noChangeArrowheads="1"/>
          </p:cNvPicPr>
          <p:nvPr/>
        </p:nvPicPr>
        <p:blipFill>
          <a:blip r:embed="rId2" cstate="print"/>
          <a:srcRect/>
          <a:stretch>
            <a:fillRect/>
          </a:stretch>
        </p:blipFill>
        <p:spPr bwMode="auto">
          <a:xfrm>
            <a:off x="457200" y="0"/>
            <a:ext cx="8229600" cy="68580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Tm="29943"/>
    </mc:Choice>
    <mc:Fallback>
      <p:transition spd="slow" advTm="2994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81000"/>
            <a:ext cx="7024744" cy="990600"/>
          </a:xfrm>
        </p:spPr>
        <p:txBody>
          <a:bodyPr>
            <a:normAutofit/>
          </a:bodyPr>
          <a:lstStyle/>
          <a:p>
            <a:pPr algn="ctr"/>
            <a:r>
              <a:rPr lang="en-US" sz="4400" b="1" i="1" dirty="0">
                <a:solidFill>
                  <a:schemeClr val="tx1"/>
                </a:solidFill>
                <a:latin typeface="Times New Roman" pitchFamily="18" charset="0"/>
                <a:cs typeface="Times New Roman" pitchFamily="18" charset="0"/>
              </a:rPr>
              <a:t>P</a:t>
            </a:r>
            <a:r>
              <a:rPr lang="en-US" sz="4400" b="1" i="1" dirty="0" smtClean="0">
                <a:solidFill>
                  <a:schemeClr val="tx1"/>
                </a:solidFill>
                <a:latin typeface="Times New Roman" pitchFamily="18" charset="0"/>
                <a:cs typeface="Times New Roman" pitchFamily="18" charset="0"/>
              </a:rPr>
              <a:t>romethazine</a:t>
            </a:r>
            <a:endParaRPr lang="en-US" sz="4400" b="1" dirty="0">
              <a:solidFill>
                <a:schemeClr val="tx1"/>
              </a:solidFill>
              <a:latin typeface="Times New Roman" pitchFamily="18" charset="0"/>
              <a:cs typeface="Times New Roman" pitchFamily="18" charset="0"/>
            </a:endParaRPr>
          </a:p>
        </p:txBody>
      </p:sp>
      <p:pic>
        <p:nvPicPr>
          <p:cNvPr id="2050" name="Picture 2" descr="C:\Users\yahyaa\Pictures\promethaz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295400"/>
            <a:ext cx="5715000" cy="499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76702"/>
      </p:ext>
    </p:extLst>
  </p:cSld>
  <p:clrMapOvr>
    <a:masterClrMapping/>
  </p:clrMapOvr>
  <mc:AlternateContent xmlns:mc="http://schemas.openxmlformats.org/markup-compatibility/2006">
    <mc:Choice xmlns:p14="http://schemas.microsoft.com/office/powerpoint/2010/main" Requires="p14">
      <p:transition spd="slow" p14:dur="2000" advTm="8902"/>
    </mc:Choice>
    <mc:Fallback>
      <p:transition spd="slow" advTm="8902"/>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664</Words>
  <Application>Microsoft Office PowerPoint</Application>
  <PresentationFormat>On-screen Show (4:3)</PresentationFormat>
  <Paragraphs>37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Antihistamine and Anticholinergic drugs</vt:lpstr>
      <vt:lpstr>Management :  </vt:lpstr>
      <vt:lpstr>This for motion sickness and vestibular disease</vt:lpstr>
      <vt:lpstr>PowerPoint Presentation</vt:lpstr>
      <vt:lpstr>PowerPoint Presentation</vt:lpstr>
      <vt:lpstr>Promethazine</vt:lpstr>
      <vt:lpstr>PowerPoint Presentation</vt:lpstr>
      <vt:lpstr>PowerPoint Presentation</vt:lpstr>
      <vt:lpstr>PowerPoint Presentation</vt:lpstr>
      <vt:lpstr>Scopolamine (Hyoscine hydrobromide)</vt:lpstr>
      <vt:lpstr>               2. Anticholinergic agents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DR.Ahmed Saker 2o1O</cp:lastModifiedBy>
  <cp:revision>58</cp:revision>
  <dcterms:created xsi:type="dcterms:W3CDTF">2006-08-16T00:00:00Z</dcterms:created>
  <dcterms:modified xsi:type="dcterms:W3CDTF">2020-03-18T20:39:32Z</dcterms:modified>
</cp:coreProperties>
</file>