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312" r:id="rId3"/>
    <p:sldId id="291" r:id="rId4"/>
    <p:sldId id="292" r:id="rId5"/>
    <p:sldId id="313" r:id="rId6"/>
    <p:sldId id="307" r:id="rId7"/>
    <p:sldId id="265" r:id="rId8"/>
    <p:sldId id="256" r:id="rId9"/>
    <p:sldId id="268" r:id="rId10"/>
    <p:sldId id="283" r:id="rId11"/>
    <p:sldId id="293" r:id="rId12"/>
    <p:sldId id="309" r:id="rId13"/>
    <p:sldId id="294" r:id="rId14"/>
    <p:sldId id="310" r:id="rId15"/>
    <p:sldId id="295" r:id="rId16"/>
    <p:sldId id="296" r:id="rId17"/>
    <p:sldId id="297" r:id="rId18"/>
    <p:sldId id="298" r:id="rId19"/>
    <p:sldId id="30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78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FA09285-955E-487D-B277-53D90C61CD42}" type="datetimeFigureOut">
              <a:rPr lang="ar-EG" smtClean="0"/>
              <a:pPr/>
              <a:t>02/06/1442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B608F0-B53C-4C13-B228-8452C1991FD2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2519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608F0-B53C-4C13-B228-8452C1991FD2}" type="slidenum">
              <a:rPr lang="ar-EG" smtClean="0"/>
              <a:pPr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5987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608F0-B53C-4C13-B228-8452C1991FD2}" type="slidenum">
              <a:rPr lang="ar-EG" smtClean="0"/>
              <a:pPr/>
              <a:t>12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52934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608F0-B53C-4C13-B228-8452C1991FD2}" type="slidenum">
              <a:rPr lang="ar-EG" smtClean="0"/>
              <a:pPr/>
              <a:t>16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759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985301"/>
            <a:ext cx="326858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Prepared By </a:t>
            </a:r>
          </a:p>
          <a:p>
            <a:r>
              <a:rPr lang="en-US" sz="2400" b="1" dirty="0" err="1" smtClean="0"/>
              <a:t>Assist.Lect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Rasha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Saadi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31" y="-381000"/>
            <a:ext cx="6248400" cy="2659915"/>
          </a:xfrm>
          <a:prstGeom prst="rect">
            <a:avLst/>
          </a:prstGeom>
        </p:spPr>
      </p:pic>
      <p:pic>
        <p:nvPicPr>
          <p:cNvPr id="1026" name="Picture 2" descr="Asthma 101 - Colorado Allergy &amp; Asthma Centers, P.C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12" y="2438400"/>
            <a:ext cx="673016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aesthetics.co.in/images/nebulization-mach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5752" y="1828800"/>
            <a:ext cx="4558248" cy="3657600"/>
          </a:xfrm>
          <a:prstGeom prst="rect">
            <a:avLst/>
          </a:prstGeom>
          <a:noFill/>
        </p:spPr>
      </p:pic>
      <p:pic>
        <p:nvPicPr>
          <p:cNvPr id="1028" name="Picture 4" descr="http://www.healthcare.omron.co.jp/english/img/products/pic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4436116" cy="47639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21"/>
    </mc:Choice>
    <mc:Fallback xmlns="">
      <p:transition spd="slow" advTm="2202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نتيجة بحث الصور عن ‪serevent evohaler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</p:spPr>
      </p:pic>
      <p:pic>
        <p:nvPicPr>
          <p:cNvPr id="46086" name="Picture 6" descr="نتيجة بحث الصور عن ‪serevent evohaler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1000"/>
            <a:ext cx="3543300" cy="60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63502" y="-80249"/>
            <a:ext cx="3124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600" b="1" dirty="0" smtClean="0"/>
              <a:t>    </a:t>
            </a:r>
            <a:r>
              <a:rPr lang="en-US" sz="3600" b="1" dirty="0" err="1" smtClean="0"/>
              <a:t>Salmeterol</a:t>
            </a:r>
            <a:endParaRPr lang="ar-EG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14288" y="42862"/>
            <a:ext cx="3358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Long acting </a:t>
            </a:r>
            <a:r>
              <a:rPr lang="el-GR" sz="2000" b="1" dirty="0"/>
              <a:t>β</a:t>
            </a:r>
            <a:r>
              <a:rPr lang="en-US" sz="2000" b="1" dirty="0"/>
              <a:t>2 Agonist </a:t>
            </a:r>
            <a:r>
              <a:rPr lang="en-US" sz="2000" b="1" dirty="0" smtClean="0"/>
              <a:t>(LABA)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593"/>
    </mc:Choice>
    <mc:Fallback xmlns="">
      <p:transition spd="slow" advTm="39259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ÙØªÙØ¬Ø© Ø¨Ø­Ø« Ø§ÙØµÙØ± Ø¹Ù âªseretideâ¬â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5334000" cy="4343400"/>
          </a:xfrm>
          <a:prstGeom prst="rect">
            <a:avLst/>
          </a:prstGeom>
          <a:noFill/>
        </p:spPr>
      </p:pic>
      <p:pic>
        <p:nvPicPr>
          <p:cNvPr id="4100" name="Picture 4" descr="ÙØªÙØ¬Ø© Ø¨Ø­Ø« Ø§ÙØµÙØ± Ø¹Ù âªseretideâ¬â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209800"/>
            <a:ext cx="3524250" cy="4648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395"/>
    </mc:Choice>
    <mc:Fallback xmlns="">
      <p:transition spd="slow" advTm="15739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نتيجة بحث الصور عن ‪atimos modulite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5410200" cy="5257800"/>
          </a:xfrm>
          <a:prstGeom prst="rect">
            <a:avLst/>
          </a:prstGeom>
          <a:noFill/>
        </p:spPr>
      </p:pic>
      <p:pic>
        <p:nvPicPr>
          <p:cNvPr id="48132" name="Picture 4" descr="نتيجة بحث الصور عن ‪foradil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371600"/>
            <a:ext cx="3657600" cy="5486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5200" y="457200"/>
            <a:ext cx="231422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 err="1" smtClean="0"/>
              <a:t>Formeterol</a:t>
            </a:r>
            <a:endParaRPr lang="ar-EG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595699"/>
            <a:ext cx="303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Long acting </a:t>
            </a:r>
            <a:r>
              <a:rPr lang="el-GR" b="1"/>
              <a:t>β</a:t>
            </a:r>
            <a:r>
              <a:rPr lang="en-US" b="1"/>
              <a:t>2 Agonist (LABA)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93"/>
    </mc:Choice>
    <mc:Fallback xmlns="">
      <p:transition spd="slow" advTm="13949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نتيجة بحث الصور عن ‪symbicort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196"/>
    </mc:Choice>
    <mc:Fallback xmlns="">
      <p:transition spd="slow" advTm="14919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نتيجة بحث الصور عن ‪atrovent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98" y="1752600"/>
            <a:ext cx="5419725" cy="4019550"/>
          </a:xfrm>
          <a:prstGeom prst="rect">
            <a:avLst/>
          </a:prstGeom>
          <a:noFill/>
        </p:spPr>
      </p:pic>
      <p:pic>
        <p:nvPicPr>
          <p:cNvPr id="23556" name="Picture 4" descr="نتيجة بحث الصور عن ‪respontin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191000" cy="5257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81600" y="533400"/>
            <a:ext cx="376218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3200" b="1" dirty="0" err="1" smtClean="0"/>
              <a:t>Ipratropium</a:t>
            </a:r>
            <a:r>
              <a:rPr lang="en-US" sz="3200" b="1" dirty="0" smtClean="0"/>
              <a:t> bromide</a:t>
            </a:r>
            <a:endParaRPr lang="ar-EG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9080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8439" y="482025"/>
            <a:ext cx="4509761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err="1" smtClean="0"/>
              <a:t>Antimuscarinics</a:t>
            </a:r>
            <a:r>
              <a:rPr lang="en-US" sz="3200" b="1" dirty="0" smtClean="0"/>
              <a:t> (Inhaled)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893"/>
    </mc:Choice>
    <mc:Fallback xmlns="">
      <p:transition spd="slow" advTm="21189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نتيجة بحث الصور عن ‪spiriva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867024"/>
            <a:ext cx="5029200" cy="39909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86400" y="1219200"/>
            <a:ext cx="2895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4000" b="1" dirty="0" err="1" smtClean="0"/>
              <a:t>Tiotropium</a:t>
            </a:r>
            <a:endParaRPr lang="ar-EG" sz="4000" b="1" dirty="0"/>
          </a:p>
        </p:txBody>
      </p:sp>
      <p:pic>
        <p:nvPicPr>
          <p:cNvPr id="46086" name="Picture 6" descr="نتيجة بحث الصور عن ‪spiriva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14800" cy="464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54341" y="279262"/>
            <a:ext cx="383245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/>
              <a:t>Antimuscarinic</a:t>
            </a:r>
            <a:r>
              <a:rPr lang="en-US" sz="2800" b="1" dirty="0" smtClean="0"/>
              <a:t> (Inhaled)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90"/>
    </mc:Choice>
    <mc:Fallback xmlns="">
      <p:transition spd="slow" advTm="7119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نتيجة بحث الصور عن ‪phyllocontin continu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8132" name="AutoShape 4" descr="نتيجة بحث الصور عن ‪phyllocontin continu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8134" name="AutoShape 6" descr="نتيجة بحث الصور عن ‪phyllocontin continu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0501"/>
            <a:ext cx="59436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9" descr="نتيجة بحث الصور عن ‪phyllocontin continus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124200"/>
            <a:ext cx="5257800" cy="3505200"/>
          </a:xfrm>
          <a:prstGeom prst="rect">
            <a:avLst/>
          </a:prstGeom>
          <a:noFill/>
        </p:spPr>
      </p:pic>
      <p:pic>
        <p:nvPicPr>
          <p:cNvPr id="48139" name="Picture 11" descr="نتيجة بحث الصور عن ‪aminophylline injection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00400"/>
            <a:ext cx="3124200" cy="320992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457200"/>
            <a:ext cx="20991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 smtClean="0"/>
              <a:t>Xanthines</a:t>
            </a: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749"/>
    </mc:Choice>
    <mc:Fallback xmlns="">
      <p:transition spd="slow" advTm="35074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4495800" cy="239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AutoShape 3" descr="نتيجة بحث الصور عن ‪uniphyllin continus 200mg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51205" name="Picture 5" descr="نتيجة بحث الصور عن ‪uniphyllin continus 200mg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057400"/>
            <a:ext cx="37338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200" y="609600"/>
            <a:ext cx="2971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600" b="1" dirty="0" smtClean="0"/>
              <a:t>   </a:t>
            </a:r>
            <a:r>
              <a:rPr lang="en-US" sz="3600" b="1" dirty="0" err="1" smtClean="0"/>
              <a:t>Theophyllin</a:t>
            </a:r>
            <a:endParaRPr lang="ar-EG" sz="3600" b="1" dirty="0"/>
          </a:p>
        </p:txBody>
      </p:sp>
      <p:pic>
        <p:nvPicPr>
          <p:cNvPr id="6" name="Picture 5" descr="asmas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362200"/>
            <a:ext cx="4907756" cy="4495800"/>
          </a:xfrm>
          <a:prstGeom prst="rect">
            <a:avLst/>
          </a:prstGeom>
        </p:spPr>
      </p:pic>
      <p:sp>
        <p:nvSpPr>
          <p:cNvPr id="13314" name="AutoShape 2" descr="ÙØªÙØ¬Ø© Ø¨Ø­Ø« Ø§ÙØµÙØ± Ø¹Ù âªslo phyllinâ¬â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3316" name="AutoShape 4" descr="ÙØªÙØ¬Ø© Ø¨Ø­Ø« Ø§ÙØµÙØ± Ø¹Ù âªslo phyllinâ¬â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13318" name="Picture 6" descr="ÙØªÙØ¬Ø© Ø¨Ø­Ø« Ø§ÙØµÙØ± Ø¹Ù âªslo phyllinâ¬â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1371600"/>
            <a:ext cx="1524000" cy="11049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322"/>
    </mc:Choice>
    <mc:Fallback xmlns="">
      <p:transition spd="slow" advTm="24032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2"/>
    </mc:Choice>
    <mc:Fallback xmlns="">
      <p:transition spd="slow" advTm="584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Description </a:t>
            </a:r>
            <a:r>
              <a:rPr lang="en-US" dirty="0"/>
              <a:t>of condition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Asthma</a:t>
            </a:r>
            <a:r>
              <a:rPr lang="en-US" dirty="0" smtClean="0"/>
              <a:t> </a:t>
            </a:r>
            <a:r>
              <a:rPr lang="en-US" dirty="0"/>
              <a:t>is a common chronic inflammatory condition of </a:t>
            </a:r>
            <a:r>
              <a:rPr lang="en-US" dirty="0" smtClean="0"/>
              <a:t>the airways</a:t>
            </a:r>
            <a:r>
              <a:rPr lang="en-US" dirty="0"/>
              <a:t>, associated with airway </a:t>
            </a:r>
            <a:r>
              <a:rPr lang="en-US" dirty="0" err="1"/>
              <a:t>hyperresponsiveness</a:t>
            </a:r>
            <a:r>
              <a:rPr lang="en-US" dirty="0"/>
              <a:t> </a:t>
            </a:r>
            <a:r>
              <a:rPr lang="en-US" dirty="0" smtClean="0"/>
              <a:t>and variable </a:t>
            </a:r>
            <a:r>
              <a:rPr lang="en-US" dirty="0"/>
              <a:t>airflow obstruction.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most frequent symptoms </a:t>
            </a:r>
            <a:r>
              <a:rPr lang="en-US" dirty="0" smtClean="0"/>
              <a:t>of asthma </a:t>
            </a:r>
            <a:r>
              <a:rPr lang="en-US" dirty="0"/>
              <a:t>are cough, wheeze, chest tightness, </a:t>
            </a:r>
            <a:r>
              <a:rPr lang="en-US" dirty="0" smtClean="0"/>
              <a:t>and breathlessness</a:t>
            </a:r>
            <a:r>
              <a:rPr lang="en-US" dirty="0"/>
              <a:t>. Asthma symptoms vary over time and </a:t>
            </a:r>
            <a:r>
              <a:rPr lang="en-US" dirty="0" smtClean="0"/>
              <a:t>in intensity </a:t>
            </a:r>
            <a:r>
              <a:rPr lang="en-US" dirty="0"/>
              <a:t>and can gradually or suddenly worsen, provoking</a:t>
            </a:r>
          </a:p>
          <a:p>
            <a:pPr marL="0" indent="0">
              <a:buNone/>
            </a:pPr>
            <a:r>
              <a:rPr lang="en-US" dirty="0"/>
              <a:t>an acute asthma attack that, if severe, may </a:t>
            </a:r>
            <a:r>
              <a:rPr lang="en-US" dirty="0" smtClean="0"/>
              <a:t>require</a:t>
            </a:r>
          </a:p>
          <a:p>
            <a:pPr marL="0" indent="0">
              <a:buNone/>
            </a:pPr>
            <a:r>
              <a:rPr lang="en-US" dirty="0" err="1"/>
              <a:t>hospitalisation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843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56"/>
    </mc:Choice>
    <mc:Fallback xmlns="">
      <p:transition spd="slow" advTm="9825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493"/>
    </mc:Choice>
    <mc:Fallback xmlns="">
      <p:transition spd="slow" advTm="15249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wise approach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146"/>
    </mc:Choice>
    <mc:Fallback xmlns="">
      <p:transition spd="slow" advTm="31014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Aims </a:t>
            </a:r>
            <a:r>
              <a:rPr lang="en-US" dirty="0"/>
              <a:t>of treatment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105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The </a:t>
            </a:r>
            <a:r>
              <a:rPr lang="en-US" dirty="0"/>
              <a:t>aim of treatment is to achieve control of asthma.</a:t>
            </a:r>
          </a:p>
          <a:p>
            <a:pPr marL="0" indent="0" algn="just">
              <a:buNone/>
            </a:pPr>
            <a:r>
              <a:rPr lang="en-US" b="1" u="sng" dirty="0">
                <a:solidFill>
                  <a:srgbClr val="FF0000"/>
                </a:solidFill>
              </a:rPr>
              <a:t>Complete control of asthma is defined as 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no daytime symptoms,</a:t>
            </a:r>
          </a:p>
          <a:p>
            <a:pPr algn="just"/>
            <a:r>
              <a:rPr lang="en-US" dirty="0" smtClean="0"/>
              <a:t>no </a:t>
            </a:r>
            <a:r>
              <a:rPr lang="en-US" dirty="0"/>
              <a:t>night-time awakening due to asthma, </a:t>
            </a:r>
          </a:p>
          <a:p>
            <a:pPr algn="just"/>
            <a:r>
              <a:rPr lang="en-US" dirty="0" smtClean="0"/>
              <a:t>no asthma </a:t>
            </a:r>
            <a:r>
              <a:rPr lang="en-US" dirty="0"/>
              <a:t>attacks, </a:t>
            </a:r>
          </a:p>
          <a:p>
            <a:pPr algn="just"/>
            <a:r>
              <a:rPr lang="en-US" dirty="0" smtClean="0"/>
              <a:t>no </a:t>
            </a:r>
            <a:r>
              <a:rPr lang="en-US" dirty="0"/>
              <a:t>need for rescue medication, </a:t>
            </a:r>
          </a:p>
          <a:p>
            <a:pPr algn="just"/>
            <a:r>
              <a:rPr lang="en-US" dirty="0" smtClean="0"/>
              <a:t>no limitations </a:t>
            </a:r>
            <a:r>
              <a:rPr lang="en-US" dirty="0"/>
              <a:t>on activity including exercise, </a:t>
            </a:r>
          </a:p>
          <a:p>
            <a:pPr algn="just"/>
            <a:r>
              <a:rPr lang="en-US" dirty="0" smtClean="0"/>
              <a:t>normal lung function </a:t>
            </a:r>
            <a:r>
              <a:rPr lang="en-US" dirty="0"/>
              <a:t>(in practical terms forced expiratory volume </a:t>
            </a:r>
            <a:r>
              <a:rPr lang="en-US" dirty="0" smtClean="0"/>
              <a:t>in 1 </a:t>
            </a:r>
            <a:r>
              <a:rPr lang="en-US" dirty="0"/>
              <a:t>second (FEV1) and/or peak expiratory flow (PEF) &gt; </a:t>
            </a:r>
            <a:r>
              <a:rPr lang="en-US" dirty="0" smtClean="0"/>
              <a:t>80% predicted </a:t>
            </a:r>
            <a:r>
              <a:rPr lang="en-US" dirty="0"/>
              <a:t>or best), </a:t>
            </a:r>
          </a:p>
          <a:p>
            <a:pPr algn="just"/>
            <a:r>
              <a:rPr lang="en-US" dirty="0" smtClean="0"/>
              <a:t>minimal </a:t>
            </a:r>
            <a:r>
              <a:rPr lang="en-US" dirty="0"/>
              <a:t>side-effects from </a:t>
            </a:r>
            <a:r>
              <a:rPr lang="en-US" dirty="0" smtClean="0"/>
              <a:t>treatment.</a:t>
            </a:r>
          </a:p>
          <a:p>
            <a:pPr algn="just"/>
            <a:r>
              <a:rPr lang="en-US" dirty="0" smtClean="0"/>
              <a:t>In </a:t>
            </a:r>
            <a:r>
              <a:rPr lang="en-US" dirty="0"/>
              <a:t>clinical practice, patients may choose to balance the aims</a:t>
            </a:r>
          </a:p>
          <a:p>
            <a:pPr marL="0" indent="0" algn="just">
              <a:buNone/>
            </a:pPr>
            <a:r>
              <a:rPr lang="en-US" dirty="0"/>
              <a:t>of asthma management against the potential side-effects or</a:t>
            </a:r>
          </a:p>
          <a:p>
            <a:pPr marL="0" indent="0" algn="just">
              <a:buNone/>
            </a:pPr>
            <a:r>
              <a:rPr lang="en-US" dirty="0"/>
              <a:t>inconvenience </a:t>
            </a:r>
            <a:r>
              <a:rPr lang="en-US" dirty="0" smtClean="0"/>
              <a:t>of taking </a:t>
            </a:r>
            <a:r>
              <a:rPr lang="en-US" dirty="0"/>
              <a:t>medication necessary to achieve</a:t>
            </a:r>
          </a:p>
          <a:p>
            <a:pPr marL="0" indent="0" algn="just">
              <a:buNone/>
            </a:pPr>
            <a:r>
              <a:rPr lang="en-US" dirty="0"/>
              <a:t>perfect control.</a:t>
            </a:r>
          </a:p>
        </p:txBody>
      </p:sp>
    </p:spTree>
    <p:extLst>
      <p:ext uri="{BB962C8B-B14F-4D97-AF65-F5344CB8AC3E}">
        <p14:creationId xmlns:p14="http://schemas.microsoft.com/office/powerpoint/2010/main" val="305056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487"/>
    </mc:Choice>
    <mc:Fallback xmlns="">
      <p:transition spd="slow" advTm="14848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421"/>
    </mc:Choice>
    <mc:Fallback xmlns="">
      <p:transition spd="slow" advTm="10842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asthma\h9991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376"/>
    </mc:Choice>
    <mc:Fallback xmlns="">
      <p:transition spd="slow" advTm="17137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نتيجة بحث الصور عن ‪ventolin inhaler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3124200" cy="3190876"/>
          </a:xfrm>
          <a:prstGeom prst="rect">
            <a:avLst/>
          </a:prstGeom>
          <a:noFill/>
        </p:spPr>
      </p:pic>
      <p:sp>
        <p:nvSpPr>
          <p:cNvPr id="28676" name="AutoShape 4" descr="نتيجة بحث الصور عن ‪ventolin nebulizer solution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8678" name="AutoShape 6" descr="نتيجة بحث الصور عن ‪ventolin nebulizer solution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8680" name="AutoShape 8" descr="نتيجة بحث الصور عن ‪ventolin nebulizer solution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00275"/>
            <a:ext cx="38100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نتيجة بحث الصور عن ‪ventolin accuhaler how to use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124200"/>
            <a:ext cx="3505200" cy="3276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105400" y="392252"/>
            <a:ext cx="343895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Short </a:t>
            </a:r>
            <a:r>
              <a:rPr lang="en-US" sz="2000" b="1" dirty="0"/>
              <a:t>acting </a:t>
            </a:r>
            <a:r>
              <a:rPr lang="el-GR" sz="2000" b="1" dirty="0"/>
              <a:t>β</a:t>
            </a:r>
            <a:r>
              <a:rPr lang="en-US" sz="2000" b="1" dirty="0"/>
              <a:t>2 Agonist (SABA)</a:t>
            </a:r>
          </a:p>
          <a:p>
            <a:r>
              <a:rPr lang="en-US" sz="2000" b="1" dirty="0" smtClean="0"/>
              <a:t>Salbutamol (</a:t>
            </a:r>
            <a:r>
              <a:rPr lang="en-US" sz="2000" b="1" dirty="0" err="1" smtClean="0"/>
              <a:t>Ventolin</a:t>
            </a:r>
            <a:r>
              <a:rPr lang="en-US" sz="2000" b="1" dirty="0" smtClean="0"/>
              <a:t>®)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192"/>
    </mc:Choice>
    <mc:Fallback xmlns="">
      <p:transition spd="slow" advTm="34019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نتيجة بحث الصور عن ‪intravenous salbutamol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2809876"/>
          </a:xfrm>
          <a:prstGeom prst="rect">
            <a:avLst/>
          </a:prstGeom>
          <a:noFill/>
        </p:spPr>
      </p:pic>
      <p:pic>
        <p:nvPicPr>
          <p:cNvPr id="25604" name="Picture 4" descr="نتيجة بحث الصور عن ‪im salbutamol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3657600" cy="2933701"/>
          </a:xfrm>
          <a:prstGeom prst="rect">
            <a:avLst/>
          </a:prstGeom>
          <a:noFill/>
        </p:spPr>
      </p:pic>
      <p:pic>
        <p:nvPicPr>
          <p:cNvPr id="25606" name="Picture 6" descr="نتيجة بحث الصور عن ‪im injection salbutamol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4495800" cy="3352800"/>
          </a:xfrm>
          <a:prstGeom prst="rect">
            <a:avLst/>
          </a:prstGeom>
          <a:noFill/>
        </p:spPr>
      </p:pic>
      <p:pic>
        <p:nvPicPr>
          <p:cNvPr id="5" name="Picture 2" descr="https://upload.wikimedia.org/wikipedia/commons/8/85/Ventolin_2m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971800"/>
            <a:ext cx="3962400" cy="3200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945"/>
    </mc:Choice>
    <mc:Fallback xmlns="">
      <p:transition spd="slow" advTm="4209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4028</TotalTime>
  <Words>231</Words>
  <Application>Microsoft Office PowerPoint</Application>
  <PresentationFormat>On-screen Show (4:3)</PresentationFormat>
  <Paragraphs>37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 Description of condition </vt:lpstr>
      <vt:lpstr>PowerPoint Presentation</vt:lpstr>
      <vt:lpstr>PowerPoint Presentation</vt:lpstr>
      <vt:lpstr> Aims of treatment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toto</dc:creator>
  <cp:lastModifiedBy>DR.Ahmed Saker 2O14</cp:lastModifiedBy>
  <cp:revision>144</cp:revision>
  <dcterms:created xsi:type="dcterms:W3CDTF">2006-08-16T00:00:00Z</dcterms:created>
  <dcterms:modified xsi:type="dcterms:W3CDTF">2021-01-15T18:53:05Z</dcterms:modified>
</cp:coreProperties>
</file>