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5" r:id="rId3"/>
    <p:sldId id="280" r:id="rId4"/>
    <p:sldId id="281" r:id="rId5"/>
    <p:sldId id="288" r:id="rId6"/>
    <p:sldId id="278" r:id="rId7"/>
    <p:sldId id="262" r:id="rId8"/>
    <p:sldId id="290" r:id="rId9"/>
    <p:sldId id="289" r:id="rId10"/>
    <p:sldId id="291" r:id="rId11"/>
    <p:sldId id="296" r:id="rId12"/>
    <p:sldId id="314" r:id="rId13"/>
    <p:sldId id="293" r:id="rId14"/>
    <p:sldId id="294" r:id="rId15"/>
    <p:sldId id="297" r:id="rId16"/>
    <p:sldId id="298" r:id="rId17"/>
    <p:sldId id="299" r:id="rId18"/>
    <p:sldId id="300" r:id="rId19"/>
    <p:sldId id="301" r:id="rId20"/>
    <p:sldId id="274" r:id="rId21"/>
    <p:sldId id="302" r:id="rId22"/>
    <p:sldId id="303" r:id="rId23"/>
    <p:sldId id="304" r:id="rId24"/>
    <p:sldId id="305" r:id="rId25"/>
    <p:sldId id="311" r:id="rId26"/>
    <p:sldId id="308" r:id="rId27"/>
    <p:sldId id="306" r:id="rId28"/>
    <p:sldId id="307" r:id="rId29"/>
    <p:sldId id="309" r:id="rId30"/>
    <p:sldId id="310" r:id="rId31"/>
    <p:sldId id="271" r:id="rId32"/>
    <p:sldId id="27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71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157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015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3075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302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4436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893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4601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59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083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140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75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443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431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1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211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484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34949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ctrTitle"/>
          </p:nvPr>
        </p:nvSpPr>
        <p:spPr>
          <a:xfrm>
            <a:off x="800100" y="762000"/>
            <a:ext cx="7810500" cy="2133600"/>
          </a:xfrm>
        </p:spPr>
        <p:txBody>
          <a:bodyPr anchor="ctr">
            <a:normAutofit/>
          </a:bodyPr>
          <a:lstStyle/>
          <a:p>
            <a:pPr marL="0" indent="0" algn="ctr">
              <a:buNone/>
            </a:pPr>
            <a:r>
              <a:rPr lang="en-US" sz="4000" b="1" dirty="0">
                <a:latin typeface="Aharoni" pitchFamily="2" charset="-79"/>
                <a:cs typeface="Aharoni" pitchFamily="2" charset="-79"/>
              </a:rPr>
              <a:t>Pharmaceutical Biotechnology</a:t>
            </a:r>
          </a:p>
        </p:txBody>
      </p:sp>
      <p:sp>
        <p:nvSpPr>
          <p:cNvPr id="5" name="Title 1"/>
          <p:cNvSpPr>
            <a:spLocks noGrp="1"/>
          </p:cNvSpPr>
          <p:nvPr>
            <p:ph type="subTitle" idx="1"/>
          </p:nvPr>
        </p:nvSpPr>
        <p:spPr>
          <a:xfrm>
            <a:off x="1066800" y="3048000"/>
            <a:ext cx="7391400" cy="2895600"/>
          </a:xfrm>
        </p:spPr>
        <p:txBody>
          <a:bodyPr anchor="ctr">
            <a:normAutofit/>
          </a:bodyPr>
          <a:lstStyle/>
          <a:p>
            <a:pPr algn="ctr"/>
            <a:r>
              <a:rPr lang="en-US" sz="3600" dirty="0">
                <a:solidFill>
                  <a:srgbClr val="FF0000"/>
                </a:solidFill>
                <a:latin typeface="Algerian" pitchFamily="82" charset="0"/>
              </a:rPr>
              <a:t>Lecture one </a:t>
            </a:r>
          </a:p>
          <a:p>
            <a:pPr algn="ctr"/>
            <a:r>
              <a:rPr lang="en-US" sz="3600" dirty="0">
                <a:solidFill>
                  <a:srgbClr val="FF0000"/>
                </a:solidFill>
                <a:latin typeface="Algerian" pitchFamily="82" charset="0"/>
              </a:rPr>
              <a:t>Introduction</a:t>
            </a:r>
          </a:p>
          <a:p>
            <a:pPr algn="ctr"/>
            <a:r>
              <a:rPr lang="en-US" sz="3600" dirty="0" err="1">
                <a:solidFill>
                  <a:srgbClr val="FF0000"/>
                </a:solidFill>
                <a:latin typeface="Algerian" pitchFamily="82" charset="0"/>
              </a:rPr>
              <a:t>Zahraa</a:t>
            </a:r>
            <a:r>
              <a:rPr lang="en-US" sz="3600" dirty="0">
                <a:solidFill>
                  <a:srgbClr val="FF0000"/>
                </a:solidFill>
                <a:latin typeface="Algerian" pitchFamily="82" charset="0"/>
              </a:rPr>
              <a:t> AMER AL-JUBOORI</a:t>
            </a:r>
          </a:p>
        </p:txBody>
      </p:sp>
    </p:spTree>
    <p:extLst>
      <p:ext uri="{BB962C8B-B14F-4D97-AF65-F5344CB8AC3E}">
        <p14:creationId xmlns:p14="http://schemas.microsoft.com/office/powerpoint/2010/main" val="714963783"/>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An important question in the debate deals with potential risks: do genetically modified organisms used in production facilities pose unknown risks for an ecosystem and for the human race itself? </a:t>
            </a:r>
          </a:p>
          <a:p>
            <a:pPr algn="l" rtl="0"/>
            <a:r>
              <a:rPr lang="en-US" dirty="0"/>
              <a:t>Moreover, a profound ethical question was brought forward: is it right to modify the genetic structure of living organisms? </a:t>
            </a:r>
          </a:p>
          <a:p>
            <a:pPr algn="l" rtl="0"/>
            <a:endParaRPr lang="ar-IQ" dirty="0"/>
          </a:p>
        </p:txBody>
      </p:sp>
      <p:sp>
        <p:nvSpPr>
          <p:cNvPr id="2" name="Title 1"/>
          <p:cNvSpPr>
            <a:spLocks noGrp="1"/>
          </p:cNvSpPr>
          <p:nvPr>
            <p:ph type="title"/>
          </p:nvPr>
        </p:nvSpPr>
        <p:spPr>
          <a:xfrm>
            <a:off x="762000" y="764373"/>
            <a:ext cx="7787640" cy="1293028"/>
          </a:xfrm>
        </p:spPr>
        <p:txBody>
          <a:bodyPr>
            <a:normAutofit/>
          </a:bodyPr>
          <a:lstStyle/>
          <a:p>
            <a:pPr algn="l" rtl="0"/>
            <a:r>
              <a:rPr lang="en-US" dirty="0"/>
              <a:t>Biotechnology became the subject of public debate</a:t>
            </a:r>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752528"/>
          </a:xfrm>
        </p:spPr>
        <p:txBody>
          <a:bodyPr/>
          <a:lstStyle/>
          <a:p>
            <a:pPr algn="l" rtl="0"/>
            <a:r>
              <a:rPr lang="en-US" dirty="0"/>
              <a:t>Pharmaceutical biotechnology, essentially, </a:t>
            </a:r>
            <a:r>
              <a:rPr lang="en-US" dirty="0">
                <a:solidFill>
                  <a:srgbClr val="C00000"/>
                </a:solidFill>
              </a:rPr>
              <a:t>is used to make complex larger molecules with the help of living cells (like those found in the human body such as bacteria cells, yeast cells, animal or plant cells).</a:t>
            </a:r>
          </a:p>
          <a:p>
            <a:pPr algn="l" rtl="0"/>
            <a:r>
              <a:rPr lang="en-US" dirty="0"/>
              <a:t> Unlike the smaller molecules that are given to a patient through tablets, the large molecules are </a:t>
            </a:r>
            <a:r>
              <a:rPr lang="en-US" dirty="0">
                <a:solidFill>
                  <a:srgbClr val="C00000"/>
                </a:solidFill>
              </a:rPr>
              <a:t>typically injected into the patient's body. </a:t>
            </a:r>
          </a:p>
          <a:p>
            <a:pPr algn="l" rtl="0"/>
            <a:endParaRPr lang="ar-IQ" dirty="0"/>
          </a:p>
        </p:txBody>
      </p:sp>
      <p:sp>
        <p:nvSpPr>
          <p:cNvPr id="2" name="Title 1"/>
          <p:cNvSpPr>
            <a:spLocks noGrp="1"/>
          </p:cNvSpPr>
          <p:nvPr>
            <p:ph type="title"/>
          </p:nvPr>
        </p:nvSpPr>
        <p:spPr/>
        <p:txBody>
          <a:bodyPr/>
          <a:lstStyle/>
          <a:p>
            <a:pPr algn="l" rtl="0"/>
            <a:r>
              <a:rPr lang="en-US" dirty="0"/>
              <a:t>Pharmaceutical biotechnology</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DC3D-0E49-9B60-0BFD-333F0ECF1318}"/>
              </a:ext>
            </a:extLst>
          </p:cNvPr>
          <p:cNvSpPr>
            <a:spLocks noGrp="1"/>
          </p:cNvSpPr>
          <p:nvPr>
            <p:ph type="title"/>
          </p:nvPr>
        </p:nvSpPr>
        <p:spPr/>
        <p:txBody>
          <a:bodyPr/>
          <a:lstStyle/>
          <a:p>
            <a:r>
              <a:rPr lang="en-US" dirty="0"/>
              <a:t>Before biotech? </a:t>
            </a:r>
          </a:p>
        </p:txBody>
      </p:sp>
      <p:sp>
        <p:nvSpPr>
          <p:cNvPr id="3" name="Content Placeholder 2">
            <a:extLst>
              <a:ext uri="{FF2B5EF4-FFF2-40B4-BE49-F238E27FC236}">
                <a16:creationId xmlns:a16="http://schemas.microsoft.com/office/drawing/2014/main" id="{CE6A647A-EC3C-B22F-B773-0C9BE82A66B6}"/>
              </a:ext>
            </a:extLst>
          </p:cNvPr>
          <p:cNvSpPr>
            <a:spLocks noGrp="1"/>
          </p:cNvSpPr>
          <p:nvPr>
            <p:ph idx="1"/>
          </p:nvPr>
        </p:nvSpPr>
        <p:spPr/>
        <p:txBody>
          <a:bodyPr/>
          <a:lstStyle/>
          <a:p>
            <a:r>
              <a:rPr lang="en-US" dirty="0"/>
              <a:t>Insulin source ? </a:t>
            </a:r>
          </a:p>
          <a:p>
            <a:r>
              <a:rPr lang="en-US" dirty="0"/>
              <a:t>Growth hormone source ? </a:t>
            </a:r>
          </a:p>
          <a:p>
            <a:endParaRPr lang="en-US" dirty="0"/>
          </a:p>
        </p:txBody>
      </p:sp>
    </p:spTree>
    <p:extLst>
      <p:ext uri="{BB962C8B-B14F-4D97-AF65-F5344CB8AC3E}">
        <p14:creationId xmlns:p14="http://schemas.microsoft.com/office/powerpoint/2010/main" val="124343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109" y="1905000"/>
            <a:ext cx="8229600" cy="4810539"/>
          </a:xfrm>
        </p:spPr>
        <p:txBody>
          <a:bodyPr>
            <a:normAutofit/>
          </a:bodyPr>
          <a:lstStyle/>
          <a:p>
            <a:pPr algn="l" rtl="0"/>
            <a:r>
              <a:rPr lang="en-US" dirty="0"/>
              <a:t>The conventional pharmaceutical formulations are relatively simple molecules manufactured mainly through trial and error technique for treating the symptoms of a disease or illness.</a:t>
            </a:r>
          </a:p>
          <a:p>
            <a:pPr algn="l" rtl="0"/>
            <a:r>
              <a:rPr lang="en-US" dirty="0"/>
              <a:t>On the other hand, </a:t>
            </a:r>
            <a:r>
              <a:rPr lang="en-US" dirty="0">
                <a:solidFill>
                  <a:srgbClr val="C00000"/>
                </a:solidFill>
              </a:rPr>
              <a:t>biopharmaceuticals are complex biological molecules, commonly known as proteins that usually aim at eliminating the underlying mechanisms for treating diseases.</a:t>
            </a:r>
            <a:endParaRPr lang="ar-IQ" dirty="0">
              <a:solidFill>
                <a:srgbClr val="C00000"/>
              </a:solidFill>
            </a:endParaRPr>
          </a:p>
        </p:txBody>
      </p:sp>
      <p:sp>
        <p:nvSpPr>
          <p:cNvPr id="2" name="Title 1"/>
          <p:cNvSpPr>
            <a:spLocks noGrp="1"/>
          </p:cNvSpPr>
          <p:nvPr>
            <p:ph type="title"/>
          </p:nvPr>
        </p:nvSpPr>
        <p:spPr>
          <a:xfrm>
            <a:off x="484109" y="914400"/>
            <a:ext cx="8229600" cy="1359024"/>
          </a:xfrm>
        </p:spPr>
        <p:txBody>
          <a:bodyPr>
            <a:normAutofit/>
          </a:bodyPr>
          <a:lstStyle/>
          <a:p>
            <a:pPr rtl="0"/>
            <a:r>
              <a:rPr lang="en-US" dirty="0"/>
              <a:t>Biopharmaceutical Drugs</a:t>
            </a:r>
            <a:br>
              <a:rPr lang="en-US" dirty="0"/>
            </a:b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lstStyle/>
          <a:p>
            <a:pPr algn="l" rtl="0">
              <a:buNone/>
            </a:pPr>
            <a:r>
              <a:rPr lang="en-US" b="1" dirty="0"/>
              <a:t>  </a:t>
            </a:r>
            <a:r>
              <a:rPr lang="en-US" dirty="0"/>
              <a:t>The primary difference between biopharmaceuticals and traditional pharmaceuticals is the method by which the drugs are produced: the former are manufactured in living organisms such as bacteria, yeast and mammalian cells, whereas the latter are manufactured through a series of chemical synthesis. </a:t>
            </a:r>
            <a:endParaRPr lang="ar-IQ" dirty="0">
              <a:solidFill>
                <a:srgbClr val="C00000"/>
              </a:solidFill>
            </a:endParaRPr>
          </a:p>
          <a:p>
            <a:pPr algn="l" rtl="0"/>
            <a:r>
              <a:rPr lang="en-US" dirty="0"/>
              <a:t> Bio pharmaceuticals are drugs produced using   biotechnology. </a:t>
            </a:r>
          </a:p>
          <a:p>
            <a:pPr algn="l" rtl="0"/>
            <a:r>
              <a:rPr lang="en-US" dirty="0"/>
              <a:t>They are proteins nucleic acids, DNA, RNA used for therapeutic or for vivo diagnostic purposes, and are produced by means other than direct extraction from a native biological source. </a:t>
            </a:r>
          </a:p>
          <a:p>
            <a:pPr algn="l" rtl="0"/>
            <a:r>
              <a:rPr lang="en-US" dirty="0"/>
              <a:t>The first such substance approved for therapeutic use was recombinant human insulin.</a:t>
            </a:r>
          </a:p>
          <a:p>
            <a:pPr algn="l" rtl="0">
              <a:buNone/>
            </a:pP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When the two disciplines- pharmaceuticals and biotechnology- come together, they result in many advantages for humankind in terms of healthcare.</a:t>
            </a:r>
          </a:p>
          <a:p>
            <a:pPr algn="l" rtl="0">
              <a:buFont typeface="Wingdings" pitchFamily="2" charset="2"/>
              <a:buChar char="Ø"/>
            </a:pPr>
            <a:r>
              <a:rPr lang="en-US" dirty="0"/>
              <a:t> Biopharmaceutical drugs aim at designing and producing drugs that are adapted to each person’s genetic makeup, Thus pharmaceutical biotechnology companies may develop tailor-made medicines for maximum therapeutic effects.</a:t>
            </a:r>
            <a:endParaRPr lang="ar-IQ" dirty="0"/>
          </a:p>
        </p:txBody>
      </p:sp>
      <p:sp>
        <p:nvSpPr>
          <p:cNvPr id="2" name="Title 1"/>
          <p:cNvSpPr>
            <a:spLocks noGrp="1"/>
          </p:cNvSpPr>
          <p:nvPr>
            <p:ph type="title"/>
          </p:nvPr>
        </p:nvSpPr>
        <p:spPr>
          <a:xfrm>
            <a:off x="1981200" y="457200"/>
            <a:ext cx="8458200" cy="2025352"/>
          </a:xfrm>
        </p:spPr>
        <p:txBody>
          <a:bodyPr>
            <a:noAutofit/>
          </a:bodyPr>
          <a:lstStyle/>
          <a:p>
            <a:pPr algn="l" rtl="0"/>
            <a:r>
              <a:rPr lang="en-US" sz="3200" dirty="0"/>
              <a:t>Pharmaceuticals and Biotechnology- Benefits of Combination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buNone/>
            </a:pPr>
            <a:r>
              <a:rPr lang="en-GB" dirty="0"/>
              <a:t>Example: </a:t>
            </a:r>
            <a:endParaRPr lang="en-US" dirty="0"/>
          </a:p>
          <a:p>
            <a:pPr algn="l" rtl="0"/>
            <a:r>
              <a:rPr lang="en-US" dirty="0"/>
              <a:t>One more benefit of pharmaceutical biotechnology is in the form of better vaccines.</a:t>
            </a:r>
          </a:p>
          <a:p>
            <a:pPr algn="l" rtl="0"/>
            <a:r>
              <a:rPr lang="en-US" dirty="0"/>
              <a:t> Biotech companies design and produce safer vaccines by organisms that are transformed through genetic engineering. These biotech vaccines minimize the risks of infection. </a:t>
            </a:r>
          </a:p>
          <a:p>
            <a:pPr algn="l" rtl="0"/>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The common pharmaceutical biotechnology products that are made by the biotech pharmaceutical companies include:</a:t>
            </a:r>
          </a:p>
          <a:p>
            <a:pPr marL="624078" indent="-514350" algn="l" rtl="0">
              <a:buFont typeface="+mj-lt"/>
              <a:buAutoNum type="arabicPeriod"/>
            </a:pPr>
            <a:r>
              <a:rPr lang="en-US" dirty="0"/>
              <a:t> Antibodies, </a:t>
            </a:r>
          </a:p>
          <a:p>
            <a:pPr marL="624078" indent="-514350" algn="l" rtl="0">
              <a:buFont typeface="+mj-lt"/>
              <a:buAutoNum type="arabicPeriod"/>
            </a:pPr>
            <a:r>
              <a:rPr lang="en-US" dirty="0"/>
              <a:t>Proteins, and </a:t>
            </a:r>
          </a:p>
          <a:p>
            <a:pPr marL="624078" indent="-514350" algn="l" rtl="0">
              <a:buFont typeface="+mj-lt"/>
              <a:buAutoNum type="arabicPeriod"/>
            </a:pPr>
            <a:r>
              <a:rPr lang="en-US" dirty="0"/>
              <a:t>Recombinant DNA Products. </a:t>
            </a:r>
            <a:br>
              <a:rPr lang="en-US" dirty="0"/>
            </a:br>
            <a:br>
              <a:rPr lang="en-US" dirty="0"/>
            </a:br>
            <a:endParaRPr lang="ar-IQ" dirty="0"/>
          </a:p>
        </p:txBody>
      </p:sp>
      <p:sp>
        <p:nvSpPr>
          <p:cNvPr id="2" name="Title 1"/>
          <p:cNvSpPr>
            <a:spLocks noGrp="1"/>
          </p:cNvSpPr>
          <p:nvPr>
            <p:ph type="title"/>
          </p:nvPr>
        </p:nvSpPr>
        <p:spPr/>
        <p:txBody>
          <a:bodyPr>
            <a:normAutofit fontScale="90000"/>
          </a:bodyPr>
          <a:lstStyle/>
          <a:p>
            <a:pPr rtl="0"/>
            <a:r>
              <a:rPr lang="en-US" dirty="0"/>
              <a:t>Pharmaceutical Biotechnology Products</a:t>
            </a: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96"/>
          </a:xfrm>
        </p:spPr>
        <p:txBody>
          <a:bodyPr>
            <a:normAutofit/>
          </a:bodyPr>
          <a:lstStyle/>
          <a:p>
            <a:pPr algn="ctr" rtl="0">
              <a:buNone/>
            </a:pPr>
            <a:r>
              <a:rPr lang="en-US" b="1" dirty="0"/>
              <a:t>Antibodies</a:t>
            </a:r>
            <a:endParaRPr lang="en-US" dirty="0"/>
          </a:p>
          <a:p>
            <a:pPr algn="l" rtl="0">
              <a:buNone/>
            </a:pPr>
            <a:r>
              <a:rPr lang="en-US" dirty="0"/>
              <a:t>  </a:t>
            </a:r>
            <a:r>
              <a:rPr lang="ar-IQ" dirty="0"/>
              <a:t> </a:t>
            </a:r>
            <a:r>
              <a:rPr lang="en-US" dirty="0"/>
              <a:t>Antibodies are proteins that are produced by white blood cells and are used by the immune system to identify bacteria, viruses, and other foreign substances and to fight them off. </a:t>
            </a:r>
          </a:p>
          <a:p>
            <a:pPr algn="l" rtl="0">
              <a:lnSpc>
                <a:spcPts val="2760"/>
              </a:lnSpc>
            </a:pPr>
            <a:r>
              <a:rPr lang="en-US" b="1" dirty="0"/>
              <a:t>Monoclonal antibodies </a:t>
            </a:r>
            <a:endParaRPr lang="ar-IQ" b="1" dirty="0"/>
          </a:p>
          <a:p>
            <a:pPr algn="l" rtl="0">
              <a:buNone/>
            </a:pPr>
            <a:r>
              <a:rPr lang="en-US" dirty="0"/>
              <a:t>   They are one of the most exciting developments in biotechnology pharmaceuticals.</a:t>
            </a:r>
            <a:endParaRPr lang="ar-IQ" dirty="0"/>
          </a:p>
          <a:p>
            <a:pPr algn="l" rtl="0"/>
            <a:r>
              <a:rPr lang="en-US" dirty="0"/>
              <a:t> Monoclonal antibodies are </a:t>
            </a:r>
            <a:r>
              <a:rPr lang="en-US" dirty="0" err="1"/>
              <a:t>monospecific</a:t>
            </a:r>
            <a:r>
              <a:rPr lang="en-US" dirty="0"/>
              <a:t> antibodies that are the same because they are made by identical immune cells that are all</a:t>
            </a:r>
            <a:r>
              <a:rPr lang="ar-IQ" dirty="0"/>
              <a:t> </a:t>
            </a:r>
            <a:r>
              <a:rPr lang="en-US" dirty="0"/>
              <a:t>clones of a unique parent cell</a:t>
            </a:r>
            <a:r>
              <a:rPr lang="en-GB" dirty="0"/>
              <a:t>.</a:t>
            </a:r>
            <a:endParaRPr lang="en-US" dirty="0"/>
          </a:p>
          <a:p>
            <a:pPr algn="l" rtl="0"/>
            <a:r>
              <a:rPr lang="en-GB" dirty="0"/>
              <a:t>Consequently, all of the antibody molecules secreted by a series of daughter cells derived from a single dividing parent beta lymphocyte are genetically identical.</a:t>
            </a:r>
            <a:r>
              <a:rPr lang="ar-IQ" dirty="0"/>
              <a:t> </a:t>
            </a:r>
            <a:br>
              <a:rPr lang="en-US" dirty="0"/>
            </a:b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7896" y="1219200"/>
            <a:ext cx="8229600" cy="5904656"/>
          </a:xfrm>
        </p:spPr>
        <p:txBody>
          <a:bodyPr>
            <a:normAutofit/>
          </a:bodyPr>
          <a:lstStyle/>
          <a:p>
            <a:pPr algn="l" rtl="0"/>
            <a:r>
              <a:rPr lang="en-GB" dirty="0"/>
              <a:t>Monoclonal antibodies are typically made by fusing myeloma cells with the spleen cells from a mouse that has been immunized with the desired antigen. However, recent advances have allowed the use of rabbit B-cells to form a Rabbit </a:t>
            </a:r>
            <a:r>
              <a:rPr lang="en-GB" dirty="0" err="1"/>
              <a:t>Hybridoma</a:t>
            </a:r>
            <a:r>
              <a:rPr lang="en-GB" dirty="0"/>
              <a:t>.</a:t>
            </a:r>
          </a:p>
          <a:p>
            <a:pPr algn="l" rtl="0"/>
            <a:r>
              <a:rPr lang="en-GB" dirty="0"/>
              <a:t>Polyethylene glycol is used to fuse adjacent plasma membranes, but the success rate is low so a selective medium in which only fused cells can grow is used.</a:t>
            </a:r>
          </a:p>
          <a:p>
            <a:pPr algn="l" rtl="0"/>
            <a:r>
              <a:rPr lang="en-GB" dirty="0"/>
              <a:t>This is possible because myeloma cells have lost the ability to synthesize hypoxanthine-guanine-</a:t>
            </a:r>
            <a:r>
              <a:rPr lang="en-GB" dirty="0" err="1"/>
              <a:t>phosphoribosyl</a:t>
            </a:r>
            <a:r>
              <a:rPr lang="en-GB" dirty="0"/>
              <a:t> </a:t>
            </a:r>
            <a:r>
              <a:rPr lang="en-GB" dirty="0" err="1"/>
              <a:t>transferase</a:t>
            </a:r>
            <a:r>
              <a:rPr lang="en-GB" dirty="0"/>
              <a:t> (HGPRT), an enzyme necessary for the salvage synthesis of nucleic acids. </a:t>
            </a:r>
            <a:endParaRPr lang="en-US" dirty="0"/>
          </a:p>
          <a:p>
            <a:pPr algn="l" rtl="0"/>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738531"/>
          </a:xfrm>
        </p:spPr>
        <p:txBody>
          <a:bodyPr>
            <a:normAutofit lnSpcReduction="10000"/>
          </a:bodyPr>
          <a:lstStyle/>
          <a:p>
            <a:pPr algn="just" rtl="0">
              <a:buFont typeface="Wingdings" pitchFamily="2" charset="2"/>
              <a:buChar char="v"/>
            </a:pPr>
            <a:r>
              <a:rPr lang="en-GB" sz="3600" dirty="0"/>
              <a:t> </a:t>
            </a:r>
            <a:r>
              <a:rPr lang="en-US" sz="3600" dirty="0"/>
              <a:t>In general </a:t>
            </a:r>
            <a:r>
              <a:rPr lang="en-US" sz="3600" b="1" dirty="0">
                <a:effectLst>
                  <a:outerShdw blurRad="38100" dist="38100" dir="2700000" algn="tl">
                    <a:srgbClr val="000000">
                      <a:alpha val="43137"/>
                    </a:srgbClr>
                  </a:outerShdw>
                </a:effectLst>
                <a:highlight>
                  <a:srgbClr val="FFFF00"/>
                </a:highlight>
              </a:rPr>
              <a:t>biotechnology</a:t>
            </a:r>
            <a:r>
              <a:rPr lang="en-US" sz="3600" dirty="0"/>
              <a:t> implies the use of microorganisms, plants and animals or parts thereof for the production of useful compounds.</a:t>
            </a:r>
          </a:p>
          <a:p>
            <a:pPr algn="just" rtl="0">
              <a:buFont typeface="Wingdings" pitchFamily="2" charset="2"/>
              <a:buChar char="v"/>
            </a:pPr>
            <a:r>
              <a:rPr lang="en-US" sz="3600" dirty="0"/>
              <a:t> Consequently </a:t>
            </a:r>
            <a:r>
              <a:rPr lang="en-US" sz="3600" b="1" dirty="0">
                <a:effectLst>
                  <a:outerShdw blurRad="38100" dist="38100" dir="2700000" algn="tl">
                    <a:srgbClr val="000000">
                      <a:alpha val="43137"/>
                    </a:srgbClr>
                  </a:outerShdw>
                </a:effectLst>
                <a:highlight>
                  <a:srgbClr val="FFFF00"/>
                </a:highlight>
              </a:rPr>
              <a:t>pharmaceutical biotechnology</a:t>
            </a:r>
            <a:r>
              <a:rPr lang="en-US" sz="3600" dirty="0"/>
              <a:t> should be considered as the biotechnological manufacturing of pharmaceutical products.</a:t>
            </a:r>
          </a:p>
          <a:p>
            <a:pPr algn="l" rtl="0"/>
            <a:endParaRPr lang="ar-IQ" dirty="0"/>
          </a:p>
        </p:txBody>
      </p:sp>
      <p:sp>
        <p:nvSpPr>
          <p:cNvPr id="2" name="Title 1"/>
          <p:cNvSpPr>
            <a:spLocks noGrp="1"/>
          </p:cNvSpPr>
          <p:nvPr>
            <p:ph type="title"/>
          </p:nvPr>
        </p:nvSpPr>
        <p:spPr>
          <a:xfrm>
            <a:off x="1219200" y="16565"/>
            <a:ext cx="6377940" cy="1293028"/>
          </a:xfrm>
        </p:spPr>
        <p:txBody>
          <a:bodyPr/>
          <a:lstStyle/>
          <a:p>
            <a:r>
              <a:rPr lang="en-GB" dirty="0"/>
              <a:t>Biotechnology </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16692"/>
            <a:ext cx="8229600" cy="706090"/>
          </a:xfrm>
        </p:spPr>
        <p:txBody>
          <a:bodyPr>
            <a:normAutofit fontScale="90000"/>
          </a:bodyPr>
          <a:lstStyle/>
          <a:p>
            <a:pPr algn="l" rtl="0"/>
            <a:r>
              <a:rPr lang="en-GB" dirty="0"/>
              <a:t>Monoclonal antibody production</a:t>
            </a:r>
            <a:endParaRPr lang="ar-IQ" dirty="0"/>
          </a:p>
        </p:txBody>
      </p:sp>
      <p:pic>
        <p:nvPicPr>
          <p:cNvPr id="4" name="Picture 3" descr="C:\Users\hp pavilion\Pictures\2455746.gif"/>
          <p:cNvPicPr/>
          <p:nvPr/>
        </p:nvPicPr>
        <p:blipFill>
          <a:blip r:embed="rId2" cstate="print"/>
          <a:srcRect/>
          <a:stretch>
            <a:fillRect/>
          </a:stretch>
        </p:blipFill>
        <p:spPr bwMode="auto">
          <a:xfrm>
            <a:off x="1371600" y="1676400"/>
            <a:ext cx="7560839" cy="53285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 pavilion\Pictures\21139-004-1BC93D10.gif"/>
          <p:cNvPicPr/>
          <p:nvPr/>
        </p:nvPicPr>
        <p:blipFill>
          <a:blip r:embed="rId2" cstate="print"/>
          <a:srcRect/>
          <a:stretch>
            <a:fillRect/>
          </a:stretch>
        </p:blipFill>
        <p:spPr bwMode="auto">
          <a:xfrm>
            <a:off x="251520" y="0"/>
            <a:ext cx="8640960" cy="659735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81328"/>
            <a:ext cx="8229600" cy="4900000"/>
          </a:xfrm>
        </p:spPr>
        <p:txBody>
          <a:bodyPr>
            <a:normAutofit/>
          </a:bodyPr>
          <a:lstStyle/>
          <a:p>
            <a:pPr algn="l" rtl="0"/>
            <a:r>
              <a:rPr lang="en-US" dirty="0"/>
              <a:t>Given almost any substance, it is possible to produce monoclonal antibodies that specifically bind to that substance; they can then serve to detect or purify that substance. This has become an important tool in biochemistry, molecular biology and medicine. When used as medications, the non-proprietary drug name ends in </a:t>
            </a:r>
            <a:r>
              <a:rPr lang="en-US" i="1" dirty="0"/>
              <a:t>–</a:t>
            </a:r>
            <a:r>
              <a:rPr lang="en-US" i="1" dirty="0" err="1"/>
              <a:t>mab</a:t>
            </a:r>
            <a:r>
              <a:rPr lang="en-US" i="1" dirty="0"/>
              <a:t>.</a:t>
            </a:r>
            <a:endParaRPr lang="en-US" dirty="0"/>
          </a:p>
          <a:p>
            <a:pPr algn="l" rtl="0"/>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458611"/>
          </a:xfrm>
        </p:spPr>
        <p:txBody>
          <a:bodyPr>
            <a:normAutofit/>
          </a:bodyPr>
          <a:lstStyle/>
          <a:p>
            <a:pPr algn="ctr" rtl="0">
              <a:buNone/>
            </a:pPr>
            <a:r>
              <a:rPr lang="en-US" b="1" dirty="0"/>
              <a:t>Proteins</a:t>
            </a:r>
            <a:endParaRPr lang="en-US" dirty="0"/>
          </a:p>
          <a:p>
            <a:pPr algn="l" rtl="0">
              <a:buNone/>
            </a:pPr>
            <a:r>
              <a:rPr lang="en-US" dirty="0"/>
              <a:t>  Proteins made of amino acids are large, complex molecules that do most of the work in cells and are required for the structure, function, and regulation of the body’s tissues and organs. </a:t>
            </a:r>
          </a:p>
          <a:p>
            <a:pPr algn="l" rtl="0"/>
            <a:r>
              <a:rPr lang="en-US" dirty="0"/>
              <a:t>Protein biotechnology is emerging as one of the key technologies of the future for understanding the development of many diseases like cancer or </a:t>
            </a:r>
            <a:r>
              <a:rPr lang="en-US" dirty="0" err="1"/>
              <a:t>amyloid</a:t>
            </a:r>
            <a:r>
              <a:rPr lang="en-US" dirty="0"/>
              <a:t> formation for better therapeutic intervention. </a:t>
            </a:r>
            <a:br>
              <a:rPr lang="en-US" dirty="0"/>
            </a:b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229600" cy="5616624"/>
          </a:xfrm>
        </p:spPr>
        <p:txBody>
          <a:bodyPr>
            <a:normAutofit fontScale="92500" lnSpcReduction="10000"/>
          </a:bodyPr>
          <a:lstStyle/>
          <a:p>
            <a:pPr algn="l" rtl="0">
              <a:buNone/>
            </a:pPr>
            <a:r>
              <a:rPr lang="en-US" sz="3200" b="1" dirty="0"/>
              <a:t>Recombinant DNA Technologies </a:t>
            </a:r>
          </a:p>
          <a:p>
            <a:pPr algn="l" rtl="0"/>
            <a:r>
              <a:rPr lang="en-US" sz="3600" dirty="0"/>
              <a:t>Genetic modification of organisms is done by Fusion of any DNA fragment to DNA molecules able to maintain themselves by autonomous replication.</a:t>
            </a:r>
          </a:p>
          <a:p>
            <a:pPr algn="l" rtl="0">
              <a:buNone/>
            </a:pPr>
            <a:endParaRPr lang="en-US" sz="3600" dirty="0"/>
          </a:p>
          <a:p>
            <a:pPr algn="l" rtl="0">
              <a:buNone/>
            </a:pPr>
            <a:r>
              <a:rPr lang="en-US" sz="3600" b="1" dirty="0"/>
              <a:t>Recombinant DNA Products </a:t>
            </a:r>
          </a:p>
          <a:p>
            <a:pPr algn="l" rtl="0"/>
            <a:r>
              <a:rPr lang="en-US" sz="3600" dirty="0"/>
              <a:t> Recombinant Deoxyribonucleic Acid is the genetically engineered DNA created by recombining fragments of DNA from different organisms. </a:t>
            </a:r>
          </a:p>
          <a:p>
            <a:pPr algn="l" rtl="0">
              <a:buNone/>
            </a:pPr>
            <a:endParaRPr lang="en-US" sz="3600" dirty="0"/>
          </a:p>
          <a:p>
            <a:pPr algn="l" rtl="0">
              <a:buNone/>
            </a:pP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81800" cy="914400"/>
          </a:xfrm>
        </p:spPr>
        <p:txBody>
          <a:bodyPr anchor="ctr">
            <a:normAutofit/>
          </a:bodyPr>
          <a:lstStyle/>
          <a:p>
            <a:r>
              <a:rPr lang="en-US" sz="2800" dirty="0"/>
              <a:t>Recombinant DNA Technologies</a:t>
            </a:r>
          </a:p>
        </p:txBody>
      </p:sp>
      <p:sp>
        <p:nvSpPr>
          <p:cNvPr id="3" name="Content Placeholder 2"/>
          <p:cNvSpPr>
            <a:spLocks noGrp="1"/>
          </p:cNvSpPr>
          <p:nvPr>
            <p:ph idx="1"/>
          </p:nvPr>
        </p:nvSpPr>
        <p:spPr>
          <a:xfrm>
            <a:off x="762000" y="990600"/>
            <a:ext cx="7543800" cy="1295400"/>
          </a:xfrm>
        </p:spPr>
        <p:style>
          <a:lnRef idx="1">
            <a:schemeClr val="accent3"/>
          </a:lnRef>
          <a:fillRef idx="2">
            <a:schemeClr val="accent3"/>
          </a:fillRef>
          <a:effectRef idx="1">
            <a:schemeClr val="accent3"/>
          </a:effectRef>
          <a:fontRef idx="minor">
            <a:schemeClr val="dk1"/>
          </a:fontRef>
        </p:style>
        <p:txBody>
          <a:bodyPr anchor="t">
            <a:noAutofit/>
          </a:bodyPr>
          <a:lstStyle/>
          <a:p>
            <a:pPr marL="0" indent="0" algn="just">
              <a:buNone/>
            </a:pPr>
            <a:r>
              <a:rPr lang="en-US" sz="2800" dirty="0">
                <a:latin typeface="Agency FB" pitchFamily="34" charset="0"/>
              </a:rPr>
              <a:t>Genetic modification of organisms is done by </a:t>
            </a:r>
            <a:r>
              <a:rPr lang="en-US" sz="2800" b="1" dirty="0">
                <a:latin typeface="Agency FB" pitchFamily="34" charset="0"/>
              </a:rPr>
              <a:t>Fusion of any DNA fragment to DNA molecules</a:t>
            </a:r>
            <a:r>
              <a:rPr lang="en-US" sz="2800" dirty="0">
                <a:latin typeface="Agency FB" pitchFamily="34" charset="0"/>
              </a:rPr>
              <a:t> able to maintain themselves by autonomous replication. Such molecules called </a:t>
            </a:r>
            <a:r>
              <a:rPr lang="en-US" sz="2800" b="1" dirty="0">
                <a:latin typeface="Agency FB" pitchFamily="34" charset="0"/>
              </a:rPr>
              <a:t>replicons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624"/>
          <a:stretch/>
        </p:blipFill>
        <p:spPr bwMode="auto">
          <a:xfrm>
            <a:off x="2286000" y="2438400"/>
            <a:ext cx="441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52108"/>
      </p:ext>
    </p:extLst>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017" y="2209800"/>
            <a:ext cx="8229600" cy="4896544"/>
          </a:xfrm>
        </p:spPr>
        <p:txBody>
          <a:bodyPr>
            <a:normAutofit/>
          </a:bodyPr>
          <a:lstStyle/>
          <a:p>
            <a:pPr algn="l" rtl="0"/>
            <a:r>
              <a:rPr lang="en-US" dirty="0"/>
              <a:t>Plasmids: a small circle of DNA that replicates itself independently of chromosomal DNA, especially in the cells of bacteria. </a:t>
            </a:r>
          </a:p>
          <a:p>
            <a:pPr algn="l" rtl="0"/>
            <a:r>
              <a:rPr lang="en-US" dirty="0"/>
              <a:t>For the application of plasmids in biotechnology, one has to fuse foreign DNA fragment to the isolated plasmid in order to create a recombinant DNA molecule; </a:t>
            </a:r>
          </a:p>
          <a:p>
            <a:pPr algn="l" rtl="0"/>
            <a:r>
              <a:rPr lang="en-US" dirty="0"/>
              <a:t>the technology for this, the so-called recombinant DNA technology or DNA cloning technology.</a:t>
            </a:r>
          </a:p>
          <a:p>
            <a:pPr algn="l" rtl="0">
              <a:buNone/>
            </a:pPr>
            <a:endParaRPr lang="en-US" dirty="0"/>
          </a:p>
        </p:txBody>
      </p:sp>
      <p:sp>
        <p:nvSpPr>
          <p:cNvPr id="2" name="Title 1"/>
          <p:cNvSpPr>
            <a:spLocks noGrp="1"/>
          </p:cNvSpPr>
          <p:nvPr>
            <p:ph type="title"/>
          </p:nvPr>
        </p:nvSpPr>
        <p:spPr>
          <a:xfrm>
            <a:off x="480391" y="1371600"/>
            <a:ext cx="8229600" cy="706090"/>
          </a:xfrm>
        </p:spPr>
        <p:txBody>
          <a:bodyPr>
            <a:normAutofit fontScale="90000"/>
          </a:bodyPr>
          <a:lstStyle/>
          <a:p>
            <a:pPr rtl="0"/>
            <a:r>
              <a:rPr lang="en-US" dirty="0"/>
              <a:t>Recombinant DNA Technologies</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 pavilion\Pictures\rDNA.gif"/>
          <p:cNvPicPr/>
          <p:nvPr/>
        </p:nvPicPr>
        <p:blipFill>
          <a:blip r:embed="rId2" cstate="print"/>
          <a:srcRect/>
          <a:stretch>
            <a:fillRect/>
          </a:stretch>
        </p:blipFill>
        <p:spPr bwMode="auto">
          <a:xfrm>
            <a:off x="0" y="692696"/>
            <a:ext cx="9144000" cy="5949280"/>
          </a:xfrm>
          <a:prstGeom prst="rect">
            <a:avLst/>
          </a:prstGeom>
          <a:noFill/>
          <a:ln w="9525">
            <a:noFill/>
            <a:miter lim="800000"/>
            <a:headEnd/>
            <a:tailEnd/>
          </a:ln>
        </p:spPr>
      </p:pic>
      <p:sp>
        <p:nvSpPr>
          <p:cNvPr id="3" name="Title 2"/>
          <p:cNvSpPr>
            <a:spLocks noGrp="1"/>
          </p:cNvSpPr>
          <p:nvPr>
            <p:ph type="title"/>
          </p:nvPr>
        </p:nvSpPr>
        <p:spPr>
          <a:xfrm>
            <a:off x="457200" y="188640"/>
            <a:ext cx="8229600" cy="634082"/>
          </a:xfrm>
        </p:spPr>
        <p:txBody>
          <a:bodyPr>
            <a:normAutofit/>
          </a:bodyPr>
          <a:lstStyle/>
          <a:p>
            <a:pPr algn="ctr" rtl="0"/>
            <a:r>
              <a:rPr lang="en-GB" sz="3200" dirty="0"/>
              <a:t>Recombinant DNA </a:t>
            </a:r>
            <a:endParaRPr lang="ar-IQ"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p pavilion\Pictures\dna%20recomb%20tech.gif"/>
          <p:cNvPicPr/>
          <p:nvPr/>
        </p:nvPicPr>
        <p:blipFill>
          <a:blip r:embed="rId2" cstate="print"/>
          <a:srcRect/>
          <a:stretch>
            <a:fillRect/>
          </a:stretch>
        </p:blipFill>
        <p:spPr bwMode="auto">
          <a:xfrm>
            <a:off x="395536" y="260648"/>
            <a:ext cx="8352928" cy="626469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371600"/>
            <a:ext cx="8229600" cy="5904696"/>
          </a:xfrm>
        </p:spPr>
        <p:txBody>
          <a:bodyPr>
            <a:normAutofit/>
          </a:bodyPr>
          <a:lstStyle/>
          <a:p>
            <a:pPr algn="l" rtl="0">
              <a:buNone/>
            </a:pPr>
            <a:r>
              <a:rPr lang="en-GB" dirty="0"/>
              <a:t>Notes:</a:t>
            </a:r>
            <a:endParaRPr lang="en-US" dirty="0"/>
          </a:p>
          <a:p>
            <a:pPr marL="624078" indent="-514350" algn="l" rtl="0">
              <a:buFont typeface="+mj-lt"/>
              <a:buAutoNum type="arabicPeriod"/>
            </a:pPr>
            <a:r>
              <a:rPr lang="en-US" dirty="0"/>
              <a:t>Replicons used as carriers for foreign DNA fragments are termed vectors.</a:t>
            </a:r>
          </a:p>
          <a:p>
            <a:pPr algn="l" rtl="0">
              <a:buNone/>
            </a:pPr>
            <a:r>
              <a:rPr lang="en-US" dirty="0"/>
              <a:t>     These include mainly plasmids from bacteria or</a:t>
            </a:r>
          </a:p>
          <a:p>
            <a:pPr algn="l" rtl="0">
              <a:buNone/>
            </a:pPr>
            <a:r>
              <a:rPr lang="en-US" dirty="0"/>
              <a:t>     yeast, or DNA from </a:t>
            </a:r>
            <a:r>
              <a:rPr lang="en-US" dirty="0" err="1"/>
              <a:t>bacteroviruses</a:t>
            </a:r>
            <a:r>
              <a:rPr lang="en-US" dirty="0"/>
              <a:t>, animal , viruses or plant viruses. </a:t>
            </a:r>
          </a:p>
          <a:p>
            <a:pPr marL="624078" indent="-514350" algn="l" rtl="0">
              <a:buFont typeface="+mj-lt"/>
              <a:buAutoNum type="arabicPeriod" startAt="3"/>
            </a:pPr>
            <a:r>
              <a:rPr lang="en-US" dirty="0"/>
              <a:t>Foreign DNA-isolated either from microbial, plant or animal cell with recognition site for the enzyme.</a:t>
            </a:r>
          </a:p>
          <a:p>
            <a:pPr algn="l" rtl="0"/>
            <a:r>
              <a:rPr lang="en-US" dirty="0"/>
              <a:t>Restriction enzyme used to cut DNA at a specific site.</a:t>
            </a:r>
          </a:p>
          <a:p>
            <a:pPr algn="l" rtl="0"/>
            <a:r>
              <a:rPr lang="en-US" dirty="0"/>
              <a:t>Recombinant DNA not covalently closed requires enzyme (ligase) to close circular DNA.</a:t>
            </a:r>
          </a:p>
          <a:p>
            <a:pPr algn="l" rtl="0"/>
            <a:endParaRPr lang="en-US" dirty="0"/>
          </a:p>
          <a:p>
            <a:pPr algn="l" rtl="0"/>
            <a:endParaRPr lang="en-US" dirty="0"/>
          </a:p>
          <a:p>
            <a:pPr algn="l" rtl="0"/>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9841"/>
            <a:ext cx="8229600" cy="5112568"/>
          </a:xfrm>
        </p:spPr>
        <p:txBody>
          <a:bodyPr>
            <a:normAutofit/>
          </a:bodyPr>
          <a:lstStyle/>
          <a:p>
            <a:pPr algn="l" rtl="0"/>
            <a:r>
              <a:rPr lang="en-US" dirty="0">
                <a:solidFill>
                  <a:srgbClr val="C00000"/>
                </a:solidFill>
              </a:rPr>
              <a:t>Various forms of biotechnology existed in ancient times. </a:t>
            </a:r>
          </a:p>
          <a:p>
            <a:pPr algn="l" rtl="0"/>
            <a:r>
              <a:rPr lang="en-US" dirty="0"/>
              <a:t>For example making vinegar from grapes.</a:t>
            </a:r>
          </a:p>
          <a:p>
            <a:pPr algn="l" rtl="0">
              <a:buNone/>
            </a:pPr>
            <a:r>
              <a:rPr lang="en-GB" dirty="0"/>
              <a:t>  </a:t>
            </a:r>
            <a:r>
              <a:rPr lang="en-US" dirty="0"/>
              <a:t> Based merely on experience </a:t>
            </a:r>
            <a:r>
              <a:rPr lang="en-US" dirty="0" err="1"/>
              <a:t>bioproducts</a:t>
            </a:r>
            <a:r>
              <a:rPr lang="en-US" dirty="0"/>
              <a:t> were for many ages homemade in a traditional fashion without an understanding of the underlying principles. </a:t>
            </a:r>
          </a:p>
          <a:p>
            <a:pPr algn="l" rtl="0"/>
            <a:r>
              <a:rPr lang="en-US" dirty="0"/>
              <a:t>An insight into the nature of the traditional processes was achieved in about </a:t>
            </a:r>
            <a:r>
              <a:rPr lang="en-US" dirty="0">
                <a:solidFill>
                  <a:srgbClr val="C00000"/>
                </a:solidFill>
              </a:rPr>
              <a:t>1870</a:t>
            </a:r>
            <a:r>
              <a:rPr lang="en-US" dirty="0"/>
              <a:t>. </a:t>
            </a:r>
          </a:p>
          <a:p>
            <a:pPr algn="l" rtl="0"/>
            <a:r>
              <a:rPr lang="en-US" dirty="0">
                <a:solidFill>
                  <a:srgbClr val="C00000"/>
                </a:solidFill>
              </a:rPr>
              <a:t>Pasteur</a:t>
            </a:r>
            <a:r>
              <a:rPr lang="en-US" dirty="0"/>
              <a:t> illustrated that chemical conversions in these processes were performed by living cells, and thus the traditional processes should be consider biochemical conversions. </a:t>
            </a:r>
          </a:p>
          <a:p>
            <a:pPr algn="l" rtl="0"/>
            <a:endParaRPr lang="ar-IQ" dirty="0"/>
          </a:p>
        </p:txBody>
      </p:sp>
      <p:sp>
        <p:nvSpPr>
          <p:cNvPr id="2" name="Title 1"/>
          <p:cNvSpPr>
            <a:spLocks noGrp="1"/>
          </p:cNvSpPr>
          <p:nvPr>
            <p:ph type="title"/>
          </p:nvPr>
        </p:nvSpPr>
        <p:spPr>
          <a:xfrm>
            <a:off x="1828800" y="152400"/>
            <a:ext cx="6377940" cy="1293028"/>
          </a:xfrm>
        </p:spPr>
        <p:txBody>
          <a:bodyPr/>
          <a:lstStyle/>
          <a:p>
            <a:r>
              <a:rPr lang="en-GB" dirty="0"/>
              <a:t>Biotechnology</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8229600" cy="5760680"/>
          </a:xfrm>
        </p:spPr>
        <p:txBody>
          <a:bodyPr>
            <a:normAutofit/>
          </a:bodyPr>
          <a:lstStyle/>
          <a:p>
            <a:pPr algn="l" rtl="0"/>
            <a:r>
              <a:rPr lang="en-US" dirty="0"/>
              <a:t>Recombinant DNA molecule is biologically of no interest as long as they reside in reaction tube.</a:t>
            </a:r>
          </a:p>
          <a:p>
            <a:pPr algn="l" rtl="0">
              <a:buNone/>
            </a:pPr>
            <a:endParaRPr lang="en-US" dirty="0"/>
          </a:p>
          <a:p>
            <a:pPr algn="l" rtl="0"/>
            <a:r>
              <a:rPr lang="en-US" dirty="0"/>
              <a:t> Introduction of recombinant DNA into a host cell leads to form (transformant).</a:t>
            </a:r>
          </a:p>
          <a:p>
            <a:pPr algn="l" rtl="0">
              <a:buNone/>
            </a:pPr>
            <a:endParaRPr lang="en-US" dirty="0"/>
          </a:p>
          <a:p>
            <a:pPr algn="l" rtl="0"/>
            <a:r>
              <a:rPr lang="en-US" dirty="0"/>
              <a:t>If the vector that served the construct is able to replicate in the host, all daughter cells will inherit a precise copy (a clone) of the recombinant DNA molecule.</a:t>
            </a:r>
          </a:p>
          <a:p>
            <a:pPr algn="l" rtl="0">
              <a:buNone/>
            </a:pPr>
            <a:endParaRPr lang="en-US" dirty="0"/>
          </a:p>
          <a:p>
            <a:pPr algn="l" rtl="0"/>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343400" cy="624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57200"/>
            <a:ext cx="4381500" cy="624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556500"/>
      </p:ext>
    </p:extLst>
  </p:cSld>
  <p:clrMapOvr>
    <a:masterClrMapping/>
  </p:clrMapOvr>
  <mc:AlternateContent xmlns:mc="http://schemas.openxmlformats.org/markup-compatibility/2006" xmlns:p14="http://schemas.microsoft.com/office/powerpoint/2010/main">
    <mc:Choice Requires="p14">
      <p:transition>
        <p14:flip dir="r"/>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searchenginepeople.com/i/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50433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8229600" cy="2438400"/>
          </a:xfrm>
        </p:spPr>
        <p:txBody>
          <a:bodyPr>
            <a:normAutofit fontScale="77500" lnSpcReduction="20000"/>
          </a:bodyPr>
          <a:lstStyle/>
          <a:p>
            <a:pPr algn="l" rtl="0"/>
            <a:r>
              <a:rPr lang="en-US" sz="3200" dirty="0">
                <a:solidFill>
                  <a:srgbClr val="C00000"/>
                </a:solidFill>
              </a:rPr>
              <a:t>Biotechnology becomes science! </a:t>
            </a:r>
          </a:p>
          <a:p>
            <a:pPr algn="l" rtl="0"/>
            <a:r>
              <a:rPr lang="en-US" sz="3200" dirty="0"/>
              <a:t>In the decades following Pasteur's discovery, biotechnological knowledge increased when the catalytic role of enzymes for most biochemical conversions became apparent,  based on that knowledge tools became available for the control and optimization of the traditional processes.</a:t>
            </a:r>
          </a:p>
          <a:p>
            <a:pPr algn="l" rtl="0"/>
            <a:endParaRPr lang="ar-IQ" dirty="0"/>
          </a:p>
        </p:txBody>
      </p:sp>
      <p:sp>
        <p:nvSpPr>
          <p:cNvPr id="2" name="Content Placeholder 2"/>
          <p:cNvSpPr txBox="1">
            <a:spLocks/>
          </p:cNvSpPr>
          <p:nvPr/>
        </p:nvSpPr>
        <p:spPr>
          <a:xfrm>
            <a:off x="838200" y="3657600"/>
            <a:ext cx="7543800" cy="274320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dk1"/>
                </a:solidFill>
                <a:latin typeface="+mn-lt"/>
                <a:ea typeface="+mn-ea"/>
                <a:cs typeface="+mn-cs"/>
              </a:defRPr>
            </a:lvl9pPr>
          </a:lstStyle>
          <a:p>
            <a:pPr marL="0" indent="0" algn="just">
              <a:buFont typeface="Arial" panose="020B0604020202020204" pitchFamily="34" charset="0"/>
              <a:buNone/>
            </a:pPr>
            <a:r>
              <a:rPr lang="en-US" b="1" dirty="0">
                <a:solidFill>
                  <a:schemeClr val="tx1"/>
                </a:solidFill>
                <a:latin typeface="Arial Black" pitchFamily="34" charset="0"/>
              </a:rPr>
              <a:t>Catalysis:</a:t>
            </a:r>
            <a:r>
              <a:rPr lang="en-US" dirty="0">
                <a:solidFill>
                  <a:schemeClr val="tx1"/>
                </a:solidFill>
              </a:rPr>
              <a:t> An alternative fast reaction pathway for the production of more stable products than the starting material and has a lower activation energy than the reaction route not mediated by the catalyst. </a:t>
            </a:r>
          </a:p>
          <a:p>
            <a:pPr marL="0" indent="0" algn="just">
              <a:buFont typeface="Arial" panose="020B0604020202020204" pitchFamily="34" charset="0"/>
              <a:buNone/>
            </a:pPr>
            <a:r>
              <a:rPr lang="en-US" b="1" dirty="0"/>
              <a:t>E.g. The disproportionation of hydrogen peroxide creates water and oxygen due to the role of </a:t>
            </a:r>
            <a:r>
              <a:rPr lang="en-US" b="1" dirty="0">
                <a:solidFill>
                  <a:schemeClr val="accent1">
                    <a:lumMod val="60000"/>
                    <a:lumOff val="40000"/>
                  </a:schemeClr>
                </a:solidFill>
                <a:effectLst>
                  <a:outerShdw blurRad="38100" dist="38100" dir="2700000" algn="tl">
                    <a:srgbClr val="000000">
                      <a:alpha val="43137"/>
                    </a:srgbClr>
                  </a:outerShdw>
                </a:effectLst>
              </a:rPr>
              <a:t>peroxidase enzyme </a:t>
            </a:r>
            <a:r>
              <a:rPr lang="en-US" b="1" dirty="0"/>
              <a:t>in organisms, as shown below.</a:t>
            </a:r>
          </a:p>
          <a:p>
            <a:pPr marL="0" indent="0" algn="just">
              <a:buFont typeface="Arial" panose="020B0604020202020204" pitchFamily="34" charset="0"/>
              <a:buNone/>
            </a:pPr>
            <a:r>
              <a:rPr lang="en-US" b="1" dirty="0"/>
              <a:t>2 H</a:t>
            </a:r>
            <a:r>
              <a:rPr lang="en-US" b="1" baseline="-25000" dirty="0"/>
              <a:t>2</a:t>
            </a:r>
            <a:r>
              <a:rPr lang="en-US" b="1" dirty="0"/>
              <a:t>O</a:t>
            </a:r>
            <a:r>
              <a:rPr lang="en-US" b="1" baseline="-25000" dirty="0"/>
              <a:t>2</a:t>
            </a:r>
            <a:r>
              <a:rPr lang="en-US" b="1" dirty="0"/>
              <a:t> → 2 H</a:t>
            </a:r>
            <a:r>
              <a:rPr lang="en-US" b="1" baseline="-25000" dirty="0"/>
              <a:t>2</a:t>
            </a:r>
            <a:r>
              <a:rPr lang="en-US" b="1" dirty="0"/>
              <a:t>O + O</a:t>
            </a:r>
            <a:r>
              <a:rPr lang="en-US" b="1" baseline="-25000" dirty="0"/>
              <a:t>2</a:t>
            </a:r>
          </a:p>
          <a:p>
            <a:pPr algn="just"/>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450A1-24CD-2067-F997-5713611D5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038600"/>
            <a:ext cx="3562240" cy="3081338"/>
          </a:xfrm>
          <a:prstGeom prst="rect">
            <a:avLst/>
          </a:prstGeom>
        </p:spPr>
      </p:pic>
      <p:sp>
        <p:nvSpPr>
          <p:cNvPr id="3" name="Content Placeholder 2"/>
          <p:cNvSpPr>
            <a:spLocks noGrp="1"/>
          </p:cNvSpPr>
          <p:nvPr>
            <p:ph idx="1"/>
          </p:nvPr>
        </p:nvSpPr>
        <p:spPr>
          <a:xfrm>
            <a:off x="152400" y="1047356"/>
            <a:ext cx="8534400" cy="5458611"/>
          </a:xfrm>
        </p:spPr>
        <p:txBody>
          <a:bodyPr>
            <a:normAutofit/>
          </a:bodyPr>
          <a:lstStyle/>
          <a:p>
            <a:pPr algn="l" rtl="0"/>
            <a:r>
              <a:rPr lang="en-US" sz="3200" dirty="0"/>
              <a:t>A further and very important breakthrough took place after the development of </a:t>
            </a:r>
            <a:r>
              <a:rPr lang="en-US" sz="3200" dirty="0">
                <a:solidFill>
                  <a:srgbClr val="C00000"/>
                </a:solidFill>
              </a:rPr>
              <a:t>molecular biology</a:t>
            </a:r>
            <a:r>
              <a:rPr lang="en-US" sz="3200" dirty="0"/>
              <a:t>. </a:t>
            </a:r>
          </a:p>
          <a:p>
            <a:pPr algn="l" rtl="0"/>
            <a:r>
              <a:rPr lang="en-US" sz="3200" dirty="0"/>
              <a:t>The brought forward by the pioneers in molecular biology in around 1950</a:t>
            </a:r>
            <a:r>
              <a:rPr lang="en-US" sz="3200" dirty="0">
                <a:solidFill>
                  <a:srgbClr val="C00000"/>
                </a:solidFill>
              </a:rPr>
              <a:t>, that DNA encodes proteins and in this way controls all cellular processes </a:t>
            </a:r>
            <a:r>
              <a:rPr lang="en-US" sz="3200" dirty="0"/>
              <a:t>was the impetus (force) for a new period in biotechnology</a:t>
            </a:r>
            <a:r>
              <a:rPr lang="en-US" sz="3200" dirty="0">
                <a:solidFill>
                  <a:srgbClr val="C00000"/>
                </a:solidFill>
              </a:rPr>
              <a:t>. </a:t>
            </a:r>
            <a:endParaRPr lang="ar-IQ" sz="32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 pavilion\Pictures\doublehelix.gif"/>
          <p:cNvPicPr/>
          <p:nvPr/>
        </p:nvPicPr>
        <p:blipFill>
          <a:blip r:embed="rId2" cstate="print"/>
          <a:srcRect/>
          <a:stretch>
            <a:fillRect/>
          </a:stretch>
        </p:blipFill>
        <p:spPr bwMode="auto">
          <a:xfrm>
            <a:off x="2411760" y="1268760"/>
            <a:ext cx="4104456" cy="5040560"/>
          </a:xfrm>
          <a:prstGeom prst="rect">
            <a:avLst/>
          </a:prstGeom>
          <a:noFill/>
          <a:ln w="9525">
            <a:noFill/>
            <a:miter lim="800000"/>
            <a:headEnd/>
            <a:tailEnd/>
          </a:ln>
        </p:spPr>
      </p:pic>
      <p:sp>
        <p:nvSpPr>
          <p:cNvPr id="5" name="Title 4"/>
          <p:cNvSpPr>
            <a:spLocks noGrp="1"/>
          </p:cNvSpPr>
          <p:nvPr>
            <p:ph type="title"/>
          </p:nvPr>
        </p:nvSpPr>
        <p:spPr/>
        <p:txBody>
          <a:bodyPr/>
          <a:lstStyle/>
          <a:p>
            <a:pPr rtl="0"/>
            <a:r>
              <a:rPr lang="en-GB" dirty="0"/>
              <a:t>DNA molecule</a:t>
            </a: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6781800" cy="838200"/>
          </a:xfrm>
        </p:spPr>
        <p:txBody>
          <a:bodyPr anchor="ctr">
            <a:normAutofit/>
          </a:bodyPr>
          <a:lstStyle/>
          <a:p>
            <a:pPr algn="ctr"/>
            <a:r>
              <a:rPr lang="en-US" sz="4400" dirty="0"/>
              <a:t>Gene Expression</a:t>
            </a:r>
          </a:p>
        </p:txBody>
      </p:sp>
      <p:sp>
        <p:nvSpPr>
          <p:cNvPr id="3" name="Content Placeholder 2"/>
          <p:cNvSpPr>
            <a:spLocks noGrp="1"/>
          </p:cNvSpPr>
          <p:nvPr>
            <p:ph idx="1"/>
          </p:nvPr>
        </p:nvSpPr>
        <p:spPr>
          <a:xfrm>
            <a:off x="838200" y="1371600"/>
            <a:ext cx="7543800" cy="3200400"/>
          </a:xfr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anchor="t">
            <a:normAutofit lnSpcReduction="10000"/>
          </a:bodyPr>
          <a:lstStyle/>
          <a:p>
            <a:pPr marL="0" indent="0" algn="ctr">
              <a:buNone/>
            </a:pPr>
            <a:r>
              <a:rPr lang="en-US" dirty="0"/>
              <a:t>Genetic information, chemically determined by DNA structure, that is transferred during cell division to daughter cells by (DNA replication)</a:t>
            </a:r>
          </a:p>
          <a:p>
            <a:pPr marL="0" indent="0" algn="ctr">
              <a:buNone/>
            </a:pPr>
            <a:r>
              <a:rPr lang="en-US" dirty="0"/>
              <a:t> </a:t>
            </a:r>
          </a:p>
          <a:p>
            <a:pPr marL="0" indent="0" algn="ctr">
              <a:buNone/>
            </a:pPr>
            <a:r>
              <a:rPr lang="en-US" dirty="0"/>
              <a:t>expressed by transcription (conversion of DNA into RNA) </a:t>
            </a:r>
          </a:p>
          <a:p>
            <a:pPr marL="0" indent="0" algn="ctr">
              <a:buNone/>
            </a:pPr>
            <a:endParaRPr lang="en-US" dirty="0"/>
          </a:p>
          <a:p>
            <a:pPr marL="0" indent="0" algn="ctr">
              <a:buNone/>
            </a:pPr>
            <a:r>
              <a:rPr lang="en-US" dirty="0"/>
              <a:t>followed by translation (conversion of RNA into protein)</a:t>
            </a:r>
          </a:p>
          <a:p>
            <a:pPr marL="0" indent="0" algn="just">
              <a:buNone/>
            </a:pPr>
            <a:endParaRPr lang="en-US" dirty="0"/>
          </a:p>
          <a:p>
            <a:pPr algn="just"/>
            <a:endParaRPr lang="en-US" dirty="0"/>
          </a:p>
        </p:txBody>
      </p:sp>
      <p:sp>
        <p:nvSpPr>
          <p:cNvPr id="6" name="Down Arrow 5"/>
          <p:cNvSpPr/>
          <p:nvPr/>
        </p:nvSpPr>
        <p:spPr>
          <a:xfrm>
            <a:off x="4330976" y="2286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62450" y="3505200"/>
            <a:ext cx="1905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4400" y="4953000"/>
            <a:ext cx="73152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t>Series of events DNA        RNA           Protein</a:t>
            </a:r>
          </a:p>
        </p:txBody>
      </p:sp>
      <p:sp>
        <p:nvSpPr>
          <p:cNvPr id="4" name="Left-Right Arrow 3"/>
          <p:cNvSpPr/>
          <p:nvPr/>
        </p:nvSpPr>
        <p:spPr>
          <a:xfrm>
            <a:off x="4495800" y="5181600"/>
            <a:ext cx="4572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Right Arrow 4"/>
          <p:cNvSpPr/>
          <p:nvPr/>
        </p:nvSpPr>
        <p:spPr>
          <a:xfrm>
            <a:off x="5791200" y="5181600"/>
            <a:ext cx="609600" cy="4571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00850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534400" cy="5688672"/>
          </a:xfrm>
        </p:spPr>
        <p:txBody>
          <a:bodyPr>
            <a:normAutofit fontScale="92500" lnSpcReduction="10000"/>
          </a:bodyPr>
          <a:lstStyle/>
          <a:p>
            <a:pPr algn="l" rtl="0"/>
            <a:r>
              <a:rPr lang="en-US" sz="3200" dirty="0"/>
              <a:t>The fast evolving (developing) DNA technologies, after the development of the </a:t>
            </a:r>
            <a:r>
              <a:rPr lang="en-US" sz="3200" dirty="0">
                <a:solidFill>
                  <a:srgbClr val="C00000"/>
                </a:solidFill>
              </a:rPr>
              <a:t>recombinant DNA technology </a:t>
            </a:r>
            <a:r>
              <a:rPr lang="en-US" sz="3200" dirty="0"/>
              <a:t>in the seventies, allowed biotechnologists to </a:t>
            </a:r>
          </a:p>
          <a:p>
            <a:pPr marL="624078" indent="-514350" algn="l" rtl="0">
              <a:buFont typeface="+mj-lt"/>
              <a:buAutoNum type="arabicPeriod"/>
            </a:pPr>
            <a:r>
              <a:rPr lang="en-US" sz="3200" dirty="0"/>
              <a:t>control gene expression in the organisms used for biotechnological manufacturing.</a:t>
            </a:r>
          </a:p>
          <a:p>
            <a:pPr marL="624078" indent="-514350" algn="l" rtl="0">
              <a:buFont typeface="+mj-lt"/>
              <a:buAutoNum type="arabicPeriod"/>
            </a:pPr>
            <a:r>
              <a:rPr lang="en-US" sz="3200" dirty="0"/>
              <a:t>the developed technologies opened ways for the introduction of foreign DNA into all kinds of organisms. </a:t>
            </a:r>
          </a:p>
          <a:p>
            <a:pPr marL="624078" indent="-514350" algn="l" rtl="0">
              <a:buFont typeface="+mj-lt"/>
              <a:buAutoNum type="arabicPeriod"/>
            </a:pPr>
            <a:r>
              <a:rPr lang="en-US" sz="3200" dirty="0"/>
              <a:t>genetically modified organisms constructed in this way opened up completely new possibilities for biotechnology.</a:t>
            </a:r>
            <a:endParaRPr lang="ar-IQ"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The new form of biotechnology, based on thorough knowledge of the DNA molecule and the availability of manipulation technologies of DNA, is frequently described as "molecular biotechnology."</a:t>
            </a:r>
            <a:endParaRPr lang="ar-IQ" dirty="0"/>
          </a:p>
        </p:txBody>
      </p:sp>
      <p:sp>
        <p:nvSpPr>
          <p:cNvPr id="2" name="Title 1"/>
          <p:cNvSpPr>
            <a:spLocks noGrp="1"/>
          </p:cNvSpPr>
          <p:nvPr>
            <p:ph type="title"/>
          </p:nvPr>
        </p:nvSpPr>
        <p:spPr>
          <a:xfrm>
            <a:off x="457200" y="914784"/>
            <a:ext cx="7787640" cy="1293028"/>
          </a:xfrm>
        </p:spPr>
        <p:txBody>
          <a:bodyPr/>
          <a:lstStyle/>
          <a:p>
            <a:pPr algn="l" rtl="0"/>
            <a:r>
              <a:rPr lang="en-GB" dirty="0"/>
              <a:t>Molecular biotechnology</a:t>
            </a:r>
            <a:endParaRPr lang="ar-IQ" dirty="0"/>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3017</TotalTime>
  <Words>1499</Words>
  <Application>Microsoft Office PowerPoint</Application>
  <PresentationFormat>On-screen Show (4:3)</PresentationFormat>
  <Paragraphs>100</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Agency FB</vt:lpstr>
      <vt:lpstr>Aharoni</vt:lpstr>
      <vt:lpstr>Algerian</vt:lpstr>
      <vt:lpstr>Arial</vt:lpstr>
      <vt:lpstr>Arial Black</vt:lpstr>
      <vt:lpstr>Century Gothic</vt:lpstr>
      <vt:lpstr>Wingdings</vt:lpstr>
      <vt:lpstr>Vapor Trail</vt:lpstr>
      <vt:lpstr>Pharmaceutical Biotechnology</vt:lpstr>
      <vt:lpstr>Biotechnology </vt:lpstr>
      <vt:lpstr>Biotechnology</vt:lpstr>
      <vt:lpstr>PowerPoint Presentation</vt:lpstr>
      <vt:lpstr>PowerPoint Presentation</vt:lpstr>
      <vt:lpstr>DNA molecule</vt:lpstr>
      <vt:lpstr>Gene Expression</vt:lpstr>
      <vt:lpstr>PowerPoint Presentation</vt:lpstr>
      <vt:lpstr>Molecular biotechnology</vt:lpstr>
      <vt:lpstr>Biotechnology became the subject of public debate</vt:lpstr>
      <vt:lpstr>Pharmaceutical biotechnology</vt:lpstr>
      <vt:lpstr>Before biotech? </vt:lpstr>
      <vt:lpstr>Biopharmaceutical Drugs </vt:lpstr>
      <vt:lpstr>PowerPoint Presentation</vt:lpstr>
      <vt:lpstr>Pharmaceuticals and Biotechnology- Benefits of Combination</vt:lpstr>
      <vt:lpstr>PowerPoint Presentation</vt:lpstr>
      <vt:lpstr>Pharmaceutical Biotechnology Products</vt:lpstr>
      <vt:lpstr>PowerPoint Presentation</vt:lpstr>
      <vt:lpstr>PowerPoint Presentation</vt:lpstr>
      <vt:lpstr>Monoclonal antibody production</vt:lpstr>
      <vt:lpstr>PowerPoint Presentation</vt:lpstr>
      <vt:lpstr>PowerPoint Presentation</vt:lpstr>
      <vt:lpstr>PowerPoint Presentation</vt:lpstr>
      <vt:lpstr>PowerPoint Presentation</vt:lpstr>
      <vt:lpstr>Recombinant DNA Technologies</vt:lpstr>
      <vt:lpstr>Recombinant DNA Technologies</vt:lpstr>
      <vt:lpstr>Recombinant DNA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Biotechnology</dc:title>
  <dc:creator>anas alhamdany</dc:creator>
  <cp:lastModifiedBy>acer</cp:lastModifiedBy>
  <cp:revision>59</cp:revision>
  <dcterms:created xsi:type="dcterms:W3CDTF">2006-08-16T00:00:00Z</dcterms:created>
  <dcterms:modified xsi:type="dcterms:W3CDTF">2024-01-28T15:53:50Z</dcterms:modified>
</cp:coreProperties>
</file>