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327" r:id="rId4"/>
    <p:sldId id="328" r:id="rId5"/>
    <p:sldId id="330" r:id="rId6"/>
    <p:sldId id="357" r:id="rId7"/>
    <p:sldId id="358" r:id="rId8"/>
    <p:sldId id="339" r:id="rId9"/>
    <p:sldId id="340" r:id="rId10"/>
    <p:sldId id="356" r:id="rId11"/>
    <p:sldId id="341" r:id="rId12"/>
    <p:sldId id="342" r:id="rId13"/>
    <p:sldId id="343" r:id="rId14"/>
    <p:sldId id="344"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snapToGrid="0">
      <p:cViewPr varScale="1">
        <p:scale>
          <a:sx n="69" d="100"/>
          <a:sy n="69" d="100"/>
        </p:scale>
        <p:origin x="73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t>2/28/2024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82" y="914400"/>
            <a:ext cx="11416145" cy="3560617"/>
          </a:xfrm>
        </p:spPr>
        <p:txBody>
          <a:bodyPr>
            <a:noAutofit/>
          </a:bodyPr>
          <a:lstStyle/>
          <a:p>
            <a:r>
              <a:rPr lang="en-US" sz="8000" b="1" dirty="0">
                <a:ln w="0"/>
                <a:solidFill>
                  <a:srgbClr val="0070C0"/>
                </a:solidFill>
                <a:effectLst>
                  <a:reflection blurRad="6350" stA="53000" endA="300" endPos="35500" dir="5400000" sy="-90000" algn="bl" rotWithShape="0"/>
                </a:effectLst>
                <a:latin typeface="Bahnschrift" panose="020B0502040204020203" pitchFamily="34" charset="0"/>
                <a:ea typeface="Verdana" panose="020B0604030504040204" pitchFamily="34" charset="0"/>
                <a:cs typeface="Times New Roman" panose="02020603050405020304" pitchFamily="18" charset="0"/>
              </a:rPr>
              <a:t>Epidemiological </a:t>
            </a:r>
            <a:r>
              <a:rPr lang="en-US" sz="8000" b="1" dirty="0" smtClean="0">
                <a:ln w="0"/>
                <a:solidFill>
                  <a:srgbClr val="0070C0"/>
                </a:solidFill>
                <a:effectLst>
                  <a:reflection blurRad="6350" stA="53000" endA="300" endPos="35500" dir="5400000" sy="-90000" algn="bl" rotWithShape="0"/>
                </a:effectLst>
                <a:latin typeface="Bahnschrift" panose="020B0502040204020203" pitchFamily="34" charset="0"/>
                <a:ea typeface="Verdana" panose="020B0604030504040204" pitchFamily="34" charset="0"/>
                <a:cs typeface="Times New Roman" panose="02020603050405020304" pitchFamily="18" charset="0"/>
              </a:rPr>
              <a:t>Survey, Diagnostic Tests &amp; </a:t>
            </a:r>
            <a:br>
              <a:rPr lang="en-US" sz="8000" b="1" dirty="0" smtClean="0">
                <a:ln w="0"/>
                <a:solidFill>
                  <a:srgbClr val="0070C0"/>
                </a:solidFill>
                <a:effectLst>
                  <a:reflection blurRad="6350" stA="53000" endA="300" endPos="35500" dir="5400000" sy="-90000" algn="bl" rotWithShape="0"/>
                </a:effectLst>
                <a:latin typeface="Bahnschrift" panose="020B0502040204020203" pitchFamily="34" charset="0"/>
                <a:ea typeface="Verdana" panose="020B0604030504040204" pitchFamily="34" charset="0"/>
                <a:cs typeface="Times New Roman" panose="02020603050405020304" pitchFamily="18" charset="0"/>
              </a:rPr>
            </a:br>
            <a:r>
              <a:rPr lang="en-US" sz="8000" b="1" dirty="0">
                <a:ln w="0"/>
                <a:solidFill>
                  <a:srgbClr val="0070C0"/>
                </a:solidFill>
                <a:effectLst>
                  <a:reflection blurRad="6350" stA="53000" endA="300" endPos="35500" dir="5400000" sy="-90000" algn="bl" rotWithShape="0"/>
                </a:effectLst>
                <a:latin typeface="Bahnschrift" panose="020B0502040204020203" pitchFamily="34" charset="0"/>
                <a:ea typeface="Verdana" panose="020B0604030504040204" pitchFamily="34" charset="0"/>
                <a:cs typeface="Times New Roman" panose="02020603050405020304" pitchFamily="18" charset="0"/>
              </a:rPr>
              <a:t>Probabilities</a:t>
            </a:r>
            <a:endParaRPr lang="en-US" sz="8800" dirty="0">
              <a:latin typeface="Bahnschrift" panose="020B0502040204020203" pitchFamily="34" charset="0"/>
            </a:endParaRPr>
          </a:p>
        </p:txBody>
      </p:sp>
      <p:sp>
        <p:nvSpPr>
          <p:cNvPr id="3" name="Subtitle 2"/>
          <p:cNvSpPr>
            <a:spLocks noGrp="1"/>
          </p:cNvSpPr>
          <p:nvPr>
            <p:ph type="subTitle" idx="1"/>
          </p:nvPr>
        </p:nvSpPr>
        <p:spPr>
          <a:xfrm>
            <a:off x="1524000" y="5098472"/>
            <a:ext cx="9144000" cy="1108363"/>
          </a:xfrm>
        </p:spPr>
        <p:txBody>
          <a:bodyPr/>
          <a:lstStyle/>
          <a:p>
            <a:pPr lvl="0">
              <a:lnSpc>
                <a:spcPct val="100000"/>
              </a:lnSpc>
              <a:spcBef>
                <a:spcPct val="20000"/>
              </a:spcBef>
            </a:pPr>
            <a:r>
              <a:rPr lang="en-US" sz="4000" b="1" dirty="0">
                <a:solidFill>
                  <a:srgbClr val="FF0000"/>
                </a:solidFill>
                <a:latin typeface="Lucida Calligraphy" panose="03010101010101010101" pitchFamily="66" charset="0"/>
              </a:rPr>
              <a:t>Dr. Haider Raheem Mohammad</a:t>
            </a:r>
            <a:endParaRPr lang="ar-SA" sz="40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81" y="1163781"/>
            <a:ext cx="6137563" cy="500149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165" y="1163782"/>
            <a:ext cx="5347854" cy="4676821"/>
          </a:xfrm>
          <a:prstGeom prst="rect">
            <a:avLst/>
          </a:prstGeom>
        </p:spPr>
      </p:pic>
    </p:spTree>
    <p:extLst>
      <p:ext uri="{BB962C8B-B14F-4D97-AF65-F5344CB8AC3E}">
        <p14:creationId xmlns:p14="http://schemas.microsoft.com/office/powerpoint/2010/main" val="1420263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2. </a:t>
            </a:r>
            <a:r>
              <a:rPr lang="en-US" dirty="0">
                <a:latin typeface="Times New Roman" panose="02020603050405020304" pitchFamily="18" charset="0"/>
                <a:ea typeface="Calibri" panose="020F0502020204030204" pitchFamily="34" charset="0"/>
                <a:cs typeface="Arial" panose="020B0604020202020204" pitchFamily="34" charset="0"/>
              </a:rPr>
              <a:t>What are the sensitivity and the specificity of this CT scan?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2.</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Sensitivity</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probability of a positive test </a:t>
            </a:r>
            <a:r>
              <a:rPr lang="en-US" dirty="0">
                <a:latin typeface="Times New Roman" panose="02020603050405020304" pitchFamily="18" charset="0"/>
                <a:ea typeface="Calibri" panose="020F0502020204030204" pitchFamily="34" charset="0"/>
                <a:cs typeface="Arial" panose="020B0604020202020204" pitchFamily="34" charset="0"/>
              </a:rPr>
              <a:t>given that the patient has lung cancer = 18/(18 + 4) = 82%.</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Specificity</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probability of a negative test </a:t>
            </a:r>
            <a:r>
              <a:rPr lang="en-US" dirty="0">
                <a:latin typeface="Times New Roman" panose="02020603050405020304" pitchFamily="18" charset="0"/>
                <a:ea typeface="Calibri" panose="020F0502020204030204" pitchFamily="34" charset="0"/>
                <a:cs typeface="Arial" panose="020B0604020202020204" pitchFamily="34" charset="0"/>
              </a:rPr>
              <a:t>given that the patient is free of lung cancer = 1996/(2 + 1996) = 99.9%.</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Sensitivity </a:t>
            </a:r>
            <a:r>
              <a:rPr lang="en-US" dirty="0">
                <a:latin typeface="Times New Roman" panose="02020603050405020304" pitchFamily="18" charset="0"/>
                <a:ea typeface="Calibri" panose="020F0502020204030204" pitchFamily="34" charset="0"/>
                <a:cs typeface="Arial" panose="020B0604020202020204" pitchFamily="34" charset="0"/>
              </a:rPr>
              <a:t>and specificity are </a:t>
            </a:r>
            <a:r>
              <a:rPr lang="en-US" b="1" dirty="0">
                <a:solidFill>
                  <a:schemeClr val="tx1">
                    <a:lumMod val="95000"/>
                    <a:lumOff val="5000"/>
                  </a:schemeClr>
                </a:solidFill>
                <a:latin typeface="Times New Roman" panose="02020603050405020304" pitchFamily="18" charset="0"/>
                <a:ea typeface="Calibri" panose="020F0502020204030204" pitchFamily="34" charset="0"/>
                <a:cs typeface="Arial" panose="020B0604020202020204" pitchFamily="34" charset="0"/>
              </a:rPr>
              <a:t>key test characteristics in laboratory medicine</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5538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3. </a:t>
            </a:r>
            <a:r>
              <a:rPr lang="en-US" dirty="0">
                <a:latin typeface="Times New Roman" panose="02020603050405020304" pitchFamily="18" charset="0"/>
                <a:ea typeface="Calibri" panose="020F0502020204030204" pitchFamily="34" charset="0"/>
                <a:cs typeface="Arial" panose="020B0604020202020204" pitchFamily="34" charset="0"/>
              </a:rPr>
              <a:t>What are the positive and negative predictive values?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3.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Positive predictive value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probability that the patient truly has lung cancer</a:t>
            </a:r>
            <a:r>
              <a:rPr lang="en-US" dirty="0">
                <a:latin typeface="Times New Roman" panose="02020603050405020304" pitchFamily="18" charset="0"/>
                <a:ea typeface="Calibri" panose="020F0502020204030204" pitchFamily="34" charset="0"/>
                <a:cs typeface="Arial" panose="020B0604020202020204" pitchFamily="34" charset="0"/>
              </a:rPr>
              <a:t> given a positive test = 18/20 = 90%.</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Negative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predictive value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probability that the patient is truly free of lung cancer</a:t>
            </a:r>
            <a:r>
              <a:rPr lang="en-US" dirty="0">
                <a:latin typeface="Times New Roman" panose="02020603050405020304" pitchFamily="18" charset="0"/>
                <a:ea typeface="Calibri" panose="020F0502020204030204" pitchFamily="34" charset="0"/>
                <a:cs typeface="Arial" panose="020B0604020202020204" pitchFamily="34" charset="0"/>
              </a:rPr>
              <a:t> given a negative test = 1996/2000 = 99.8%.</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Positive </a:t>
            </a:r>
            <a:r>
              <a:rPr lang="en-US" dirty="0">
                <a:latin typeface="Times New Roman" panose="02020603050405020304" pitchFamily="18" charset="0"/>
                <a:ea typeface="Calibri" panose="020F0502020204030204" pitchFamily="34" charset="0"/>
                <a:cs typeface="Arial" panose="020B0604020202020204" pitchFamily="34" charset="0"/>
              </a:rPr>
              <a:t>and negative predictive values are </a:t>
            </a:r>
            <a:r>
              <a:rPr lang="en-US" b="1" dirty="0">
                <a:solidFill>
                  <a:schemeClr val="tx1">
                    <a:lumMod val="95000"/>
                    <a:lumOff val="5000"/>
                  </a:schemeClr>
                </a:solidFill>
                <a:latin typeface="Times New Roman" panose="02020603050405020304" pitchFamily="18" charset="0"/>
                <a:ea typeface="Calibri" panose="020F0502020204030204" pitchFamily="34" charset="0"/>
                <a:cs typeface="Arial" panose="020B0604020202020204" pitchFamily="34" charset="0"/>
              </a:rPr>
              <a:t>key test characteristics in medical diagnosis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1851890" y="5292436"/>
            <a:ext cx="8488220" cy="1323439"/>
          </a:xfrm>
          <a:prstGeom prst="rect">
            <a:avLst/>
          </a:prstGeom>
          <a:noFill/>
          <a:ln w="28575">
            <a:solidFill>
              <a:srgbClr val="FF0000"/>
            </a:solidFill>
          </a:ln>
        </p:spPr>
        <p:txBody>
          <a:bodyPr wrap="square" rtlCol="0">
            <a:spAutoFit/>
          </a:bodyPr>
          <a:lstStyle/>
          <a:p>
            <a:r>
              <a:rPr lang="en-US" sz="2000" dirty="0">
                <a:latin typeface="Bahnschrift" panose="020B0502040204020203" pitchFamily="34" charset="0"/>
              </a:rPr>
              <a:t> P</a:t>
            </a:r>
            <a:r>
              <a:rPr lang="en-US" sz="2000" dirty="0" smtClean="0">
                <a:latin typeface="Bahnschrift" panose="020B0502040204020203" pitchFamily="34" charset="0"/>
              </a:rPr>
              <a:t>ositive </a:t>
            </a:r>
            <a:r>
              <a:rPr lang="en-US" sz="2000" dirty="0">
                <a:latin typeface="Bahnschrift" panose="020B0502040204020203" pitchFamily="34" charset="0"/>
              </a:rPr>
              <a:t>predictive value answers the question, ‘if I have a positive test, what is the probability that I actually have the disease?’ Conversely, negative predictive value answers the question, ‘if I have a negative test, what is the probability that I actually don’t have the disease?’</a:t>
            </a:r>
          </a:p>
        </p:txBody>
      </p:sp>
    </p:spTree>
    <p:extLst>
      <p:ext uri="{BB962C8B-B14F-4D97-AF65-F5344CB8AC3E}">
        <p14:creationId xmlns:p14="http://schemas.microsoft.com/office/powerpoint/2010/main" val="1608195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4. </a:t>
            </a:r>
            <a:r>
              <a:rPr lang="en-US" dirty="0">
                <a:latin typeface="Times New Roman" panose="02020603050405020304" pitchFamily="18" charset="0"/>
                <a:ea typeface="Calibri" panose="020F0502020204030204" pitchFamily="34" charset="0"/>
                <a:cs typeface="Arial" panose="020B0604020202020204" pitchFamily="34" charset="0"/>
              </a:rPr>
              <a:t>If you were to integrate this CT scan into the analytical modeling in an economic evaluation using a decision tree, what would the tree look like?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4. </a:t>
            </a:r>
            <a:r>
              <a:rPr lang="en-US" dirty="0">
                <a:latin typeface="Times New Roman" panose="02020603050405020304" pitchFamily="18" charset="0"/>
                <a:ea typeface="Calibri" panose="020F0502020204030204" pitchFamily="34" charset="0"/>
                <a:cs typeface="Arial" panose="020B0604020202020204" pitchFamily="34" charset="0"/>
              </a:rPr>
              <a:t>Positive and negative predictive values are assigned to the respective chance nodes following the bifurcation into positive and negative tests. One should be careful not to assign sensitivity and specificity here.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3737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normAutofit fontScale="90000"/>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762000"/>
            <a:ext cx="10515600" cy="6096000"/>
          </a:xfrm>
        </p:spPr>
        <p:txBody>
          <a:bodyPr>
            <a:normAutofit/>
          </a:bodyPr>
          <a:lstStyle/>
          <a:p>
            <a:pPr marL="0" algn="just">
              <a:lnSpc>
                <a:spcPct val="115000"/>
              </a:lnSpc>
              <a:spcBef>
                <a:spcPts val="0"/>
              </a:spcBef>
            </a:pPr>
            <a:r>
              <a:rPr lang="en-US" b="1" dirty="0" smtClean="0">
                <a:latin typeface="Times New Roman" panose="02020603050405020304" pitchFamily="18" charset="0"/>
                <a:ea typeface="Calibri" panose="020F0502020204030204" pitchFamily="34" charset="0"/>
                <a:cs typeface="Arial" panose="020B0604020202020204" pitchFamily="34" charset="0"/>
              </a:rPr>
              <a:t>Answer </a:t>
            </a:r>
            <a:r>
              <a:rPr lang="en-US" b="1" dirty="0">
                <a:latin typeface="Times New Roman" panose="02020603050405020304" pitchFamily="18" charset="0"/>
                <a:ea typeface="Calibri" panose="020F0502020204030204" pitchFamily="34" charset="0"/>
                <a:cs typeface="Arial" panose="020B0604020202020204" pitchFamily="34" charset="0"/>
              </a:rPr>
              <a:t>4.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38201" y="1205346"/>
            <a:ext cx="10515600" cy="5527964"/>
          </a:xfrm>
          <a:prstGeom prst="rect">
            <a:avLst/>
          </a:prstGeom>
        </p:spPr>
      </p:pic>
    </p:spTree>
    <p:extLst>
      <p:ext uri="{BB962C8B-B14F-4D97-AF65-F5344CB8AC3E}">
        <p14:creationId xmlns:p14="http://schemas.microsoft.com/office/powerpoint/2010/main" val="1113131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55857"/>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620982"/>
            <a:ext cx="10515600" cy="5237018"/>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Probabilities are used widely in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quantitative methods </a:t>
            </a:r>
            <a:r>
              <a:rPr lang="en-US" dirty="0">
                <a:latin typeface="Times New Roman" panose="02020603050405020304" pitchFamily="18" charset="0"/>
                <a:ea typeface="Calibri" panose="020F0502020204030204" pitchFamily="34" charset="0"/>
                <a:cs typeface="Arial" panose="020B0604020202020204" pitchFamily="34" charset="0"/>
              </a:rPr>
              <a:t>in many fields,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have an important role in clinical decision-making</a:t>
            </a:r>
            <a:r>
              <a:rPr lang="en-US" dirty="0">
                <a:latin typeface="Times New Roman" panose="02020603050405020304" pitchFamily="18" charset="0"/>
                <a:ea typeface="Calibri" panose="020F0502020204030204" pitchFamily="34" charset="0"/>
                <a:cs typeface="Arial" panose="020B0604020202020204" pitchFamily="34" charset="0"/>
              </a:rPr>
              <a:t>. A common way of thinking about probability is as the measured frequency of an event in a given sample or population.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example, if a sample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200 patients</a:t>
            </a:r>
            <a:r>
              <a:rPr lang="en-US" dirty="0">
                <a:latin typeface="Times New Roman" panose="02020603050405020304" pitchFamily="18" charset="0"/>
                <a:ea typeface="Calibri" panose="020F0502020204030204" pitchFamily="34" charset="0"/>
                <a:cs typeface="Arial" panose="020B0604020202020204" pitchFamily="34" charset="0"/>
              </a:rPr>
              <a:t> is treated with a particular medicine over 1 year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 patients have an adverse event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proportion of 0.05</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a:t>
            </a:r>
            <a:r>
              <a:rPr lang="en-US" dirty="0">
                <a:latin typeface="Times New Roman" panose="02020603050405020304" pitchFamily="18" charset="0"/>
                <a:ea typeface="Calibri" panose="020F0502020204030204" pitchFamily="34" charset="0"/>
                <a:cs typeface="Arial" panose="020B0604020202020204" pitchFamily="34" charset="0"/>
              </a:rPr>
              <a:t>) can be taken as an estimate of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1-year probability </a:t>
            </a:r>
            <a:r>
              <a:rPr lang="en-US" dirty="0">
                <a:latin typeface="Times New Roman" panose="02020603050405020304" pitchFamily="18" charset="0"/>
                <a:ea typeface="Calibri" panose="020F0502020204030204" pitchFamily="34" charset="0"/>
                <a:cs typeface="Arial" panose="020B0604020202020204" pitchFamily="34" charset="0"/>
              </a:rPr>
              <a:t>of a patient experiencing an adverse event with that therapy.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2434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 simple tree that combines the probabilities of two outcomes of interest—</a:t>
            </a:r>
            <a:r>
              <a:rPr lang="en-US" dirty="0">
                <a:solidFill>
                  <a:srgbClr val="FF0000"/>
                </a:solidFill>
                <a:latin typeface="Times New Roman" panose="02020603050405020304" pitchFamily="18" charset="0"/>
                <a:ea typeface="Calibri" panose="020F0502020204030204" pitchFamily="34" charset="0"/>
              </a:rPr>
              <a:t>the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probability of a clinical success </a:t>
            </a:r>
            <a:r>
              <a:rPr lang="en-US" dirty="0">
                <a:latin typeface="Times New Roman" panose="02020603050405020304" pitchFamily="18" charset="0"/>
                <a:ea typeface="Calibri" panose="020F0502020204030204" pitchFamily="34" charset="0"/>
              </a:rPr>
              <a:t>and </a:t>
            </a:r>
            <a:r>
              <a:rPr lang="en-US" dirty="0">
                <a:solidFill>
                  <a:srgbClr val="FF0000"/>
                </a:solidFill>
                <a:latin typeface="Times New Roman" panose="02020603050405020304" pitchFamily="18" charset="0"/>
                <a:ea typeface="Calibri" panose="020F0502020204030204" pitchFamily="34" charset="0"/>
              </a:rPr>
              <a:t>the probability of any adverse events</a:t>
            </a:r>
            <a:r>
              <a:rPr lang="en-US" dirty="0">
                <a:latin typeface="Times New Roman" panose="02020603050405020304" pitchFamily="18" charset="0"/>
                <a:ea typeface="Calibri" panose="020F0502020204030204" pitchFamily="34" charset="0"/>
              </a:rPr>
              <a:t> caused by the antibiotic.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In </a:t>
            </a:r>
            <a:r>
              <a:rPr lang="en-US" dirty="0">
                <a:latin typeface="Times New Roman" panose="02020603050405020304" pitchFamily="18" charset="0"/>
                <a:ea typeface="Calibri" panose="020F0502020204030204" pitchFamily="34" charset="0"/>
              </a:rPr>
              <a:t>our example, each of the two options (antibiotic A versus antibiotic B) has four possible terminal endpoints: success/no adverse events, success/adverse events, failure/no adverse events, and failure/adverse events, as in figure 5.1.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9233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442364"/>
            <a:ext cx="9144001" cy="415636"/>
          </a:xfrm>
        </p:spPr>
        <p:txBody>
          <a:bodyPr>
            <a:normAutofit fontScale="925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5.1: Decision tree structure for the antibiotic example.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18754" y="0"/>
            <a:ext cx="9954489" cy="6442364"/>
          </a:xfrm>
          <a:prstGeom prst="rect">
            <a:avLst/>
          </a:prstGeom>
          <a:noFill/>
          <a:ln>
            <a:noFill/>
          </a:ln>
        </p:spPr>
      </p:pic>
    </p:spTree>
    <p:extLst>
      <p:ext uri="{BB962C8B-B14F-4D97-AF65-F5344CB8AC3E}">
        <p14:creationId xmlns:p14="http://schemas.microsoft.com/office/powerpoint/2010/main" val="819202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Table 5.1 lists data for the antibiotic example. Figure 5.2 and Table 5.2 show the calculations used to estimate the average expected cost per treatment.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4056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9819" y="1413165"/>
            <a:ext cx="10183090" cy="678872"/>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5.1: estimates for the antibiotic example.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121" y="2382839"/>
            <a:ext cx="12232378" cy="2812616"/>
          </a:xfrm>
          <a:prstGeom prst="rect">
            <a:avLst/>
          </a:prstGeom>
        </p:spPr>
      </p:pic>
    </p:spTree>
    <p:extLst>
      <p:ext uri="{BB962C8B-B14F-4D97-AF65-F5344CB8AC3E}">
        <p14:creationId xmlns:p14="http://schemas.microsoft.com/office/powerpoint/2010/main" val="2075665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4507"/>
            <a:ext cx="10515600" cy="1325563"/>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Epidemiological Survey</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b="1" dirty="0" smtClean="0">
                <a:latin typeface="Times New Roman" panose="02020603050405020304" pitchFamily="18" charset="0"/>
                <a:ea typeface="Calibri" panose="020F0502020204030204" pitchFamily="34" charset="0"/>
                <a:cs typeface="Arial" panose="020B0604020202020204" pitchFamily="34" charset="0"/>
              </a:rPr>
              <a:t>  </a:t>
            </a:r>
            <a:r>
              <a:rPr lang="en-US"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Example</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an epidemiological survey of a region, the percentage of smokers diagnosed with lung cancer was 70% in a group of 40 patients and 40% in a group of 30 subjects without lung cancer.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3957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fontScale="925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5.1: Average cost per treatment choice for the antibiotic example.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3999" y="166256"/>
            <a:ext cx="9144002" cy="6123708"/>
          </a:xfrm>
          <a:prstGeom prst="rect">
            <a:avLst/>
          </a:prstGeom>
        </p:spPr>
      </p:pic>
    </p:spTree>
    <p:extLst>
      <p:ext uri="{BB962C8B-B14F-4D97-AF65-F5344CB8AC3E}">
        <p14:creationId xmlns:p14="http://schemas.microsoft.com/office/powerpoint/2010/main" val="251849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31273"/>
            <a:ext cx="12192001" cy="5654262"/>
          </a:xfrm>
          <a:prstGeom prst="rect">
            <a:avLst/>
          </a:prstGeom>
        </p:spPr>
      </p:pic>
      <p:sp>
        <p:nvSpPr>
          <p:cNvPr id="3" name="Subtitle 2"/>
          <p:cNvSpPr>
            <a:spLocks noGrp="1"/>
          </p:cNvSpPr>
          <p:nvPr>
            <p:ph type="subTitle" idx="1"/>
          </p:nvPr>
        </p:nvSpPr>
        <p:spPr>
          <a:xfrm>
            <a:off x="969819" y="249382"/>
            <a:ext cx="10183090" cy="581891"/>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5.2: Estimates for the antibiotic example.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2979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6"/>
            <a:ext cx="10515600" cy="1052946"/>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094509"/>
            <a:ext cx="10515600" cy="576349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Note that the sum of the probabilities for the four terminal endpoints equals 1.00.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For </a:t>
            </a:r>
            <a:r>
              <a:rPr lang="en-US" dirty="0">
                <a:latin typeface="Times New Roman" panose="02020603050405020304" pitchFamily="18" charset="0"/>
                <a:ea typeface="Calibri" panose="020F0502020204030204" pitchFamily="34" charset="0"/>
              </a:rPr>
              <a:t>patients taking </a:t>
            </a:r>
            <a:r>
              <a:rPr lang="en-US" dirty="0">
                <a:solidFill>
                  <a:srgbClr val="FF0000"/>
                </a:solidFill>
                <a:latin typeface="Times New Roman" panose="02020603050405020304" pitchFamily="18" charset="0"/>
                <a:ea typeface="Calibri" panose="020F0502020204030204" pitchFamily="34" charset="0"/>
              </a:rPr>
              <a:t>antibiotic A</a:t>
            </a:r>
            <a:r>
              <a:rPr lang="en-US" dirty="0">
                <a:latin typeface="Times New Roman" panose="02020603050405020304" pitchFamily="18" charset="0"/>
                <a:ea typeface="Calibri" panose="020F0502020204030204" pitchFamily="34" charset="0"/>
              </a:rPr>
              <a:t>, the costs can range from $600 (for medication and no adverse events) to $1,600 (for medication and treatment of adverse events), and the average cost is </a:t>
            </a:r>
            <a:r>
              <a:rPr lang="en-US" dirty="0">
                <a:solidFill>
                  <a:srgbClr val="FF0000"/>
                </a:solidFill>
                <a:latin typeface="Times New Roman" panose="02020603050405020304" pitchFamily="18" charset="0"/>
                <a:ea typeface="Calibri" panose="020F0502020204030204" pitchFamily="34" charset="0"/>
              </a:rPr>
              <a:t>$700 per patient</a:t>
            </a:r>
            <a:r>
              <a:rPr lang="en-US" dirty="0">
                <a:latin typeface="Times New Roman" panose="02020603050405020304" pitchFamily="18" charset="0"/>
                <a:ea typeface="Calibri" panose="020F0502020204030204" pitchFamily="34" charset="0"/>
              </a:rPr>
              <a:t>.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Similarly</a:t>
            </a:r>
            <a:r>
              <a:rPr lang="en-US" dirty="0">
                <a:latin typeface="Times New Roman" panose="02020603050405020304" pitchFamily="18" charset="0"/>
                <a:ea typeface="Calibri" panose="020F0502020204030204" pitchFamily="34" charset="0"/>
              </a:rPr>
              <a:t>, for patients taking </a:t>
            </a:r>
            <a:r>
              <a:rPr lang="en-US" dirty="0">
                <a:solidFill>
                  <a:srgbClr val="FF0000"/>
                </a:solidFill>
                <a:latin typeface="Times New Roman" panose="02020603050405020304" pitchFamily="18" charset="0"/>
                <a:ea typeface="Calibri" panose="020F0502020204030204" pitchFamily="34" charset="0"/>
              </a:rPr>
              <a:t>antibiotic B</a:t>
            </a:r>
            <a:r>
              <a:rPr lang="en-US" dirty="0">
                <a:latin typeface="Times New Roman" panose="02020603050405020304" pitchFamily="18" charset="0"/>
                <a:ea typeface="Calibri" panose="020F0502020204030204" pitchFamily="34" charset="0"/>
              </a:rPr>
              <a:t>, the costs can range from $500 (for medication and no adverse events) to $1,500 (for medication and treatment of adverse events), and the average cost is </a:t>
            </a:r>
            <a:r>
              <a:rPr lang="en-US" dirty="0">
                <a:solidFill>
                  <a:srgbClr val="FF0000"/>
                </a:solidFill>
                <a:latin typeface="Times New Roman" panose="02020603050405020304" pitchFamily="18" charset="0"/>
                <a:ea typeface="Calibri" panose="020F0502020204030204" pitchFamily="34" charset="0"/>
              </a:rPr>
              <a:t>$650 per patient</a:t>
            </a:r>
            <a:r>
              <a:rPr lang="en-US" dirty="0">
                <a:latin typeface="Times New Roman" panose="02020603050405020304" pitchFamily="18" charset="0"/>
                <a:ea typeface="Calibri" panose="020F0502020204030204" pitchFamily="34" charset="0"/>
              </a:rPr>
              <a:t>.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These </a:t>
            </a:r>
            <a:r>
              <a:rPr lang="en-US" dirty="0">
                <a:latin typeface="Times New Roman" panose="02020603050405020304" pitchFamily="18" charset="0"/>
                <a:ea typeface="Calibri" panose="020F0502020204030204" pitchFamily="34" charset="0"/>
              </a:rPr>
              <a:t>calculations show that </a:t>
            </a:r>
            <a:r>
              <a:rPr lang="en-US" dirty="0">
                <a:solidFill>
                  <a:srgbClr val="FF0000"/>
                </a:solidFill>
                <a:latin typeface="Times New Roman" panose="02020603050405020304" pitchFamily="18" charset="0"/>
                <a:ea typeface="Calibri" panose="020F0502020204030204" pitchFamily="34" charset="0"/>
              </a:rPr>
              <a:t>antibiotic B is less expensive even when including the costs of treating adverse events</a:t>
            </a:r>
            <a:r>
              <a:rPr lang="en-US" dirty="0">
                <a:latin typeface="Times New Roman" panose="02020603050405020304" pitchFamily="18"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259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57745"/>
            <a:ext cx="10515600" cy="1122219"/>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2479964"/>
            <a:ext cx="10515600" cy="437803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But </a:t>
            </a:r>
            <a:r>
              <a:rPr lang="en-US" dirty="0">
                <a:latin typeface="Times New Roman" panose="02020603050405020304" pitchFamily="18" charset="0"/>
                <a:ea typeface="Calibri" panose="020F0502020204030204" pitchFamily="34" charset="0"/>
              </a:rPr>
              <a:t>because </a:t>
            </a:r>
            <a:r>
              <a:rPr lang="en-US" dirty="0">
                <a:solidFill>
                  <a:srgbClr val="FF0000"/>
                </a:solidFill>
                <a:latin typeface="Times New Roman" panose="02020603050405020304" pitchFamily="18" charset="0"/>
                <a:ea typeface="Calibri" panose="020F0502020204030204" pitchFamily="34" charset="0"/>
              </a:rPr>
              <a:t>antibiotic A is a better clinical option </a:t>
            </a:r>
            <a:r>
              <a:rPr lang="en-US" dirty="0">
                <a:latin typeface="Times New Roman" panose="02020603050405020304" pitchFamily="18" charset="0"/>
                <a:ea typeface="Calibri" panose="020F0502020204030204" pitchFamily="34" charset="0"/>
              </a:rPr>
              <a:t>(higher probability of success and lower probability of adverse events), decision makers could use either the </a:t>
            </a:r>
            <a:r>
              <a:rPr lang="en-US" b="1" dirty="0">
                <a:latin typeface="Times New Roman" panose="02020603050405020304" pitchFamily="18" charset="0"/>
                <a:ea typeface="Calibri" panose="020F0502020204030204" pitchFamily="34" charset="0"/>
              </a:rPr>
              <a:t>incremental cost-effectiveness ratio </a:t>
            </a:r>
            <a:r>
              <a:rPr lang="en-US" dirty="0">
                <a:latin typeface="Times New Roman" panose="02020603050405020304" pitchFamily="18" charset="0"/>
                <a:ea typeface="Calibri" panose="020F0502020204030204" pitchFamily="34" charset="0"/>
              </a:rPr>
              <a:t>(</a:t>
            </a:r>
            <a:r>
              <a:rPr lang="en-US" b="1" dirty="0">
                <a:solidFill>
                  <a:srgbClr val="FF0000"/>
                </a:solidFill>
                <a:latin typeface="Times New Roman" panose="02020603050405020304" pitchFamily="18" charset="0"/>
                <a:ea typeface="Calibri" panose="020F0502020204030204" pitchFamily="34" charset="0"/>
              </a:rPr>
              <a:t>ICER</a:t>
            </a:r>
            <a:r>
              <a:rPr lang="en-US" dirty="0">
                <a:latin typeface="Times New Roman" panose="02020603050405020304" pitchFamily="18" charset="0"/>
                <a:ea typeface="Calibri" panose="020F0502020204030204" pitchFamily="34" charset="0"/>
              </a:rPr>
              <a:t>)</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rPr>
              <a:t>or the </a:t>
            </a:r>
            <a:r>
              <a:rPr lang="en-US" b="1" dirty="0">
                <a:latin typeface="Times New Roman" panose="02020603050405020304" pitchFamily="18" charset="0"/>
                <a:ea typeface="Calibri" panose="020F0502020204030204" pitchFamily="34" charset="0"/>
              </a:rPr>
              <a:t>incremental net benefit </a:t>
            </a:r>
            <a:r>
              <a:rPr lang="en-US" dirty="0">
                <a:latin typeface="Times New Roman" panose="02020603050405020304" pitchFamily="18" charset="0"/>
                <a:ea typeface="Calibri" panose="020F0502020204030204" pitchFamily="34" charset="0"/>
              </a:rPr>
              <a:t>(</a:t>
            </a:r>
            <a:r>
              <a:rPr lang="en-US" b="1" dirty="0">
                <a:solidFill>
                  <a:srgbClr val="FF0000"/>
                </a:solidFill>
                <a:latin typeface="Times New Roman" panose="02020603050405020304" pitchFamily="18" charset="0"/>
                <a:ea typeface="Calibri" panose="020F0502020204030204" pitchFamily="34" charset="0"/>
              </a:rPr>
              <a:t>INB</a:t>
            </a:r>
            <a:r>
              <a:rPr lang="en-US" dirty="0">
                <a:latin typeface="Times New Roman" panose="02020603050405020304" pitchFamily="18" charset="0"/>
                <a:ea typeface="Calibri" panose="020F0502020204030204" pitchFamily="34" charset="0"/>
              </a:rPr>
              <a:t>) calculations </a:t>
            </a:r>
            <a:r>
              <a:rPr lang="en-US" dirty="0">
                <a:solidFill>
                  <a:srgbClr val="FF0000"/>
                </a:solidFill>
                <a:latin typeface="Times New Roman" panose="02020603050405020304" pitchFamily="18" charset="0"/>
                <a:ea typeface="Calibri" panose="020F0502020204030204" pitchFamily="34" charset="0"/>
              </a:rPr>
              <a:t>to determine whether to add </a:t>
            </a:r>
            <a:r>
              <a:rPr lang="en-US" dirty="0" smtClean="0">
                <a:solidFill>
                  <a:srgbClr val="FF0000"/>
                </a:solidFill>
                <a:latin typeface="Times New Roman" panose="02020603050405020304" pitchFamily="18" charset="0"/>
                <a:ea typeface="Calibri" panose="020F0502020204030204" pitchFamily="34" charset="0"/>
              </a:rPr>
              <a:t>antibiotic </a:t>
            </a:r>
            <a:r>
              <a:rPr lang="en-US" dirty="0">
                <a:solidFill>
                  <a:srgbClr val="FF0000"/>
                </a:solidFill>
                <a:latin typeface="Times New Roman" panose="02020603050405020304" pitchFamily="18" charset="0"/>
                <a:ea typeface="Calibri" panose="020F0502020204030204" pitchFamily="34" charset="0"/>
              </a:rPr>
              <a:t>A to the formulary</a:t>
            </a:r>
            <a:r>
              <a:rPr lang="en-US" dirty="0">
                <a:latin typeface="Times New Roman" panose="02020603050405020304" pitchFamily="18" charset="0"/>
                <a:ea typeface="Calibri" panose="020F0502020204030204" pitchFamily="34" charset="0"/>
              </a:rPr>
              <a:t>. </a:t>
            </a:r>
            <a:endParaRPr lang="en-US" sz="2200"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5741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1999"/>
            <a:ext cx="10515600" cy="1122219"/>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84218"/>
                <a:ext cx="10515600" cy="4973781"/>
              </a:xfrm>
            </p:spPr>
            <p:txBody>
              <a:bodyPr>
                <a:normAutofit/>
              </a:bodyPr>
              <a:lstStyle/>
              <a:p>
                <a:pPr marL="0" algn="just">
                  <a:lnSpc>
                    <a:spcPct val="115000"/>
                  </a:lnSpc>
                  <a:spcBef>
                    <a:spcPts val="0"/>
                  </a:spcBef>
                </a:pPr>
                <a14:m>
                  <m:oMath xmlns:m="http://schemas.openxmlformats.org/officeDocument/2006/math">
                    <m:r>
                      <a:rPr lang="en-US" sz="3600" i="1" smtClean="0">
                        <a:latin typeface="Cambria Math" panose="02040503050406030204" pitchFamily="18" charset="0"/>
                        <a:ea typeface="Calibri" panose="020F0502020204030204" pitchFamily="34" charset="0"/>
                        <a:cs typeface="Cambria Math" panose="02040503050406030204" pitchFamily="18" charset="0"/>
                      </a:rPr>
                      <m:t>𝐼𝐶𝐸𝑅</m:t>
                    </m:r>
                    <m:r>
                      <a:rPr lang="en-US" sz="3600">
                        <a:effectLst/>
                        <a:latin typeface="Cambria Math" panose="02040503050406030204" pitchFamily="18" charset="0"/>
                        <a:ea typeface="Calibri" panose="020F0502020204030204" pitchFamily="34" charset="0"/>
                        <a:cs typeface="Cambria Math" panose="020405030504060302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600">
                            <a:effectLst/>
                            <a:latin typeface="Cambria Math" panose="02040503050406030204" pitchFamily="18" charset="0"/>
                            <a:ea typeface="Calibri" panose="020F0502020204030204" pitchFamily="34" charset="0"/>
                            <a:cs typeface="Cambria Math" panose="02040503050406030204" pitchFamily="18" charset="0"/>
                          </a:rPr>
                          <m:t>Δ</m:t>
                        </m:r>
                        <m:r>
                          <a:rPr lang="en-US" sz="3600">
                            <a:effectLst/>
                            <a:latin typeface="Cambria Math" panose="02040503050406030204" pitchFamily="18" charset="0"/>
                            <a:ea typeface="Calibri" panose="020F0502020204030204" pitchFamily="34" charset="0"/>
                            <a:cs typeface="Cambria Math" panose="02040503050406030204" pitchFamily="18" charset="0"/>
                          </a:rPr>
                          <m:t> </m:t>
                        </m:r>
                        <m:r>
                          <m:rPr>
                            <m:sty m:val="p"/>
                          </m:rPr>
                          <a:rPr lang="en-US" sz="3600">
                            <a:effectLst/>
                            <a:latin typeface="Cambria Math" panose="02040503050406030204" pitchFamily="18" charset="0"/>
                            <a:ea typeface="Calibri" panose="020F0502020204030204" pitchFamily="34" charset="0"/>
                            <a:cs typeface="Cambria Math" panose="02040503050406030204" pitchFamily="18" charset="0"/>
                          </a:rPr>
                          <m:t>Costs</m:t>
                        </m:r>
                      </m:num>
                      <m:den>
                        <m:r>
                          <m:rPr>
                            <m:sty m:val="p"/>
                          </m:rPr>
                          <a:rPr lang="en-US" sz="3600">
                            <a:effectLst/>
                            <a:latin typeface="Cambria Math" panose="02040503050406030204" pitchFamily="18" charset="0"/>
                            <a:ea typeface="Calibri" panose="020F0502020204030204" pitchFamily="34" charset="0"/>
                            <a:cs typeface="Cambria Math" panose="02040503050406030204" pitchFamily="18" charset="0"/>
                          </a:rPr>
                          <m:t>Δ</m:t>
                        </m:r>
                        <m:r>
                          <a:rPr lang="en-US" sz="3600">
                            <a:effectLst/>
                            <a:latin typeface="Cambria Math" panose="02040503050406030204" pitchFamily="18" charset="0"/>
                            <a:ea typeface="Calibri" panose="020F0502020204030204" pitchFamily="34" charset="0"/>
                            <a:cs typeface="Cambria Math" panose="02040503050406030204" pitchFamily="18" charset="0"/>
                          </a:rPr>
                          <m:t> </m:t>
                        </m:r>
                        <m:r>
                          <m:rPr>
                            <m:sty m:val="p"/>
                          </m:rPr>
                          <a:rPr lang="en-US" sz="3600">
                            <a:effectLst/>
                            <a:latin typeface="Cambria Math" panose="02040503050406030204" pitchFamily="18" charset="0"/>
                            <a:ea typeface="Calibri" panose="020F0502020204030204" pitchFamily="34" charset="0"/>
                            <a:cs typeface="Cambria Math" panose="02040503050406030204" pitchFamily="18" charset="0"/>
                          </a:rPr>
                          <m:t>Outcomes</m:t>
                        </m:r>
                      </m:den>
                    </m:f>
                  </m:oMath>
                </a14:m>
                <a:endParaRPr lang="en-US" sz="3200" i="1" dirty="0" smtClean="0">
                  <a:effectLst/>
                  <a:latin typeface="Cambria Math" panose="02040503050406030204" pitchFamily="18" charset="0"/>
                  <a:ea typeface="Calibri" panose="020F0502020204030204" pitchFamily="34" charset="0"/>
                  <a:cs typeface="Cambria Math" panose="02040503050406030204" pitchFamily="18" charset="0"/>
                </a:endParaRPr>
              </a:p>
              <a:p>
                <a:pPr mar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a:effectLst/>
                              <a:latin typeface="Cambria Math" panose="02040503050406030204" pitchFamily="18" charset="0"/>
                              <a:ea typeface="Calibri" panose="020F0502020204030204" pitchFamily="34" charset="0"/>
                              <a:cs typeface="Cambria Math" panose="02040503050406030204" pitchFamily="18" charset="0"/>
                            </a:rPr>
                            <m:t>$700</m:t>
                          </m:r>
                          <m:r>
                            <a:rPr lang="en-US" sz="3200" i="1">
                              <a:effectLst/>
                              <a:latin typeface="Cambria Math" panose="02040503050406030204" pitchFamily="18" charset="0"/>
                              <a:ea typeface="Calibri" panose="020F0502020204030204" pitchFamily="34" charset="0"/>
                              <a:cs typeface="Cambria Math" panose="02040503050406030204" pitchFamily="18" charset="0"/>
                            </a:rPr>
                            <m:t>−</m:t>
                          </m:r>
                          <m:r>
                            <a:rPr lang="en-US" sz="3200">
                              <a:effectLst/>
                              <a:latin typeface="Cambria Math" panose="02040503050406030204" pitchFamily="18" charset="0"/>
                              <a:ea typeface="Calibri" panose="020F0502020204030204" pitchFamily="34" charset="0"/>
                              <a:cs typeface="Cambria Math" panose="02040503050406030204" pitchFamily="18" charset="0"/>
                            </a:rPr>
                            <m:t>$650</m:t>
                          </m:r>
                        </m:num>
                        <m:den>
                          <m:r>
                            <a:rPr lang="en-US" sz="3200">
                              <a:effectLst/>
                              <a:latin typeface="Cambria Math" panose="02040503050406030204" pitchFamily="18" charset="0"/>
                              <a:ea typeface="Calibri" panose="020F0502020204030204" pitchFamily="34" charset="0"/>
                              <a:cs typeface="Cambria Math" panose="02040503050406030204" pitchFamily="18" charset="0"/>
                            </a:rPr>
                            <m:t>0.9</m:t>
                          </m:r>
                          <m:r>
                            <a:rPr lang="en-US" sz="3200" i="1">
                              <a:effectLst/>
                              <a:latin typeface="Cambria Math" panose="02040503050406030204" pitchFamily="18" charset="0"/>
                              <a:ea typeface="Calibri" panose="020F0502020204030204" pitchFamily="34" charset="0"/>
                              <a:cs typeface="Cambria Math" panose="02040503050406030204" pitchFamily="18" charset="0"/>
                            </a:rPr>
                            <m:t>−</m:t>
                          </m:r>
                          <m:r>
                            <a:rPr lang="en-US" sz="3200">
                              <a:effectLst/>
                              <a:latin typeface="Cambria Math" panose="02040503050406030204" pitchFamily="18" charset="0"/>
                              <a:ea typeface="Calibri" panose="020F0502020204030204" pitchFamily="34" charset="0"/>
                              <a:cs typeface="Cambria Math" panose="02040503050406030204" pitchFamily="18" charset="0"/>
                            </a:rPr>
                            <m:t>0.8</m:t>
                          </m:r>
                        </m:den>
                      </m:f>
                      <m:r>
                        <a:rPr lang="en-US" sz="3200" i="1">
                          <a:effectLst/>
                          <a:latin typeface="Cambria Math" panose="02040503050406030204" pitchFamily="18" charset="0"/>
                          <a:ea typeface="Calibri" panose="020F0502020204030204" pitchFamily="34" charset="0"/>
                          <a:cs typeface="Times New Roman" panose="02020603050405020304" pitchFamily="18" charset="0"/>
                        </a:rPr>
                        <m:t>=$500 </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𝑚𝑜𝑟𝑒</m:t>
                      </m:r>
                      <m:r>
                        <a:rPr lang="en-US" sz="3200" i="1">
                          <a:effectLst/>
                          <a:latin typeface="Cambria Math" panose="02040503050406030204" pitchFamily="18" charset="0"/>
                          <a:ea typeface="Calibri" panose="020F0502020204030204" pitchFamily="34" charset="0"/>
                          <a:cs typeface="Times New Roman" panose="02020603050405020304" pitchFamily="18" charset="0"/>
                        </a:rPr>
                        <m:t> </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𝑝𝑒𝑟</m:t>
                      </m:r>
                      <m:r>
                        <a:rPr lang="en-US" sz="3200" i="1">
                          <a:effectLst/>
                          <a:latin typeface="Cambria Math" panose="02040503050406030204" pitchFamily="18" charset="0"/>
                          <a:ea typeface="Calibri" panose="020F0502020204030204" pitchFamily="34" charset="0"/>
                          <a:cs typeface="Times New Roman" panose="02020603050405020304" pitchFamily="18" charset="0"/>
                        </a:rPr>
                        <m:t> </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𝑒𝑥𝑡𝑟𝑎</m:t>
                      </m:r>
                      <m:r>
                        <a:rPr lang="en-US" sz="3200" i="1">
                          <a:effectLst/>
                          <a:latin typeface="Cambria Math" panose="02040503050406030204" pitchFamily="18" charset="0"/>
                          <a:ea typeface="Calibri" panose="020F0502020204030204" pitchFamily="34" charset="0"/>
                          <a:cs typeface="Times New Roman" panose="02020603050405020304" pitchFamily="18" charset="0"/>
                        </a:rPr>
                        <m:t> </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𝑠𝑢𝑐𝑐𝑒𝑠𝑠</m:t>
                      </m:r>
                    </m:oMath>
                  </m:oMathPara>
                </a14:m>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effectLst/>
                    <a:latin typeface="Times New Roman" panose="02020603050405020304" pitchFamily="18" charset="0"/>
                    <a:ea typeface="Calibri" panose="020F0502020204030204" pitchFamily="34" charset="0"/>
                    <a:cs typeface="Arial" panose="020B0604020202020204" pitchFamily="34" charset="0"/>
                  </a:rPr>
                  <a:t>If </a:t>
                </a:r>
                <a:r>
                  <a:rPr lang="en-US" dirty="0">
                    <a:effectLst/>
                    <a:latin typeface="Times New Roman" panose="02020603050405020304" pitchFamily="18" charset="0"/>
                    <a:ea typeface="Calibri" panose="020F0502020204030204" pitchFamily="34" charset="0"/>
                    <a:cs typeface="Arial" panose="020B0604020202020204" pitchFamily="34" charset="0"/>
                  </a:rPr>
                  <a:t>it is decided that each extra successful outcome is worth at least $500 (patient discharged from the hospital faster, prevention of second round of treatment costs with another antibiotic, and so on), then </a:t>
                </a:r>
                <a:r>
                  <a:rPr lang="en-US"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antibiotic A would be added to the formulary</a:t>
                </a:r>
                <a:r>
                  <a:rPr lang="en-US" dirty="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84218"/>
                <a:ext cx="10515600" cy="4973781"/>
              </a:xfrm>
              <a:blipFill>
                <a:blip r:embed="rId2"/>
                <a:stretch>
                  <a:fillRect l="-1217" r="-1159"/>
                </a:stretch>
              </a:blipFill>
            </p:spPr>
            <p:txBody>
              <a:bodyPr/>
              <a:lstStyle/>
              <a:p>
                <a:r>
                  <a:rPr lang="en-US">
                    <a:noFill/>
                  </a:rPr>
                  <a:t> </a:t>
                </a:r>
              </a:p>
            </p:txBody>
          </p:sp>
        </mc:Fallback>
      </mc:AlternateContent>
    </p:spTree>
    <p:extLst>
      <p:ext uri="{BB962C8B-B14F-4D97-AF65-F5344CB8AC3E}">
        <p14:creationId xmlns:p14="http://schemas.microsoft.com/office/powerpoint/2010/main" val="386672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7961"/>
            <a:ext cx="10515600" cy="1048039"/>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2286000"/>
            <a:ext cx="10515600" cy="457200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For incremental net benefit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INB</a:t>
            </a:r>
            <a:r>
              <a:rPr lang="en-US" dirty="0">
                <a:latin typeface="Times New Roman" panose="02020603050405020304" pitchFamily="18" charset="0"/>
                <a:ea typeface="Calibri" panose="020F0502020204030204" pitchFamily="34" charset="0"/>
                <a:cs typeface="Arial" panose="020B0604020202020204" pitchFamily="34" charset="0"/>
              </a:rPr>
              <a:t>) calculations, using a range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$1,000 </a:t>
            </a:r>
            <a:r>
              <a:rPr lang="en-US" dirty="0">
                <a:latin typeface="Times New Roman" panose="02020603050405020304" pitchFamily="18" charset="0"/>
                <a:ea typeface="Calibri" panose="020F0502020204030204" pitchFamily="34" charset="0"/>
                <a:cs typeface="Arial" panose="020B0604020202020204" pitchFamily="34" charset="0"/>
              </a:rPr>
              <a:t>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$2,000 </a:t>
            </a:r>
            <a:r>
              <a:rPr lang="en-US" dirty="0">
                <a:latin typeface="Times New Roman" panose="02020603050405020304" pitchFamily="18" charset="0"/>
                <a:ea typeface="Calibri" panose="020F0502020204030204" pitchFamily="34" charset="0"/>
                <a:cs typeface="Arial" panose="020B0604020202020204" pitchFamily="34" charset="0"/>
              </a:rPr>
              <a:t>as the value of successful treatment. if the incremental cost-effectiveness ratio (ICER) is positive, one medication is both more effective and more costly, and it is up to the readers to determine if the extra cost is worth the extra benefit. </a:t>
            </a:r>
          </a:p>
        </p:txBody>
      </p:sp>
    </p:spTree>
    <p:extLst>
      <p:ext uri="{BB962C8B-B14F-4D97-AF65-F5344CB8AC3E}">
        <p14:creationId xmlns:p14="http://schemas.microsoft.com/office/powerpoint/2010/main" val="619656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413163"/>
            <a:ext cx="10515600" cy="5444837"/>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Using </a:t>
            </a:r>
            <a:r>
              <a:rPr lang="en-US" dirty="0">
                <a:latin typeface="Times New Roman" panose="02020603050405020304" pitchFamily="18" charset="0"/>
                <a:ea typeface="Calibri" panose="020F0502020204030204" pitchFamily="34" charset="0"/>
                <a:cs typeface="Arial" panose="020B0604020202020204" pitchFamily="34" charset="0"/>
              </a:rPr>
              <a:t>the incremental net benefit (INB) approach, if it was determined that the value of each additional success with of a cure of infection was between $1,000 and $2,000, the INB calculations for these estimates (i.e., lambdas) would be:</a:t>
            </a: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INB</a:t>
            </a:r>
            <a:r>
              <a:rPr lang="en-US" baseline="-30000" dirty="0">
                <a:latin typeface="Times New Roman" panose="02020603050405020304" pitchFamily="18" charset="0"/>
                <a:ea typeface="Calibri" panose="020F0502020204030204" pitchFamily="34" charset="0"/>
                <a:cs typeface="Arial" panose="020B0604020202020204" pitchFamily="34" charset="0"/>
              </a:rPr>
              <a:t>λ = $1,000 </a:t>
            </a:r>
            <a:r>
              <a:rPr lang="en-US" dirty="0">
                <a:latin typeface="Times New Roman" panose="02020603050405020304" pitchFamily="18" charset="0"/>
                <a:ea typeface="Calibri" panose="020F0502020204030204" pitchFamily="34" charset="0"/>
                <a:cs typeface="Arial" panose="020B0604020202020204" pitchFamily="34" charset="0"/>
              </a:rPr>
              <a:t>= (Δ Outcome × λ) − Δ Cost = 0.10 ($1,000) − $50 = +$50</a:t>
            </a: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INB</a:t>
            </a:r>
            <a:r>
              <a:rPr lang="en-US" baseline="-30000" dirty="0">
                <a:latin typeface="Times New Roman" panose="02020603050405020304" pitchFamily="18" charset="0"/>
                <a:ea typeface="Calibri" panose="020F0502020204030204" pitchFamily="34" charset="0"/>
                <a:cs typeface="Arial" panose="020B0604020202020204" pitchFamily="34" charset="0"/>
              </a:rPr>
              <a:t>λ = $2,000 </a:t>
            </a:r>
            <a:r>
              <a:rPr lang="en-US" dirty="0">
                <a:latin typeface="Times New Roman" panose="02020603050405020304" pitchFamily="18" charset="0"/>
                <a:ea typeface="Calibri" panose="020F0502020204030204" pitchFamily="34" charset="0"/>
                <a:cs typeface="Arial" panose="020B0604020202020204" pitchFamily="34" charset="0"/>
              </a:rPr>
              <a:t>= (Δ Outcome × λ) − Δ Cost = </a:t>
            </a:r>
            <a:r>
              <a:rPr lang="en-US" dirty="0" smtClean="0">
                <a:latin typeface="Times New Roman" panose="02020603050405020304" pitchFamily="18" charset="0"/>
                <a:ea typeface="Calibri" panose="020F0502020204030204" pitchFamily="34" charset="0"/>
                <a:cs typeface="Arial" panose="020B0604020202020204" pitchFamily="34" charset="0"/>
              </a:rPr>
              <a:t>0.10 ($</a:t>
            </a:r>
            <a:r>
              <a:rPr lang="en-US" dirty="0">
                <a:latin typeface="Times New Roman" panose="02020603050405020304" pitchFamily="18" charset="0"/>
                <a:ea typeface="Calibri" panose="020F0502020204030204" pitchFamily="34" charset="0"/>
                <a:cs typeface="Arial" panose="020B0604020202020204" pitchFamily="34" charset="0"/>
              </a:rPr>
              <a:t>2,000) − $50 = +$150</a:t>
            </a: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This indicates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antibiotic A is cost-effective for this range of values</a:t>
            </a:r>
            <a:r>
              <a:rPr lang="en-US" dirty="0">
                <a:latin typeface="Times New Roman" panose="020206030504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165494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537855"/>
            <a:ext cx="10515600" cy="5320145"/>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key concept in decision analysis is the expected value of the costs or outcomes or a measure of cost-effectiveness of an option. This is illustrated in Figure 5.2, which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compares two alternative interventions, medical and surgical</a:t>
            </a:r>
            <a:r>
              <a:rPr lang="en-US" dirty="0">
                <a:latin typeface="Times New Roman" panose="02020603050405020304" pitchFamily="18" charset="0"/>
                <a:ea typeface="Calibri" panose="020F0502020204030204" pitchFamily="34" charset="0"/>
                <a:cs typeface="Arial" panose="020B0604020202020204" pitchFamily="34" charset="0"/>
              </a:rPr>
              <a:t>. For each intervention, a given patient can follow one of three possible pathways which result, respectively, in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bad</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intermediate</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good outcome</a:t>
            </a:r>
            <a:r>
              <a:rPr lang="en-US" dirty="0">
                <a:latin typeface="Times New Roman" panose="02020603050405020304" pitchFamily="18" charset="0"/>
                <a:ea typeface="Calibri" panose="020F0502020204030204" pitchFamily="34" charset="0"/>
                <a:cs typeface="Arial" panose="020B0604020202020204" pitchFamily="34" charset="0"/>
              </a:rPr>
              <a:t>. Before treatment, it is unknown which pathway a specific patient will follow, but probabilities are used to express the likelihood of each occurring. These are likely to differ by therapy.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9206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362"/>
            <a:ext cx="10515600" cy="1325563"/>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the alternative therapies, each pathway has a cost and an outcome expressed in terms of QALYs; there is also a cost of the intervention itself which is incurred whatever pathway the patient follows.</a:t>
            </a:r>
            <a:r>
              <a:rPr lang="en-US" sz="1600" dirty="0">
                <a:latin typeface="MinionPro-Regular"/>
                <a:ea typeface="Calibri" panose="020F0502020204030204" pitchFamily="34" charset="0"/>
                <a:cs typeface="MinionPro-Regular"/>
              </a:rPr>
              <a:t> </a:t>
            </a:r>
            <a:r>
              <a:rPr lang="en-US" dirty="0">
                <a:latin typeface="Times New Roman" panose="02020603050405020304" pitchFamily="18" charset="0"/>
                <a:ea typeface="Calibri" panose="020F0502020204030204" pitchFamily="34" charset="0"/>
                <a:cs typeface="Arial" panose="020B0604020202020204" pitchFamily="34" charset="0"/>
              </a:rPr>
              <a:t>For each of the therapies, an expected cost and expected outcome can be calculated.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8369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fontScale="625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5.2: Simple decision tree showing example of the calculation of expected values. QALY, quality-adjusted life-year.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523999" y="138544"/>
            <a:ext cx="9144001" cy="6151419"/>
          </a:xfrm>
          <a:prstGeom prst="rect">
            <a:avLst/>
          </a:prstGeom>
        </p:spPr>
      </p:pic>
    </p:spTree>
    <p:extLst>
      <p:ext uri="{BB962C8B-B14F-4D97-AF65-F5344CB8AC3E}">
        <p14:creationId xmlns:p14="http://schemas.microsoft.com/office/powerpoint/2010/main" val="1787512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Epidemiological Survey</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1. </a:t>
            </a:r>
            <a:r>
              <a:rPr lang="en-US" dirty="0">
                <a:latin typeface="Times New Roman" panose="02020603050405020304" pitchFamily="18" charset="0"/>
                <a:ea typeface="Calibri" panose="020F0502020204030204" pitchFamily="34" charset="0"/>
                <a:cs typeface="Arial" panose="020B0604020202020204" pitchFamily="34" charset="0"/>
              </a:rPr>
              <a:t>What type of study is this?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1. </a:t>
            </a:r>
            <a:r>
              <a:rPr lang="en-US" dirty="0">
                <a:latin typeface="Times New Roman" panose="02020603050405020304" pitchFamily="18" charset="0"/>
                <a:ea typeface="Calibri" panose="020F0502020204030204" pitchFamily="34" charset="0"/>
                <a:cs typeface="Arial" panose="020B0604020202020204" pitchFamily="34" charset="0"/>
              </a:rPr>
              <a:t>A case-control study.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sz="2400" dirty="0">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2. </a:t>
            </a:r>
            <a:r>
              <a:rPr lang="en-US" dirty="0">
                <a:latin typeface="Times New Roman" panose="02020603050405020304" pitchFamily="18" charset="0"/>
                <a:ea typeface="Calibri" panose="020F0502020204030204" pitchFamily="34" charset="0"/>
                <a:cs typeface="Arial" panose="020B0604020202020204" pitchFamily="34" charset="0"/>
              </a:rPr>
              <a:t>What is the risk ratio?</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2. </a:t>
            </a:r>
            <a:r>
              <a:rPr lang="en-US" dirty="0">
                <a:latin typeface="Times New Roman" panose="02020603050405020304" pitchFamily="18" charset="0"/>
                <a:ea typeface="Calibri" panose="020F0502020204030204" pitchFamily="34" charset="0"/>
                <a:cs typeface="Arial" panose="020B0604020202020204" pitchFamily="34" charset="0"/>
              </a:rPr>
              <a:t>A case-control study is a retrospective study, in which the risk of onset cannot be determined. Therefore, the risk ratio (relative risk) cannot be estimated either.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7841673" y="1027906"/>
            <a:ext cx="3512127" cy="2308324"/>
          </a:xfrm>
          <a:prstGeom prst="rect">
            <a:avLst/>
          </a:prstGeom>
          <a:noFill/>
          <a:ln w="28575">
            <a:solidFill>
              <a:srgbClr val="FF0000"/>
            </a:solidFill>
          </a:ln>
        </p:spPr>
        <p:txBody>
          <a:bodyPr wrap="square" rtlCol="0">
            <a:spAutoFit/>
          </a:bodyPr>
          <a:lstStyle/>
          <a:p>
            <a:r>
              <a:rPr lang="en-US" sz="2400" dirty="0">
                <a:latin typeface="Bahnschrift" panose="020B0502040204020203" pitchFamily="34" charset="0"/>
              </a:rPr>
              <a:t>A case-control study is a type of observational study commonly used to look at factors associated with diseases or outcomes.</a:t>
            </a:r>
          </a:p>
        </p:txBody>
      </p:sp>
    </p:spTree>
    <p:extLst>
      <p:ext uri="{BB962C8B-B14F-4D97-AF65-F5344CB8AC3E}">
        <p14:creationId xmlns:p14="http://schemas.microsoft.com/office/powerpoint/2010/main" val="2659776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27" y="0"/>
            <a:ext cx="5921993" cy="928255"/>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Supply and Demand</a:t>
            </a:r>
            <a:endParaRPr lang="en-US" sz="6000" dirty="0"/>
          </a:p>
        </p:txBody>
      </p:sp>
      <p:sp>
        <p:nvSpPr>
          <p:cNvPr id="3" name="Content Placeholder 2"/>
          <p:cNvSpPr>
            <a:spLocks noGrp="1"/>
          </p:cNvSpPr>
          <p:nvPr>
            <p:ph idx="1"/>
          </p:nvPr>
        </p:nvSpPr>
        <p:spPr>
          <a:xfrm>
            <a:off x="250727" y="831273"/>
            <a:ext cx="5845273" cy="6026727"/>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What lay behind these dramatic shifts? </a:t>
            </a:r>
            <a:r>
              <a:rPr lang="en-US" dirty="0" smtClean="0">
                <a:latin typeface="Times New Roman" panose="02020603050405020304" pitchFamily="18" charset="0"/>
                <a:ea typeface="Calibri" panose="020F0502020204030204" pitchFamily="34" charset="0"/>
                <a:cs typeface="Arial" panose="020B0604020202020204" pitchFamily="34" charset="0"/>
              </a:rPr>
              <a:t>Economics has </a:t>
            </a:r>
            <a:r>
              <a:rPr lang="en-US" dirty="0">
                <a:latin typeface="Times New Roman" panose="02020603050405020304" pitchFamily="18" charset="0"/>
                <a:ea typeface="Calibri" panose="020F0502020204030204" pitchFamily="34" charset="0"/>
                <a:cs typeface="Arial" panose="020B0604020202020204" pitchFamily="34" charset="0"/>
              </a:rPr>
              <a:t>a very powerful tool for explaining such </a:t>
            </a:r>
            <a:r>
              <a:rPr lang="en-US" dirty="0" smtClean="0">
                <a:latin typeface="Times New Roman" panose="02020603050405020304" pitchFamily="18" charset="0"/>
                <a:ea typeface="Calibri" panose="020F0502020204030204" pitchFamily="34" charset="0"/>
                <a:cs typeface="Arial" panose="020B0604020202020204" pitchFamily="34" charset="0"/>
              </a:rPr>
              <a:t>changes in </a:t>
            </a:r>
            <a:r>
              <a:rPr lang="en-US" dirty="0">
                <a:latin typeface="Times New Roman" panose="02020603050405020304" pitchFamily="18" charset="0"/>
                <a:ea typeface="Calibri" panose="020F0502020204030204" pitchFamily="34" charset="0"/>
                <a:cs typeface="Arial" panose="020B0604020202020204" pitchFamily="34" charset="0"/>
              </a:rPr>
              <a:t>the economic environment. It is called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theory </a:t>
            </a:r>
            <a:r>
              <a:rPr lang="en-US"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of supply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and demand</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increases in the </a:t>
            </a:r>
            <a:r>
              <a:rPr lang="en-US" dirty="0" smtClean="0">
                <a:latin typeface="Times New Roman" panose="02020603050405020304" pitchFamily="18" charset="0"/>
                <a:ea typeface="Calibri" panose="020F0502020204030204" pitchFamily="34" charset="0"/>
                <a:cs typeface="Arial" panose="020B0604020202020204" pitchFamily="34" charset="0"/>
              </a:rPr>
              <a:t>price of </a:t>
            </a:r>
            <a:r>
              <a:rPr lang="en-US" dirty="0">
                <a:latin typeface="Times New Roman" panose="02020603050405020304" pitchFamily="18" charset="0"/>
                <a:ea typeface="Calibri" panose="020F0502020204030204" pitchFamily="34" charset="0"/>
                <a:cs typeface="Arial" panose="020B0604020202020204" pitchFamily="34" charset="0"/>
              </a:rPr>
              <a:t>gasoline occurred either because the demand </a:t>
            </a:r>
            <a:r>
              <a:rPr lang="en-US" dirty="0" smtClean="0">
                <a:latin typeface="Times New Roman" panose="02020603050405020304" pitchFamily="18" charset="0"/>
                <a:ea typeface="Calibri" panose="020F0502020204030204" pitchFamily="34" charset="0"/>
                <a:cs typeface="Arial" panose="020B0604020202020204" pitchFamily="34" charset="0"/>
              </a:rPr>
              <a:t>for gasoline </a:t>
            </a:r>
            <a:r>
              <a:rPr lang="en-US" dirty="0">
                <a:latin typeface="Times New Roman" panose="02020603050405020304" pitchFamily="18" charset="0"/>
                <a:ea typeface="Calibri" panose="020F0502020204030204" pitchFamily="34" charset="0"/>
                <a:cs typeface="Arial" panose="020B0604020202020204" pitchFamily="34" charset="0"/>
              </a:rPr>
              <a:t>had increased or because the supply of </a:t>
            </a:r>
            <a:r>
              <a:rPr lang="en-US" dirty="0" smtClean="0">
                <a:latin typeface="Times New Roman" panose="02020603050405020304" pitchFamily="18" charset="0"/>
                <a:ea typeface="Calibri" panose="020F0502020204030204" pitchFamily="34" charset="0"/>
                <a:cs typeface="Arial" panose="020B0604020202020204" pitchFamily="34" charset="0"/>
              </a:rPr>
              <a:t>oil had </a:t>
            </a:r>
            <a:r>
              <a:rPr lang="en-US" dirty="0">
                <a:latin typeface="Times New Roman" panose="02020603050405020304" pitchFamily="18" charset="0"/>
                <a:ea typeface="Calibri" panose="020F0502020204030204" pitchFamily="34" charset="0"/>
                <a:cs typeface="Arial" panose="020B0604020202020204" pitchFamily="34" charset="0"/>
              </a:rPr>
              <a:t>decreased.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same is true for every </a:t>
            </a:r>
            <a:r>
              <a:rPr lang="en-US" dirty="0" smtClean="0">
                <a:latin typeface="Times New Roman" panose="02020603050405020304" pitchFamily="18" charset="0"/>
                <a:ea typeface="Calibri" panose="020F0502020204030204" pitchFamily="34" charset="0"/>
                <a:cs typeface="Arial" panose="020B0604020202020204" pitchFamily="34" charset="0"/>
              </a:rPr>
              <a:t>market, from </a:t>
            </a:r>
            <a:r>
              <a:rPr lang="en-US" dirty="0">
                <a:latin typeface="Times New Roman" panose="02020603050405020304" pitchFamily="18" charset="0"/>
                <a:ea typeface="Calibri" panose="020F0502020204030204" pitchFamily="34" charset="0"/>
                <a:cs typeface="Arial" panose="020B0604020202020204" pitchFamily="34" charset="0"/>
              </a:rPr>
              <a:t>Internet stocks to diamonds to land: </a:t>
            </a:r>
            <a:r>
              <a:rPr lang="en-US" dirty="0" smtClean="0">
                <a:latin typeface="Times New Roman" panose="02020603050405020304" pitchFamily="18" charset="0"/>
                <a:ea typeface="Calibri" panose="020F0502020204030204" pitchFamily="34" charset="0"/>
                <a:cs typeface="Arial" panose="020B0604020202020204" pitchFamily="34" charset="0"/>
              </a:rPr>
              <a:t>changes in </a:t>
            </a:r>
            <a:r>
              <a:rPr lang="en-US" dirty="0">
                <a:latin typeface="Times New Roman" panose="02020603050405020304" pitchFamily="18" charset="0"/>
                <a:ea typeface="Calibri" panose="020F0502020204030204" pitchFamily="34" charset="0"/>
                <a:cs typeface="Arial" panose="020B0604020202020204" pitchFamily="34" charset="0"/>
              </a:rPr>
              <a:t>supply and demand drive changes in output </a:t>
            </a:r>
            <a:r>
              <a:rPr lang="en-US" dirty="0" smtClean="0">
                <a:latin typeface="Times New Roman" panose="02020603050405020304" pitchFamily="18" charset="0"/>
                <a:ea typeface="Calibri" panose="020F0502020204030204" pitchFamily="34" charset="0"/>
                <a:cs typeface="Arial" panose="020B0604020202020204" pitchFamily="34" charset="0"/>
              </a:rPr>
              <a:t>and prices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172720" y="1385456"/>
            <a:ext cx="6019280" cy="4059381"/>
          </a:xfrm>
          <a:prstGeom prst="rect">
            <a:avLst/>
          </a:prstGeom>
        </p:spPr>
      </p:pic>
      <p:sp>
        <p:nvSpPr>
          <p:cNvPr id="5" name="TextBox 4"/>
          <p:cNvSpPr txBox="1"/>
          <p:nvPr/>
        </p:nvSpPr>
        <p:spPr>
          <a:xfrm>
            <a:off x="6172720" y="5444837"/>
            <a:ext cx="6019280" cy="369332"/>
          </a:xfrm>
          <a:prstGeom prst="rect">
            <a:avLst/>
          </a:prstGeom>
          <a:noFill/>
        </p:spPr>
        <p:txBody>
          <a:bodyPr wrap="square" rtlCol="0">
            <a:spAutoFit/>
          </a:bodyPr>
          <a:lstStyle/>
          <a:p>
            <a:r>
              <a:rPr lang="en-US" dirty="0">
                <a:latin typeface="Bahnschrift" panose="020B0502040204020203" pitchFamily="34" charset="0"/>
              </a:rPr>
              <a:t>Gasoline Prices Move with Demand and Supply Changes</a:t>
            </a:r>
          </a:p>
        </p:txBody>
      </p:sp>
    </p:spTree>
    <p:extLst>
      <p:ext uri="{BB962C8B-B14F-4D97-AF65-F5344CB8AC3E}">
        <p14:creationId xmlns:p14="http://schemas.microsoft.com/office/powerpoint/2010/main" val="1914230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6878783" cy="983673"/>
          </a:xfrm>
        </p:spPr>
        <p:txBody>
          <a:bodyPr>
            <a:normAutofit/>
          </a:bodyPr>
          <a:lstStyle/>
          <a:p>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The Paradox of Value</a:t>
            </a:r>
            <a:endParaRPr lang="en-US" sz="6000" dirty="0"/>
          </a:p>
        </p:txBody>
      </p:sp>
      <p:sp>
        <p:nvSpPr>
          <p:cNvPr id="3" name="Content Placeholder 2"/>
          <p:cNvSpPr>
            <a:spLocks noGrp="1"/>
          </p:cNvSpPr>
          <p:nvPr>
            <p:ph idx="1"/>
          </p:nvPr>
        </p:nvSpPr>
        <p:spPr>
          <a:xfrm>
            <a:off x="838201" y="831273"/>
            <a:ext cx="6878782" cy="6026727"/>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More than two centuries ago, in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Wealth of </a:t>
            </a:r>
            <a:r>
              <a:rPr lang="en-US"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Nations</a:t>
            </a:r>
            <a:r>
              <a:rPr lang="en-US" dirty="0" smtClean="0">
                <a:latin typeface="Times New Roman" panose="02020603050405020304" pitchFamily="18" charset="0"/>
                <a:ea typeface="Calibri" panose="020F0502020204030204" pitchFamily="34" charset="0"/>
                <a:cs typeface="Arial" panose="020B0604020202020204" pitchFamily="34" charset="0"/>
              </a:rPr>
              <a:t>, Adam </a:t>
            </a:r>
            <a:r>
              <a:rPr lang="en-US" dirty="0">
                <a:latin typeface="Times New Roman" panose="02020603050405020304" pitchFamily="18" charset="0"/>
                <a:ea typeface="Calibri" panose="020F0502020204030204" pitchFamily="34" charset="0"/>
                <a:cs typeface="Arial" panose="020B0604020202020204" pitchFamily="34" charset="0"/>
              </a:rPr>
              <a:t>Smith posed the paradox of value:</a:t>
            </a: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Nothing is more useful than water; but it will </a:t>
            </a:r>
            <a:r>
              <a:rPr lang="en-US" dirty="0" smtClean="0">
                <a:latin typeface="Times New Roman" panose="02020603050405020304" pitchFamily="18" charset="0"/>
                <a:ea typeface="Calibri" panose="020F0502020204030204" pitchFamily="34" charset="0"/>
                <a:cs typeface="Arial" panose="020B0604020202020204" pitchFamily="34" charset="0"/>
              </a:rPr>
              <a:t>scarce purchase </a:t>
            </a:r>
            <a:r>
              <a:rPr lang="en-US" dirty="0">
                <a:latin typeface="Times New Roman" panose="02020603050405020304" pitchFamily="18" charset="0"/>
                <a:ea typeface="Calibri" panose="020F0502020204030204" pitchFamily="34" charset="0"/>
                <a:cs typeface="Arial" panose="020B0604020202020204" pitchFamily="34" charset="0"/>
              </a:rPr>
              <a:t>anything. A diamond, on the contrary, </a:t>
            </a:r>
            <a:r>
              <a:rPr lang="en-US" dirty="0" smtClean="0">
                <a:latin typeface="Times New Roman" panose="02020603050405020304" pitchFamily="18" charset="0"/>
                <a:ea typeface="Calibri" panose="020F0502020204030204" pitchFamily="34" charset="0"/>
                <a:cs typeface="Arial" panose="020B0604020202020204" pitchFamily="34" charset="0"/>
              </a:rPr>
              <a:t>has scarce </a:t>
            </a:r>
            <a:r>
              <a:rPr lang="en-US" dirty="0">
                <a:latin typeface="Times New Roman" panose="02020603050405020304" pitchFamily="18" charset="0"/>
                <a:ea typeface="Calibri" panose="020F0502020204030204" pitchFamily="34" charset="0"/>
                <a:cs typeface="Arial" panose="020B0604020202020204" pitchFamily="34" charset="0"/>
              </a:rPr>
              <a:t>any value in use; but a very great quantity </a:t>
            </a:r>
            <a:r>
              <a:rPr lang="en-US" dirty="0" smtClean="0">
                <a:latin typeface="Times New Roman" panose="02020603050405020304" pitchFamily="18" charset="0"/>
                <a:ea typeface="Calibri" panose="020F0502020204030204" pitchFamily="34" charset="0"/>
                <a:cs typeface="Arial" panose="020B0604020202020204" pitchFamily="34" charset="0"/>
              </a:rPr>
              <a:t>of other </a:t>
            </a:r>
            <a:r>
              <a:rPr lang="en-US" dirty="0">
                <a:latin typeface="Times New Roman" panose="02020603050405020304" pitchFamily="18" charset="0"/>
                <a:ea typeface="Calibri" panose="020F0502020204030204" pitchFamily="34" charset="0"/>
                <a:cs typeface="Arial" panose="020B0604020202020204" pitchFamily="34" charset="0"/>
              </a:rPr>
              <a:t>goods may frequently be had in exchange for it.</a:t>
            </a: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other words, how is it that water, which is </a:t>
            </a:r>
            <a:r>
              <a:rPr lang="en-US" dirty="0" smtClean="0">
                <a:latin typeface="Times New Roman" panose="02020603050405020304" pitchFamily="18" charset="0"/>
                <a:ea typeface="Calibri" panose="020F0502020204030204" pitchFamily="34" charset="0"/>
                <a:cs typeface="Arial" panose="020B0604020202020204" pitchFamily="34" charset="0"/>
              </a:rPr>
              <a:t>essential to </a:t>
            </a:r>
            <a:r>
              <a:rPr lang="en-US" dirty="0">
                <a:latin typeface="Times New Roman" panose="02020603050405020304" pitchFamily="18" charset="0"/>
                <a:ea typeface="Calibri" panose="020F0502020204030204" pitchFamily="34" charset="0"/>
                <a:cs typeface="Arial" panose="020B0604020202020204" pitchFamily="34" charset="0"/>
              </a:rPr>
              <a:t>life, has little value, while diamonds, which </a:t>
            </a:r>
            <a:r>
              <a:rPr lang="en-US" dirty="0" smtClean="0">
                <a:latin typeface="Times New Roman" panose="02020603050405020304" pitchFamily="18" charset="0"/>
                <a:ea typeface="Calibri" panose="020F0502020204030204" pitchFamily="34" charset="0"/>
                <a:cs typeface="Arial" panose="020B0604020202020204" pitchFamily="34" charset="0"/>
              </a:rPr>
              <a:t>are generally </a:t>
            </a:r>
            <a:r>
              <a:rPr lang="en-US" dirty="0">
                <a:latin typeface="Times New Roman" panose="02020603050405020304" pitchFamily="18" charset="0"/>
                <a:ea typeface="Calibri" panose="020F0502020204030204" pitchFamily="34" charset="0"/>
                <a:cs typeface="Arial" panose="020B0604020202020204" pitchFamily="34" charset="0"/>
              </a:rPr>
              <a:t>used for conspicuous consumption, </a:t>
            </a:r>
            <a:r>
              <a:rPr lang="en-US" dirty="0" smtClean="0">
                <a:latin typeface="Times New Roman" panose="02020603050405020304" pitchFamily="18" charset="0"/>
                <a:ea typeface="Calibri" panose="020F0502020204030204" pitchFamily="34" charset="0"/>
                <a:cs typeface="Arial" panose="020B0604020202020204" pitchFamily="34" charset="0"/>
              </a:rPr>
              <a:t>command an </a:t>
            </a:r>
            <a:r>
              <a:rPr lang="en-US" dirty="0">
                <a:latin typeface="Times New Roman" panose="02020603050405020304" pitchFamily="18" charset="0"/>
                <a:ea typeface="Calibri" panose="020F0502020204030204" pitchFamily="34" charset="0"/>
                <a:cs typeface="Arial" panose="020B0604020202020204" pitchFamily="34" charset="0"/>
              </a:rPr>
              <a:t>exalted price</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dirty="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427" y="616527"/>
            <a:ext cx="3082636" cy="4328535"/>
          </a:xfrm>
          <a:prstGeom prst="rect">
            <a:avLst/>
          </a:prstGeom>
        </p:spPr>
      </p:pic>
      <p:sp>
        <p:nvSpPr>
          <p:cNvPr id="5" name="TextBox 4"/>
          <p:cNvSpPr txBox="1"/>
          <p:nvPr/>
        </p:nvSpPr>
        <p:spPr>
          <a:xfrm>
            <a:off x="8049491" y="4945062"/>
            <a:ext cx="4142509" cy="1754326"/>
          </a:xfrm>
          <a:prstGeom prst="rect">
            <a:avLst/>
          </a:prstGeom>
          <a:noFill/>
        </p:spPr>
        <p:txBody>
          <a:bodyPr wrap="square" rtlCol="0">
            <a:spAutoFit/>
          </a:bodyPr>
          <a:lstStyle/>
          <a:p>
            <a:r>
              <a:rPr lang="en-US" dirty="0">
                <a:latin typeface="Bahnschrift" panose="020B0502040204020203" pitchFamily="34" charset="0"/>
              </a:rPr>
              <a:t>Adam Smith </a:t>
            </a:r>
            <a:r>
              <a:rPr lang="en-US" dirty="0" smtClean="0">
                <a:latin typeface="Bahnschrift" panose="020B0502040204020203" pitchFamily="34" charset="0"/>
              </a:rPr>
              <a:t>(16 </a:t>
            </a:r>
            <a:r>
              <a:rPr lang="en-US" dirty="0">
                <a:latin typeface="Bahnschrift" panose="020B0502040204020203" pitchFamily="34" charset="0"/>
              </a:rPr>
              <a:t>June </a:t>
            </a:r>
            <a:r>
              <a:rPr lang="en-US" dirty="0" smtClean="0">
                <a:latin typeface="Bahnschrift" panose="020B0502040204020203" pitchFamily="34" charset="0"/>
              </a:rPr>
              <a:t>1723 </a:t>
            </a:r>
            <a:r>
              <a:rPr lang="en-US" dirty="0">
                <a:latin typeface="Bahnschrift" panose="020B0502040204020203" pitchFamily="34" charset="0"/>
              </a:rPr>
              <a:t>– 17 July 1790) was a </a:t>
            </a:r>
            <a:r>
              <a:rPr lang="en-US" dirty="0" smtClean="0">
                <a:latin typeface="Bahnschrift" panose="020B0502040204020203" pitchFamily="34" charset="0"/>
              </a:rPr>
              <a:t>Scottish </a:t>
            </a:r>
            <a:r>
              <a:rPr lang="en-US" dirty="0">
                <a:latin typeface="Bahnschrift" panose="020B0502040204020203" pitchFamily="34" charset="0"/>
              </a:rPr>
              <a:t>economist and philosopher who was a pioneer in the thinking of political </a:t>
            </a:r>
            <a:r>
              <a:rPr lang="en-US" dirty="0" smtClean="0">
                <a:latin typeface="Bahnschrift" panose="020B0502040204020203" pitchFamily="34" charset="0"/>
              </a:rPr>
              <a:t>economy. </a:t>
            </a:r>
            <a:r>
              <a:rPr lang="en-US" dirty="0">
                <a:latin typeface="Bahnschrift" panose="020B0502040204020203" pitchFamily="34" charset="0"/>
              </a:rPr>
              <a:t>Seen by some as "The Father of Economics</a:t>
            </a:r>
            <a:r>
              <a:rPr lang="en-US" dirty="0" smtClean="0">
                <a:latin typeface="Bahnschrift" panose="020B0502040204020203" pitchFamily="34" charset="0"/>
              </a:rPr>
              <a:t>" </a:t>
            </a:r>
            <a:r>
              <a:rPr lang="en-US" dirty="0">
                <a:latin typeface="Bahnschrift" panose="020B0502040204020203" pitchFamily="34" charset="0"/>
              </a:rPr>
              <a:t>or "The Father of </a:t>
            </a:r>
            <a:r>
              <a:rPr lang="en-US" dirty="0" smtClean="0">
                <a:latin typeface="Bahnschrift" panose="020B0502040204020203" pitchFamily="34" charset="0"/>
              </a:rPr>
              <a:t>Capitalism".</a:t>
            </a:r>
            <a:endParaRPr lang="en-US" dirty="0">
              <a:latin typeface="Bahnschrift" panose="020B0502040204020203" pitchFamily="34" charset="0"/>
            </a:endParaRPr>
          </a:p>
        </p:txBody>
      </p:sp>
    </p:spTree>
    <p:extLst>
      <p:ext uri="{BB962C8B-B14F-4D97-AF65-F5344CB8AC3E}">
        <p14:creationId xmlns:p14="http://schemas.microsoft.com/office/powerpoint/2010/main" val="182561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29149" y="2753026"/>
            <a:ext cx="5133702" cy="1015663"/>
          </a:xfrm>
          <a:prstGeom prst="rect">
            <a:avLst/>
          </a:prstGeom>
          <a:noFill/>
        </p:spPr>
        <p:txBody>
          <a:bodyPr wrap="square" rtlCol="0">
            <a:spAutoFit/>
          </a:bodyPr>
          <a:lstStyle/>
          <a:p>
            <a:pPr algn="ctr"/>
            <a:r>
              <a:rPr lang="en-US" sz="6000" b="1" dirty="0" smtClean="0">
                <a:solidFill>
                  <a:schemeClr val="bg1"/>
                </a:solidFill>
                <a:latin typeface="Bahnschrift" panose="020B0502040204020203" pitchFamily="34" charset="0"/>
              </a:rPr>
              <a:t>Thank you</a:t>
            </a:r>
            <a:endParaRPr lang="en-US" sz="60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Epidemiological Survey</a:t>
            </a:r>
            <a:endParaRPr lang="en-US" sz="6000" dirty="0"/>
          </a:p>
        </p:txBody>
      </p:sp>
      <p:sp>
        <p:nvSpPr>
          <p:cNvPr id="3" name="Content Placeholder 2"/>
          <p:cNvSpPr>
            <a:spLocks noGrp="1"/>
          </p:cNvSpPr>
          <p:nvPr>
            <p:ph idx="1"/>
          </p:nvPr>
        </p:nvSpPr>
        <p:spPr>
          <a:xfrm>
            <a:off x="838200" y="1565564"/>
            <a:ext cx="10515600" cy="529243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3. </a:t>
            </a:r>
            <a:r>
              <a:rPr lang="en-US" dirty="0">
                <a:latin typeface="Times New Roman" panose="02020603050405020304" pitchFamily="18" charset="0"/>
                <a:ea typeface="Calibri" panose="020F0502020204030204" pitchFamily="34" charset="0"/>
                <a:cs typeface="Arial" panose="020B0604020202020204" pitchFamily="34" charset="0"/>
              </a:rPr>
              <a:t>What is the odds ratio?</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3. </a:t>
            </a:r>
            <a:r>
              <a:rPr lang="en-US" dirty="0">
                <a:latin typeface="Times New Roman" panose="02020603050405020304" pitchFamily="18" charset="0"/>
                <a:ea typeface="Calibri" panose="020F0502020204030204" pitchFamily="34" charset="0"/>
                <a:cs typeface="Arial" panose="020B0604020202020204" pitchFamily="34" charset="0"/>
              </a:rPr>
              <a:t>A two-by-two table can be drawn as follows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00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Odds ratio = </a:t>
            </a:r>
            <a:r>
              <a:rPr lang="en-US" i="1" dirty="0">
                <a:latin typeface="Times New Roman" panose="02020603050405020304" pitchFamily="18" charset="0"/>
                <a:ea typeface="Calibri" panose="020F0502020204030204" pitchFamily="34" charset="0"/>
                <a:cs typeface="Arial" panose="020B0604020202020204" pitchFamily="34" charset="0"/>
              </a:rPr>
              <a:t>a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d/b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c</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00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(28 × 18)/(12 × 12) = 3.5</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68233494"/>
              </p:ext>
            </p:extLst>
          </p:nvPr>
        </p:nvGraphicFramePr>
        <p:xfrm>
          <a:off x="1737519" y="2676746"/>
          <a:ext cx="8716962" cy="2500312"/>
        </p:xfrm>
        <a:graphic>
          <a:graphicData uri="http://schemas.openxmlformats.org/drawingml/2006/table">
            <a:tbl>
              <a:tblPr firstRow="1" bandRow="1">
                <a:tableStyleId>{5C22544A-7EE6-4342-B048-85BDC9FD1C3A}</a:tableStyleId>
              </a:tblPr>
              <a:tblGrid>
                <a:gridCol w="2905654">
                  <a:extLst>
                    <a:ext uri="{9D8B030D-6E8A-4147-A177-3AD203B41FA5}">
                      <a16:colId xmlns:a16="http://schemas.microsoft.com/office/drawing/2014/main" val="171457722"/>
                    </a:ext>
                  </a:extLst>
                </a:gridCol>
                <a:gridCol w="2905654">
                  <a:extLst>
                    <a:ext uri="{9D8B030D-6E8A-4147-A177-3AD203B41FA5}">
                      <a16:colId xmlns:a16="http://schemas.microsoft.com/office/drawing/2014/main" val="919030810"/>
                    </a:ext>
                  </a:extLst>
                </a:gridCol>
                <a:gridCol w="2905654">
                  <a:extLst>
                    <a:ext uri="{9D8B030D-6E8A-4147-A177-3AD203B41FA5}">
                      <a16:colId xmlns:a16="http://schemas.microsoft.com/office/drawing/2014/main" val="3299243394"/>
                    </a:ext>
                  </a:extLst>
                </a:gridCol>
              </a:tblGrid>
              <a:tr h="625078">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Lung cancer</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No lung cancer</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4338030"/>
                  </a:ext>
                </a:extLst>
              </a:tr>
              <a:tr h="625078">
                <a:tc>
                  <a:txBody>
                    <a:bodyPr/>
                    <a:lstStyle/>
                    <a:p>
                      <a:r>
                        <a:rPr lang="en-US" sz="2800" dirty="0" smtClean="0">
                          <a:latin typeface="Times New Roman" panose="02020603050405020304" pitchFamily="18" charset="0"/>
                          <a:cs typeface="Times New Roman" panose="02020603050405020304" pitchFamily="18" charset="0"/>
                        </a:rPr>
                        <a:t>Smoker</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28 (a)</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12 (b)</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734436"/>
                  </a:ext>
                </a:extLst>
              </a:tr>
              <a:tr h="625078">
                <a:tc>
                  <a:txBody>
                    <a:bodyPr/>
                    <a:lstStyle/>
                    <a:p>
                      <a:r>
                        <a:rPr lang="en-US" sz="2800" dirty="0" smtClean="0">
                          <a:latin typeface="Times New Roman" panose="02020603050405020304" pitchFamily="18" charset="0"/>
                          <a:cs typeface="Times New Roman" panose="02020603050405020304" pitchFamily="18" charset="0"/>
                        </a:rPr>
                        <a:t>Non-smoker</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12 (c)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18 (d)</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7618822"/>
                  </a:ext>
                </a:extLst>
              </a:tr>
              <a:tr h="625078">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40</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30</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79209206"/>
                  </a:ext>
                </a:extLst>
              </a:tr>
            </a:tbl>
          </a:graphicData>
        </a:graphic>
      </p:graphicFrame>
      <p:sp>
        <p:nvSpPr>
          <p:cNvPr id="4" name="TextBox 3"/>
          <p:cNvSpPr txBox="1"/>
          <p:nvPr/>
        </p:nvSpPr>
        <p:spPr>
          <a:xfrm>
            <a:off x="6539346" y="137535"/>
            <a:ext cx="5541818" cy="1938992"/>
          </a:xfrm>
          <a:prstGeom prst="rect">
            <a:avLst/>
          </a:prstGeom>
          <a:noFill/>
          <a:ln w="28575">
            <a:solidFill>
              <a:srgbClr val="FF0000"/>
            </a:solidFill>
          </a:ln>
        </p:spPr>
        <p:txBody>
          <a:bodyPr wrap="square" rtlCol="0">
            <a:spAutoFit/>
          </a:bodyPr>
          <a:lstStyle/>
          <a:p>
            <a:r>
              <a:rPr lang="en-US" sz="2000" dirty="0">
                <a:latin typeface="Bahnschrift" panose="020B0502040204020203" pitchFamily="34" charset="0"/>
              </a:rPr>
              <a:t>An odds ratio (OR) is a measure of association between an exposure and an outcome. </a:t>
            </a:r>
            <a:endParaRPr lang="en-US" sz="2000" dirty="0" smtClean="0">
              <a:latin typeface="Bahnschrift" panose="020B0502040204020203" pitchFamily="34" charset="0"/>
            </a:endParaRPr>
          </a:p>
          <a:p>
            <a:r>
              <a:rPr lang="en-US" sz="2000" dirty="0" smtClean="0">
                <a:latin typeface="Bahnschrift" panose="020B0502040204020203" pitchFamily="34" charset="0"/>
              </a:rPr>
              <a:t>The </a:t>
            </a:r>
            <a:r>
              <a:rPr lang="en-US" sz="2000" dirty="0">
                <a:latin typeface="Bahnschrift" panose="020B0502040204020203" pitchFamily="34" charset="0"/>
              </a:rPr>
              <a:t>OR represents the odds that an outcome will occur given a particular exposure, compared to the odds of the outcome occurring in the absence of that exposure.</a:t>
            </a:r>
          </a:p>
        </p:txBody>
      </p:sp>
    </p:spTree>
    <p:extLst>
      <p:ext uri="{BB962C8B-B14F-4D97-AF65-F5344CB8AC3E}">
        <p14:creationId xmlns:p14="http://schemas.microsoft.com/office/powerpoint/2010/main" val="165161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8047"/>
            <a:ext cx="10515600" cy="1360449"/>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Epidemiological Survey</a:t>
            </a:r>
            <a:endParaRPr lang="en-US" sz="6000" dirty="0"/>
          </a:p>
        </p:txBody>
      </p:sp>
      <p:sp>
        <p:nvSpPr>
          <p:cNvPr id="3" name="Content Placeholder 2"/>
          <p:cNvSpPr>
            <a:spLocks noGrp="1"/>
          </p:cNvSpPr>
          <p:nvPr>
            <p:ph idx="1"/>
          </p:nvPr>
        </p:nvSpPr>
        <p:spPr>
          <a:xfrm>
            <a:off x="838200" y="1814946"/>
            <a:ext cx="10515600" cy="504305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a:t>
            </a:r>
            <a:r>
              <a:rPr lang="en-US" b="1" dirty="0" smtClean="0">
                <a:latin typeface="Times New Roman" panose="02020603050405020304" pitchFamily="18" charset="0"/>
                <a:ea typeface="Calibri" panose="020F0502020204030204" pitchFamily="34" charset="0"/>
                <a:cs typeface="Arial" panose="020B0604020202020204" pitchFamily="34" charset="0"/>
              </a:rPr>
              <a:t>4. </a:t>
            </a:r>
            <a:r>
              <a:rPr lang="en-US" dirty="0">
                <a:latin typeface="Times New Roman" panose="02020603050405020304" pitchFamily="18" charset="0"/>
                <a:ea typeface="Calibri" panose="020F0502020204030204" pitchFamily="34" charset="0"/>
                <a:cs typeface="Arial" panose="020B0604020202020204" pitchFamily="34" charset="0"/>
              </a:rPr>
              <a:t>Is it appropriate to conclude that smoking is associated with lung cancer?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a:t>
            </a:r>
            <a:r>
              <a:rPr lang="en-US" b="1" dirty="0" smtClean="0">
                <a:latin typeface="Times New Roman" panose="02020603050405020304" pitchFamily="18" charset="0"/>
                <a:ea typeface="Calibri" panose="020F0502020204030204" pitchFamily="34" charset="0"/>
                <a:cs typeface="Arial" panose="020B0604020202020204" pitchFamily="34" charset="0"/>
              </a:rPr>
              <a:t>4. </a:t>
            </a:r>
            <a:r>
              <a:rPr lang="en-US" dirty="0">
                <a:latin typeface="Times New Roman" panose="02020603050405020304" pitchFamily="18" charset="0"/>
                <a:ea typeface="Calibri" panose="020F0502020204030204" pitchFamily="34" charset="0"/>
                <a:cs typeface="Arial" panose="020B0604020202020204" pitchFamily="34" charset="0"/>
              </a:rPr>
              <a:t>Since the 95% confidence interval </a:t>
            </a:r>
            <a:r>
              <a:rPr lang="en-US" dirty="0" smtClean="0">
                <a:latin typeface="Times New Roman" panose="02020603050405020304" pitchFamily="18" charset="0"/>
                <a:ea typeface="Calibri" panose="020F0502020204030204" pitchFamily="34" charset="0"/>
                <a:cs typeface="Arial" panose="020B0604020202020204" pitchFamily="34" charset="0"/>
              </a:rPr>
              <a:t>does </a:t>
            </a:r>
            <a:r>
              <a:rPr lang="en-US" dirty="0">
                <a:latin typeface="Times New Roman" panose="02020603050405020304" pitchFamily="18" charset="0"/>
                <a:ea typeface="Calibri" panose="020F0502020204030204" pitchFamily="34" charset="0"/>
                <a:cs typeface="Arial" panose="020B0604020202020204" pitchFamily="34" charset="0"/>
              </a:rPr>
              <a:t>not include 1,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odds ratio of 3.5 is statistically significant </a:t>
            </a:r>
            <a:r>
              <a:rPr lang="en-US" dirty="0">
                <a:latin typeface="Times New Roman" panose="02020603050405020304" pitchFamily="18" charset="0"/>
                <a:ea typeface="Calibri" panose="020F0502020204030204" pitchFamily="34" charset="0"/>
                <a:cs typeface="Arial" panose="020B0604020202020204" pitchFamily="34" charset="0"/>
              </a:rPr>
              <a:t>at the 5% significance level. Consequently,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smoking is associated with lung cancer</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2563091" y="4609021"/>
            <a:ext cx="7065818" cy="1938992"/>
          </a:xfrm>
          <a:prstGeom prst="rect">
            <a:avLst/>
          </a:prstGeom>
          <a:noFill/>
          <a:ln w="28575">
            <a:solidFill>
              <a:srgbClr val="FF0000"/>
            </a:solidFill>
          </a:ln>
        </p:spPr>
        <p:txBody>
          <a:bodyPr wrap="square" rtlCol="0">
            <a:spAutoFit/>
          </a:bodyPr>
          <a:lstStyle/>
          <a:p>
            <a:r>
              <a:rPr lang="en-US" sz="2000" dirty="0">
                <a:latin typeface="Bahnschrift" panose="020B0502040204020203" pitchFamily="34" charset="0"/>
              </a:rPr>
              <a:t>An odds ratio (OR) is a statistic that quantifies the strength of the association between two events, A and B. The odds ratio is defined as the ratio of the odds of A in the presence of B and the odds of A in the absence of B, or equivalently (due to symmetry), the ratio of the odds of B in the presence of A and the odds of B in the absence of A.</a:t>
            </a:r>
          </a:p>
        </p:txBody>
      </p:sp>
    </p:spTree>
    <p:extLst>
      <p:ext uri="{BB962C8B-B14F-4D97-AF65-F5344CB8AC3E}">
        <p14:creationId xmlns:p14="http://schemas.microsoft.com/office/powerpoint/2010/main" val="342200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1272"/>
            <a:ext cx="10515600" cy="914400"/>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Epidemiological Survey</a:t>
            </a:r>
            <a:endParaRPr lang="en-US" sz="6000" dirty="0"/>
          </a:p>
        </p:txBody>
      </p:sp>
      <p:sp>
        <p:nvSpPr>
          <p:cNvPr id="3" name="Content Placeholder 2"/>
          <p:cNvSpPr>
            <a:spLocks noGrp="1"/>
          </p:cNvSpPr>
          <p:nvPr>
            <p:ph idx="1"/>
          </p:nvPr>
        </p:nvSpPr>
        <p:spPr>
          <a:xfrm>
            <a:off x="838200" y="1745672"/>
            <a:ext cx="10515600" cy="5112327"/>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However</a:t>
            </a:r>
            <a:r>
              <a:rPr lang="en-US" dirty="0">
                <a:latin typeface="Times New Roman" panose="02020603050405020304" pitchFamily="18" charset="0"/>
                <a:ea typeface="Calibri" panose="020F0502020204030204" pitchFamily="34" charset="0"/>
                <a:cs typeface="Arial" panose="020B0604020202020204" pitchFamily="34" charset="0"/>
              </a:rPr>
              <a:t>, as pointed in Question 2, the risk for developing lung cancer from smoking cannot be estimated in a case-control study, and thus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odds ratio of 3.5 should not be interpreted as a risk ratio of 3.5</a:t>
            </a:r>
            <a:r>
              <a:rPr lang="en-US" dirty="0">
                <a:latin typeface="Times New Roman" panose="02020603050405020304" pitchFamily="18" charset="0"/>
                <a:ea typeface="Calibri" panose="020F0502020204030204" pitchFamily="34" charset="0"/>
                <a:cs typeface="Arial" panose="020B0604020202020204" pitchFamily="34" charset="0"/>
              </a:rPr>
              <a:t>. It is also incorrect to look at the two-by-two table by row and understand that 28 of 40 smokers developed lung cancer, thereby estimating that the incidence of lung cancer from smoking is 70% (= 28/40). Where the prevalence is low, however,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odds ratio is approximated to the risk ratio</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0302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7344"/>
            <a:ext cx="10515600" cy="914400"/>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Epidemiological Survey</a:t>
            </a:r>
            <a:endParaRPr lang="en-US" sz="6000" dirty="0"/>
          </a:p>
        </p:txBody>
      </p:sp>
      <p:sp>
        <p:nvSpPr>
          <p:cNvPr id="3" name="Content Placeholder 2"/>
          <p:cNvSpPr>
            <a:spLocks noGrp="1"/>
          </p:cNvSpPr>
          <p:nvPr>
            <p:ph idx="1"/>
          </p:nvPr>
        </p:nvSpPr>
        <p:spPr>
          <a:xfrm>
            <a:off x="838200" y="2881744"/>
            <a:ext cx="10515600" cy="3976255"/>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Since </a:t>
            </a:r>
            <a:r>
              <a:rPr lang="en-US" dirty="0">
                <a:latin typeface="Times New Roman" panose="02020603050405020304" pitchFamily="18" charset="0"/>
                <a:ea typeface="Calibri" panose="020F0502020204030204" pitchFamily="34" charset="0"/>
                <a:cs typeface="Arial" panose="020B0604020202020204" pitchFamily="34" charset="0"/>
              </a:rPr>
              <a:t>modeling in economic evaluations generally uses approaches such as decision trees and Markov models, which are used for analysis in prospective studies,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 is not appropriate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principle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to use evidence from case-control studies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7691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  Example</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Assume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18 </a:t>
            </a:r>
            <a:r>
              <a:rPr lang="en-US" dirty="0">
                <a:latin typeface="Times New Roman" panose="02020603050405020304" pitchFamily="18" charset="0"/>
                <a:ea typeface="Calibri" panose="020F0502020204030204" pitchFamily="34" charset="0"/>
                <a:cs typeface="Arial" panose="020B0604020202020204" pitchFamily="34" charset="0"/>
              </a:rPr>
              <a:t>of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20</a:t>
            </a:r>
            <a:r>
              <a:rPr lang="en-US" dirty="0">
                <a:latin typeface="Times New Roman" panose="02020603050405020304" pitchFamily="18" charset="0"/>
                <a:ea typeface="Calibri" panose="020F0502020204030204" pitchFamily="34" charset="0"/>
                <a:cs typeface="Arial" panose="020B0604020202020204" pitchFamily="34" charset="0"/>
              </a:rPr>
              <a:t> individuals suspected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lung cancer </a:t>
            </a:r>
            <a:r>
              <a:rPr lang="en-US" dirty="0">
                <a:latin typeface="Times New Roman" panose="02020603050405020304" pitchFamily="18" charset="0"/>
                <a:ea typeface="Calibri" panose="020F0502020204030204" pitchFamily="34" charset="0"/>
                <a:cs typeface="Arial" panose="020B0604020202020204" pitchFamily="34" charset="0"/>
              </a:rPr>
              <a:t>based on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computed tomography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CT</a:t>
            </a:r>
            <a:r>
              <a:rPr lang="en-US" dirty="0">
                <a:latin typeface="Times New Roman" panose="02020603050405020304" pitchFamily="18" charset="0"/>
                <a:ea typeface="Calibri" panose="020F0502020204030204" pitchFamily="34" charset="0"/>
                <a:cs typeface="Arial" panose="020B0604020202020204" pitchFamily="34" charset="0"/>
              </a:rPr>
              <a:t>) turned out to truly have lung cancer as a result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pathological examination</a:t>
            </a:r>
            <a:r>
              <a:rPr lang="en-US" dirty="0">
                <a:latin typeface="Times New Roman" panose="02020603050405020304" pitchFamily="18" charset="0"/>
                <a:ea typeface="Calibri" panose="020F0502020204030204" pitchFamily="34" charset="0"/>
                <a:cs typeface="Arial" panose="020B0604020202020204" pitchFamily="34" charset="0"/>
              </a:rPr>
              <a:t>, whereas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2000</a:t>
            </a:r>
            <a:r>
              <a:rPr lang="en-US" dirty="0">
                <a:latin typeface="Times New Roman" panose="02020603050405020304" pitchFamily="18" charset="0"/>
                <a:ea typeface="Calibri" panose="020F0502020204030204" pitchFamily="34" charset="0"/>
                <a:cs typeface="Arial" panose="020B0604020202020204" pitchFamily="34" charset="0"/>
              </a:rPr>
              <a:t> individuals diagnosed as free of lung cancer based on the same CT scan included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four</a:t>
            </a:r>
            <a:r>
              <a:rPr lang="en-US" dirty="0">
                <a:latin typeface="Times New Roman" panose="02020603050405020304" pitchFamily="18" charset="0"/>
                <a:ea typeface="Calibri" panose="020F0502020204030204" pitchFamily="34" charset="0"/>
                <a:cs typeface="Arial" panose="020B0604020202020204" pitchFamily="34" charset="0"/>
              </a:rPr>
              <a:t> overlooked patients that had lung cancer. Given this, answer the following questions: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5134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Diagnostic Tests and Decision Tree for Lung Cancer</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1. </a:t>
            </a:r>
            <a:r>
              <a:rPr lang="en-US" dirty="0">
                <a:latin typeface="Times New Roman" panose="02020603050405020304" pitchFamily="18" charset="0"/>
                <a:ea typeface="Calibri" panose="020F0502020204030204" pitchFamily="34" charset="0"/>
                <a:cs typeface="Arial" panose="020B0604020202020204" pitchFamily="34" charset="0"/>
              </a:rPr>
              <a:t>Draw a two-by-two table based on the two factors, test results, and presence or absence of lung cancer.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1.</a:t>
            </a:r>
            <a:r>
              <a:rPr lang="en-US" sz="1400" dirty="0">
                <a:latin typeface="JlkfdqYtxncmTimesLTStd-Roman"/>
                <a:ea typeface="Calibri" panose="020F0502020204030204" pitchFamily="34" charset="0"/>
                <a:cs typeface="JlkfdqYtxncmTimesLTStd-Roman"/>
              </a:rPr>
              <a:t> </a:t>
            </a:r>
            <a:r>
              <a:rPr lang="en-US" dirty="0">
                <a:latin typeface="Times New Roman" panose="02020603050405020304" pitchFamily="18" charset="0"/>
                <a:ea typeface="Calibri" panose="020F0502020204030204" pitchFamily="34" charset="0"/>
                <a:cs typeface="Arial" panose="020B0604020202020204" pitchFamily="34" charset="0"/>
              </a:rPr>
              <a:t>Two by two table for lung cancer </a:t>
            </a:r>
            <a:r>
              <a:rPr lang="en-US" dirty="0" smtClean="0">
                <a:latin typeface="Times New Roman" panose="02020603050405020304" pitchFamily="18" charset="0"/>
                <a:ea typeface="Calibri" panose="020F0502020204030204" pitchFamily="34" charset="0"/>
                <a:cs typeface="Arial" panose="020B0604020202020204" pitchFamily="34" charset="0"/>
              </a:rPr>
              <a:t>test</a:t>
            </a: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133540" y="3463638"/>
            <a:ext cx="5924919" cy="3245660"/>
          </a:xfrm>
          <a:prstGeom prst="rect">
            <a:avLst/>
          </a:prstGeom>
        </p:spPr>
      </p:pic>
    </p:spTree>
    <p:extLst>
      <p:ext uri="{BB962C8B-B14F-4D97-AF65-F5344CB8AC3E}">
        <p14:creationId xmlns:p14="http://schemas.microsoft.com/office/powerpoint/2010/main" val="2331278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1947</Words>
  <Application>Microsoft Office PowerPoint</Application>
  <PresentationFormat>Widescreen</PresentationFormat>
  <Paragraphs>115</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Bahnschrift</vt:lpstr>
      <vt:lpstr>Calibri</vt:lpstr>
      <vt:lpstr>Calibri Light</vt:lpstr>
      <vt:lpstr>Cambria Math</vt:lpstr>
      <vt:lpstr>JlkfdqYtxncmTimesLTStd-Roman</vt:lpstr>
      <vt:lpstr>LegacySerifStd-Book</vt:lpstr>
      <vt:lpstr>Lucida Calligraphy</vt:lpstr>
      <vt:lpstr>MinionPro-Regular</vt:lpstr>
      <vt:lpstr>Times New Roman</vt:lpstr>
      <vt:lpstr>Verdana</vt:lpstr>
      <vt:lpstr>Office Theme</vt:lpstr>
      <vt:lpstr>Epidemiological Survey, Diagnostic Tests &amp;  Probabilities</vt:lpstr>
      <vt:lpstr>Epidemiological Survey</vt:lpstr>
      <vt:lpstr>Epidemiological Survey</vt:lpstr>
      <vt:lpstr>Epidemiological Survey</vt:lpstr>
      <vt:lpstr>Epidemiological Survey</vt:lpstr>
      <vt:lpstr>Epidemiological Survey</vt:lpstr>
      <vt:lpstr>Epidemiological Survey</vt:lpstr>
      <vt:lpstr>Diagnostic Tests and Decision Tree for Lung Cancer</vt:lpstr>
      <vt:lpstr>Diagnostic Tests and Decision Tree for Lung Cancer</vt:lpstr>
      <vt:lpstr>PowerPoint Presentation</vt:lpstr>
      <vt:lpstr>Diagnostic Tests and Decision Tree for Lung Cancer</vt:lpstr>
      <vt:lpstr>Diagnostic Tests and Decision Tree for Lung Cancer</vt:lpstr>
      <vt:lpstr>Diagnostic Tests and Decision Tree for Lung Cancer</vt:lpstr>
      <vt:lpstr>Diagnostic Tests and Decision Tree for Lung Cancer</vt:lpstr>
      <vt:lpstr>Probabilities</vt:lpstr>
      <vt:lpstr>Probabilities</vt:lpstr>
      <vt:lpstr>PowerPoint Presentation</vt:lpstr>
      <vt:lpstr>Probabilities</vt:lpstr>
      <vt:lpstr>PowerPoint Presentation</vt:lpstr>
      <vt:lpstr>PowerPoint Presentation</vt:lpstr>
      <vt:lpstr>PowerPoint Presentation</vt:lpstr>
      <vt:lpstr>Probabilities</vt:lpstr>
      <vt:lpstr>Probabilities</vt:lpstr>
      <vt:lpstr>Probabilities</vt:lpstr>
      <vt:lpstr>Probabilities</vt:lpstr>
      <vt:lpstr>Probabilities</vt:lpstr>
      <vt:lpstr>Probabilities</vt:lpstr>
      <vt:lpstr>Probabilities</vt:lpstr>
      <vt:lpstr>PowerPoint Presentation</vt:lpstr>
      <vt:lpstr>Supply and Demand</vt:lpstr>
      <vt:lpstr>The Paradox of Value</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haider raheem</cp:lastModifiedBy>
  <cp:revision>65</cp:revision>
  <dcterms:created xsi:type="dcterms:W3CDTF">2022-02-23T10:59:51Z</dcterms:created>
  <dcterms:modified xsi:type="dcterms:W3CDTF">2024-02-28T19:14:26Z</dcterms:modified>
</cp:coreProperties>
</file>