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20" r:id="rId4"/>
    <p:sldId id="277" r:id="rId5"/>
    <p:sldId id="321" r:id="rId6"/>
    <p:sldId id="322" r:id="rId7"/>
    <p:sldId id="323" r:id="rId8"/>
    <p:sldId id="324" r:id="rId9"/>
    <p:sldId id="291" r:id="rId10"/>
    <p:sldId id="325" r:id="rId11"/>
    <p:sldId id="326" r:id="rId12"/>
    <p:sldId id="327" r:id="rId13"/>
    <p:sldId id="296" r:id="rId14"/>
    <p:sldId id="328" r:id="rId15"/>
    <p:sldId id="329" r:id="rId16"/>
    <p:sldId id="299" r:id="rId17"/>
    <p:sldId id="330" r:id="rId18"/>
    <p:sldId id="352" r:id="rId19"/>
    <p:sldId id="302" r:id="rId20"/>
    <p:sldId id="304" r:id="rId21"/>
    <p:sldId id="331" r:id="rId22"/>
    <p:sldId id="332" r:id="rId23"/>
    <p:sldId id="333" r:id="rId24"/>
    <p:sldId id="334" r:id="rId25"/>
    <p:sldId id="335" r:id="rId26"/>
    <p:sldId id="336" r:id="rId27"/>
    <p:sldId id="337" r:id="rId28"/>
    <p:sldId id="338" r:id="rId29"/>
    <p:sldId id="339" r:id="rId30"/>
    <p:sldId id="340" r:id="rId31"/>
    <p:sldId id="351" r:id="rId32"/>
    <p:sldId id="341" r:id="rId33"/>
    <p:sldId id="342" r:id="rId34"/>
    <p:sldId id="343" r:id="rId35"/>
    <p:sldId id="344" r:id="rId36"/>
    <p:sldId id="345" r:id="rId37"/>
    <p:sldId id="346" r:id="rId38"/>
    <p:sldId id="300" r:id="rId39"/>
    <p:sldId id="347" r:id="rId40"/>
    <p:sldId id="348" r:id="rId41"/>
    <p:sldId id="349" r:id="rId42"/>
    <p:sldId id="350" r:id="rId43"/>
    <p:sldId id="308" r:id="rId44"/>
    <p:sldId id="353" r:id="rId45"/>
    <p:sldId id="27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7614E9-20C6-4029-9FBF-ECC0B8CD5583}"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169579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614E9-20C6-4029-9FBF-ECC0B8CD5583}"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3781250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614E9-20C6-4029-9FBF-ECC0B8CD5583}"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3397022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614E9-20C6-4029-9FBF-ECC0B8CD5583}"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1256974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07614E9-20C6-4029-9FBF-ECC0B8CD5583}"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1427158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7614E9-20C6-4029-9FBF-ECC0B8CD5583}" type="datetimeFigureOut">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2798775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7614E9-20C6-4029-9FBF-ECC0B8CD5583}" type="datetimeFigureOut">
              <a:rPr lang="en-US" smtClean="0"/>
              <a:t>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4269961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7614E9-20C6-4029-9FBF-ECC0B8CD5583}" type="datetimeFigureOut">
              <a:rPr lang="en-US" smtClean="0"/>
              <a:t>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4279141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7614E9-20C6-4029-9FBF-ECC0B8CD5583}" type="datetimeFigureOut">
              <a:rPr lang="en-US" smtClean="0"/>
              <a:t>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6431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7614E9-20C6-4029-9FBF-ECC0B8CD5583}" type="datetimeFigureOut">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2348125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07614E9-20C6-4029-9FBF-ECC0B8CD5583}" type="datetimeFigureOut">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FD349-70C0-4B52-95F9-435339F33960}" type="slidenum">
              <a:rPr lang="en-US" smtClean="0"/>
              <a:t>‹#›</a:t>
            </a:fld>
            <a:endParaRPr lang="en-US"/>
          </a:p>
        </p:txBody>
      </p:sp>
    </p:spTree>
    <p:extLst>
      <p:ext uri="{BB962C8B-B14F-4D97-AF65-F5344CB8AC3E}">
        <p14:creationId xmlns:p14="http://schemas.microsoft.com/office/powerpoint/2010/main" val="137749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7614E9-20C6-4029-9FBF-ECC0B8CD5583}" type="datetimeFigureOut">
              <a:rPr lang="en-US" smtClean="0"/>
              <a:t>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FD349-70C0-4B52-95F9-435339F33960}" type="slidenum">
              <a:rPr lang="en-US" smtClean="0"/>
              <a:t>‹#›</a:t>
            </a:fld>
            <a:endParaRPr lang="en-US"/>
          </a:p>
        </p:txBody>
      </p:sp>
    </p:spTree>
    <p:extLst>
      <p:ext uri="{BB962C8B-B14F-4D97-AF65-F5344CB8AC3E}">
        <p14:creationId xmlns:p14="http://schemas.microsoft.com/office/powerpoint/2010/main" val="3279483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2218" y="914402"/>
            <a:ext cx="9892146" cy="2410689"/>
          </a:xfrm>
        </p:spPr>
        <p:txBody>
          <a:bodyPr>
            <a:noAutofit/>
          </a:bodyPr>
          <a:lstStyle/>
          <a:p>
            <a:r>
              <a:rPr lang="en-US" sz="8000" b="1" dirty="0">
                <a:ln w="0"/>
                <a:solidFill>
                  <a:srgbClr val="0070C0"/>
                </a:solidFill>
                <a:effectLst>
                  <a:reflection blurRad="6350" stA="53000" endA="300" endPos="35500" dir="5400000" sy="-90000" algn="bl" rotWithShape="0"/>
                </a:effectLst>
                <a:latin typeface="Bahnschrift" panose="020B0502040204020203" pitchFamily="34" charset="0"/>
                <a:ea typeface="Verdana" panose="020B0604030504040204" pitchFamily="34" charset="0"/>
                <a:cs typeface="Times New Roman" panose="02020603050405020304" pitchFamily="18" charset="0"/>
              </a:rPr>
              <a:t>Cost Analysis</a:t>
            </a:r>
            <a:endParaRPr lang="en-US" sz="8800" dirty="0">
              <a:latin typeface="Bahnschrift" panose="020B0502040204020203" pitchFamily="34" charset="0"/>
            </a:endParaRPr>
          </a:p>
        </p:txBody>
      </p:sp>
      <p:sp>
        <p:nvSpPr>
          <p:cNvPr id="3" name="Subtitle 2"/>
          <p:cNvSpPr>
            <a:spLocks noGrp="1"/>
          </p:cNvSpPr>
          <p:nvPr>
            <p:ph type="subTitle" idx="1"/>
          </p:nvPr>
        </p:nvSpPr>
        <p:spPr>
          <a:xfrm>
            <a:off x="1524000" y="4225636"/>
            <a:ext cx="9144000" cy="1981199"/>
          </a:xfrm>
        </p:spPr>
        <p:txBody>
          <a:bodyPr/>
          <a:lstStyle/>
          <a:p>
            <a:pPr lvl="0">
              <a:lnSpc>
                <a:spcPct val="100000"/>
              </a:lnSpc>
              <a:spcBef>
                <a:spcPct val="20000"/>
              </a:spcBef>
            </a:pPr>
            <a:r>
              <a:rPr lang="en-US" sz="3600" b="1" dirty="0">
                <a:solidFill>
                  <a:srgbClr val="FF0000"/>
                </a:solidFill>
                <a:latin typeface="Lucida Calligraphy" panose="03010101010101010101" pitchFamily="66" charset="0"/>
              </a:rPr>
              <a:t>Dr. Haider Raheem Mohammad</a:t>
            </a:r>
            <a:endParaRPr lang="ar-SA" sz="3600" dirty="0">
              <a:solidFill>
                <a:srgbClr val="FF0000"/>
              </a:solidFill>
              <a:latin typeface="Lucida Calligraphy" panose="03010101010101010101" pitchFamily="66" charset="0"/>
            </a:endParaRPr>
          </a:p>
          <a:p>
            <a:endParaRPr lang="en-US" dirty="0"/>
          </a:p>
        </p:txBody>
      </p:sp>
    </p:spTree>
    <p:extLst>
      <p:ext uri="{BB962C8B-B14F-4D97-AF65-F5344CB8AC3E}">
        <p14:creationId xmlns:p14="http://schemas.microsoft.com/office/powerpoint/2010/main" val="1225995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1"/>
            <a:ext cx="10515600" cy="1325563"/>
          </a:xfrm>
        </p:spPr>
        <p:txBody>
          <a:bodyPr>
            <a:normAutofit fontScale="90000"/>
          </a:bodyPr>
          <a:lstStyle/>
          <a:p>
            <a:pPr algn="just">
              <a:lnSpc>
                <a:spcPct val="115000"/>
              </a:lnSpc>
              <a:spcBef>
                <a:spcPts val="0"/>
              </a:spcBef>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What is the significance of the average cost/marginal cost distinction?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In Figure 2.2, MC</a:t>
            </a:r>
            <a:r>
              <a:rPr lang="en-US" baseline="-25000" dirty="0">
                <a:latin typeface="Times New Roman" panose="02020603050405020304" pitchFamily="18" charset="0"/>
                <a:ea typeface="Calibri" panose="020F0502020204030204" pitchFamily="34" charset="0"/>
              </a:rPr>
              <a:t>A</a:t>
            </a:r>
            <a:r>
              <a:rPr lang="en-US" dirty="0">
                <a:latin typeface="Times New Roman" panose="02020603050405020304" pitchFamily="18" charset="0"/>
                <a:ea typeface="Calibri" panose="020F0502020204030204" pitchFamily="34" charset="0"/>
              </a:rPr>
              <a:t>,</a:t>
            </a:r>
            <a:r>
              <a:rPr lang="en-US" i="1" dirty="0">
                <a:latin typeface="Times New Roman" panose="02020603050405020304" pitchFamily="18" charset="0"/>
                <a:ea typeface="Calibri" panose="020F0502020204030204" pitchFamily="34" charset="0"/>
              </a:rPr>
              <a:t>Q</a:t>
            </a:r>
            <a:r>
              <a:rPr lang="en-US" dirty="0">
                <a:latin typeface="Times New Roman" panose="02020603050405020304" pitchFamily="18" charset="0"/>
                <a:ea typeface="Calibri" panose="020F0502020204030204" pitchFamily="34" charset="0"/>
              </a:rPr>
              <a:t>1 is the marginal cost of programme A evaluated at quantity (scale of activity) </a:t>
            </a:r>
            <a:r>
              <a:rPr lang="en-US" i="1" dirty="0">
                <a:latin typeface="Times New Roman" panose="02020603050405020304" pitchFamily="18" charset="0"/>
                <a:ea typeface="Calibri" panose="020F0502020204030204" pitchFamily="34" charset="0"/>
              </a:rPr>
              <a:t>Q</a:t>
            </a:r>
            <a:r>
              <a:rPr lang="en-US" dirty="0">
                <a:latin typeface="Times New Roman" panose="02020603050405020304" pitchFamily="18" charset="0"/>
                <a:ea typeface="Calibri" panose="020F0502020204030204" pitchFamily="34" charset="0"/>
              </a:rPr>
              <a:t>1. MC</a:t>
            </a:r>
            <a:r>
              <a:rPr lang="en-US" baseline="-25000" dirty="0">
                <a:latin typeface="Times New Roman" panose="02020603050405020304" pitchFamily="18" charset="0"/>
                <a:ea typeface="Calibri" panose="020F0502020204030204" pitchFamily="34" charset="0"/>
              </a:rPr>
              <a:t>B</a:t>
            </a:r>
            <a:r>
              <a:rPr lang="en-US" dirty="0">
                <a:latin typeface="Times New Roman" panose="02020603050405020304" pitchFamily="18" charset="0"/>
                <a:ea typeface="Calibri" panose="020F0502020204030204" pitchFamily="34" charset="0"/>
              </a:rPr>
              <a:t>,</a:t>
            </a:r>
            <a:r>
              <a:rPr lang="en-US" i="1" dirty="0">
                <a:latin typeface="Times New Roman" panose="02020603050405020304" pitchFamily="18" charset="0"/>
                <a:ea typeface="Calibri" panose="020F0502020204030204" pitchFamily="34" charset="0"/>
              </a:rPr>
              <a:t>Q</a:t>
            </a:r>
            <a:r>
              <a:rPr lang="en-US" dirty="0">
                <a:latin typeface="Times New Roman" panose="02020603050405020304" pitchFamily="18" charset="0"/>
                <a:ea typeface="Calibri" panose="020F0502020204030204" pitchFamily="34" charset="0"/>
              </a:rPr>
              <a:t>1 is the equivalent estimate for programme B. The incremental cost, of programme A over programme B, evaluated at </a:t>
            </a:r>
            <a:r>
              <a:rPr lang="en-US" i="1" dirty="0">
                <a:latin typeface="Times New Roman" panose="02020603050405020304" pitchFamily="18" charset="0"/>
                <a:ea typeface="Calibri" panose="020F0502020204030204" pitchFamily="34" charset="0"/>
              </a:rPr>
              <a:t>Q</a:t>
            </a:r>
            <a:r>
              <a:rPr lang="en-US" dirty="0">
                <a:latin typeface="Times New Roman" panose="02020603050405020304" pitchFamily="18" charset="0"/>
                <a:ea typeface="Calibri" panose="020F0502020204030204" pitchFamily="34" charset="0"/>
              </a:rPr>
              <a:t>1, is IC</a:t>
            </a:r>
            <a:r>
              <a:rPr lang="en-US" baseline="-25000" dirty="0">
                <a:latin typeface="Times New Roman" panose="02020603050405020304" pitchFamily="18" charset="0"/>
                <a:ea typeface="Calibri" panose="020F0502020204030204" pitchFamily="34" charset="0"/>
              </a:rPr>
              <a:t>A-B</a:t>
            </a:r>
            <a:r>
              <a:rPr lang="en-US" dirty="0">
                <a:latin typeface="Times New Roman" panose="02020603050405020304" pitchFamily="18" charset="0"/>
                <a:ea typeface="Calibri" panose="020F0502020204030204" pitchFamily="34" charset="0"/>
              </a:rPr>
              <a:t>,</a:t>
            </a:r>
            <a:r>
              <a:rPr lang="en-US" i="1" dirty="0">
                <a:latin typeface="Times New Roman" panose="02020603050405020304" pitchFamily="18" charset="0"/>
                <a:ea typeface="Calibri" panose="020F0502020204030204" pitchFamily="34" charset="0"/>
              </a:rPr>
              <a:t>Q</a:t>
            </a:r>
            <a:r>
              <a:rPr lang="en-US" dirty="0">
                <a:latin typeface="Times New Roman" panose="02020603050405020304" pitchFamily="18" charset="0"/>
                <a:ea typeface="Calibri" panose="020F0502020204030204" pitchFamily="34" charset="0"/>
              </a:rPr>
              <a:t>1.</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46164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1"/>
            <a:ext cx="10515600" cy="1325563"/>
          </a:xfrm>
        </p:spPr>
        <p:txBody>
          <a:bodyPr>
            <a:normAutofit fontScale="90000"/>
          </a:bodyPr>
          <a:lstStyle/>
          <a:p>
            <a:pPr algn="just">
              <a:lnSpc>
                <a:spcPct val="115000"/>
              </a:lnSpc>
              <a:spcBef>
                <a:spcPts val="0"/>
              </a:spcBef>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What is the significance of the average cost/marginal cost distinction?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The major significance of the average cost/marginal cost distinction to the analyst is as follows: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Bef>
                <a:spcPts val="0"/>
              </a:spcBef>
              <a:buFont typeface="+mj-lt"/>
              <a:buAutoNum type="arabicPeriod"/>
            </a:pPr>
            <a:r>
              <a:rPr lang="en-US" dirty="0">
                <a:latin typeface="Times New Roman" panose="02020603050405020304" pitchFamily="18" charset="0"/>
                <a:ea typeface="Calibri" panose="020F0502020204030204" pitchFamily="34" charset="0"/>
                <a:cs typeface="Arial" panose="020B0604020202020204" pitchFamily="34" charset="0"/>
              </a:rPr>
              <a:t>First, when making a comparison of two or more </a:t>
            </a:r>
            <a:r>
              <a:rPr lang="en-US" dirty="0" err="1">
                <a:latin typeface="Times New Roman" panose="02020603050405020304" pitchFamily="18" charset="0"/>
                <a:ea typeface="Calibri" panose="020F0502020204030204" pitchFamily="34" charset="0"/>
                <a:cs typeface="Arial" panose="020B0604020202020204" pitchFamily="34" charset="0"/>
              </a:rPr>
              <a:t>programmes</a:t>
            </a:r>
            <a:r>
              <a:rPr lang="en-US" dirty="0">
                <a:latin typeface="Times New Roman" panose="02020603050405020304" pitchFamily="18" charset="0"/>
                <a:ea typeface="Calibri" panose="020F0502020204030204" pitchFamily="34" charset="0"/>
                <a:cs typeface="Arial" panose="020B0604020202020204" pitchFamily="34" charset="0"/>
              </a:rPr>
              <a:t> it is worth asking independently of each,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What would be the costs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and consequences</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of having a little more or a little less</a:t>
            </a:r>
            <a:r>
              <a:rPr lang="en-US" dirty="0">
                <a:latin typeface="Times New Roman" panose="02020603050405020304" pitchFamily="18" charset="0"/>
                <a:ea typeface="Calibri" panose="020F0502020204030204" pitchFamily="34" charset="0"/>
                <a:cs typeface="Arial" panose="020B0604020202020204" pitchFamily="34" charset="0"/>
              </a:rPr>
              <a:t>?’ (e.g. suppose </a:t>
            </a:r>
            <a:r>
              <a:rPr lang="en-US" dirty="0" err="1">
                <a:latin typeface="Times New Roman" panose="02020603050405020304" pitchFamily="18" charset="0"/>
                <a:ea typeface="Calibri" panose="020F0502020204030204" pitchFamily="34" charset="0"/>
                <a:cs typeface="Arial" panose="020B0604020202020204" pitchFamily="34" charset="0"/>
              </a:rPr>
              <a:t>Neuhauser</a:t>
            </a:r>
            <a:r>
              <a:rPr lang="en-US" dirty="0">
                <a:latin typeface="Times New Roman" panose="02020603050405020304" pitchFamily="18" charset="0"/>
                <a:ea typeface="Calibri" panose="020F0502020204030204" pitchFamily="34" charset="0"/>
                <a:cs typeface="Arial" panose="020B0604020202020204" pitchFamily="34" charset="0"/>
              </a:rPr>
              <a:t> and </a:t>
            </a:r>
            <a:r>
              <a:rPr lang="en-US" dirty="0" err="1">
                <a:latin typeface="Times New Roman" panose="02020603050405020304" pitchFamily="18" charset="0"/>
                <a:ea typeface="Calibri" panose="020F0502020204030204" pitchFamily="34" charset="0"/>
                <a:cs typeface="Arial" panose="020B0604020202020204" pitchFamily="34" charset="0"/>
              </a:rPr>
              <a:t>Lewicki</a:t>
            </a:r>
            <a:r>
              <a:rPr lang="en-US" dirty="0">
                <a:latin typeface="Times New Roman" panose="02020603050405020304" pitchFamily="18" charset="0"/>
                <a:ea typeface="Calibri" panose="020F0502020204030204" pitchFamily="34" charset="0"/>
                <a:cs typeface="Arial" panose="020B0604020202020204" pitchFamily="34" charset="0"/>
              </a:rPr>
              <a:t> (1975) had been comparing the six-stool protocol for detecting colonic cancer with another diagnostic test. Perhaps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question of six- versus five-stool tests </a:t>
            </a:r>
            <a:r>
              <a:rPr lang="en-US" dirty="0">
                <a:latin typeface="Times New Roman" panose="02020603050405020304" pitchFamily="18" charset="0"/>
                <a:ea typeface="Calibri" panose="020F0502020204030204" pitchFamily="34" charset="0"/>
                <a:cs typeface="Arial" panose="020B0604020202020204" pitchFamily="34" charset="0"/>
              </a:rPr>
              <a:t>may never have been asked!). </a:t>
            </a:r>
            <a:endParaRPr lang="en-US" sz="20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060014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1"/>
            <a:ext cx="10515600" cy="1325563"/>
          </a:xfrm>
        </p:spPr>
        <p:txBody>
          <a:bodyPr>
            <a:normAutofit fontScale="90000"/>
          </a:bodyPr>
          <a:lstStyle/>
          <a:p>
            <a:pPr algn="just">
              <a:lnSpc>
                <a:spcPct val="115000"/>
              </a:lnSpc>
              <a:spcBef>
                <a:spcPts val="0"/>
              </a:spcBef>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What is the significance of the average cost/marginal cost distinction?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514350" lvl="0" indent="-514350" algn="just">
              <a:lnSpc>
                <a:spcPct val="115000"/>
              </a:lnSpc>
              <a:spcBef>
                <a:spcPts val="0"/>
              </a:spcBef>
              <a:buFont typeface="+mj-lt"/>
              <a:buAutoNum type="arabicPeriod" startAt="2"/>
            </a:pPr>
            <a:r>
              <a:rPr lang="en-US" dirty="0" smtClean="0">
                <a:latin typeface="Times New Roman" panose="02020603050405020304" pitchFamily="18" charset="0"/>
                <a:ea typeface="Calibri" panose="020F0502020204030204" pitchFamily="34" charset="0"/>
                <a:cs typeface="Arial" panose="020B0604020202020204" pitchFamily="34" charset="0"/>
              </a:rPr>
              <a:t>Second</a:t>
            </a:r>
            <a:r>
              <a:rPr lang="en-US" dirty="0">
                <a:latin typeface="Times New Roman" panose="02020603050405020304" pitchFamily="18" charset="0"/>
                <a:ea typeface="Calibri" panose="020F0502020204030204" pitchFamily="34" charset="0"/>
                <a:cs typeface="Arial" panose="020B0604020202020204" pitchFamily="34" charset="0"/>
              </a:rPr>
              <a:t>, when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examining the effects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on cost</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of small changes in output</a:t>
            </a:r>
            <a:r>
              <a:rPr lang="en-US" dirty="0">
                <a:latin typeface="Times New Roman" panose="02020603050405020304" pitchFamily="18" charset="0"/>
                <a:ea typeface="Calibri" panose="020F0502020204030204" pitchFamily="34" charset="0"/>
                <a:cs typeface="Arial" panose="020B0604020202020204" pitchFamily="34" charset="0"/>
              </a:rPr>
              <a:t>, it is likely that these will differ from average costs. For example, the extra cost of keeping patients in hospital for another day at the end of their treatment might be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less than the average daily cost</a:t>
            </a:r>
            <a:r>
              <a:rPr lang="en-US" dirty="0">
                <a:latin typeface="Times New Roman" panose="02020603050405020304" pitchFamily="18" charset="0"/>
                <a:ea typeface="Calibri" panose="020F0502020204030204" pitchFamily="34" charset="0"/>
                <a:cs typeface="Arial" panose="020B0604020202020204" pitchFamily="34" charset="0"/>
              </a:rPr>
              <a:t> for the whole stay. (In fact, this issue usually arises in the opposite sense—the savings from a reduction of one day’s stay are usually lower than the average daily cost; as below)</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776712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6096000"/>
            <a:ext cx="9144001" cy="762000"/>
          </a:xfrm>
        </p:spPr>
        <p:txBody>
          <a:bodyPr>
            <a:normAutofit/>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Fig. 2.3 Typical hospital cost profile by length of stay.</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523998" y="858982"/>
            <a:ext cx="9144001" cy="4862945"/>
          </a:xfrm>
          <a:prstGeom prst="rect">
            <a:avLst/>
          </a:prstGeom>
          <a:noFill/>
          <a:ln>
            <a:noFill/>
          </a:ln>
        </p:spPr>
      </p:pic>
    </p:spTree>
    <p:extLst>
      <p:ext uri="{BB962C8B-B14F-4D97-AF65-F5344CB8AC3E}">
        <p14:creationId xmlns:p14="http://schemas.microsoft.com/office/powerpoint/2010/main" val="2549553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lnSpc>
                <a:spcPct val="115000"/>
              </a:lnSpc>
              <a:spcBef>
                <a:spcPts val="0"/>
              </a:spcBef>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What is the significance of the average cost/marginal cost distinction?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690688"/>
            <a:ext cx="10515600" cy="5167312"/>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Hospital cost can be considered to consist of two elements: 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hotel cost</a:t>
            </a:r>
            <a:r>
              <a:rPr lang="en-US" dirty="0">
                <a:latin typeface="Times New Roman" panose="02020603050405020304" pitchFamily="18" charset="0"/>
                <a:ea typeface="Calibri" panose="020F0502020204030204" pitchFamily="34" charset="0"/>
                <a:cs typeface="Arial" panose="020B0604020202020204" pitchFamily="34" charset="0"/>
              </a:rPr>
              <a:t>, which is </a:t>
            </a:r>
            <a:r>
              <a:rPr lang="en-US" b="1" dirty="0">
                <a:latin typeface="Times New Roman" panose="02020603050405020304" pitchFamily="18" charset="0"/>
                <a:ea typeface="Calibri" panose="020F0502020204030204" pitchFamily="34" charset="0"/>
                <a:cs typeface="Arial" panose="020B0604020202020204" pitchFamily="34" charset="0"/>
              </a:rPr>
              <a:t>broadly constant over the length of stay</a:t>
            </a:r>
            <a:r>
              <a:rPr lang="en-US" dirty="0">
                <a:latin typeface="Times New Roman" panose="02020603050405020304" pitchFamily="18" charset="0"/>
                <a:ea typeface="Calibri" panose="020F0502020204030204" pitchFamily="34" charset="0"/>
                <a:cs typeface="Arial" panose="020B0604020202020204" pitchFamily="34" charset="0"/>
              </a:rPr>
              <a:t>, and 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treatment cost</a:t>
            </a:r>
            <a:r>
              <a:rPr lang="en-US" dirty="0">
                <a:latin typeface="Times New Roman" panose="02020603050405020304" pitchFamily="18" charset="0"/>
                <a:ea typeface="Calibri" panose="020F0502020204030204" pitchFamily="34" charset="0"/>
                <a:cs typeface="Arial" panose="020B0604020202020204" pitchFamily="34" charset="0"/>
              </a:rPr>
              <a:t>, which may </a:t>
            </a:r>
            <a:r>
              <a:rPr lang="en-US" b="1" dirty="0">
                <a:latin typeface="Times New Roman" panose="02020603050405020304" pitchFamily="18" charset="0"/>
                <a:ea typeface="Calibri" panose="020F0502020204030204" pitchFamily="34" charset="0"/>
                <a:cs typeface="Arial" panose="020B0604020202020204" pitchFamily="34" charset="0"/>
              </a:rPr>
              <a:t>peak just after admission but then tail off in the later days of the stay </a:t>
            </a:r>
            <a:r>
              <a:rPr lang="en-US" dirty="0">
                <a:latin typeface="Times New Roman" panose="02020603050405020304" pitchFamily="18" charset="0"/>
                <a:ea typeface="Calibri" panose="020F0502020204030204" pitchFamily="34" charset="0"/>
                <a:cs typeface="Arial" panose="020B0604020202020204" pitchFamily="34" charset="0"/>
              </a:rPr>
              <a:t>(see Figure 2.3). If the length of stay is reduced from </a:t>
            </a:r>
            <a:r>
              <a:rPr lang="en-US" i="1" dirty="0">
                <a:latin typeface="Times New Roman" panose="02020603050405020304" pitchFamily="18" charset="0"/>
                <a:ea typeface="Calibri" panose="020F0502020204030204" pitchFamily="34" charset="0"/>
                <a:cs typeface="Arial" panose="020B0604020202020204" pitchFamily="34" charset="0"/>
              </a:rPr>
              <a:t>d</a:t>
            </a:r>
            <a:r>
              <a:rPr lang="en-US" i="1" baseline="-25000" dirty="0">
                <a:latin typeface="Times New Roman" panose="02020603050405020304" pitchFamily="18" charset="0"/>
                <a:ea typeface="Calibri" panose="020F0502020204030204" pitchFamily="34" charset="0"/>
                <a:cs typeface="Arial" panose="020B0604020202020204" pitchFamily="34" charset="0"/>
              </a:rPr>
              <a:t>1</a:t>
            </a:r>
            <a:r>
              <a:rPr lang="en-US" dirty="0">
                <a:latin typeface="Times New Roman" panose="02020603050405020304" pitchFamily="18" charset="0"/>
                <a:ea typeface="Calibri" panose="020F0502020204030204" pitchFamily="34" charset="0"/>
                <a:cs typeface="Arial" panose="020B0604020202020204" pitchFamily="34" charset="0"/>
              </a:rPr>
              <a:t> to </a:t>
            </a:r>
            <a:r>
              <a:rPr lang="en-US" i="1" dirty="0">
                <a:latin typeface="Times New Roman" panose="02020603050405020304" pitchFamily="18" charset="0"/>
                <a:ea typeface="Calibri" panose="020F0502020204030204" pitchFamily="34" charset="0"/>
                <a:cs typeface="Arial" panose="020B0604020202020204" pitchFamily="34" charset="0"/>
              </a:rPr>
              <a:t>d</a:t>
            </a:r>
            <a:r>
              <a:rPr lang="en-US" i="1" baseline="-25000" dirty="0">
                <a:latin typeface="Times New Roman" panose="02020603050405020304" pitchFamily="18" charset="0"/>
                <a:ea typeface="Calibri" panose="020F0502020204030204" pitchFamily="34" charset="0"/>
                <a:cs typeface="Arial" panose="020B0604020202020204" pitchFamily="34" charset="0"/>
              </a:rPr>
              <a:t>2</a:t>
            </a:r>
            <a:r>
              <a:rPr lang="en-US" dirty="0">
                <a:latin typeface="Times New Roman" panose="02020603050405020304" pitchFamily="18" charset="0"/>
                <a:ea typeface="Calibri" panose="020F0502020204030204" pitchFamily="34" charset="0"/>
                <a:cs typeface="Arial" panose="020B0604020202020204" pitchFamily="34" charset="0"/>
              </a:rPr>
              <a:t>, use of the average daily cost (c) would give an estimate of the saving of </a:t>
            </a:r>
            <a:r>
              <a:rPr lang="en-US" i="1" dirty="0">
                <a:latin typeface="Times New Roman" panose="02020603050405020304" pitchFamily="18" charset="0"/>
                <a:ea typeface="Calibri" panose="020F0502020204030204" pitchFamily="34" charset="0"/>
                <a:cs typeface="Arial" panose="020B0604020202020204" pitchFamily="34" charset="0"/>
              </a:rPr>
              <a:t>c</a:t>
            </a:r>
            <a:r>
              <a:rPr lang="en-US" dirty="0">
                <a:latin typeface="Times New Roman" panose="02020603050405020304" pitchFamily="18" charset="0"/>
                <a:ea typeface="Calibri" panose="020F0502020204030204" pitchFamily="34" charset="0"/>
                <a:cs typeface="Arial" panose="020B0604020202020204" pitchFamily="34" charset="0"/>
              </a:rPr>
              <a:t>(</a:t>
            </a:r>
            <a:r>
              <a:rPr lang="en-US" i="1" dirty="0">
                <a:latin typeface="Times New Roman" panose="02020603050405020304" pitchFamily="18" charset="0"/>
                <a:ea typeface="Calibri" panose="020F0502020204030204" pitchFamily="34" charset="0"/>
                <a:cs typeface="Arial" panose="020B0604020202020204" pitchFamily="34" charset="0"/>
              </a:rPr>
              <a:t>d</a:t>
            </a:r>
            <a:r>
              <a:rPr lang="en-US" i="1" baseline="-25000" dirty="0">
                <a:latin typeface="Times New Roman" panose="02020603050405020304" pitchFamily="18" charset="0"/>
                <a:ea typeface="Calibri" panose="020F0502020204030204" pitchFamily="34" charset="0"/>
                <a:cs typeface="Arial" panose="020B0604020202020204" pitchFamily="34" charset="0"/>
              </a:rPr>
              <a:t>1</a:t>
            </a:r>
            <a:r>
              <a:rPr lang="en-US" dirty="0">
                <a:latin typeface="Times New Roman" panose="02020603050405020304" pitchFamily="18" charset="0"/>
                <a:ea typeface="Calibri" panose="020F0502020204030204" pitchFamily="34" charset="0"/>
                <a:cs typeface="Arial" panose="020B0604020202020204" pitchFamily="34" charset="0"/>
              </a:rPr>
              <a:t> − </a:t>
            </a:r>
            <a:r>
              <a:rPr lang="en-US" i="1" dirty="0">
                <a:latin typeface="Times New Roman" panose="02020603050405020304" pitchFamily="18" charset="0"/>
                <a:ea typeface="Calibri" panose="020F0502020204030204" pitchFamily="34" charset="0"/>
                <a:cs typeface="Arial" panose="020B0604020202020204" pitchFamily="34" charset="0"/>
              </a:rPr>
              <a:t>d</a:t>
            </a:r>
            <a:r>
              <a:rPr lang="en-US" i="1" baseline="-25000" dirty="0">
                <a:latin typeface="Times New Roman" panose="02020603050405020304" pitchFamily="18" charset="0"/>
                <a:ea typeface="Calibri" panose="020F0502020204030204" pitchFamily="34" charset="0"/>
                <a:cs typeface="Arial" panose="020B0604020202020204" pitchFamily="34" charset="0"/>
              </a:rPr>
              <a:t>2</a:t>
            </a:r>
            <a:r>
              <a:rPr lang="en-US" dirty="0">
                <a:latin typeface="Times New Roman" panose="02020603050405020304" pitchFamily="18" charset="0"/>
                <a:ea typeface="Calibri" panose="020F0502020204030204" pitchFamily="34" charset="0"/>
                <a:cs typeface="Arial" panose="020B0604020202020204" pitchFamily="34" charset="0"/>
              </a:rPr>
              <a:t>). However, this would overestimate the actual saving, the shaded area on the diagram. Saving in this case means the value of the resources freed for alternative uses. Whether they will be usefully redeployed, or actual expenditure saved, also needs to be investigated.</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552853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lnSpc>
                <a:spcPct val="115000"/>
              </a:lnSpc>
              <a:spcBef>
                <a:spcPts val="0"/>
              </a:spcBef>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What is the significance of the average cost/marginal cost distinction?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690688"/>
            <a:ext cx="10515600" cy="5167312"/>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In clinical practice, a realistic option may be to compare a new treatment with a standard treatment; thus, the </a:t>
            </a:r>
            <a:r>
              <a:rPr lang="en-US" i="1" dirty="0">
                <a:latin typeface="Times New Roman" panose="02020603050405020304" pitchFamily="18" charset="0"/>
                <a:ea typeface="Calibri" panose="020F0502020204030204" pitchFamily="34" charset="0"/>
              </a:rPr>
              <a:t>difference </a:t>
            </a:r>
            <a:r>
              <a:rPr lang="en-US" dirty="0">
                <a:latin typeface="Times New Roman" panose="02020603050405020304" pitchFamily="18" charset="0"/>
                <a:ea typeface="Calibri" panose="020F0502020204030204" pitchFamily="34" charset="0"/>
              </a:rPr>
              <a:t>in these costs is of interest to the decision maker. Therefore, </a:t>
            </a:r>
            <a:r>
              <a:rPr lang="en-US" dirty="0">
                <a:solidFill>
                  <a:srgbClr val="FF0000"/>
                </a:solidFill>
                <a:latin typeface="Times New Roman" panose="02020603050405020304" pitchFamily="18" charset="0"/>
                <a:ea typeface="Calibri" panose="020F0502020204030204" pitchFamily="34" charset="0"/>
              </a:rPr>
              <a:t>the</a:t>
            </a:r>
            <a:r>
              <a:rPr lang="en-US" dirty="0">
                <a:latin typeface="Times New Roman" panose="02020603050405020304" pitchFamily="18" charset="0"/>
                <a:ea typeface="Calibri" panose="020F0502020204030204" pitchFamily="34" charset="0"/>
              </a:rPr>
              <a:t> </a:t>
            </a:r>
            <a:r>
              <a:rPr lang="en-US" dirty="0">
                <a:solidFill>
                  <a:srgbClr val="FF0000"/>
                </a:solidFill>
                <a:latin typeface="Times New Roman" panose="02020603050405020304" pitchFamily="18" charset="0"/>
                <a:ea typeface="Calibri" panose="020F0502020204030204" pitchFamily="34" charset="0"/>
              </a:rPr>
              <a:t>calculation of the </a:t>
            </a:r>
            <a:r>
              <a:rPr lang="en-US" i="1" dirty="0">
                <a:solidFill>
                  <a:srgbClr val="FF0000"/>
                </a:solidFill>
                <a:latin typeface="Times New Roman" panose="02020603050405020304" pitchFamily="18" charset="0"/>
                <a:ea typeface="Calibri" panose="020F0502020204030204" pitchFamily="34" charset="0"/>
              </a:rPr>
              <a:t>change </a:t>
            </a:r>
            <a:r>
              <a:rPr lang="en-US" dirty="0">
                <a:solidFill>
                  <a:srgbClr val="FF0000"/>
                </a:solidFill>
                <a:latin typeface="Times New Roman" panose="02020603050405020304" pitchFamily="18" charset="0"/>
                <a:ea typeface="Calibri" panose="020F0502020204030204" pitchFamily="34" charset="0"/>
              </a:rPr>
              <a:t>in costs divided by the </a:t>
            </a:r>
            <a:r>
              <a:rPr lang="en-US" i="1" dirty="0">
                <a:solidFill>
                  <a:srgbClr val="FF0000"/>
                </a:solidFill>
                <a:latin typeface="Times New Roman" panose="02020603050405020304" pitchFamily="18" charset="0"/>
                <a:ea typeface="Calibri" panose="020F0502020204030204" pitchFamily="34" charset="0"/>
              </a:rPr>
              <a:t>change </a:t>
            </a:r>
            <a:r>
              <a:rPr lang="en-US" dirty="0">
                <a:solidFill>
                  <a:srgbClr val="FF0000"/>
                </a:solidFill>
                <a:latin typeface="Times New Roman" panose="02020603050405020304" pitchFamily="18" charset="0"/>
                <a:ea typeface="Calibri" panose="020F0502020204030204" pitchFamily="34" charset="0"/>
              </a:rPr>
              <a:t>in outcomes </a:t>
            </a:r>
            <a:r>
              <a:rPr lang="en-US" dirty="0">
                <a:latin typeface="Times New Roman" panose="02020603050405020304" pitchFamily="18" charset="0"/>
                <a:ea typeface="Calibri" panose="020F0502020204030204" pitchFamily="34" charset="0"/>
              </a:rPr>
              <a:t>should be used. The result of this calculation is termed the </a:t>
            </a:r>
            <a:r>
              <a:rPr lang="en-US" b="1" dirty="0">
                <a:latin typeface="Times New Roman" panose="02020603050405020304" pitchFamily="18" charset="0"/>
                <a:ea typeface="Calibri" panose="020F0502020204030204" pitchFamily="34" charset="0"/>
              </a:rPr>
              <a:t>incremental cost-effectiveness ratio </a:t>
            </a:r>
            <a:r>
              <a:rPr lang="en-US" dirty="0">
                <a:latin typeface="Times New Roman" panose="02020603050405020304" pitchFamily="18" charset="0"/>
                <a:ea typeface="Calibri" panose="020F0502020204030204" pitchFamily="34" charset="0"/>
              </a:rPr>
              <a:t>(ICER), and it can be very different from comparing the average costs of the options or alternatives, especially when the difference in outcomes is small. Table 2.1 shows an example of the disparity in results when calculating average costs per outcome compared with calculating incremental costs per outcome.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341015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79414" y="914399"/>
            <a:ext cx="9144001" cy="739271"/>
          </a:xfrm>
        </p:spPr>
        <p:txBody>
          <a:bodyPr>
            <a:normAutofit/>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Table 2.1 Comparing average and incremental cost ratios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011379" y="1653671"/>
            <a:ext cx="10280073" cy="4322473"/>
          </a:xfrm>
          <a:prstGeom prst="rect">
            <a:avLst/>
          </a:prstGeom>
          <a:noFill/>
          <a:ln>
            <a:noFill/>
          </a:ln>
        </p:spPr>
      </p:pic>
    </p:spTree>
    <p:extLst>
      <p:ext uri="{BB962C8B-B14F-4D97-AF65-F5344CB8AC3E}">
        <p14:creationId xmlns:p14="http://schemas.microsoft.com/office/powerpoint/2010/main" val="2662344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7418"/>
            <a:ext cx="10515600" cy="1316181"/>
          </a:xfrm>
        </p:spPr>
        <p:txBody>
          <a:bodyPr>
            <a:normAutofit fontScale="90000"/>
          </a:bodyPr>
          <a:lstStyle/>
          <a:p>
            <a:pPr algn="just">
              <a:lnSpc>
                <a:spcPct val="115000"/>
              </a:lnSpc>
              <a:spcBef>
                <a:spcPts val="0"/>
              </a:spcBef>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What is the significance of the average cost/marginal cost distinction?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2133599"/>
            <a:ext cx="10515600" cy="4724399"/>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Treatment B costs only $125 more per patient than treatment A ($450 versus $325, respectively), yet the cost per additional (incremental) success (the ICER) is $3,125. Some find it easier to understand this concept if they calculate this ratio another way. </a:t>
            </a: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rPr>
              <a:t>If </a:t>
            </a:r>
            <a:r>
              <a:rPr lang="en-US" dirty="0">
                <a:latin typeface="Times New Roman" panose="02020603050405020304" pitchFamily="18" charset="0"/>
                <a:ea typeface="Calibri" panose="020F0502020204030204" pitchFamily="34" charset="0"/>
              </a:rPr>
              <a:t>a clinician is faced with the choice of treating 100 patients with treatment A (100 patients × $325 per patient = $32,500) or 100 patients with treatment B (100 patients × $450 = $45,000), it would cost $12,500 ($45,000 versus $32,500) more to treat 100 patients with treatment B. </a:t>
            </a:r>
            <a:endParaRPr lang="en-US" dirty="0" smtClean="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65154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74619"/>
            <a:ext cx="10515600" cy="1316181"/>
          </a:xfrm>
        </p:spPr>
        <p:txBody>
          <a:bodyPr>
            <a:normAutofit fontScale="90000"/>
          </a:bodyPr>
          <a:lstStyle/>
          <a:p>
            <a:pPr algn="just">
              <a:lnSpc>
                <a:spcPct val="115000"/>
              </a:lnSpc>
              <a:spcBef>
                <a:spcPts val="0"/>
              </a:spcBef>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What is the significance of the average cost/marginal cost distinction?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2590800"/>
            <a:ext cx="10515600" cy="4267199"/>
          </a:xfrm>
        </p:spPr>
        <p:txBody>
          <a:bodyPr>
            <a:normAutofit/>
          </a:bodyPr>
          <a:lstStyle/>
          <a:p>
            <a:pPr marL="0" algn="just">
              <a:lnSpc>
                <a:spcPct val="115000"/>
              </a:lnSpc>
              <a:spcBef>
                <a:spcPts val="0"/>
              </a:spcBef>
            </a:pPr>
            <a:r>
              <a:rPr lang="en-US" dirty="0" smtClean="0">
                <a:latin typeface="Times New Roman" panose="02020603050405020304" pitchFamily="18" charset="0"/>
                <a:ea typeface="Calibri" panose="020F0502020204030204" pitchFamily="34" charset="0"/>
              </a:rPr>
              <a:t>Of </a:t>
            </a:r>
            <a:r>
              <a:rPr lang="en-US" dirty="0">
                <a:latin typeface="Times New Roman" panose="02020603050405020304" pitchFamily="18" charset="0"/>
                <a:ea typeface="Calibri" panose="020F0502020204030204" pitchFamily="34" charset="0"/>
              </a:rPr>
              <a:t>the 100 patients treated with treatment A, 87 would have a successful outcome, but 91 of the 100 patients treated with treatment B would have a successful outcome (four extra successes). Therefore, it is estimated that it costs $12,500 more to treat 100 patients with treatment B in order to achieve four extra successes (or as before $3,125 per extra success).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38877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692"/>
            <a:ext cx="10515600" cy="969817"/>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Overall, how accurate does costing have to be?</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094509"/>
            <a:ext cx="10515600" cy="5763491"/>
          </a:xfrm>
        </p:spPr>
        <p:txBody>
          <a:bodyPr>
            <a:normAutofit fontScale="85000" lnSpcReduction="2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Box 2.2 indicates the different levels of precision in costing for hospital costs.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least precise estimates</a:t>
            </a:r>
            <a:r>
              <a:rPr lang="en-US" dirty="0">
                <a:latin typeface="Times New Roman" panose="02020603050405020304" pitchFamily="18" charset="0"/>
                <a:ea typeface="Calibri" panose="020F0502020204030204" pitchFamily="34" charset="0"/>
                <a:cs typeface="Arial" panose="020B0604020202020204" pitchFamily="34" charset="0"/>
              </a:rPr>
              <a:t> are likely to be based on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average per diems </a:t>
            </a:r>
            <a:r>
              <a:rPr lang="en-US" dirty="0">
                <a:latin typeface="Times New Roman" panose="02020603050405020304" pitchFamily="18" charset="0"/>
                <a:ea typeface="Calibri" panose="020F0502020204030204" pitchFamily="34" charset="0"/>
                <a:cs typeface="Arial" panose="020B0604020202020204" pitchFamily="34" charset="0"/>
              </a:rPr>
              <a:t>(or daily costs);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most precise estimates </a:t>
            </a:r>
            <a:r>
              <a:rPr lang="en-US" dirty="0">
                <a:latin typeface="Times New Roman" panose="02020603050405020304" pitchFamily="18" charset="0"/>
                <a:ea typeface="Calibri" panose="020F0502020204030204" pitchFamily="34" charset="0"/>
                <a:cs typeface="Arial" panose="020B0604020202020204" pitchFamily="34" charset="0"/>
              </a:rPr>
              <a:t>are likely to be based on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micro-costing</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sz="2400" b="1" dirty="0">
                <a:latin typeface="Times New Roman" panose="02020603050405020304" pitchFamily="18" charset="0"/>
                <a:ea typeface="Calibri" panose="020F0502020204030204" pitchFamily="34" charset="0"/>
                <a:cs typeface="Arial" panose="020B0604020202020204" pitchFamily="34" charset="0"/>
              </a:rPr>
              <a:t>Box 2.2 Levels of precision in hospital costing</a:t>
            </a:r>
            <a:endParaRPr lang="en-US" sz="21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064327" y="2286000"/>
            <a:ext cx="8174182" cy="3962399"/>
          </a:xfrm>
          <a:prstGeom prst="rect">
            <a:avLst/>
          </a:prstGeom>
          <a:noFill/>
          <a:ln>
            <a:noFill/>
          </a:ln>
        </p:spPr>
      </p:pic>
    </p:spTree>
    <p:extLst>
      <p:ext uri="{BB962C8B-B14F-4D97-AF65-F5344CB8AC3E}">
        <p14:creationId xmlns:p14="http://schemas.microsoft.com/office/powerpoint/2010/main" val="28942103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1164"/>
            <a:ext cx="10515600" cy="1174460"/>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For how long should costs be tracked?</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In assessing how long costs should be tracked, the main objective should be to avoid misleading the decision-maker or user. For example, an early comparison of the costs of coronary artery bypass grafting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CABG</a:t>
            </a:r>
            <a:r>
              <a:rPr lang="en-US" dirty="0">
                <a:latin typeface="Times New Roman" panose="02020603050405020304" pitchFamily="18" charset="0"/>
                <a:ea typeface="Calibri" panose="020F0502020204030204" pitchFamily="34" charset="0"/>
                <a:cs typeface="Arial" panose="020B0604020202020204" pitchFamily="34" charset="0"/>
              </a:rPr>
              <a:t>) versus percutaneous transluminal coronary angioplasty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PTCA</a:t>
            </a:r>
            <a:r>
              <a:rPr lang="en-US" dirty="0">
                <a:latin typeface="Times New Roman" panose="02020603050405020304" pitchFamily="18" charset="0"/>
                <a:ea typeface="Calibri" panose="020F0502020204030204" pitchFamily="34" charset="0"/>
                <a:cs typeface="Arial" panose="020B0604020202020204" pitchFamily="34" charset="0"/>
              </a:rPr>
              <a:t>) to hospital discharge has shown CABG to be substantially more expensive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9,138 </a:t>
            </a:r>
            <a:r>
              <a:rPr lang="en-US" dirty="0">
                <a:latin typeface="Times New Roman" panose="02020603050405020304" pitchFamily="18" charset="0"/>
                <a:ea typeface="Calibri" panose="020F0502020204030204" pitchFamily="34" charset="0"/>
                <a:cs typeface="Arial" panose="020B0604020202020204" pitchFamily="34" charset="0"/>
              </a:rPr>
              <a:t>versus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22,711</a:t>
            </a:r>
            <a:r>
              <a:rPr lang="en-US" dirty="0">
                <a:latin typeface="Times New Roman" panose="02020603050405020304" pitchFamily="18" charset="0"/>
                <a:ea typeface="Calibri" panose="020F0502020204030204" pitchFamily="34" charset="0"/>
                <a:cs typeface="Arial" panose="020B0604020202020204" pitchFamily="34" charset="0"/>
              </a:rPr>
              <a:t>) (Black </a:t>
            </a:r>
            <a:r>
              <a:rPr lang="en-US" i="1" dirty="0">
                <a:latin typeface="Times New Roman" panose="02020603050405020304" pitchFamily="18" charset="0"/>
                <a:ea typeface="Calibri" panose="020F0502020204030204" pitchFamily="34" charset="0"/>
                <a:cs typeface="Arial" panose="020B0604020202020204" pitchFamily="34" charset="0"/>
              </a:rPr>
              <a:t>et al</a:t>
            </a:r>
            <a:r>
              <a:rPr lang="en-US" dirty="0">
                <a:latin typeface="Times New Roman" panose="02020603050405020304" pitchFamily="18" charset="0"/>
                <a:ea typeface="Calibri" panose="020F0502020204030204" pitchFamily="34" charset="0"/>
                <a:cs typeface="Arial" panose="020B0604020202020204" pitchFamily="34" charset="0"/>
              </a:rPr>
              <a:t>. 1988). However, there is a possibility that patients receiving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PTCA may require additional treatment</a:t>
            </a:r>
            <a:r>
              <a:rPr lang="en-US" dirty="0">
                <a:latin typeface="Times New Roman" panose="02020603050405020304" pitchFamily="18" charset="0"/>
                <a:ea typeface="Calibri" panose="020F0502020204030204" pitchFamily="34" charset="0"/>
                <a:cs typeface="Arial" panose="020B0604020202020204" pitchFamily="34" charset="0"/>
              </a:rPr>
              <a:t> subsequently,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including CABG</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2337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4909"/>
            <a:ext cx="10515600" cy="1205779"/>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Average Per Diem</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690688"/>
            <a:ext cx="10515600" cy="5167312"/>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The least precise method of estimating hospital costs is the per diem method of costing.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For each day that a patient is in a hospital setting</a:t>
            </a:r>
            <a:r>
              <a:rPr lang="en-US" dirty="0">
                <a:latin typeface="Times New Roman" panose="02020603050405020304" pitchFamily="18" charset="0"/>
                <a:ea typeface="Calibri" panose="020F0502020204030204" pitchFamily="34" charset="0"/>
                <a:cs typeface="Arial" panose="020B0604020202020204" pitchFamily="34" charset="0"/>
              </a:rPr>
              <a:t>, an average cost per day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for all types of hospitalizations </a:t>
            </a:r>
            <a:r>
              <a:rPr lang="en-US" dirty="0">
                <a:latin typeface="Times New Roman" panose="02020603050405020304" pitchFamily="18" charset="0"/>
                <a:ea typeface="Calibri" panose="020F0502020204030204" pitchFamily="34" charset="0"/>
                <a:cs typeface="Arial" panose="020B0604020202020204" pitchFamily="34" charset="0"/>
              </a:rPr>
              <a:t>is used as a multiplier.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For </a:t>
            </a:r>
            <a:r>
              <a:rPr lang="en-US" dirty="0">
                <a:latin typeface="Times New Roman" panose="02020603050405020304" pitchFamily="18" charset="0"/>
                <a:ea typeface="Calibri" panose="020F0502020204030204" pitchFamily="34" charset="0"/>
                <a:cs typeface="Arial" panose="020B0604020202020204" pitchFamily="34" charset="0"/>
              </a:rPr>
              <a:t>example, if the average cost reimbursement per day for hospitalizations of all patients was $2,000 per day, the cost estimate for a 3-day stay for appendicitis would be the same as the estimate for a 3-day stay for cardiac bypass surgery (3 days × $2,000/day = $6,000).</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416009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1055"/>
            <a:ext cx="10515600" cy="1219633"/>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Disease-Specific Per Diem</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690688"/>
            <a:ext cx="10515600" cy="5167312"/>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It would be more precise to use estimated costs per day for specific diseases, or a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disease-specific per diem</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Here </a:t>
            </a:r>
            <a:r>
              <a:rPr lang="en-US" dirty="0">
                <a:latin typeface="Times New Roman" panose="02020603050405020304" pitchFamily="18" charset="0"/>
                <a:ea typeface="Calibri" panose="020F0502020204030204" pitchFamily="34" charset="0"/>
                <a:cs typeface="Arial" panose="020B0604020202020204" pitchFamily="34" charset="0"/>
              </a:rPr>
              <a:t>the average reimbursement rate might be $1,500 per day for the appendicitis case ($4,500 for 3 days) and $10,000 per day ($30,000 for 3 days) for the cardiac bypass surgery case.</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620865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0218"/>
            <a:ext cx="10515600" cy="1330470"/>
          </a:xfrm>
        </p:spPr>
        <p:txBody>
          <a:bodyPr>
            <a:normAutofit fontScale="90000"/>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Case-Mix Group (e.g. Diagnosis-Related Group; DRG)</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690688"/>
            <a:ext cx="10515600" cy="5167312"/>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A relatively available and often-used method of estimating hospital costs to the payer is the payment rate for DRGs. This method is used to classify clinically cohesive diagnoses and procedures that use similar resources. These were first used by the federal government in the 1980s to contain the increase in Medicare costs.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Each </a:t>
            </a:r>
            <a:r>
              <a:rPr lang="en-US" dirty="0">
                <a:latin typeface="Times New Roman" panose="02020603050405020304" pitchFamily="18" charset="0"/>
                <a:ea typeface="Calibri" panose="020F0502020204030204" pitchFamily="34" charset="0"/>
                <a:cs typeface="Arial" panose="020B0604020202020204" pitchFamily="34" charset="0"/>
              </a:rPr>
              <a:t>patient is assigned one of more than 500 DRGs based on factors such as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principal diagnosis</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specific procedures involved</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secondary diagnoses</a:t>
            </a:r>
            <a:r>
              <a:rPr lang="en-US" dirty="0">
                <a:latin typeface="Times New Roman" panose="02020603050405020304" pitchFamily="18" charset="0"/>
                <a:ea typeface="Calibri" panose="020F0502020204030204" pitchFamily="34" charset="0"/>
                <a:cs typeface="Arial" panose="020B0604020202020204" pitchFamily="34" charset="0"/>
              </a:rPr>
              <a:t>, 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age</a:t>
            </a:r>
            <a:r>
              <a:rPr lang="en-US" dirty="0">
                <a:latin typeface="Times New Roman" panose="02020603050405020304" pitchFamily="18" charset="0"/>
                <a:ea typeface="Calibri" panose="020F0502020204030204" pitchFamily="34" charset="0"/>
                <a:cs typeface="Arial" panose="020B0604020202020204" pitchFamily="34" charset="0"/>
              </a:rPr>
              <a:t>,</a:t>
            </a:r>
            <a:r>
              <a:rPr lang="en-US" sz="1800" dirty="0">
                <a:latin typeface="LegacySerifStd-Book"/>
                <a:ea typeface="Calibri" panose="020F0502020204030204" pitchFamily="34" charset="0"/>
                <a:cs typeface="LegacySerifStd-Book"/>
              </a:rPr>
              <a:t> </a:t>
            </a:r>
            <a:r>
              <a:rPr lang="en-US" dirty="0">
                <a:latin typeface="Times New Roman" panose="02020603050405020304" pitchFamily="18" charset="0"/>
                <a:ea typeface="Calibri" panose="020F0502020204030204" pitchFamily="34" charset="0"/>
                <a:cs typeface="Arial" panose="020B0604020202020204" pitchFamily="34" charset="0"/>
              </a:rPr>
              <a:t>and the average reimbursement for each DRG can be used to approximate the cost to the payer.</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957443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2618"/>
            <a:ext cx="10515600" cy="1178070"/>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Micro-costing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690688"/>
            <a:ext cx="10515600" cy="5167312"/>
          </a:xfrm>
        </p:spPr>
        <p:txBody>
          <a:bodyPr>
            <a:normAutofit/>
          </a:bodyPr>
          <a:lstStyle/>
          <a:p>
            <a:pPr marL="0" algn="just">
              <a:lnSpc>
                <a:spcPct val="115000"/>
              </a:lnSpc>
              <a:spcBef>
                <a:spcPts val="0"/>
              </a:spcBef>
            </a:pP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most precise method </a:t>
            </a:r>
            <a:r>
              <a:rPr lang="en-US" dirty="0">
                <a:latin typeface="Times New Roman" panose="02020603050405020304" pitchFamily="18" charset="0"/>
                <a:ea typeface="Calibri" panose="020F0502020204030204" pitchFamily="34" charset="0"/>
                <a:cs typeface="Arial" panose="020B0604020202020204" pitchFamily="34" charset="0"/>
              </a:rPr>
              <a:t>of estimating hospital costs is micro-costing. Micro-costing involves collecting information on resource use for each component of an intervention (in this example, each component of a hospitalization) to estimate and compare alternative interventions.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029444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Overall, how accurate does costing have to be?</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690688"/>
            <a:ext cx="10515600" cy="5167312"/>
          </a:xfrm>
        </p:spPr>
        <p:txBody>
          <a:bodyPr>
            <a:normAutofit/>
          </a:bodyPr>
          <a:lstStyle/>
          <a:p>
            <a:pPr marL="0" algn="just">
              <a:lnSpc>
                <a:spcPct val="115000"/>
              </a:lnSpc>
              <a:spcBef>
                <a:spcPts val="0"/>
              </a:spcBef>
            </a:pPr>
            <a:r>
              <a:rPr lang="en-US" dirty="0" smtClean="0">
                <a:latin typeface="Times New Roman" panose="02020603050405020304" pitchFamily="18" charset="0"/>
                <a:ea typeface="Calibri" panose="020F0502020204030204" pitchFamily="34" charset="0"/>
              </a:rPr>
              <a:t>In </a:t>
            </a:r>
            <a:r>
              <a:rPr lang="en-US" dirty="0">
                <a:latin typeface="Times New Roman" panose="02020603050405020304" pitchFamily="18" charset="0"/>
                <a:ea typeface="Calibri" panose="020F0502020204030204" pitchFamily="34" charset="0"/>
              </a:rPr>
              <a:t>an evaluation comparing two drug therapies it is likely that the study result will be sensitive to the costs of the drugs themselves. </a:t>
            </a: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rPr>
              <a:t>Therefore</a:t>
            </a:r>
            <a:r>
              <a:rPr lang="en-US" dirty="0">
                <a:latin typeface="Times New Roman" panose="02020603050405020304" pitchFamily="18" charset="0"/>
                <a:ea typeface="Calibri" panose="020F0502020204030204" pitchFamily="34" charset="0"/>
              </a:rPr>
              <a:t>, it will be important to record dosages and routes of administration carefully, to facilitate micro-costing. </a:t>
            </a: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rPr>
              <a:t>On </a:t>
            </a:r>
            <a:r>
              <a:rPr lang="en-US" dirty="0">
                <a:latin typeface="Times New Roman" panose="02020603050405020304" pitchFamily="18" charset="0"/>
                <a:ea typeface="Calibri" panose="020F0502020204030204" pitchFamily="34" charset="0"/>
              </a:rPr>
              <a:t>the other hand, if the drugs concerned have side effects that may infrequently cause hospitalizations, it may suffice to use a per diem or case-mix group cost for these, if one is available.</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399814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801091"/>
          </a:xfrm>
        </p:spPr>
        <p:txBody>
          <a:bodyPr>
            <a:normAutofit fontScale="90000"/>
          </a:bodyPr>
          <a:lstStyle/>
          <a:p>
            <a:pPr>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Timing </a:t>
            </a:r>
            <a:r>
              <a:rPr lang="en-US" sz="40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adjustments for costs</a:t>
            </a:r>
            <a:br>
              <a:rPr lang="en-US" sz="40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br>
            <a:r>
              <a:rPr lang="en-US" sz="40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Bringing </a:t>
            </a: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past costs to the present: standardization of costs</a:t>
            </a:r>
          </a:p>
        </p:txBody>
      </p:sp>
      <p:sp>
        <p:nvSpPr>
          <p:cNvPr id="3" name="Content Placeholder 2"/>
          <p:cNvSpPr>
            <a:spLocks noGrp="1"/>
          </p:cNvSpPr>
          <p:nvPr>
            <p:ph idx="1"/>
          </p:nvPr>
        </p:nvSpPr>
        <p:spPr>
          <a:xfrm>
            <a:off x="838200" y="1801092"/>
            <a:ext cx="10515600" cy="5056908"/>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When costs are estimated from information collected for more than 1 year before the study, </a:t>
            </a:r>
            <a:r>
              <a:rPr lang="en-US" b="1" dirty="0">
                <a:latin typeface="Times New Roman" panose="02020603050405020304" pitchFamily="18" charset="0"/>
                <a:ea typeface="Calibri" panose="020F0502020204030204" pitchFamily="34" charset="0"/>
                <a:cs typeface="Arial" panose="020B0604020202020204" pitchFamily="34" charset="0"/>
              </a:rPr>
              <a:t>adjustment of costs </a:t>
            </a:r>
            <a:r>
              <a:rPr lang="en-US" dirty="0">
                <a:latin typeface="Times New Roman" panose="02020603050405020304" pitchFamily="18" charset="0"/>
                <a:ea typeface="Calibri" panose="020F0502020204030204" pitchFamily="34" charset="0"/>
                <a:cs typeface="Arial" panose="020B0604020202020204" pitchFamily="34" charset="0"/>
              </a:rPr>
              <a:t>is needed; this is also referred to as </a:t>
            </a:r>
            <a:r>
              <a:rPr lang="en-US" b="1" dirty="0">
                <a:latin typeface="Times New Roman" panose="02020603050405020304" pitchFamily="18" charset="0"/>
                <a:ea typeface="Calibri" panose="020F0502020204030204" pitchFamily="34" charset="0"/>
                <a:cs typeface="Arial" panose="020B0604020202020204" pitchFamily="34" charset="0"/>
              </a:rPr>
              <a:t>standardization</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b="1" dirty="0">
                <a:latin typeface="Times New Roman" panose="02020603050405020304" pitchFamily="18" charset="0"/>
                <a:ea typeface="Calibri" panose="020F0502020204030204" pitchFamily="34" charset="0"/>
                <a:cs typeface="Arial" panose="020B0604020202020204" pitchFamily="34" charset="0"/>
              </a:rPr>
              <a:t>of costs</a:t>
            </a:r>
            <a:r>
              <a:rPr lang="en-US" dirty="0">
                <a:latin typeface="Times New Roman" panose="02020603050405020304" pitchFamily="18" charset="0"/>
                <a:ea typeface="Calibri" panose="020F0502020204030204" pitchFamily="34" charset="0"/>
                <a:cs typeface="Arial" panose="020B0604020202020204" pitchFamily="34" charset="0"/>
              </a:rPr>
              <a:t>. If you compared costs for patients who received treatment in 2005 with those for patients who received treatment in 2010, the comparison of resources used would not be a fair comparison because treatment costs tend to go up each year; so patients who received the same treatment in 2005 would have lower costs than those who received the treatment in 2010. Adjustment of the 2005 costs to the amount they would have cost in 2010 is needed before a direct (fair) comparison can be made between these groups.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315540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lnSpc>
                <a:spcPct val="115000"/>
              </a:lnSpc>
              <a:spcBef>
                <a:spcPts val="0"/>
              </a:spcBef>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Bringing past costs to the present: standardization of costs</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690688"/>
            <a:ext cx="10515600" cy="5167312"/>
          </a:xfrm>
        </p:spPr>
        <p:txBody>
          <a:bodyPr>
            <a:normAutofit fontScale="92500" lnSpcReduction="1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Table 2.2 illustrates an example of </a:t>
            </a:r>
            <a:r>
              <a:rPr lang="en-US" b="1" dirty="0">
                <a:latin typeface="Times New Roman" panose="02020603050405020304" pitchFamily="18" charset="0"/>
                <a:ea typeface="Calibri" panose="020F0502020204030204" pitchFamily="34" charset="0"/>
              </a:rPr>
              <a:t>adjustment </a:t>
            </a:r>
            <a:r>
              <a:rPr lang="en-US" dirty="0">
                <a:latin typeface="Times New Roman" panose="02020603050405020304" pitchFamily="18" charset="0"/>
                <a:ea typeface="Calibri" panose="020F0502020204030204" pitchFamily="34" charset="0"/>
              </a:rPr>
              <a:t>using this first method to estimate the treatment costs for a mild infection. These costs include two office visits, one laboratory service, and a prescription for an antibiotic</a:t>
            </a:r>
            <a:r>
              <a:rPr lang="en-US" dirty="0" smtClean="0">
                <a:latin typeface="Times New Roman" panose="02020603050405020304" pitchFamily="18" charset="0"/>
                <a:ea typeface="Calibri" panose="020F0502020204030204" pitchFamily="34" charset="0"/>
              </a:rPr>
              <a:t>.</a:t>
            </a: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sz="2000" dirty="0" smtClean="0">
              <a:effectLst/>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effectLst/>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sz="2400" dirty="0">
                <a:latin typeface="Times New Roman" panose="02020603050405020304" pitchFamily="18" charset="0"/>
                <a:ea typeface="Calibri" panose="020F0502020204030204" pitchFamily="34" charset="0"/>
                <a:cs typeface="Arial" panose="020B0604020202020204" pitchFamily="34" charset="0"/>
              </a:rPr>
              <a:t>Table 2.2 Example of standardization: units multiplied by </a:t>
            </a:r>
            <a:r>
              <a:rPr lang="en-US" sz="2400" dirty="0" smtClean="0">
                <a:latin typeface="Times New Roman" panose="02020603050405020304" pitchFamily="18" charset="0"/>
                <a:ea typeface="Calibri" panose="020F0502020204030204" pitchFamily="34" charset="0"/>
                <a:cs typeface="Arial" panose="020B0604020202020204" pitchFamily="34" charset="0"/>
              </a:rPr>
              <a:t>costs.</a:t>
            </a:r>
            <a:endParaRPr lang="en-US" sz="18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77091" y="3152803"/>
            <a:ext cx="11720945" cy="2915488"/>
          </a:xfrm>
          <a:prstGeom prst="rect">
            <a:avLst/>
          </a:prstGeom>
          <a:noFill/>
          <a:ln>
            <a:noFill/>
          </a:ln>
        </p:spPr>
      </p:pic>
    </p:spTree>
    <p:extLst>
      <p:ext uri="{BB962C8B-B14F-4D97-AF65-F5344CB8AC3E}">
        <p14:creationId xmlns:p14="http://schemas.microsoft.com/office/powerpoint/2010/main" val="2541972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0835"/>
            <a:ext cx="10515600" cy="595747"/>
          </a:xfrm>
        </p:spPr>
        <p:txBody>
          <a:bodyPr>
            <a:normAutofit fontScale="90000"/>
          </a:bodyPr>
          <a:lstStyle/>
          <a:p>
            <a:pPr algn="just">
              <a:lnSpc>
                <a:spcPct val="115000"/>
              </a:lnSpc>
              <a:spcBef>
                <a:spcPts val="0"/>
              </a:spcBef>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Bringing past costs to the present: standardization of costs</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706583"/>
            <a:ext cx="10515600" cy="6151418"/>
          </a:xfrm>
        </p:spPr>
        <p:txBody>
          <a:bodyPr>
            <a:normAutofit fontScale="77500" lnSpcReduction="2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Another method used to </a:t>
            </a:r>
            <a:r>
              <a:rPr lang="en-US" b="1" dirty="0">
                <a:latin typeface="Times New Roman" panose="02020603050405020304" pitchFamily="18" charset="0"/>
                <a:ea typeface="Calibri" panose="020F0502020204030204" pitchFamily="34" charset="0"/>
                <a:cs typeface="Arial" panose="020B0604020202020204" pitchFamily="34" charset="0"/>
              </a:rPr>
              <a:t>standardize </a:t>
            </a:r>
            <a:r>
              <a:rPr lang="en-US" dirty="0">
                <a:latin typeface="Times New Roman" panose="02020603050405020304" pitchFamily="18" charset="0"/>
                <a:ea typeface="Calibri" panose="020F0502020204030204" pitchFamily="34" charset="0"/>
                <a:cs typeface="Arial" panose="020B0604020202020204" pitchFamily="34" charset="0"/>
              </a:rPr>
              <a:t>past costs is to multiply all of the costs from the year the data were collected by the medical inflation rate for that year (Table 2.3). Medical Consumer Price Index (MCPI) inflation rates can be found at the Bureau of Labor </a:t>
            </a:r>
            <a:r>
              <a:rPr lang="en-US" dirty="0" err="1">
                <a:latin typeface="Times New Roman" panose="02020603050405020304" pitchFamily="18" charset="0"/>
                <a:ea typeface="Calibri" panose="020F0502020204030204" pitchFamily="34" charset="0"/>
                <a:cs typeface="Arial" panose="020B0604020202020204" pitchFamily="34" charset="0"/>
              </a:rPr>
              <a:t>Statistics’s</a:t>
            </a:r>
            <a:r>
              <a:rPr lang="en-US" dirty="0">
                <a:latin typeface="Times New Roman" panose="02020603050405020304" pitchFamily="18" charset="0"/>
                <a:ea typeface="Calibri" panose="020F0502020204030204" pitchFamily="34" charset="0"/>
                <a:cs typeface="Arial" panose="020B0604020202020204" pitchFamily="34" charset="0"/>
              </a:rPr>
              <a:t> website (www.bls.gov) and have been between 3% and 4% each year since 2005</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sz="2400" dirty="0">
                <a:latin typeface="Times New Roman" panose="02020603050405020304" pitchFamily="18" charset="0"/>
                <a:ea typeface="Calibri" panose="020F0502020204030204" pitchFamily="34" charset="0"/>
                <a:cs typeface="Arial" panose="020B0604020202020204" pitchFamily="34" charset="0"/>
              </a:rPr>
              <a:t>Table 2.3 Example of standardization: using medical consumer price index (MCPI) inflation </a:t>
            </a:r>
            <a:r>
              <a:rPr lang="en-US" sz="2400" dirty="0" smtClean="0">
                <a:latin typeface="Times New Roman" panose="02020603050405020304" pitchFamily="18" charset="0"/>
                <a:ea typeface="Calibri" panose="020F0502020204030204" pitchFamily="34" charset="0"/>
                <a:cs typeface="Arial" panose="020B0604020202020204" pitchFamily="34" charset="0"/>
              </a:rPr>
              <a:t>rates.</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93964" y="2438401"/>
            <a:ext cx="11790218" cy="3906982"/>
          </a:xfrm>
          <a:prstGeom prst="rect">
            <a:avLst/>
          </a:prstGeom>
          <a:noFill/>
          <a:ln>
            <a:noFill/>
          </a:ln>
        </p:spPr>
      </p:pic>
    </p:spTree>
    <p:extLst>
      <p:ext uri="{BB962C8B-B14F-4D97-AF65-F5344CB8AC3E}">
        <p14:creationId xmlns:p14="http://schemas.microsoft.com/office/powerpoint/2010/main" val="39693601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Bringing future costs (benefits) to the present: discounting</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690688"/>
            <a:ext cx="10515600" cy="5167312"/>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If costs are estimated based on dollars spent or saved in future years, another type of modification, called </a:t>
            </a:r>
            <a:r>
              <a:rPr lang="en-US" b="1" dirty="0">
                <a:latin typeface="Times New Roman" panose="02020603050405020304" pitchFamily="18" charset="0"/>
                <a:ea typeface="Calibri" panose="020F0502020204030204" pitchFamily="34" charset="0"/>
                <a:cs typeface="Arial" panose="020B0604020202020204" pitchFamily="34" charset="0"/>
              </a:rPr>
              <a:t>discounting</a:t>
            </a:r>
            <a:r>
              <a:rPr lang="en-US" dirty="0">
                <a:latin typeface="Times New Roman" panose="02020603050405020304" pitchFamily="18" charset="0"/>
                <a:ea typeface="Calibri" panose="020F0502020204030204" pitchFamily="34" charset="0"/>
                <a:cs typeface="Arial" panose="020B0604020202020204" pitchFamily="34" charset="0"/>
              </a:rPr>
              <a:t>, is needed. There is a time value associated with money. People (and businesses) prefer to receive money today rather than at a later time.    </a:t>
            </a:r>
            <a:endParaRPr lang="en-US" sz="20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892124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Bringing future costs (benefits) to the present: discounting</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690688"/>
            <a:ext cx="10515600" cy="5167312"/>
          </a:xfrm>
        </p:spPr>
        <p:txBody>
          <a:bodyPr>
            <a:normAutofit lnSpcReduction="10000"/>
          </a:bodyPr>
          <a:lstStyle/>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Money </a:t>
            </a:r>
            <a:r>
              <a:rPr lang="en-US" dirty="0">
                <a:latin typeface="Times New Roman" panose="02020603050405020304" pitchFamily="18" charset="0"/>
                <a:ea typeface="Calibri" panose="020F0502020204030204" pitchFamily="34" charset="0"/>
                <a:cs typeface="Arial" panose="020B0604020202020204" pitchFamily="34" charset="0"/>
              </a:rPr>
              <a:t>promised in the future, similar to health care savings promised in the future, is valued at a lower rate than money (savings) received today. Modifications for this time value are estimated using a </a:t>
            </a:r>
            <a:r>
              <a:rPr lang="en-US" b="1" dirty="0">
                <a:latin typeface="Times New Roman" panose="02020603050405020304" pitchFamily="18" charset="0"/>
                <a:ea typeface="Calibri" panose="020F0502020204030204" pitchFamily="34" charset="0"/>
                <a:cs typeface="Arial" panose="020B0604020202020204" pitchFamily="34" charset="0"/>
              </a:rPr>
              <a:t>discount rate</a:t>
            </a:r>
            <a:r>
              <a:rPr lang="en-US" dirty="0">
                <a:latin typeface="Times New Roman" panose="02020603050405020304" pitchFamily="18" charset="0"/>
                <a:ea typeface="Calibri" panose="020F0502020204030204" pitchFamily="34" charset="0"/>
                <a:cs typeface="Arial" panose="020B0604020202020204" pitchFamily="34" charset="0"/>
              </a:rPr>
              <a:t>. The discount rate approximates the cost of capital by taking into account the interest rates of borrowed money. From this parameter, the </a:t>
            </a:r>
            <a:r>
              <a:rPr lang="en-US" b="1" dirty="0">
                <a:latin typeface="Times New Roman" panose="02020603050405020304" pitchFamily="18" charset="0"/>
                <a:ea typeface="Calibri" panose="020F0502020204030204" pitchFamily="34" charset="0"/>
                <a:cs typeface="Arial" panose="020B0604020202020204" pitchFamily="34" charset="0"/>
              </a:rPr>
              <a:t>present value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b="1" dirty="0">
                <a:latin typeface="Times New Roman" panose="02020603050405020304" pitchFamily="18" charset="0"/>
                <a:ea typeface="Calibri" panose="020F0502020204030204" pitchFamily="34" charset="0"/>
                <a:cs typeface="Arial" panose="020B0604020202020204" pitchFamily="34" charset="0"/>
              </a:rPr>
              <a:t>PV</a:t>
            </a:r>
            <a:r>
              <a:rPr lang="en-US" dirty="0">
                <a:latin typeface="Times New Roman" panose="02020603050405020304" pitchFamily="18" charset="0"/>
                <a:ea typeface="Calibri" panose="020F0502020204030204" pitchFamily="34" charset="0"/>
                <a:cs typeface="Arial" panose="020B0604020202020204" pitchFamily="34" charset="0"/>
              </a:rPr>
              <a:t>) of future expenditures and savings can be calculated.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discount rate generally </a:t>
            </a:r>
            <a:r>
              <a:rPr lang="en-US" dirty="0">
                <a:latin typeface="Times New Roman" panose="02020603050405020304" pitchFamily="18" charset="0"/>
                <a:ea typeface="Calibri" panose="020F0502020204030204" pitchFamily="34" charset="0"/>
                <a:cs typeface="Arial" panose="020B0604020202020204" pitchFamily="34" charset="0"/>
              </a:rPr>
              <a:t>accepted for health care interventions is between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3%</a:t>
            </a:r>
            <a:r>
              <a:rPr lang="en-US" dirty="0">
                <a:latin typeface="Times New Roman" panose="02020603050405020304" pitchFamily="18" charset="0"/>
                <a:ea typeface="Calibri" panose="020F0502020204030204" pitchFamily="34" charset="0"/>
                <a:cs typeface="Arial" panose="020B0604020202020204" pitchFamily="34" charset="0"/>
              </a:rPr>
              <a:t> and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5%</a:t>
            </a:r>
            <a:r>
              <a:rPr lang="en-US" dirty="0">
                <a:latin typeface="Times New Roman" panose="02020603050405020304" pitchFamily="18" charset="0"/>
                <a:ea typeface="Calibri" panose="020F0502020204030204" pitchFamily="34" charset="0"/>
                <a:cs typeface="Arial" panose="020B0604020202020204" pitchFamily="34" charset="0"/>
              </a:rPr>
              <a:t>, but it is recommended that a comparison of results be conducted using high and low estimates of various discount rates. Varying these discount rates is an example of a </a:t>
            </a:r>
            <a:r>
              <a:rPr lang="en-US" b="1" dirty="0">
                <a:latin typeface="Times New Roman" panose="02020603050405020304" pitchFamily="18" charset="0"/>
                <a:ea typeface="Calibri" panose="020F0502020204030204" pitchFamily="34" charset="0"/>
                <a:cs typeface="Arial" panose="020B0604020202020204" pitchFamily="34" charset="0"/>
              </a:rPr>
              <a:t>sensitivity analysis</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803265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1164"/>
            <a:ext cx="10515600" cy="1174460"/>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For how long should costs be tracked?</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In </a:t>
            </a:r>
            <a:r>
              <a:rPr lang="en-US" dirty="0">
                <a:latin typeface="Times New Roman" panose="02020603050405020304" pitchFamily="18" charset="0"/>
                <a:ea typeface="Calibri" panose="020F0502020204030204" pitchFamily="34" charset="0"/>
                <a:cs typeface="Arial" panose="020B0604020202020204" pitchFamily="34" charset="0"/>
              </a:rPr>
              <a:t>a costing study undertaken alongside a randomized controlled trial, Sculpher </a:t>
            </a:r>
            <a:r>
              <a:rPr lang="en-US" i="1" dirty="0">
                <a:latin typeface="Times New Roman" panose="02020603050405020304" pitchFamily="18" charset="0"/>
                <a:ea typeface="Calibri" panose="020F0502020204030204" pitchFamily="34" charset="0"/>
                <a:cs typeface="Arial" panose="020B0604020202020204" pitchFamily="34" charset="0"/>
              </a:rPr>
              <a:t>et al</a:t>
            </a:r>
            <a:r>
              <a:rPr lang="en-US" dirty="0">
                <a:latin typeface="Times New Roman" panose="02020603050405020304" pitchFamily="18" charset="0"/>
                <a:ea typeface="Calibri" panose="020F0502020204030204" pitchFamily="34" charset="0"/>
                <a:cs typeface="Arial" panose="020B0604020202020204" pitchFamily="34" charset="0"/>
              </a:rPr>
              <a:t>. (1993) showed that by</a:t>
            </a:r>
            <a:r>
              <a:rPr lang="en-US" sz="1600" dirty="0">
                <a:latin typeface="MinionPro-Regular"/>
                <a:ea typeface="Calibri" panose="020F0502020204030204" pitchFamily="34" charset="0"/>
                <a:cs typeface="MinionPro-Regular"/>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24 months </a:t>
            </a:r>
            <a:r>
              <a:rPr lang="en-US" dirty="0">
                <a:latin typeface="Times New Roman" panose="02020603050405020304" pitchFamily="18" charset="0"/>
                <a:ea typeface="Calibri" panose="020F0502020204030204" pitchFamily="34" charset="0"/>
                <a:cs typeface="Arial" panose="020B0604020202020204" pitchFamily="34" charset="0"/>
              </a:rPr>
              <a:t>after randomization, the cost difference between patients randomized to the alternative therapies had reduced substantially, mainly because some patients randomized to PCTA required a repeat procedure or a CABG. After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72 months </a:t>
            </a:r>
            <a:r>
              <a:rPr lang="en-US" dirty="0">
                <a:latin typeface="Times New Roman" panose="02020603050405020304" pitchFamily="18" charset="0"/>
                <a:ea typeface="Calibri" panose="020F0502020204030204" pitchFamily="34" charset="0"/>
                <a:cs typeface="Arial" panose="020B0604020202020204" pitchFamily="34" charset="0"/>
              </a:rPr>
              <a:t>the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cumulative costs </a:t>
            </a:r>
            <a:r>
              <a:rPr lang="en-US" dirty="0">
                <a:latin typeface="Times New Roman" panose="02020603050405020304" pitchFamily="18" charset="0"/>
                <a:ea typeface="Calibri" panose="020F0502020204030204" pitchFamily="34" charset="0"/>
                <a:cs typeface="Arial" panose="020B0604020202020204" pitchFamily="34" charset="0"/>
              </a:rPr>
              <a:t>were virtually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indistinguishable</a:t>
            </a:r>
            <a:r>
              <a:rPr lang="en-US" dirty="0">
                <a:latin typeface="Times New Roman" panose="02020603050405020304" pitchFamily="18" charset="0"/>
                <a:ea typeface="Calibri" panose="020F0502020204030204" pitchFamily="34" charset="0"/>
                <a:cs typeface="Arial" panose="020B0604020202020204" pitchFamily="34" charset="0"/>
              </a:rPr>
              <a:t>, with overlapping confidence intervals (Henderson </a:t>
            </a:r>
            <a:r>
              <a:rPr lang="en-US" i="1" dirty="0">
                <a:latin typeface="Times New Roman" panose="02020603050405020304" pitchFamily="18" charset="0"/>
                <a:ea typeface="Calibri" panose="020F0502020204030204" pitchFamily="34" charset="0"/>
                <a:cs typeface="Arial" panose="020B0604020202020204" pitchFamily="34" charset="0"/>
              </a:rPr>
              <a:t>et al</a:t>
            </a:r>
            <a:r>
              <a:rPr lang="en-US" dirty="0">
                <a:latin typeface="Times New Roman" panose="02020603050405020304" pitchFamily="18" charset="0"/>
                <a:ea typeface="Calibri" panose="020F0502020204030204" pitchFamily="34" charset="0"/>
                <a:cs typeface="Arial" panose="020B0604020202020204" pitchFamily="34" charset="0"/>
              </a:rPr>
              <a:t>. 1998)</a:t>
            </a:r>
            <a:r>
              <a:rPr lang="en-US" sz="1600" dirty="0">
                <a:latin typeface="MinionPro-Regular"/>
                <a:ea typeface="Calibri" panose="020F0502020204030204" pitchFamily="34" charset="0"/>
                <a:cs typeface="MinionPro-Regular"/>
              </a:rPr>
              <a:t> </a:t>
            </a:r>
            <a:r>
              <a:rPr lang="en-US" dirty="0">
                <a:latin typeface="Times New Roman" panose="02020603050405020304" pitchFamily="18" charset="0"/>
                <a:ea typeface="Calibri" panose="020F0502020204030204" pitchFamily="34" charset="0"/>
                <a:cs typeface="Arial" panose="020B0604020202020204" pitchFamily="34" charset="0"/>
              </a:rPr>
              <a:t>(see Figure 2.1).</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755258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9092"/>
            <a:ext cx="10515600" cy="1177635"/>
          </a:xfrm>
        </p:spPr>
        <p:txBody>
          <a:bodyPr>
            <a:normAutofit fontScale="90000"/>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Bringing future costs (benefits) to the present: discounting</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2244436"/>
            <a:ext cx="10515600" cy="4613564"/>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The </a:t>
            </a:r>
            <a:r>
              <a:rPr lang="en-US" dirty="0">
                <a:solidFill>
                  <a:srgbClr val="FF0000"/>
                </a:solidFill>
                <a:latin typeface="Times New Roman" panose="02020603050405020304" pitchFamily="18" charset="0"/>
                <a:ea typeface="Calibri" panose="020F0502020204030204" pitchFamily="34" charset="0"/>
              </a:rPr>
              <a:t>present value </a:t>
            </a:r>
            <a:r>
              <a:rPr lang="en-US" dirty="0">
                <a:latin typeface="Times New Roman" panose="02020603050405020304" pitchFamily="18" charset="0"/>
                <a:ea typeface="Calibri" panose="020F0502020204030204" pitchFamily="34" charset="0"/>
              </a:rPr>
              <a:t>(</a:t>
            </a:r>
            <a:r>
              <a:rPr lang="en-US" dirty="0">
                <a:solidFill>
                  <a:srgbClr val="FF0000"/>
                </a:solidFill>
                <a:latin typeface="Times New Roman" panose="02020603050405020304" pitchFamily="18" charset="0"/>
                <a:ea typeface="Calibri" panose="020F0502020204030204" pitchFamily="34" charset="0"/>
              </a:rPr>
              <a:t>PV</a:t>
            </a:r>
            <a:r>
              <a:rPr lang="en-US" dirty="0">
                <a:latin typeface="Times New Roman" panose="02020603050405020304" pitchFamily="18" charset="0"/>
                <a:ea typeface="Calibri" panose="020F0502020204030204" pitchFamily="34" charset="0"/>
              </a:rPr>
              <a:t>) can be calculated by multiplying the </a:t>
            </a:r>
            <a:r>
              <a:rPr lang="en-US" dirty="0">
                <a:solidFill>
                  <a:srgbClr val="FF0000"/>
                </a:solidFill>
                <a:latin typeface="Times New Roman" panose="02020603050405020304" pitchFamily="18" charset="0"/>
                <a:ea typeface="Calibri" panose="020F0502020204030204" pitchFamily="34" charset="0"/>
              </a:rPr>
              <a:t>future cost </a:t>
            </a:r>
            <a:r>
              <a:rPr lang="en-US" dirty="0">
                <a:latin typeface="Times New Roman" panose="02020603050405020304" pitchFamily="18" charset="0"/>
                <a:ea typeface="Calibri" panose="020F0502020204030204" pitchFamily="34" charset="0"/>
              </a:rPr>
              <a:t>(</a:t>
            </a:r>
            <a:r>
              <a:rPr lang="en-US" dirty="0">
                <a:solidFill>
                  <a:srgbClr val="FF0000"/>
                </a:solidFill>
                <a:latin typeface="Times New Roman" panose="02020603050405020304" pitchFamily="18" charset="0"/>
                <a:ea typeface="Calibri" panose="020F0502020204030204" pitchFamily="34" charset="0"/>
              </a:rPr>
              <a:t>FC</a:t>
            </a:r>
            <a:r>
              <a:rPr lang="en-US" dirty="0">
                <a:latin typeface="Times New Roman" panose="02020603050405020304" pitchFamily="18" charset="0"/>
                <a:ea typeface="Calibri" panose="020F0502020204030204" pitchFamily="34" charset="0"/>
              </a:rPr>
              <a:t>) by the </a:t>
            </a:r>
            <a:r>
              <a:rPr lang="en-US" dirty="0">
                <a:solidFill>
                  <a:srgbClr val="FF0000"/>
                </a:solidFill>
                <a:latin typeface="Times New Roman" panose="02020603050405020304" pitchFamily="18" charset="0"/>
                <a:ea typeface="Calibri" panose="020F0502020204030204" pitchFamily="34" charset="0"/>
              </a:rPr>
              <a:t>discount factor </a:t>
            </a:r>
            <a:r>
              <a:rPr lang="en-US" dirty="0">
                <a:latin typeface="Times New Roman" panose="02020603050405020304" pitchFamily="18" charset="0"/>
                <a:ea typeface="Calibri" panose="020F0502020204030204" pitchFamily="34" charset="0"/>
              </a:rPr>
              <a:t>(</a:t>
            </a:r>
            <a:r>
              <a:rPr lang="en-US" dirty="0">
                <a:solidFill>
                  <a:srgbClr val="FF0000"/>
                </a:solidFill>
                <a:latin typeface="Times New Roman" panose="02020603050405020304" pitchFamily="18" charset="0"/>
                <a:ea typeface="Calibri" panose="020F0502020204030204" pitchFamily="34" charset="0"/>
              </a:rPr>
              <a:t>DF</a:t>
            </a:r>
            <a:r>
              <a:rPr lang="en-US" dirty="0">
                <a:latin typeface="Times New Roman" panose="02020603050405020304" pitchFamily="18" charset="0"/>
                <a:ea typeface="Calibri" panose="020F0502020204030204" pitchFamily="34" charset="0"/>
              </a:rPr>
              <a:t>). The discount factor is dependent on two variables: the number of years into the future that the expense is incurred (n) and the discount rate (r). Thus, discounting can be expressed by the formula: </a:t>
            </a:r>
            <a:r>
              <a:rPr lang="en-US" b="1" dirty="0">
                <a:solidFill>
                  <a:srgbClr val="FF0000"/>
                </a:solidFill>
                <a:latin typeface="Times New Roman" panose="02020603050405020304" pitchFamily="18" charset="0"/>
                <a:ea typeface="Calibri" panose="020F0502020204030204" pitchFamily="34" charset="0"/>
              </a:rPr>
              <a:t>PV = FC </a:t>
            </a:r>
            <a:r>
              <a:rPr lang="en-US" b="1" i="1" dirty="0">
                <a:solidFill>
                  <a:srgbClr val="FF0000"/>
                </a:solidFill>
                <a:latin typeface="Times New Roman" panose="02020603050405020304" pitchFamily="18" charset="0"/>
                <a:ea typeface="Calibri" panose="020F0502020204030204" pitchFamily="34" charset="0"/>
              </a:rPr>
              <a:t>×</a:t>
            </a:r>
            <a:r>
              <a:rPr lang="en-US" b="1" dirty="0">
                <a:solidFill>
                  <a:srgbClr val="FF0000"/>
                </a:solidFill>
                <a:latin typeface="Times New Roman" panose="02020603050405020304" pitchFamily="18" charset="0"/>
                <a:ea typeface="Calibri" panose="020F0502020204030204" pitchFamily="34" charset="0"/>
              </a:rPr>
              <a:t> DF(n,r)</a:t>
            </a:r>
            <a:r>
              <a:rPr lang="en-US" dirty="0">
                <a:latin typeface="Times New Roman" panose="02020603050405020304" pitchFamily="18" charset="0"/>
                <a:ea typeface="Calibri" panose="020F0502020204030204" pitchFamily="34" charset="0"/>
              </a:rPr>
              <a:t>. Mathematically, the discount factor is equal to </a:t>
            </a:r>
            <a:r>
              <a:rPr lang="en-US" b="1" dirty="0">
                <a:latin typeface="Times New Roman" panose="02020603050405020304" pitchFamily="18" charset="0"/>
                <a:ea typeface="Calibri" panose="020F0502020204030204" pitchFamily="34" charset="0"/>
              </a:rPr>
              <a:t>1/(1 + </a:t>
            </a:r>
            <a:r>
              <a:rPr lang="en-US" b="1" i="1" dirty="0">
                <a:latin typeface="Times New Roman" panose="02020603050405020304" pitchFamily="18" charset="0"/>
                <a:ea typeface="Calibri" panose="020F0502020204030204" pitchFamily="34" charset="0"/>
              </a:rPr>
              <a:t>r</a:t>
            </a:r>
            <a:r>
              <a:rPr lang="en-US" b="1" dirty="0">
                <a:latin typeface="Times New Roman" panose="02020603050405020304" pitchFamily="18" charset="0"/>
                <a:ea typeface="Calibri" panose="020F0502020204030204" pitchFamily="34" charset="0"/>
              </a:rPr>
              <a:t>)</a:t>
            </a:r>
            <a:r>
              <a:rPr lang="en-US" b="1" i="1" baseline="30000" dirty="0">
                <a:latin typeface="Times New Roman" panose="02020603050405020304" pitchFamily="18" charset="0"/>
                <a:ea typeface="Calibri" panose="020F0502020204030204" pitchFamily="34" charset="0"/>
              </a:rPr>
              <a:t>n</a:t>
            </a:r>
            <a:r>
              <a:rPr lang="en-US" dirty="0">
                <a:latin typeface="Times New Roman" panose="02020603050405020304" pitchFamily="18" charset="0"/>
                <a:ea typeface="Calibri" panose="020F0502020204030204" pitchFamily="34" charset="0"/>
              </a:rPr>
              <a:t>, where </a:t>
            </a:r>
            <a:r>
              <a:rPr lang="en-US" b="1" i="1" dirty="0">
                <a:latin typeface="Times New Roman" panose="02020603050405020304" pitchFamily="18" charset="0"/>
                <a:ea typeface="Calibri" panose="020F0502020204030204" pitchFamily="34" charset="0"/>
              </a:rPr>
              <a:t>r</a:t>
            </a:r>
            <a:r>
              <a:rPr lang="en-US" i="1" dirty="0">
                <a:latin typeface="Times New Roman" panose="02020603050405020304" pitchFamily="18" charset="0"/>
                <a:ea typeface="Calibri" panose="020F0502020204030204" pitchFamily="34" charset="0"/>
              </a:rPr>
              <a:t> </a:t>
            </a:r>
            <a:r>
              <a:rPr lang="en-US" dirty="0">
                <a:latin typeface="Times New Roman" panose="02020603050405020304" pitchFamily="18" charset="0"/>
                <a:ea typeface="Calibri" panose="020F0502020204030204" pitchFamily="34" charset="0"/>
              </a:rPr>
              <a:t>is </a:t>
            </a:r>
            <a:r>
              <a:rPr lang="en-US" b="1" dirty="0">
                <a:latin typeface="Times New Roman" panose="02020603050405020304" pitchFamily="18" charset="0"/>
                <a:ea typeface="Calibri" panose="020F0502020204030204" pitchFamily="34" charset="0"/>
              </a:rPr>
              <a:t>the discount rate </a:t>
            </a:r>
            <a:r>
              <a:rPr lang="en-US" dirty="0">
                <a:latin typeface="Times New Roman" panose="02020603050405020304" pitchFamily="18" charset="0"/>
                <a:ea typeface="Calibri" panose="020F0502020204030204" pitchFamily="34" charset="0"/>
              </a:rPr>
              <a:t>and </a:t>
            </a:r>
            <a:r>
              <a:rPr lang="en-US" b="1" i="1" dirty="0">
                <a:latin typeface="Times New Roman" panose="02020603050405020304" pitchFamily="18" charset="0"/>
                <a:ea typeface="Calibri" panose="020F0502020204030204" pitchFamily="34" charset="0"/>
              </a:rPr>
              <a:t>n</a:t>
            </a:r>
            <a:r>
              <a:rPr lang="en-US" i="1" dirty="0">
                <a:latin typeface="Times New Roman" panose="02020603050405020304" pitchFamily="18" charset="0"/>
                <a:ea typeface="Calibri" panose="020F0502020204030204" pitchFamily="34" charset="0"/>
              </a:rPr>
              <a:t> </a:t>
            </a:r>
            <a:r>
              <a:rPr lang="en-US" dirty="0">
                <a:latin typeface="Times New Roman" panose="02020603050405020304" pitchFamily="18" charset="0"/>
                <a:ea typeface="Calibri" panose="020F0502020204030204" pitchFamily="34" charset="0"/>
              </a:rPr>
              <a:t>is </a:t>
            </a:r>
            <a:r>
              <a:rPr lang="en-US" b="1" dirty="0">
                <a:latin typeface="Times New Roman" panose="02020603050405020304" pitchFamily="18" charset="0"/>
                <a:ea typeface="Calibri" panose="020F0502020204030204" pitchFamily="34" charset="0"/>
              </a:rPr>
              <a:t>the number of years </a:t>
            </a:r>
            <a:r>
              <a:rPr lang="en-US" dirty="0">
                <a:latin typeface="Times New Roman" panose="02020603050405020304" pitchFamily="18" charset="0"/>
                <a:ea typeface="Calibri" panose="020F0502020204030204" pitchFamily="34" charset="0"/>
              </a:rPr>
              <a:t>in the future that the cost or savings occur</a:t>
            </a:r>
            <a:r>
              <a:rPr lang="en-US" dirty="0" smtClean="0">
                <a:latin typeface="Times New Roman" panose="02020603050405020304" pitchFamily="18" charset="0"/>
                <a:ea typeface="Calibri" panose="020F0502020204030204" pitchFamily="34" charset="0"/>
              </a:rPr>
              <a:t>.</a:t>
            </a:r>
            <a:endParaRPr lang="en-US" sz="24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4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399041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77635"/>
          </a:xfrm>
        </p:spPr>
        <p:txBody>
          <a:bodyPr>
            <a:normAutofit fontScale="90000"/>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Bringing future costs (benefits) to the present: discounting</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177636"/>
            <a:ext cx="10515600" cy="5680364"/>
          </a:xfrm>
        </p:spPr>
        <p:txBody>
          <a:bodyPr>
            <a:normAutofit/>
          </a:bodyPr>
          <a:lstStyle/>
          <a:p>
            <a:pPr marL="0" algn="just">
              <a:lnSpc>
                <a:spcPct val="115000"/>
              </a:lnSpc>
              <a:spcBef>
                <a:spcPts val="0"/>
              </a:spcBef>
            </a:pPr>
            <a:r>
              <a:rPr lang="en-US" sz="2400" dirty="0" smtClean="0">
                <a:latin typeface="Times New Roman" panose="02020603050405020304" pitchFamily="18" charset="0"/>
                <a:ea typeface="Calibri" panose="020F0502020204030204" pitchFamily="34" charset="0"/>
              </a:rPr>
              <a:t>For </a:t>
            </a:r>
            <a:r>
              <a:rPr lang="en-US" sz="2400" dirty="0">
                <a:latin typeface="Times New Roman" panose="02020603050405020304" pitchFamily="18" charset="0"/>
                <a:ea typeface="Calibri" panose="020F0502020204030204" pitchFamily="34" charset="0"/>
              </a:rPr>
              <a:t>example, if the expenses of cancer treatment for the next 3 years are $5,000 for year 1, $3,000 for year 2, and $4,000 for year 3, discounting should be used to determine total expenses in PV terms. If one assumes that the expenses occur </a:t>
            </a:r>
            <a:r>
              <a:rPr lang="en-US" sz="2400" dirty="0">
                <a:solidFill>
                  <a:srgbClr val="FF0000"/>
                </a:solidFill>
                <a:latin typeface="Times New Roman" panose="02020603050405020304" pitchFamily="18" charset="0"/>
                <a:ea typeface="Calibri" panose="020F0502020204030204" pitchFamily="34" charset="0"/>
              </a:rPr>
              <a:t>at the beginning of each year</a:t>
            </a:r>
            <a:r>
              <a:rPr lang="en-US" sz="2400" dirty="0">
                <a:latin typeface="Times New Roman" panose="02020603050405020304" pitchFamily="18" charset="0"/>
                <a:ea typeface="Calibri" panose="020F0502020204030204" pitchFamily="34" charset="0"/>
              </a:rPr>
              <a:t>, </a:t>
            </a:r>
            <a:r>
              <a:rPr lang="en-US" sz="2400" b="1" dirty="0">
                <a:latin typeface="Times New Roman" panose="02020603050405020304" pitchFamily="18" charset="0"/>
                <a:ea typeface="Calibri" panose="020F0502020204030204" pitchFamily="34" charset="0"/>
              </a:rPr>
              <a:t>then first-year costs are not discounted </a:t>
            </a:r>
            <a:r>
              <a:rPr lang="en-US" sz="2400" dirty="0">
                <a:latin typeface="Times New Roman" panose="02020603050405020304" pitchFamily="18" charset="0"/>
                <a:ea typeface="Calibri" panose="020F0502020204030204" pitchFamily="34" charset="0"/>
              </a:rPr>
              <a:t>(see Table 2.4</a:t>
            </a:r>
            <a:r>
              <a:rPr lang="en-US" sz="2400" dirty="0" smtClean="0">
                <a:latin typeface="Times New Roman" panose="02020603050405020304" pitchFamily="18" charset="0"/>
                <a:ea typeface="Calibri" panose="020F0502020204030204" pitchFamily="34" charset="0"/>
              </a:rPr>
              <a:t>).</a:t>
            </a: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07819" y="3117273"/>
            <a:ext cx="11790218" cy="3740727"/>
          </a:xfrm>
          <a:prstGeom prst="rect">
            <a:avLst/>
          </a:prstGeom>
          <a:noFill/>
          <a:ln>
            <a:noFill/>
          </a:ln>
        </p:spPr>
      </p:pic>
    </p:spTree>
    <p:extLst>
      <p:ext uri="{BB962C8B-B14F-4D97-AF65-F5344CB8AC3E}">
        <p14:creationId xmlns:p14="http://schemas.microsoft.com/office/powerpoint/2010/main" val="6170314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4073"/>
            <a:ext cx="10515600" cy="1468581"/>
          </a:xfrm>
        </p:spPr>
        <p:txBody>
          <a:bodyPr>
            <a:normAutofit fontScale="90000"/>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Bringing future costs (benefits) to the present: discounting</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42654"/>
            <a:ext cx="10515600" cy="5015345"/>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It is equally acceptable to assume that expenses occur </a:t>
            </a:r>
            <a:r>
              <a:rPr lang="en-US" dirty="0">
                <a:solidFill>
                  <a:srgbClr val="FF0000"/>
                </a:solidFill>
                <a:latin typeface="Times New Roman" panose="02020603050405020304" pitchFamily="18" charset="0"/>
                <a:ea typeface="Calibri" panose="020F0502020204030204" pitchFamily="34" charset="0"/>
              </a:rPr>
              <a:t>at the end of the first year</a:t>
            </a:r>
            <a:r>
              <a:rPr lang="en-US" dirty="0">
                <a:latin typeface="Times New Roman" panose="02020603050405020304" pitchFamily="18" charset="0"/>
                <a:ea typeface="Calibri" panose="020F0502020204030204" pitchFamily="34" charset="0"/>
              </a:rPr>
              <a:t> (12 months later), and therefore, </a:t>
            </a:r>
            <a:r>
              <a:rPr lang="en-US" b="1" dirty="0">
                <a:latin typeface="Times New Roman" panose="02020603050405020304" pitchFamily="18" charset="0"/>
                <a:ea typeface="Calibri" panose="020F0502020204030204" pitchFamily="34" charset="0"/>
              </a:rPr>
              <a:t>they are discounted </a:t>
            </a:r>
            <a:r>
              <a:rPr lang="en-US" dirty="0">
                <a:latin typeface="Times New Roman" panose="02020603050405020304" pitchFamily="18" charset="0"/>
                <a:ea typeface="Calibri" panose="020F0502020204030204" pitchFamily="34" charset="0"/>
              </a:rPr>
              <a:t>(see Table 2.5).</a:t>
            </a:r>
            <a:endParaRPr lang="en-US" sz="2400" dirty="0">
              <a:effectLst/>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49382" y="3477491"/>
            <a:ext cx="11720945" cy="3144982"/>
          </a:xfrm>
          <a:prstGeom prst="rect">
            <a:avLst/>
          </a:prstGeom>
          <a:noFill/>
          <a:ln>
            <a:noFill/>
          </a:ln>
        </p:spPr>
      </p:pic>
    </p:spTree>
    <p:extLst>
      <p:ext uri="{BB962C8B-B14F-4D97-AF65-F5344CB8AC3E}">
        <p14:creationId xmlns:p14="http://schemas.microsoft.com/office/powerpoint/2010/main" val="23051656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4073"/>
            <a:ext cx="10515600" cy="1468581"/>
          </a:xfrm>
        </p:spPr>
        <p:txBody>
          <a:bodyPr>
            <a:normAutofit fontScale="90000"/>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Bringing future costs (benefits) to the present: discounting</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42654"/>
            <a:ext cx="10515600" cy="5015345"/>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If two options for</a:t>
            </a:r>
            <a:r>
              <a:rPr lang="en-US" sz="1600" dirty="0">
                <a:latin typeface="MinionPro-Regular"/>
                <a:cs typeface="MinionPro-Regular"/>
              </a:rPr>
              <a:t> </a:t>
            </a:r>
            <a:r>
              <a:rPr lang="en-US" dirty="0">
                <a:latin typeface="Times New Roman" panose="02020603050405020304" pitchFamily="18" charset="0"/>
                <a:ea typeface="Calibri" panose="020F0502020204030204" pitchFamily="34" charset="0"/>
              </a:rPr>
              <a:t>dealing with heart disease were (</a:t>
            </a:r>
            <a:r>
              <a:rPr lang="en-US" dirty="0">
                <a:solidFill>
                  <a:srgbClr val="FF0000"/>
                </a:solidFill>
                <a:latin typeface="Times New Roman" panose="02020603050405020304" pitchFamily="18" charset="0"/>
                <a:ea typeface="Calibri" panose="020F0502020204030204" pitchFamily="34" charset="0"/>
              </a:rPr>
              <a:t>1</a:t>
            </a:r>
            <a:r>
              <a:rPr lang="en-US" dirty="0">
                <a:latin typeface="Times New Roman" panose="02020603050405020304" pitchFamily="18" charset="0"/>
                <a:ea typeface="Calibri" panose="020F0502020204030204" pitchFamily="34" charset="0"/>
              </a:rPr>
              <a:t>) </a:t>
            </a:r>
            <a:r>
              <a:rPr lang="en-US" dirty="0">
                <a:solidFill>
                  <a:srgbClr val="FF0000"/>
                </a:solidFill>
                <a:latin typeface="Times New Roman" panose="02020603050405020304" pitchFamily="18" charset="0"/>
                <a:ea typeface="Calibri" panose="020F0502020204030204" pitchFamily="34" charset="0"/>
              </a:rPr>
              <a:t>expanding funding for CABG</a:t>
            </a:r>
            <a:r>
              <a:rPr lang="en-US" dirty="0">
                <a:latin typeface="Times New Roman" panose="02020603050405020304" pitchFamily="18" charset="0"/>
                <a:ea typeface="Calibri" panose="020F0502020204030204" pitchFamily="34" charset="0"/>
              </a:rPr>
              <a:t>, and (</a:t>
            </a:r>
            <a:r>
              <a:rPr lang="en-US" dirty="0">
                <a:solidFill>
                  <a:srgbClr val="FF0000"/>
                </a:solidFill>
                <a:latin typeface="Times New Roman" panose="02020603050405020304" pitchFamily="18" charset="0"/>
                <a:ea typeface="Calibri" panose="020F0502020204030204" pitchFamily="34" charset="0"/>
              </a:rPr>
              <a:t>2</a:t>
            </a:r>
            <a:r>
              <a:rPr lang="en-US" dirty="0">
                <a:latin typeface="Times New Roman" panose="02020603050405020304" pitchFamily="18" charset="0"/>
                <a:ea typeface="Calibri" panose="020F0502020204030204" pitchFamily="34" charset="0"/>
              </a:rPr>
              <a:t>) a </a:t>
            </a:r>
            <a:r>
              <a:rPr lang="en-US" dirty="0">
                <a:solidFill>
                  <a:srgbClr val="FF0000"/>
                </a:solidFill>
                <a:latin typeface="Times New Roman" panose="02020603050405020304" pitchFamily="18" charset="0"/>
                <a:ea typeface="Calibri" panose="020F0502020204030204" pitchFamily="34" charset="0"/>
              </a:rPr>
              <a:t>health education campaign to influence diet and lifestyle</a:t>
            </a:r>
            <a:r>
              <a:rPr lang="en-US" dirty="0">
                <a:latin typeface="Times New Roman" panose="02020603050405020304" pitchFamily="18" charset="0"/>
                <a:ea typeface="Calibri" panose="020F0502020204030204" pitchFamily="34" charset="0"/>
              </a:rPr>
              <a:t>, we might expect option (1) to deliver benefits earlier (see Table 2.6).</a:t>
            </a: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814945" y="4100628"/>
            <a:ext cx="8562109" cy="2507990"/>
          </a:xfrm>
          <a:prstGeom prst="rect">
            <a:avLst/>
          </a:prstGeom>
          <a:noFill/>
          <a:ln>
            <a:noFill/>
          </a:ln>
        </p:spPr>
      </p:pic>
    </p:spTree>
    <p:extLst>
      <p:ext uri="{BB962C8B-B14F-4D97-AF65-F5344CB8AC3E}">
        <p14:creationId xmlns:p14="http://schemas.microsoft.com/office/powerpoint/2010/main" val="12792043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0946"/>
            <a:ext cx="10515600" cy="1357746"/>
          </a:xfrm>
        </p:spPr>
        <p:txBody>
          <a:bodyPr>
            <a:noAutofit/>
          </a:bodyPr>
          <a:lstStyle/>
          <a:p>
            <a:pPr algn="just">
              <a:lnSpc>
                <a:spcPct val="100000"/>
              </a:lnSpc>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Bringing future costs (benefits) to the present: discounting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4769139"/>
              </a:xfrm>
            </p:spPr>
            <p:txBody>
              <a:bodyPr>
                <a:normAutofit lnSpcReduction="1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A comparison of A and B (adjusted for the differential timing of resource outlays) would be made by discounting future costs to present values. The calculation is as follows. If </a:t>
                </a:r>
                <a:r>
                  <a:rPr lang="en-US" b="1" i="1" dirty="0">
                    <a:latin typeface="Times New Roman" panose="02020603050405020304" pitchFamily="18" charset="0"/>
                    <a:ea typeface="Calibri" panose="020F0502020204030204" pitchFamily="34" charset="0"/>
                    <a:cs typeface="Arial" panose="020B0604020202020204" pitchFamily="34" charset="0"/>
                  </a:rPr>
                  <a:t>P</a:t>
                </a:r>
                <a:r>
                  <a:rPr lang="en-US" i="1"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present value</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b="1" i="1" dirty="0" err="1">
                    <a:latin typeface="Times New Roman" panose="02020603050405020304" pitchFamily="18" charset="0"/>
                    <a:ea typeface="Calibri" panose="020F0502020204030204" pitchFamily="34" charset="0"/>
                    <a:cs typeface="Arial" panose="020B0604020202020204" pitchFamily="34" charset="0"/>
                  </a:rPr>
                  <a:t>F</a:t>
                </a:r>
                <a:r>
                  <a:rPr lang="en-US" b="1" i="1" baseline="-25000" dirty="0" err="1">
                    <a:latin typeface="Times New Roman" panose="02020603050405020304" pitchFamily="18" charset="0"/>
                    <a:ea typeface="Calibri" panose="020F0502020204030204" pitchFamily="34" charset="0"/>
                    <a:cs typeface="Arial" panose="020B0604020202020204" pitchFamily="34" charset="0"/>
                  </a:rPr>
                  <a:t>n</a:t>
                </a:r>
                <a:r>
                  <a:rPr lang="en-US" i="1"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future cost</a:t>
                </a:r>
                <a:r>
                  <a:rPr lang="en-US" dirty="0">
                    <a:latin typeface="Times New Roman" panose="02020603050405020304" pitchFamily="18" charset="0"/>
                    <a:ea typeface="Calibri" panose="020F0502020204030204" pitchFamily="34" charset="0"/>
                    <a:cs typeface="Arial" panose="020B0604020202020204" pitchFamily="34" charset="0"/>
                  </a:rPr>
                  <a:t>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year</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b="1" i="1" dirty="0">
                    <a:latin typeface="Times New Roman" panose="02020603050405020304" pitchFamily="18" charset="0"/>
                    <a:ea typeface="Calibri" panose="020F0502020204030204" pitchFamily="34" charset="0"/>
                    <a:cs typeface="Arial" panose="020B0604020202020204" pitchFamily="34" charset="0"/>
                  </a:rPr>
                  <a:t>n</a:t>
                </a:r>
                <a:r>
                  <a:rPr lang="en-US" dirty="0">
                    <a:latin typeface="Times New Roman" panose="02020603050405020304" pitchFamily="18" charset="0"/>
                    <a:ea typeface="Calibri" panose="020F0502020204030204" pitchFamily="34" charset="0"/>
                    <a:cs typeface="Arial" panose="020B0604020202020204" pitchFamily="34" charset="0"/>
                  </a:rPr>
                  <a:t>, and </a:t>
                </a:r>
                <a:r>
                  <a:rPr lang="en-US" b="1" i="1" dirty="0">
                    <a:latin typeface="Times New Roman" panose="02020603050405020304" pitchFamily="18" charset="0"/>
                    <a:ea typeface="Calibri" panose="020F0502020204030204" pitchFamily="34" charset="0"/>
                    <a:cs typeface="Arial" panose="020B0604020202020204" pitchFamily="34" charset="0"/>
                  </a:rPr>
                  <a:t>r</a:t>
                </a:r>
                <a:r>
                  <a:rPr lang="en-US" i="1"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annual interest </a:t>
                </a:r>
                <a:r>
                  <a:rPr lang="en-US" dirty="0">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discount</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rate </a:t>
                </a:r>
                <a:r>
                  <a:rPr lang="en-US" dirty="0">
                    <a:latin typeface="Times New Roman" panose="02020603050405020304" pitchFamily="18" charset="0"/>
                    <a:ea typeface="Calibri" panose="020F0502020204030204" pitchFamily="34" charset="0"/>
                    <a:cs typeface="Arial" panose="020B0604020202020204" pitchFamily="34" charset="0"/>
                  </a:rPr>
                  <a:t>(e.g. 0.05 or 5%), then:</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ea typeface="Times New Roman" panose="02020603050405020304" pitchFamily="18" charset="0"/>
                          <a:cs typeface="Times New Roman" panose="02020603050405020304" pitchFamily="18" charset="0"/>
                        </a:rPr>
                        <m:t>P</m:t>
                      </m:r>
                      <m:r>
                        <a:rPr lang="en-US" i="1">
                          <a:latin typeface="Cambria Math" panose="02040503050406030204" pitchFamily="18" charset="0"/>
                          <a:ea typeface="Cambria Math" panose="02040503050406030204" pitchFamily="18" charset="0"/>
                          <a:cs typeface="Cambria Math" panose="02040503050406030204" pitchFamily="18" charset="0"/>
                        </a:rPr>
                        <m:t>=</m:t>
                      </m:r>
                      <m:nary>
                        <m:naryPr>
                          <m:chr m:val="∑"/>
                          <m:grow m:val="on"/>
                          <m:ctrlPr>
                            <a:rPr lang="en-US" i="1">
                              <a:latin typeface="Cambria Math" panose="02040503050406030204" pitchFamily="18" charset="0"/>
                              <a:ea typeface="Times New Roman" panose="02020603050405020304" pitchFamily="18" charset="0"/>
                              <a:cs typeface="Times New Roman" panose="02020603050405020304" pitchFamily="18" charset="0"/>
                            </a:rPr>
                          </m:ctrlPr>
                        </m:naryPr>
                        <m:sub>
                          <m:r>
                            <a:rPr lang="en-US" i="1">
                              <a:latin typeface="Cambria Math" panose="02040503050406030204" pitchFamily="18" charset="0"/>
                              <a:ea typeface="Cambria Math" panose="02040503050406030204" pitchFamily="18" charset="0"/>
                              <a:cs typeface="Cambria Math" panose="02040503050406030204" pitchFamily="18" charset="0"/>
                            </a:rPr>
                            <m:t>𝑛</m:t>
                          </m:r>
                          <m:r>
                            <a:rPr lang="en-US" i="1">
                              <a:latin typeface="Cambria Math" panose="02040503050406030204" pitchFamily="18" charset="0"/>
                              <a:ea typeface="Cambria Math" panose="02040503050406030204" pitchFamily="18" charset="0"/>
                              <a:cs typeface="Cambria Math" panose="02040503050406030204" pitchFamily="18" charset="0"/>
                            </a:rPr>
                            <m:t>=1</m:t>
                          </m:r>
                        </m:sub>
                        <m:sup>
                          <m:r>
                            <a:rPr lang="en-US" i="1">
                              <a:latin typeface="Cambria Math" panose="02040503050406030204" pitchFamily="18" charset="0"/>
                              <a:ea typeface="Cambria Math" panose="02040503050406030204" pitchFamily="18" charset="0"/>
                              <a:cs typeface="Cambria Math" panose="02040503050406030204" pitchFamily="18" charset="0"/>
                            </a:rPr>
                            <m:t>3</m:t>
                          </m:r>
                        </m:sup>
                        <m:e>
                          <m:r>
                            <a:rPr lang="en-US" i="1">
                              <a:latin typeface="Cambria Math" panose="02040503050406030204" pitchFamily="18" charset="0"/>
                              <a:ea typeface="Times New Roman" panose="02020603050405020304" pitchFamily="18" charset="0"/>
                              <a:cs typeface="Times New Roman" panose="02020603050405020304" pitchFamily="18" charset="0"/>
                            </a:rPr>
                            <m:t>𝐹𝑛</m:t>
                          </m:r>
                          <m:r>
                            <a:rPr lang="en-US" i="1">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Cambria Math" panose="02040503050406030204" pitchFamily="18" charset="0"/>
                                  <a:cs typeface="Cambria Math" panose="02040503050406030204" pitchFamily="18" charset="0"/>
                                </a:rPr>
                                <m:t>(1+</m:t>
                              </m:r>
                              <m:r>
                                <a:rPr lang="en-US" i="1">
                                  <a:latin typeface="Cambria Math" panose="02040503050406030204" pitchFamily="18" charset="0"/>
                                  <a:ea typeface="Cambria Math" panose="02040503050406030204" pitchFamily="18" charset="0"/>
                                  <a:cs typeface="Cambria Math" panose="02040503050406030204" pitchFamily="18" charset="0"/>
                                </a:rPr>
                                <m:t>𝑟</m:t>
                              </m:r>
                              <m:r>
                                <a:rPr lang="en-US" i="1">
                                  <a:latin typeface="Cambria Math" panose="02040503050406030204" pitchFamily="18" charset="0"/>
                                  <a:ea typeface="Cambria Math" panose="02040503050406030204" pitchFamily="18" charset="0"/>
                                  <a:cs typeface="Cambria Math" panose="02040503050406030204" pitchFamily="18" charset="0"/>
                                </a:rPr>
                                <m:t>)</m:t>
                              </m:r>
                            </m:e>
                            <m:sup>
                              <m:r>
                                <a:rPr lang="en-US" i="1">
                                  <a:latin typeface="Cambria Math" panose="02040503050406030204" pitchFamily="18" charset="0"/>
                                  <a:ea typeface="Cambria Math" panose="02040503050406030204" pitchFamily="18" charset="0"/>
                                  <a:cs typeface="Cambria Math" panose="02040503050406030204" pitchFamily="18" charset="0"/>
                                </a:rPr>
                                <m:t>−</m:t>
                              </m:r>
                              <m:r>
                                <a:rPr lang="en-US" i="1">
                                  <a:latin typeface="Cambria Math" panose="02040503050406030204" pitchFamily="18" charset="0"/>
                                  <a:ea typeface="Cambria Math" panose="02040503050406030204" pitchFamily="18" charset="0"/>
                                  <a:cs typeface="Cambria Math" panose="02040503050406030204" pitchFamily="18" charset="0"/>
                                </a:rPr>
                                <m:t>𝑛</m:t>
                              </m:r>
                            </m:sup>
                          </m:sSup>
                        </m:e>
                      </m:nary>
                      <m:r>
                        <a:rPr lang="en-US"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en-US" i="1">
                              <a:latin typeface="Cambria Math" panose="02040503050406030204" pitchFamily="18" charset="0"/>
                              <a:ea typeface="Times New Roman" panose="02020603050405020304" pitchFamily="18" charset="0"/>
                              <a:cs typeface="Times New Roman" panose="02020603050405020304" pitchFamily="18" charset="0"/>
                            </a:rPr>
                            <m:t>𝐹</m:t>
                          </m:r>
                          <m:r>
                            <a:rPr lang="en-US" i="1">
                              <a:latin typeface="Cambria Math" panose="02040503050406030204" pitchFamily="18" charset="0"/>
                              <a:ea typeface="Times New Roman" panose="02020603050405020304" pitchFamily="18" charset="0"/>
                              <a:cs typeface="Times New Roman" panose="02020603050405020304" pitchFamily="18" charset="0"/>
                            </a:rPr>
                            <m:t>1</m:t>
                          </m:r>
                        </m:num>
                        <m:den>
                          <m:r>
                            <a:rPr lang="en-US" i="1">
                              <a:latin typeface="Cambria Math" panose="02040503050406030204" pitchFamily="18" charset="0"/>
                              <a:ea typeface="Times New Roman" panose="02020603050405020304" pitchFamily="18" charset="0"/>
                              <a:cs typeface="Times New Roman" panose="02020603050405020304" pitchFamily="18" charset="0"/>
                            </a:rPr>
                            <m:t>(1+</m:t>
                          </m:r>
                          <m:r>
                            <a:rPr lang="en-US" i="1">
                              <a:latin typeface="Cambria Math" panose="02040503050406030204" pitchFamily="18" charset="0"/>
                              <a:ea typeface="Times New Roman" panose="02020603050405020304" pitchFamily="18" charset="0"/>
                              <a:cs typeface="Times New Roman" panose="02020603050405020304" pitchFamily="18" charset="0"/>
                            </a:rPr>
                            <m:t>𝑟</m:t>
                          </m:r>
                          <m:r>
                            <a:rPr lang="en-US" i="1">
                              <a:latin typeface="Cambria Math" panose="02040503050406030204" pitchFamily="18" charset="0"/>
                              <a:ea typeface="Times New Roman" panose="02020603050405020304" pitchFamily="18" charset="0"/>
                              <a:cs typeface="Times New Roman" panose="02020603050405020304" pitchFamily="18" charset="0"/>
                            </a:rPr>
                            <m:t>)</m:t>
                          </m:r>
                        </m:den>
                      </m:f>
                      <m:r>
                        <a:rPr lang="en-US"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en-US" i="1">
                              <a:latin typeface="Cambria Math" panose="02040503050406030204" pitchFamily="18" charset="0"/>
                              <a:ea typeface="Times New Roman" panose="02020603050405020304" pitchFamily="18" charset="0"/>
                              <a:cs typeface="Times New Roman" panose="02020603050405020304" pitchFamily="18" charset="0"/>
                            </a:rPr>
                            <m:t>𝐹</m:t>
                          </m:r>
                          <m:r>
                            <a:rPr lang="en-US" i="1">
                              <a:latin typeface="Cambria Math" panose="02040503050406030204" pitchFamily="18" charset="0"/>
                              <a:ea typeface="Times New Roman" panose="02020603050405020304" pitchFamily="18" charset="0"/>
                              <a:cs typeface="Times New Roman" panose="02020603050405020304" pitchFamily="18" charset="0"/>
                            </a:rPr>
                            <m:t>2</m:t>
                          </m:r>
                        </m:num>
                        <m:den>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Cambria Math" panose="02040503050406030204" pitchFamily="18" charset="0"/>
                                  <a:cs typeface="Cambria Math" panose="02040503050406030204" pitchFamily="18" charset="0"/>
                                </a:rPr>
                                <m:t>(1+</m:t>
                              </m:r>
                              <m:r>
                                <a:rPr lang="en-US" i="1">
                                  <a:latin typeface="Cambria Math" panose="02040503050406030204" pitchFamily="18" charset="0"/>
                                  <a:ea typeface="Cambria Math" panose="02040503050406030204" pitchFamily="18" charset="0"/>
                                  <a:cs typeface="Cambria Math" panose="02040503050406030204" pitchFamily="18" charset="0"/>
                                </a:rPr>
                                <m:t>𝑟</m:t>
                              </m:r>
                              <m:r>
                                <a:rPr lang="en-US" i="1">
                                  <a:latin typeface="Cambria Math" panose="02040503050406030204" pitchFamily="18" charset="0"/>
                                  <a:ea typeface="Cambria Math" panose="02040503050406030204" pitchFamily="18" charset="0"/>
                                  <a:cs typeface="Cambria Math" panose="02040503050406030204" pitchFamily="18" charset="0"/>
                                </a:rPr>
                                <m:t>)</m:t>
                              </m:r>
                            </m:e>
                            <m:sup>
                              <m:r>
                                <a:rPr lang="en-US" i="1">
                                  <a:latin typeface="Cambria Math" panose="02040503050406030204" pitchFamily="18" charset="0"/>
                                  <a:ea typeface="Cambria Math" panose="02040503050406030204" pitchFamily="18" charset="0"/>
                                  <a:cs typeface="Cambria Math" panose="02040503050406030204" pitchFamily="18" charset="0"/>
                                </a:rPr>
                                <m:t>2</m:t>
                              </m:r>
                            </m:sup>
                          </m:sSup>
                        </m:den>
                      </m:f>
                      <m:r>
                        <a:rPr lang="en-US"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en-US" i="1">
                              <a:latin typeface="Cambria Math" panose="02040503050406030204" pitchFamily="18" charset="0"/>
                              <a:ea typeface="Times New Roman" panose="02020603050405020304" pitchFamily="18" charset="0"/>
                              <a:cs typeface="Times New Roman" panose="02020603050405020304" pitchFamily="18" charset="0"/>
                            </a:rPr>
                            <m:t>𝐹</m:t>
                          </m:r>
                          <m:r>
                            <a:rPr lang="en-US" i="1">
                              <a:latin typeface="Cambria Math" panose="02040503050406030204" pitchFamily="18" charset="0"/>
                              <a:ea typeface="Times New Roman" panose="02020603050405020304" pitchFamily="18" charset="0"/>
                              <a:cs typeface="Times New Roman" panose="02020603050405020304" pitchFamily="18" charset="0"/>
                            </a:rPr>
                            <m:t>3</m:t>
                          </m:r>
                        </m:num>
                        <m:den>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Cambria Math" panose="02040503050406030204" pitchFamily="18" charset="0"/>
                                  <a:cs typeface="Cambria Math" panose="02040503050406030204" pitchFamily="18" charset="0"/>
                                </a:rPr>
                                <m:t>(1+</m:t>
                              </m:r>
                              <m:r>
                                <a:rPr lang="en-US" i="1">
                                  <a:latin typeface="Cambria Math" panose="02040503050406030204" pitchFamily="18" charset="0"/>
                                  <a:ea typeface="Cambria Math" panose="02040503050406030204" pitchFamily="18" charset="0"/>
                                  <a:cs typeface="Cambria Math" panose="02040503050406030204" pitchFamily="18" charset="0"/>
                                </a:rPr>
                                <m:t>𝑟</m:t>
                              </m:r>
                              <m:r>
                                <a:rPr lang="en-US" i="1">
                                  <a:latin typeface="Cambria Math" panose="02040503050406030204" pitchFamily="18" charset="0"/>
                                  <a:ea typeface="Cambria Math" panose="02040503050406030204" pitchFamily="18" charset="0"/>
                                  <a:cs typeface="Cambria Math" panose="02040503050406030204" pitchFamily="18" charset="0"/>
                                </a:rPr>
                                <m:t>)</m:t>
                              </m:r>
                            </m:e>
                            <m:sup>
                              <m:r>
                                <a:rPr lang="en-US" i="1">
                                  <a:latin typeface="Cambria Math" panose="02040503050406030204" pitchFamily="18" charset="0"/>
                                  <a:ea typeface="Cambria Math" panose="02040503050406030204" pitchFamily="18" charset="0"/>
                                  <a:cs typeface="Cambria Math" panose="02040503050406030204" pitchFamily="18" charset="0"/>
                                </a:rPr>
                                <m:t>3</m:t>
                              </m:r>
                            </m:sup>
                          </m:sSup>
                        </m:den>
                      </m:f>
                    </m:oMath>
                  </m:oMathPara>
                </a14:m>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en-US" i="1">
                              <a:latin typeface="Cambria Math" panose="02040503050406030204" pitchFamily="18" charset="0"/>
                              <a:ea typeface="Times New Roman" panose="02020603050405020304" pitchFamily="18" charset="0"/>
                              <a:cs typeface="Times New Roman" panose="02020603050405020304" pitchFamily="18" charset="0"/>
                            </a:rPr>
                            <m:t>𝐹</m:t>
                          </m:r>
                          <m:r>
                            <a:rPr lang="en-US" i="1">
                              <a:latin typeface="Cambria Math" panose="02040503050406030204" pitchFamily="18" charset="0"/>
                              <a:ea typeface="Times New Roman" panose="02020603050405020304" pitchFamily="18" charset="0"/>
                              <a:cs typeface="Times New Roman" panose="02020603050405020304" pitchFamily="18" charset="0"/>
                            </a:rPr>
                            <m:t>1</m:t>
                          </m:r>
                        </m:num>
                        <m:den>
                          <m:r>
                            <a:rPr lang="en-US" i="1">
                              <a:latin typeface="Cambria Math" panose="02040503050406030204" pitchFamily="18" charset="0"/>
                              <a:ea typeface="Times New Roman" panose="02020603050405020304" pitchFamily="18" charset="0"/>
                              <a:cs typeface="Times New Roman" panose="02020603050405020304" pitchFamily="18" charset="0"/>
                            </a:rPr>
                            <m:t>(1.05)</m:t>
                          </m:r>
                        </m:den>
                      </m:f>
                      <m:r>
                        <a:rPr lang="en-US"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en-US" i="1">
                              <a:latin typeface="Cambria Math" panose="02040503050406030204" pitchFamily="18" charset="0"/>
                              <a:ea typeface="Times New Roman" panose="02020603050405020304" pitchFamily="18" charset="0"/>
                              <a:cs typeface="Times New Roman" panose="02020603050405020304" pitchFamily="18" charset="0"/>
                            </a:rPr>
                            <m:t>𝐹</m:t>
                          </m:r>
                          <m:r>
                            <a:rPr lang="en-US" i="1">
                              <a:latin typeface="Cambria Math" panose="02040503050406030204" pitchFamily="18" charset="0"/>
                              <a:ea typeface="Times New Roman" panose="02020603050405020304" pitchFamily="18" charset="0"/>
                              <a:cs typeface="Times New Roman" panose="02020603050405020304" pitchFamily="18" charset="0"/>
                            </a:rPr>
                            <m:t>2</m:t>
                          </m:r>
                        </m:num>
                        <m:den>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Cambria Math" panose="02040503050406030204" pitchFamily="18" charset="0"/>
                                  <a:cs typeface="Cambria Math" panose="02040503050406030204" pitchFamily="18" charset="0"/>
                                </a:rPr>
                                <m:t>(1.05)</m:t>
                              </m:r>
                            </m:e>
                            <m:sup>
                              <m:r>
                                <a:rPr lang="en-US" i="1">
                                  <a:latin typeface="Cambria Math" panose="02040503050406030204" pitchFamily="18" charset="0"/>
                                  <a:ea typeface="Cambria Math" panose="02040503050406030204" pitchFamily="18" charset="0"/>
                                  <a:cs typeface="Cambria Math" panose="02040503050406030204" pitchFamily="18" charset="0"/>
                                </a:rPr>
                                <m:t>2</m:t>
                              </m:r>
                            </m:sup>
                          </m:sSup>
                        </m:den>
                      </m:f>
                      <m:r>
                        <a:rPr lang="en-US"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en-US" i="1">
                              <a:latin typeface="Cambria Math" panose="02040503050406030204" pitchFamily="18" charset="0"/>
                              <a:ea typeface="Times New Roman" panose="02020603050405020304" pitchFamily="18" charset="0"/>
                              <a:cs typeface="Times New Roman" panose="02020603050405020304" pitchFamily="18" charset="0"/>
                            </a:rPr>
                            <m:t>𝐹</m:t>
                          </m:r>
                          <m:r>
                            <a:rPr lang="en-US" i="1">
                              <a:latin typeface="Cambria Math" panose="02040503050406030204" pitchFamily="18" charset="0"/>
                              <a:ea typeface="Times New Roman" panose="02020603050405020304" pitchFamily="18" charset="0"/>
                              <a:cs typeface="Times New Roman" panose="02020603050405020304" pitchFamily="18" charset="0"/>
                            </a:rPr>
                            <m:t>3</m:t>
                          </m:r>
                        </m:num>
                        <m:den>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n-US" i="1">
                                  <a:latin typeface="Cambria Math" panose="02040503050406030204" pitchFamily="18" charset="0"/>
                                  <a:ea typeface="Cambria Math" panose="02040503050406030204" pitchFamily="18" charset="0"/>
                                  <a:cs typeface="Cambria Math" panose="02040503050406030204" pitchFamily="18" charset="0"/>
                                </a:rPr>
                                <m:t>(1.05)</m:t>
                              </m:r>
                            </m:e>
                            <m:sup>
                              <m:r>
                                <a:rPr lang="en-US" i="1">
                                  <a:latin typeface="Cambria Math" panose="02040503050406030204" pitchFamily="18" charset="0"/>
                                  <a:ea typeface="Cambria Math" panose="02040503050406030204" pitchFamily="18" charset="0"/>
                                  <a:cs typeface="Cambria Math" panose="02040503050406030204" pitchFamily="18" charset="0"/>
                                </a:rPr>
                                <m:t>3</m:t>
                              </m:r>
                            </m:sup>
                          </m:sSup>
                        </m:den>
                      </m:f>
                    </m:oMath>
                  </m:oMathPara>
                </a14:m>
                <a:endParaRPr lang="en-US" sz="20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4769139"/>
              </a:xfrm>
              <a:blipFill>
                <a:blip r:embed="rId2"/>
                <a:stretch>
                  <a:fillRect l="-1217" t="-1405" r="-1159"/>
                </a:stretch>
              </a:blipFill>
            </p:spPr>
            <p:txBody>
              <a:bodyPr/>
              <a:lstStyle/>
              <a:p>
                <a:r>
                  <a:rPr lang="en-US">
                    <a:noFill/>
                  </a:rPr>
                  <a:t> </a:t>
                </a:r>
              </a:p>
            </p:txBody>
          </p:sp>
        </mc:Fallback>
      </mc:AlternateContent>
    </p:spTree>
    <p:extLst>
      <p:ext uri="{BB962C8B-B14F-4D97-AF65-F5344CB8AC3E}">
        <p14:creationId xmlns:p14="http://schemas.microsoft.com/office/powerpoint/2010/main" val="18744000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00000"/>
              </a:lnSpc>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Bringing future costs (benefits) to the present: discounting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5"/>
                <a:ext cx="10515600" cy="4713720"/>
              </a:xfrm>
            </p:spPr>
            <p:txBody>
              <a:bodyPr>
                <a:normAutofit lnSpcReduction="10000"/>
              </a:bodyPr>
              <a:lstStyle/>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In our example this gives the present value of cost of A = 26.79; present value of cost of B = 26.81. This assumes that the costs all occur at the end of each year. An alternative assumption that is commonly used is to assume that the costs all occur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at the beginning of each year</a:t>
                </a:r>
                <a:r>
                  <a:rPr lang="en-US" dirty="0">
                    <a:latin typeface="Times New Roman" panose="02020603050405020304" pitchFamily="18" charset="0"/>
                    <a:ea typeface="Calibri" panose="020F0502020204030204" pitchFamily="34" charset="0"/>
                    <a:cs typeface="Arial" panose="020B0604020202020204" pitchFamily="34" charset="0"/>
                  </a:rPr>
                  <a:t>. Then,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Year 1 costs need not be discounted</a:t>
                </a:r>
                <a:r>
                  <a:rPr lang="en-US" dirty="0">
                    <a:latin typeface="Times New Roman" panose="02020603050405020304" pitchFamily="18" charset="0"/>
                    <a:ea typeface="Calibri" panose="020F0502020204030204" pitchFamily="34" charset="0"/>
                    <a:cs typeface="Arial" panose="020B0604020202020204" pitchFamily="34" charset="0"/>
                  </a:rPr>
                  <a:t>, Year 2 costs should be discounted by 1 year, and so on. Calculated in this way, the previous example is: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ea typeface="Calibri" panose="020F0502020204030204" pitchFamily="34" charset="0"/>
                          <a:cs typeface="Times New Roman" panose="02020603050405020304" pitchFamily="18" charset="0"/>
                        </a:rPr>
                        <m:t>P</m:t>
                      </m:r>
                      <m:r>
                        <a:rPr lang="en-US" i="1">
                          <a:latin typeface="Cambria Math" panose="02040503050406030204" pitchFamily="18" charset="0"/>
                          <a:ea typeface="Calibri" panose="020F0502020204030204" pitchFamily="34" charset="0"/>
                          <a:cs typeface="Times New Roman" panose="02020603050405020304" pitchFamily="18" charset="0"/>
                        </a:rPr>
                        <m:t>=</m:t>
                      </m:r>
                      <m:nary>
                        <m:naryPr>
                          <m:chr m:val="∑"/>
                          <m:grow m:val="on"/>
                          <m:ctrlPr>
                            <a:rPr lang="en-US" i="1">
                              <a:latin typeface="Cambria Math" panose="02040503050406030204" pitchFamily="18" charset="0"/>
                              <a:ea typeface="Calibri" panose="020F0502020204030204" pitchFamily="34" charset="0"/>
                              <a:cs typeface="Times New Roman" panose="02020603050405020304" pitchFamily="18" charset="0"/>
                            </a:rPr>
                          </m:ctrlPr>
                        </m:naryPr>
                        <m:sub>
                          <m:r>
                            <a:rPr lang="en-US" i="1">
                              <a:latin typeface="Cambria Math" panose="02040503050406030204" pitchFamily="18" charset="0"/>
                              <a:ea typeface="Calibri" panose="020F0502020204030204" pitchFamily="34" charset="0"/>
                              <a:cs typeface="Times New Roman" panose="02020603050405020304" pitchFamily="18" charset="0"/>
                            </a:rPr>
                            <m:t>𝑛</m:t>
                          </m:r>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0</m:t>
                          </m:r>
                        </m:sub>
                        <m:sup>
                          <m:r>
                            <a:rPr lang="en-US" i="1">
                              <a:latin typeface="Cambria Math" panose="02040503050406030204" pitchFamily="18" charset="0"/>
                              <a:ea typeface="Calibri" panose="020F0502020204030204" pitchFamily="34" charset="0"/>
                              <a:cs typeface="Times New Roman" panose="02020603050405020304" pitchFamily="18" charset="0"/>
                            </a:rPr>
                            <m:t>2</m:t>
                          </m:r>
                        </m:sup>
                        <m:e>
                          <m:r>
                            <a:rPr lang="en-US" i="1">
                              <a:latin typeface="Cambria Math" panose="02040503050406030204" pitchFamily="18" charset="0"/>
                              <a:ea typeface="Calibri" panose="020F0502020204030204" pitchFamily="34" charset="0"/>
                              <a:cs typeface="Times New Roman" panose="02020603050405020304" pitchFamily="18" charset="0"/>
                            </a:rPr>
                            <m:t>𝐹𝑛</m:t>
                          </m:r>
                          <m:r>
                            <a:rPr lang="en-US" i="1">
                              <a:latin typeface="Cambria Math" panose="02040503050406030204" pitchFamily="18" charset="0"/>
                              <a:ea typeface="Calibri" panose="020F0502020204030204" pitchFamily="34" charset="0"/>
                              <a:cs typeface="Times New Roman" panose="02020603050405020304" pitchFamily="18" charset="0"/>
                            </a:rPr>
                            <m:t> </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1</m:t>
                              </m:r>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𝑟</m:t>
                              </m:r>
                              <m:r>
                                <a:rPr lang="en-US" i="1">
                                  <a:latin typeface="Cambria Math" panose="02040503050406030204" pitchFamily="18" charset="0"/>
                                  <a:ea typeface="Calibri" panose="020F0502020204030204" pitchFamily="34" charset="0"/>
                                  <a:cs typeface="Times New Roman" panose="02020603050405020304" pitchFamily="18" charset="0"/>
                                </a:rPr>
                                <m:t>)</m:t>
                              </m:r>
                            </m:e>
                            <m:sup>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𝑛</m:t>
                              </m:r>
                            </m:sup>
                          </m:sSup>
                        </m:e>
                      </m:nary>
                      <m:r>
                        <a:rPr lang="en-US" i="1">
                          <a:latin typeface="Cambria Math" panose="02040503050406030204" pitchFamily="18" charset="0"/>
                          <a:ea typeface="Calibri" panose="020F0502020204030204" pitchFamily="34" charset="0"/>
                          <a:cs typeface="Times New Roman" panose="02020603050405020304" pitchFamily="18" charset="0"/>
                        </a:rPr>
                        <m:t>=</m:t>
                      </m:r>
                      <m:r>
                        <m:rPr>
                          <m:sty m:val="p"/>
                        </m:rPr>
                        <a:rPr lang="en-US">
                          <a:latin typeface="Cambria Math" panose="02040503050406030204" pitchFamily="18" charset="0"/>
                          <a:ea typeface="Calibri" panose="020F0502020204030204" pitchFamily="34" charset="0"/>
                          <a:cs typeface="Times New Roman" panose="02020603050405020304" pitchFamily="18" charset="0"/>
                        </a:rPr>
                        <m:t>F</m:t>
                      </m:r>
                      <m:r>
                        <a:rPr lang="en-US">
                          <a:latin typeface="Cambria Math" panose="02040503050406030204" pitchFamily="18" charset="0"/>
                          <a:ea typeface="Calibri" panose="020F0502020204030204" pitchFamily="34" charset="0"/>
                          <a:cs typeface="Times New Roman" panose="02020603050405020304" pitchFamily="18" charset="0"/>
                        </a:rPr>
                        <m:t>0</m:t>
                      </m:r>
                      <m:r>
                        <a:rPr lang="en-US" i="1">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i="1">
                              <a:latin typeface="Cambria Math" panose="02040503050406030204" pitchFamily="18" charset="0"/>
                              <a:ea typeface="Calibri" panose="020F0502020204030204" pitchFamily="34" charset="0"/>
                              <a:cs typeface="Times New Roman" panose="02020603050405020304" pitchFamily="18" charset="0"/>
                            </a:rPr>
                            <m:t>𝐹</m:t>
                          </m:r>
                          <m:r>
                            <a:rPr lang="en-US" i="1">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1</m:t>
                              </m:r>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𝑟</m:t>
                              </m:r>
                              <m:r>
                                <a:rPr lang="en-US" i="1">
                                  <a:latin typeface="Cambria Math" panose="02040503050406030204" pitchFamily="18" charset="0"/>
                                  <a:ea typeface="Calibri" panose="020F0502020204030204" pitchFamily="34" charset="0"/>
                                  <a:cs typeface="Times New Roman" panose="02020603050405020304" pitchFamily="18" charset="0"/>
                                </a:rPr>
                                <m:t>)</m:t>
                              </m:r>
                            </m:e>
                            <m:sup/>
                          </m:sSup>
                        </m:den>
                      </m:f>
                      <m:r>
                        <a:rPr lang="en-US" i="1">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i="1">
                              <a:latin typeface="Cambria Math" panose="02040503050406030204" pitchFamily="18" charset="0"/>
                              <a:ea typeface="Calibri" panose="020F0502020204030204" pitchFamily="34" charset="0"/>
                              <a:cs typeface="Times New Roman" panose="02020603050405020304" pitchFamily="18" charset="0"/>
                            </a:rPr>
                            <m:t>𝐹</m:t>
                          </m:r>
                          <m:r>
                            <a:rPr lang="en-US" i="1">
                              <a:latin typeface="Cambria Math" panose="02040503050406030204" pitchFamily="18" charset="0"/>
                              <a:ea typeface="Calibri" panose="020F0502020204030204" pitchFamily="34" charset="0"/>
                              <a:cs typeface="Times New Roman" panose="02020603050405020304" pitchFamily="18" charset="0"/>
                            </a:rPr>
                            <m:t>2</m:t>
                          </m:r>
                        </m:num>
                        <m:den>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1</m:t>
                              </m:r>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𝑟</m:t>
                              </m:r>
                              <m:r>
                                <a:rPr lang="en-US" i="1">
                                  <a:latin typeface="Cambria Math" panose="02040503050406030204" pitchFamily="18" charset="0"/>
                                  <a:ea typeface="Calibri" panose="020F0502020204030204" pitchFamily="34" charset="0"/>
                                  <a:cs typeface="Times New Roman" panose="02020603050405020304" pitchFamily="18" charset="0"/>
                                </a:rPr>
                                <m:t>)</m:t>
                              </m:r>
                            </m:e>
                            <m:sup>
                              <m:r>
                                <a:rPr lang="en-US" b="0" i="1" smtClean="0">
                                  <a:latin typeface="Cambria Math" panose="02040503050406030204" pitchFamily="18" charset="0"/>
                                  <a:ea typeface="Calibri" panose="020F0502020204030204" pitchFamily="34" charset="0"/>
                                  <a:cs typeface="Times New Roman" panose="02020603050405020304" pitchFamily="18" charset="0"/>
                                </a:rPr>
                                <m:t>2</m:t>
                              </m:r>
                            </m:sup>
                          </m:sSup>
                        </m:den>
                      </m:f>
                    </m:oMath>
                  </m:oMathPara>
                </a14:m>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5"/>
                <a:ext cx="10515600" cy="4713720"/>
              </a:xfrm>
              <a:blipFill>
                <a:blip r:embed="rId2"/>
                <a:stretch>
                  <a:fillRect l="-1217" t="-1421" r="-1159"/>
                </a:stretch>
              </a:blipFill>
            </p:spPr>
            <p:txBody>
              <a:bodyPr/>
              <a:lstStyle/>
              <a:p>
                <a:r>
                  <a:rPr lang="en-US">
                    <a:noFill/>
                  </a:rPr>
                  <a:t> </a:t>
                </a:r>
              </a:p>
            </p:txBody>
          </p:sp>
        </mc:Fallback>
      </mc:AlternateContent>
    </p:spTree>
    <p:extLst>
      <p:ext uri="{BB962C8B-B14F-4D97-AF65-F5344CB8AC3E}">
        <p14:creationId xmlns:p14="http://schemas.microsoft.com/office/powerpoint/2010/main" val="16581288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lnSpc>
                <a:spcPct val="100000"/>
              </a:lnSpc>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Bringing future costs (benefits) to the present: discounting</a:t>
            </a:r>
            <a:endParaRPr lang="en-US" dirty="0"/>
          </a:p>
        </p:txBody>
      </p:sp>
      <p:sp>
        <p:nvSpPr>
          <p:cNvPr id="3" name="Content Placeholder 2"/>
          <p:cNvSpPr>
            <a:spLocks noGrp="1"/>
          </p:cNvSpPr>
          <p:nvPr>
            <p:ph idx="1"/>
          </p:nvPr>
        </p:nvSpPr>
        <p:spPr>
          <a:xfrm>
            <a:off x="838200" y="1825625"/>
            <a:ext cx="10515600" cy="4713720"/>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The present value of A = 28.13 and the present value of B = 28.15</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algn="just">
              <a:lnSpc>
                <a:spcPct val="115000"/>
              </a:lnSpc>
              <a:spcBef>
                <a:spcPts val="0"/>
              </a:spcBef>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The </a:t>
            </a:r>
            <a:r>
              <a:rPr lang="en-US" dirty="0">
                <a:latin typeface="Times New Roman" panose="02020603050405020304" pitchFamily="18" charset="0"/>
                <a:ea typeface="Calibri" panose="020F0502020204030204" pitchFamily="34" charset="0"/>
                <a:cs typeface="Arial" panose="020B0604020202020204" pitchFamily="34" charset="0"/>
              </a:rPr>
              <a:t>factor (1 + r)</a:t>
            </a:r>
            <a:r>
              <a:rPr lang="en-US" baseline="30000" dirty="0">
                <a:latin typeface="Times New Roman" panose="02020603050405020304" pitchFamily="18" charset="0"/>
                <a:ea typeface="Calibri" panose="020F0502020204030204" pitchFamily="34" charset="0"/>
                <a:cs typeface="Arial" panose="020B0604020202020204" pitchFamily="34" charset="0"/>
              </a:rPr>
              <a:t>−n</a:t>
            </a:r>
            <a:r>
              <a:rPr lang="en-US" dirty="0">
                <a:latin typeface="Times New Roman" panose="02020603050405020304" pitchFamily="18" charset="0"/>
                <a:ea typeface="Calibri" panose="020F0502020204030204" pitchFamily="34" charset="0"/>
                <a:cs typeface="Arial" panose="020B0604020202020204" pitchFamily="34" charset="0"/>
              </a:rPr>
              <a:t> is known as the discount factor and can be obtained for a given </a:t>
            </a:r>
            <a:r>
              <a:rPr lang="en-US" b="1" i="1" dirty="0">
                <a:latin typeface="Times New Roman" panose="02020603050405020304" pitchFamily="18" charset="0"/>
                <a:ea typeface="Calibri" panose="020F0502020204030204" pitchFamily="34" charset="0"/>
                <a:cs typeface="Arial" panose="020B0604020202020204" pitchFamily="34" charset="0"/>
              </a:rPr>
              <a:t>n</a:t>
            </a:r>
            <a:r>
              <a:rPr lang="en-US" dirty="0">
                <a:latin typeface="Times New Roman" panose="02020603050405020304" pitchFamily="18" charset="0"/>
                <a:ea typeface="Calibri" panose="020F0502020204030204" pitchFamily="34" charset="0"/>
                <a:cs typeface="Arial" panose="020B0604020202020204" pitchFamily="34" charset="0"/>
              </a:rPr>
              <a:t> and </a:t>
            </a:r>
            <a:r>
              <a:rPr lang="en-US" b="1" i="1" dirty="0">
                <a:latin typeface="Times New Roman" panose="02020603050405020304" pitchFamily="18" charset="0"/>
                <a:ea typeface="Calibri" panose="020F0502020204030204" pitchFamily="34" charset="0"/>
                <a:cs typeface="Arial" panose="020B0604020202020204" pitchFamily="34" charset="0"/>
              </a:rPr>
              <a:t>r</a:t>
            </a:r>
            <a:r>
              <a:rPr lang="en-US" dirty="0">
                <a:latin typeface="Times New Roman" panose="02020603050405020304" pitchFamily="18" charset="0"/>
                <a:ea typeface="Calibri" panose="020F0502020204030204" pitchFamily="34" charset="0"/>
                <a:cs typeface="Arial" panose="020B0604020202020204" pitchFamily="34" charset="0"/>
              </a:rPr>
              <a:t> from Table A2.1.1 in Annex 2.1 For example, the discount factor for three periods (years) at a discount rate of 5% is 0.8638.</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0163829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0836"/>
            <a:ext cx="10515600" cy="1233056"/>
          </a:xfrm>
        </p:spPr>
        <p:txBody>
          <a:bodyPr/>
          <a:lstStyle/>
          <a:p>
            <a:pPr algn="just">
              <a:lnSpc>
                <a:spcPct val="100000"/>
              </a:lnSpc>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Bringing future costs (benefits) to the present: discounting</a:t>
            </a:r>
            <a:endParaRPr lang="en-US" dirty="0"/>
          </a:p>
        </p:txBody>
      </p:sp>
      <p:sp>
        <p:nvSpPr>
          <p:cNvPr id="3" name="Content Placeholder 2"/>
          <p:cNvSpPr>
            <a:spLocks noGrp="1"/>
          </p:cNvSpPr>
          <p:nvPr>
            <p:ph idx="1"/>
          </p:nvPr>
        </p:nvSpPr>
        <p:spPr>
          <a:xfrm>
            <a:off x="838200" y="1246909"/>
            <a:ext cx="10515600" cy="5611091"/>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Another example looks at discounting both the estimated costs and estimated savings over 3 years of operating a new asthma clinic (using a 3% discount rate and no discounting for first-year costs and savings).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This </a:t>
            </a:r>
            <a:r>
              <a:rPr lang="en-US" dirty="0">
                <a:latin typeface="Times New Roman" panose="02020603050405020304" pitchFamily="18" charset="0"/>
                <a:ea typeface="Calibri" panose="020F0502020204030204" pitchFamily="34" charset="0"/>
                <a:cs typeface="Arial" panose="020B0604020202020204" pitchFamily="34" charset="0"/>
              </a:rPr>
              <a:t>example shows why discounting (adjustment for the time value of money) is needed when extrapolating estimated costs and savings into the future.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Start-up</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first-year</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costs of the clinic may be higher than in year 2 and year 3</a:t>
            </a:r>
            <a:r>
              <a:rPr lang="en-US" dirty="0">
                <a:latin typeface="Times New Roman" panose="02020603050405020304" pitchFamily="18" charset="0"/>
                <a:ea typeface="Calibri" panose="020F0502020204030204" pitchFamily="34" charset="0"/>
                <a:cs typeface="Arial" panose="020B0604020202020204" pitchFamily="34" charset="0"/>
              </a:rPr>
              <a:t>. The savings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attributable to fewer hospitalizations and emergency room visits</a:t>
            </a:r>
            <a:r>
              <a:rPr lang="en-US" dirty="0">
                <a:latin typeface="Times New Roman" panose="02020603050405020304" pitchFamily="18" charset="0"/>
                <a:ea typeface="Calibri" panose="020F0502020204030204" pitchFamily="34" charset="0"/>
                <a:cs typeface="Arial" panose="020B0604020202020204" pitchFamily="34" charset="0"/>
              </a:rPr>
              <a:t>) may not be seen until after the first year of operation of the clinic. All costs and savings must be valued at one point in time (year 1 or present value) to more accurately compare costs with savings (see Table 2.7).</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3502181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6470072"/>
            <a:ext cx="9144001" cy="387927"/>
          </a:xfrm>
        </p:spPr>
        <p:txBody>
          <a:bodyPr>
            <a:normAutofit fontScale="85000" lnSpcReduction="20000"/>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Table 2.7 Discounting costs and savings for an asthma clinic</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523998" y="0"/>
            <a:ext cx="9144001" cy="6470072"/>
          </a:xfrm>
          <a:prstGeom prst="rect">
            <a:avLst/>
          </a:prstGeom>
          <a:noFill/>
          <a:ln>
            <a:noFill/>
          </a:ln>
        </p:spPr>
      </p:pic>
    </p:spTree>
    <p:extLst>
      <p:ext uri="{BB962C8B-B14F-4D97-AF65-F5344CB8AC3E}">
        <p14:creationId xmlns:p14="http://schemas.microsoft.com/office/powerpoint/2010/main" val="27380249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7309"/>
            <a:ext cx="10515600" cy="1188316"/>
          </a:xfrm>
        </p:spPr>
        <p:txBody>
          <a:bodyPr>
            <a:normAutofit/>
          </a:bodyPr>
          <a:lstStyle/>
          <a:p>
            <a:pPr algn="just">
              <a:lnSpc>
                <a:spcPct val="100000"/>
              </a:lnSpc>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Cost of illness </a:t>
            </a:r>
            <a:endParaRPr lang="en-US" sz="4800" dirty="0"/>
          </a:p>
        </p:txBody>
      </p:sp>
      <p:sp>
        <p:nvSpPr>
          <p:cNvPr id="3" name="Content Placeholder 2"/>
          <p:cNvSpPr>
            <a:spLocks noGrp="1"/>
          </p:cNvSpPr>
          <p:nvPr>
            <p:ph idx="1"/>
          </p:nvPr>
        </p:nvSpPr>
        <p:spPr>
          <a:xfrm>
            <a:off x="838200" y="1825625"/>
            <a:ext cx="10515600" cy="4713720"/>
          </a:xfrm>
        </p:spPr>
        <p:txBody>
          <a:bodyPr>
            <a:normAutofit/>
          </a:bodyPr>
          <a:lstStyle/>
          <a:p>
            <a:pPr marL="0" algn="just">
              <a:lnSpc>
                <a:spcPct val="115000"/>
              </a:lnSpc>
              <a:spcBef>
                <a:spcPts val="0"/>
              </a:spcBef>
              <a:spcAft>
                <a:spcPts val="800"/>
              </a:spcAft>
            </a:pPr>
            <a:r>
              <a:rPr lang="en-US" dirty="0">
                <a:latin typeface="Times New Roman" panose="02020603050405020304" pitchFamily="18" charset="0"/>
                <a:ea typeface="Calibri" panose="020F0502020204030204" pitchFamily="34" charset="0"/>
                <a:cs typeface="Arial" panose="020B0604020202020204" pitchFamily="34" charset="0"/>
              </a:rPr>
              <a:t>Cost-of-illness (COI) analysis measures the economic burden of disease and illness on society. COI analyses are used to aid in policy making; resource allocation—that is, prioritizing resource use for disease treatment and prevention—and as baseline research from which to determine the potential benefit of new therapies.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855233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5721927"/>
            <a:ext cx="9144001" cy="1025237"/>
          </a:xfrm>
        </p:spPr>
        <p:txBody>
          <a:bodyPr>
            <a:normAutofit fontScale="85000" lnSpcReduction="20000"/>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Fig. 2.1 Cumulative costs of percutaneous transluminal coronary angioplasty (PTCA) and coronary artery bypass grafting (CABG) over time (confidence intervals indicated by the bars).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895601" y="235528"/>
            <a:ext cx="6553200" cy="5486400"/>
          </a:xfrm>
          <a:prstGeom prst="rect">
            <a:avLst/>
          </a:prstGeom>
          <a:noFill/>
          <a:ln>
            <a:noFill/>
          </a:ln>
        </p:spPr>
      </p:pic>
    </p:spTree>
    <p:extLst>
      <p:ext uri="{BB962C8B-B14F-4D97-AF65-F5344CB8AC3E}">
        <p14:creationId xmlns:p14="http://schemas.microsoft.com/office/powerpoint/2010/main" val="34057502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0838"/>
            <a:ext cx="10515600" cy="1080653"/>
          </a:xfrm>
        </p:spPr>
        <p:txBody>
          <a:bodyPr>
            <a:normAutofit/>
          </a:bodyPr>
          <a:lstStyle/>
          <a:p>
            <a:pPr algn="just">
              <a:lnSpc>
                <a:spcPct val="100000"/>
              </a:lnSpc>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Approaches</a:t>
            </a:r>
            <a:endParaRPr lang="en-US" sz="4800" dirty="0"/>
          </a:p>
        </p:txBody>
      </p:sp>
      <p:sp>
        <p:nvSpPr>
          <p:cNvPr id="3" name="Content Placeholder 2"/>
          <p:cNvSpPr>
            <a:spLocks noGrp="1"/>
          </p:cNvSpPr>
          <p:nvPr>
            <p:ph idx="1"/>
          </p:nvPr>
        </p:nvSpPr>
        <p:spPr>
          <a:xfrm>
            <a:off x="838200" y="1191491"/>
            <a:ext cx="10515600" cy="5666509"/>
          </a:xfrm>
        </p:spPr>
        <p:txBody>
          <a:bodyPr>
            <a:normAutofit lnSpcReduction="1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There are two approaches to conducting COI analyses, the prevalence-based approach and the incidence-based approach. </a:t>
            </a:r>
            <a:r>
              <a:rPr lang="en-US" b="1" dirty="0">
                <a:latin typeface="Times New Roman" panose="02020603050405020304" pitchFamily="18" charset="0"/>
                <a:ea typeface="Calibri" panose="020F0502020204030204" pitchFamily="34" charset="0"/>
                <a:cs typeface="Arial" panose="020B0604020202020204" pitchFamily="34" charset="0"/>
              </a:rPr>
              <a:t>The prevalence-based approach </a:t>
            </a:r>
            <a:r>
              <a:rPr lang="en-US" dirty="0">
                <a:latin typeface="Times New Roman" panose="02020603050405020304" pitchFamily="18" charset="0"/>
                <a:ea typeface="Calibri" panose="020F0502020204030204" pitchFamily="34" charset="0"/>
                <a:cs typeface="Arial" panose="020B0604020202020204" pitchFamily="34" charset="0"/>
              </a:rPr>
              <a:t>considers the cost of disease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within a specified time period</a:t>
            </a:r>
            <a:r>
              <a:rPr lang="en-US" dirty="0">
                <a:latin typeface="Times New Roman" panose="02020603050405020304" pitchFamily="18" charset="0"/>
                <a:ea typeface="Calibri" panose="020F0502020204030204" pitchFamily="34" charset="0"/>
                <a:cs typeface="Arial" panose="020B0604020202020204" pitchFamily="34" charset="0"/>
              </a:rPr>
              <a:t>. The prevalence-based approach is most appropriate for diseases or illnesses that are measured within the time period of analysis and that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do not change much over time </a:t>
            </a:r>
            <a:r>
              <a:rPr lang="en-US" dirty="0">
                <a:latin typeface="Times New Roman" panose="02020603050405020304" pitchFamily="18" charset="0"/>
                <a:ea typeface="Calibri" panose="020F0502020204030204" pitchFamily="34" charset="0"/>
                <a:cs typeface="Arial" panose="020B0604020202020204" pitchFamily="34" charset="0"/>
              </a:rPr>
              <a:t>(e.g.,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migraine</a:t>
            </a:r>
            <a:r>
              <a:rPr lang="en-US" dirty="0">
                <a:latin typeface="Times New Roman" panose="02020603050405020304" pitchFamily="18" charset="0"/>
                <a:ea typeface="Calibri" panose="020F0502020204030204" pitchFamily="34" charset="0"/>
                <a:cs typeface="Arial" panose="020B0604020202020204" pitchFamily="34" charset="0"/>
              </a:rPr>
              <a:t>) or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acute diseases </a:t>
            </a:r>
            <a:r>
              <a:rPr lang="en-US" dirty="0">
                <a:latin typeface="Times New Roman" panose="02020603050405020304" pitchFamily="18" charset="0"/>
                <a:ea typeface="Calibri" panose="020F0502020204030204" pitchFamily="34" charset="0"/>
                <a:cs typeface="Arial" panose="020B0604020202020204" pitchFamily="34" charset="0"/>
              </a:rPr>
              <a:t>(e.g.,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asthma</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eczema</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algn="just">
              <a:lnSpc>
                <a:spcPct val="115000"/>
              </a:lnSpc>
              <a:spcBef>
                <a:spcPts val="0"/>
              </a:spcBef>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This </a:t>
            </a:r>
            <a:r>
              <a:rPr lang="en-US" dirty="0">
                <a:latin typeface="Times New Roman" panose="02020603050405020304" pitchFamily="18" charset="0"/>
                <a:ea typeface="Calibri" panose="020F0502020204030204" pitchFamily="34" charset="0"/>
                <a:cs typeface="Arial" panose="020B0604020202020204" pitchFamily="34" charset="0"/>
              </a:rPr>
              <a:t>is in contrast to </a:t>
            </a:r>
            <a:r>
              <a:rPr lang="en-US" b="1" dirty="0">
                <a:latin typeface="Times New Roman" panose="02020603050405020304" pitchFamily="18" charset="0"/>
                <a:ea typeface="Calibri" panose="020F0502020204030204" pitchFamily="34" charset="0"/>
                <a:cs typeface="Arial" panose="020B0604020202020204" pitchFamily="34" charset="0"/>
              </a:rPr>
              <a:t>the incidence-based approach</a:t>
            </a:r>
            <a:r>
              <a:rPr lang="en-US" dirty="0">
                <a:latin typeface="Times New Roman" panose="02020603050405020304" pitchFamily="18" charset="0"/>
                <a:ea typeface="Calibri" panose="020F0502020204030204" pitchFamily="34" charset="0"/>
                <a:cs typeface="Arial" panose="020B0604020202020204" pitchFamily="34" charset="0"/>
              </a:rPr>
              <a:t>, which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calculates</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lifetime costs of disease</a:t>
            </a:r>
            <a:r>
              <a:rPr lang="en-US" dirty="0">
                <a:latin typeface="Times New Roman" panose="02020603050405020304" pitchFamily="18" charset="0"/>
                <a:ea typeface="Calibri" panose="020F0502020204030204" pitchFamily="34" charset="0"/>
                <a:cs typeface="Arial" panose="020B0604020202020204" pitchFamily="34" charset="0"/>
              </a:rPr>
              <a:t>. This approach is most appropriate for </a:t>
            </a:r>
            <a:r>
              <a:rPr lang="en-US" i="1" dirty="0">
                <a:latin typeface="Times New Roman" panose="02020603050405020304" pitchFamily="18" charset="0"/>
                <a:ea typeface="Calibri" panose="020F0502020204030204" pitchFamily="34" charset="0"/>
                <a:cs typeface="Arial" panose="020B0604020202020204" pitchFamily="34" charset="0"/>
              </a:rPr>
              <a:t>chronic diseases</a:t>
            </a:r>
            <a:r>
              <a:rPr lang="en-US" dirty="0">
                <a:latin typeface="Times New Roman" panose="02020603050405020304" pitchFamily="18" charset="0"/>
                <a:ea typeface="Calibri" panose="020F0502020204030204" pitchFamily="34" charset="0"/>
                <a:cs typeface="Arial" panose="020B0604020202020204" pitchFamily="34" charset="0"/>
              </a:rPr>
              <a:t>, such as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hypertension</a:t>
            </a:r>
            <a:r>
              <a:rPr lang="en-US" dirty="0">
                <a:latin typeface="Times New Roman" panose="02020603050405020304" pitchFamily="18" charset="0"/>
                <a:ea typeface="Calibri" panose="020F0502020204030204" pitchFamily="34" charset="0"/>
                <a:cs typeface="Arial" panose="020B0604020202020204" pitchFamily="34" charset="0"/>
              </a:rPr>
              <a:t>, or </a:t>
            </a:r>
            <a:r>
              <a:rPr lang="en-US" i="1" dirty="0">
                <a:latin typeface="Times New Roman" panose="02020603050405020304" pitchFamily="18" charset="0"/>
                <a:ea typeface="Calibri" panose="020F0502020204030204" pitchFamily="34" charset="0"/>
                <a:cs typeface="Arial" panose="020B0604020202020204" pitchFamily="34" charset="0"/>
              </a:rPr>
              <a:t>diseases that take a long time to progress</a:t>
            </a:r>
            <a:r>
              <a:rPr lang="en-US" dirty="0">
                <a:latin typeface="Times New Roman" panose="02020603050405020304" pitchFamily="18" charset="0"/>
                <a:ea typeface="Calibri" panose="020F0502020204030204" pitchFamily="34" charset="0"/>
                <a:cs typeface="Arial" panose="020B0604020202020204" pitchFamily="34" charset="0"/>
              </a:rPr>
              <a:t>, such as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diabetes</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4258458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normAutofit/>
          </a:bodyPr>
          <a:lstStyle/>
          <a:p>
            <a:pPr algn="just">
              <a:lnSpc>
                <a:spcPct val="100000"/>
              </a:lnSpc>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Homework</a:t>
            </a:r>
            <a:endParaRPr lang="en-US" sz="4800" dirty="0"/>
          </a:p>
        </p:txBody>
      </p:sp>
      <p:sp>
        <p:nvSpPr>
          <p:cNvPr id="3" name="Content Placeholder 2"/>
          <p:cNvSpPr>
            <a:spLocks noGrp="1"/>
          </p:cNvSpPr>
          <p:nvPr>
            <p:ph idx="1"/>
          </p:nvPr>
        </p:nvSpPr>
        <p:spPr>
          <a:xfrm>
            <a:off x="838200" y="1825625"/>
            <a:ext cx="10515600" cy="4713720"/>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Q1/ Based on the following costs from a </a:t>
            </a:r>
            <a:r>
              <a:rPr lang="en-US" i="1" dirty="0">
                <a:latin typeface="Times New Roman" panose="02020603050405020304" pitchFamily="18" charset="0"/>
                <a:ea typeface="Calibri" panose="020F0502020204030204" pitchFamily="34" charset="0"/>
                <a:cs typeface="Arial" panose="020B0604020202020204" pitchFamily="34" charset="0"/>
              </a:rPr>
              <a:t>retrospective </a:t>
            </a:r>
            <a:r>
              <a:rPr lang="en-US" dirty="0">
                <a:latin typeface="Times New Roman" panose="02020603050405020304" pitchFamily="18" charset="0"/>
                <a:ea typeface="Calibri" panose="020F0502020204030204" pitchFamily="34" charset="0"/>
                <a:cs typeface="Arial" panose="020B0604020202020204" pitchFamily="34" charset="0"/>
              </a:rPr>
              <a:t>analysis, what is the 2013 value for the three alternatives using a medical consumer price index (MCPI) inflation rate of 3.5% per year</a:t>
            </a:r>
            <a:r>
              <a:rPr lang="en-US" dirty="0" smtClean="0">
                <a:latin typeface="Times New Roman" panose="02020603050405020304" pitchFamily="18" charset="0"/>
                <a:ea typeface="Calibri" panose="020F0502020204030204" pitchFamily="34" charset="0"/>
                <a:cs typeface="Arial" panose="020B0604020202020204" pitchFamily="34" charset="0"/>
              </a:rPr>
              <a:t>?</a:t>
            </a:r>
          </a:p>
          <a:p>
            <a:pPr marL="0" algn="just">
              <a:lnSpc>
                <a:spcPct val="115000"/>
              </a:lnSpc>
              <a:spcBef>
                <a:spcPts val="0"/>
              </a:spcBef>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10000"/>
            <a:ext cx="10515600" cy="2216727"/>
          </a:xfrm>
          <a:prstGeom prst="rect">
            <a:avLst/>
          </a:prstGeom>
          <a:noFill/>
          <a:ln>
            <a:noFill/>
          </a:ln>
        </p:spPr>
      </p:pic>
    </p:spTree>
    <p:extLst>
      <p:ext uri="{BB962C8B-B14F-4D97-AF65-F5344CB8AC3E}">
        <p14:creationId xmlns:p14="http://schemas.microsoft.com/office/powerpoint/2010/main" val="2524194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normAutofit/>
          </a:bodyPr>
          <a:lstStyle/>
          <a:p>
            <a:pPr algn="just">
              <a:lnSpc>
                <a:spcPct val="100000"/>
              </a:lnSpc>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Homework</a:t>
            </a:r>
            <a:endParaRPr lang="en-US" sz="4800" dirty="0"/>
          </a:p>
        </p:txBody>
      </p:sp>
      <p:sp>
        <p:nvSpPr>
          <p:cNvPr id="3" name="Content Placeholder 2"/>
          <p:cNvSpPr>
            <a:spLocks noGrp="1"/>
          </p:cNvSpPr>
          <p:nvPr>
            <p:ph idx="1"/>
          </p:nvPr>
        </p:nvSpPr>
        <p:spPr>
          <a:xfrm>
            <a:off x="838200" y="1825625"/>
            <a:ext cx="10515600" cy="4713720"/>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Q2/ Based on a 3% discount rate, what is the 2013 present value of the costs of the three alternatives estimated to accrue over the next 4 years? Assume that costs are assessed (accrued) at the beginning of the year.</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pP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10000"/>
            <a:ext cx="10515600" cy="2216727"/>
          </a:xfrm>
          <a:prstGeom prst="rect">
            <a:avLst/>
          </a:prstGeom>
          <a:noFill/>
          <a:ln>
            <a:noFill/>
          </a:ln>
        </p:spPr>
      </p:pic>
    </p:spTree>
    <p:extLst>
      <p:ext uri="{BB962C8B-B14F-4D97-AF65-F5344CB8AC3E}">
        <p14:creationId xmlns:p14="http://schemas.microsoft.com/office/powerpoint/2010/main" val="40817777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523999" y="6511636"/>
            <a:ext cx="9144001" cy="346364"/>
          </a:xfrm>
        </p:spPr>
        <p:txBody>
          <a:bodyPr>
            <a:normAutofit fontScale="70000" lnSpcReduction="20000"/>
          </a:bodyPr>
          <a:lstStyle/>
          <a:p>
            <a:pPr>
              <a:lnSpc>
                <a:spcPct val="115000"/>
              </a:lnSpc>
              <a:spcBef>
                <a:spcPts val="0"/>
              </a:spcBef>
            </a:pPr>
            <a:r>
              <a:rPr lang="en-US" b="1" dirty="0">
                <a:solidFill>
                  <a:srgbClr val="0D0D0D"/>
                </a:solidFill>
                <a:latin typeface="Times New Roman" panose="02020603050405020304" pitchFamily="18" charset="0"/>
                <a:ea typeface="Calibri" panose="020F0502020204030204" pitchFamily="34" charset="0"/>
                <a:cs typeface="Arial" panose="020B0604020202020204" pitchFamily="34" charset="0"/>
              </a:rPr>
              <a:t>Table A2.1.1 Present value of $1</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52401" y="180109"/>
            <a:ext cx="11914908" cy="6331527"/>
          </a:xfrm>
          <a:prstGeom prst="rect">
            <a:avLst/>
          </a:prstGeom>
          <a:noFill/>
          <a:ln>
            <a:noFill/>
          </a:ln>
        </p:spPr>
      </p:pic>
    </p:spTree>
    <p:extLst>
      <p:ext uri="{BB962C8B-B14F-4D97-AF65-F5344CB8AC3E}">
        <p14:creationId xmlns:p14="http://schemas.microsoft.com/office/powerpoint/2010/main" val="40883226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72836"/>
          </a:xfrm>
        </p:spPr>
        <p:txBody>
          <a:bodyPr>
            <a:normAutofit/>
          </a:bodyPr>
          <a:lstStyle/>
          <a:p>
            <a:pPr algn="just">
              <a:lnSpc>
                <a:spcPct val="100000"/>
              </a:lnSpc>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Limits to Growth </a:t>
            </a:r>
            <a:r>
              <a:rPr lang="en-US" sz="4000" b="1" dirty="0" smtClean="0">
                <a:solidFill>
                  <a:srgbClr val="0070C0"/>
                </a:solidFill>
                <a:latin typeface="Times New Roman" panose="02020603050405020304" pitchFamily="18" charset="0"/>
                <a:ea typeface="Calibri" panose="020F0502020204030204" pitchFamily="34" charset="0"/>
                <a:cs typeface="Arial" panose="020B0604020202020204" pitchFamily="34" charset="0"/>
              </a:rPr>
              <a:t>and Neo-Malthusianism</a:t>
            </a:r>
            <a:endParaRPr lang="en-US" sz="4800" dirty="0"/>
          </a:p>
        </p:txBody>
      </p:sp>
      <p:sp>
        <p:nvSpPr>
          <p:cNvPr id="3" name="Content Placeholder 2"/>
          <p:cNvSpPr>
            <a:spLocks noGrp="1"/>
          </p:cNvSpPr>
          <p:nvPr>
            <p:ph idx="1"/>
          </p:nvPr>
        </p:nvSpPr>
        <p:spPr>
          <a:xfrm>
            <a:off x="838200" y="685802"/>
            <a:ext cx="10515600" cy="5985162"/>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Worries about the viability of growth </a:t>
            </a:r>
            <a:r>
              <a:rPr lang="en-US" dirty="0" smtClean="0">
                <a:latin typeface="Times New Roman" panose="02020603050405020304" pitchFamily="18" charset="0"/>
                <a:ea typeface="Calibri" panose="020F0502020204030204" pitchFamily="34" charset="0"/>
                <a:cs typeface="Arial" panose="020B0604020202020204" pitchFamily="34" charset="0"/>
              </a:rPr>
              <a:t>emerged prominently </a:t>
            </a:r>
            <a:r>
              <a:rPr lang="en-US" dirty="0">
                <a:latin typeface="Times New Roman" panose="02020603050405020304" pitchFamily="18" charset="0"/>
                <a:ea typeface="Calibri" panose="020F0502020204030204" pitchFamily="34" charset="0"/>
                <a:cs typeface="Arial" panose="020B0604020202020204" pitchFamily="34" charset="0"/>
              </a:rPr>
              <a:t>in the early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1970s</a:t>
            </a:r>
            <a:r>
              <a:rPr lang="en-US" dirty="0">
                <a:latin typeface="Times New Roman" panose="02020603050405020304" pitchFamily="18" charset="0"/>
                <a:ea typeface="Calibri" panose="020F0502020204030204" pitchFamily="34" charset="0"/>
                <a:cs typeface="Arial" panose="020B0604020202020204" pitchFamily="34" charset="0"/>
              </a:rPr>
              <a:t> with a series of </a:t>
            </a:r>
            <a:r>
              <a:rPr lang="en-US" dirty="0" smtClean="0">
                <a:latin typeface="Times New Roman" panose="02020603050405020304" pitchFamily="18" charset="0"/>
                <a:ea typeface="Calibri" panose="020F0502020204030204" pitchFamily="34" charset="0"/>
                <a:cs typeface="Arial" panose="020B0604020202020204" pitchFamily="34" charset="0"/>
              </a:rPr>
              <a:t>studies by </a:t>
            </a:r>
            <a:r>
              <a:rPr lang="en-US" dirty="0">
                <a:latin typeface="Times New Roman" panose="02020603050405020304" pitchFamily="18" charset="0"/>
                <a:ea typeface="Calibri" panose="020F0502020204030204" pitchFamily="34" charset="0"/>
                <a:cs typeface="Arial" panose="020B0604020202020204" pitchFamily="34" charset="0"/>
              </a:rPr>
              <a:t>an ominous-sounding group called the “</a:t>
            </a:r>
            <a:r>
              <a:rPr lang="en-US"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Club of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Rome</a:t>
            </a:r>
            <a:r>
              <a:rPr lang="en-US" dirty="0">
                <a:latin typeface="Times New Roman" panose="02020603050405020304" pitchFamily="18" charset="0"/>
                <a:ea typeface="Calibri" panose="020F0502020204030204" pitchFamily="34" charset="0"/>
                <a:cs typeface="Arial" panose="020B0604020202020204" pitchFamily="34" charset="0"/>
              </a:rPr>
              <a:t>.” The analysis of this school appeared in </a:t>
            </a:r>
            <a:r>
              <a:rPr lang="en-US" dirty="0" smtClean="0">
                <a:latin typeface="Times New Roman" panose="02020603050405020304" pitchFamily="18" charset="0"/>
                <a:ea typeface="Calibri" panose="020F0502020204030204" pitchFamily="34" charset="0"/>
                <a:cs typeface="Arial" panose="020B0604020202020204" pitchFamily="34" charset="0"/>
              </a:rPr>
              <a:t>a famous </a:t>
            </a:r>
            <a:r>
              <a:rPr lang="en-US" dirty="0">
                <a:latin typeface="Times New Roman" panose="02020603050405020304" pitchFamily="18" charset="0"/>
                <a:ea typeface="Calibri" panose="020F0502020204030204" pitchFamily="34" charset="0"/>
                <a:cs typeface="Arial" panose="020B0604020202020204" pitchFamily="34" charset="0"/>
              </a:rPr>
              <a:t>computer study called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The Limits to </a:t>
            </a:r>
            <a:r>
              <a:rPr lang="en-US" i="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Growth </a:t>
            </a:r>
            <a:r>
              <a:rPr lang="en-US" dirty="0" smtClean="0">
                <a:latin typeface="Times New Roman" panose="02020603050405020304" pitchFamily="18" charset="0"/>
                <a:ea typeface="Calibri" panose="020F0502020204030204" pitchFamily="34" charset="0"/>
                <a:cs typeface="Arial" panose="020B0604020202020204" pitchFamily="34" charset="0"/>
              </a:rPr>
              <a:t>and </a:t>
            </a:r>
            <a:r>
              <a:rPr lang="en-US" dirty="0">
                <a:latin typeface="Times New Roman" panose="02020603050405020304" pitchFamily="18" charset="0"/>
                <a:ea typeface="Calibri" panose="020F0502020204030204" pitchFamily="34" charset="0"/>
                <a:cs typeface="Arial" panose="020B0604020202020204" pitchFamily="34" charset="0"/>
              </a:rPr>
              <a:t>its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1992</a:t>
            </a:r>
            <a:r>
              <a:rPr lang="en-US" dirty="0">
                <a:latin typeface="Times New Roman" panose="02020603050405020304" pitchFamily="18" charset="0"/>
                <a:ea typeface="Calibri" panose="020F0502020204030204" pitchFamily="34" charset="0"/>
                <a:cs typeface="Arial" panose="020B0604020202020204" pitchFamily="34" charset="0"/>
              </a:rPr>
              <a:t> sequel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Beyond the </a:t>
            </a:r>
            <a:r>
              <a:rPr lang="en-US" i="1"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Limits</a:t>
            </a:r>
            <a:r>
              <a:rPr lang="en-US" dirty="0" smtClean="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The </a:t>
            </a:r>
            <a:r>
              <a:rPr lang="en-US" dirty="0" smtClean="0">
                <a:latin typeface="Times New Roman" panose="02020603050405020304" pitchFamily="18" charset="0"/>
                <a:ea typeface="Calibri" panose="020F0502020204030204" pitchFamily="34" charset="0"/>
                <a:cs typeface="Arial" panose="020B0604020202020204" pitchFamily="34" charset="0"/>
              </a:rPr>
              <a:t>predictions of </a:t>
            </a:r>
            <a:r>
              <a:rPr lang="en-US" dirty="0">
                <a:latin typeface="Times New Roman" panose="02020603050405020304" pitchFamily="18" charset="0"/>
                <a:ea typeface="Calibri" panose="020F0502020204030204" pitchFamily="34" charset="0"/>
                <a:cs typeface="Arial" panose="020B0604020202020204" pitchFamily="34" charset="0"/>
              </a:rPr>
              <a:t>the </a:t>
            </a:r>
            <a:r>
              <a:rPr lang="en-US" b="1" dirty="0">
                <a:solidFill>
                  <a:srgbClr val="FF0000"/>
                </a:solidFill>
                <a:latin typeface="Times New Roman" panose="02020603050405020304" pitchFamily="18" charset="0"/>
                <a:ea typeface="Calibri" panose="020F0502020204030204" pitchFamily="34" charset="0"/>
                <a:cs typeface="Arial" panose="020B0604020202020204" pitchFamily="34" charset="0"/>
              </a:rPr>
              <a:t>neo-Malthusians</a:t>
            </a:r>
            <a:r>
              <a:rPr lang="en-US" dirty="0">
                <a:latin typeface="Times New Roman" panose="02020603050405020304" pitchFamily="18" charset="0"/>
                <a:ea typeface="Calibri" panose="020F0502020204030204" pitchFamily="34" charset="0"/>
                <a:cs typeface="Arial" panose="020B0604020202020204" pitchFamily="34" charset="0"/>
              </a:rPr>
              <a:t> were even more dismal </a:t>
            </a:r>
            <a:r>
              <a:rPr lang="en-US" dirty="0" smtClean="0">
                <a:latin typeface="Times New Roman" panose="02020603050405020304" pitchFamily="18" charset="0"/>
                <a:ea typeface="Calibri" panose="020F0502020204030204" pitchFamily="34" charset="0"/>
                <a:cs typeface="Arial" panose="020B0604020202020204" pitchFamily="34" charset="0"/>
              </a:rPr>
              <a:t>than those </a:t>
            </a:r>
            <a:r>
              <a:rPr lang="en-US" dirty="0">
                <a:latin typeface="Times New Roman" panose="02020603050405020304" pitchFamily="18" charset="0"/>
                <a:ea typeface="Calibri" panose="020F0502020204030204" pitchFamily="34" charset="0"/>
                <a:cs typeface="Arial" panose="020B0604020202020204" pitchFamily="34" charset="0"/>
              </a:rPr>
              <a:t>of Malthus himself:</a:t>
            </a:r>
          </a:p>
          <a:p>
            <a:pPr marL="0" indent="0" algn="just">
              <a:lnSpc>
                <a:spcPct val="115000"/>
              </a:lnSpc>
              <a:spcBef>
                <a:spcPts val="0"/>
              </a:spcBef>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272" y="3726873"/>
            <a:ext cx="4772891" cy="3000102"/>
          </a:xfrm>
          <a:prstGeom prst="rect">
            <a:avLst/>
          </a:prstGeom>
        </p:spPr>
      </p:pic>
      <p:sp>
        <p:nvSpPr>
          <p:cNvPr id="6" name="TextBox 5"/>
          <p:cNvSpPr txBox="1"/>
          <p:nvPr/>
        </p:nvSpPr>
        <p:spPr>
          <a:xfrm>
            <a:off x="838200" y="3726873"/>
            <a:ext cx="6470072" cy="3038589"/>
          </a:xfrm>
          <a:prstGeom prst="rect">
            <a:avLst/>
          </a:prstGeom>
          <a:noFill/>
        </p:spPr>
        <p:txBody>
          <a:bodyPr wrap="square" rtlCol="0">
            <a:spAutoFit/>
          </a:bodyPr>
          <a:lstStyle/>
          <a:p>
            <a:pPr lvl="0" indent="-228600" algn="just">
              <a:lnSpc>
                <a:spcPct val="115000"/>
              </a:lnSpc>
              <a:buFont typeface="Arial" panose="020B0604020202020204" pitchFamily="34" charset="0"/>
              <a:buChar char="•"/>
            </a:pPr>
            <a:r>
              <a:rPr lang="en-US" sz="2400" dirty="0">
                <a:solidFill>
                  <a:prstClr val="black"/>
                </a:solidFill>
                <a:latin typeface="Times New Roman" panose="02020603050405020304" pitchFamily="18" charset="0"/>
                <a:ea typeface="Calibri" panose="020F0502020204030204" pitchFamily="34" charset="0"/>
                <a:cs typeface="Arial" panose="020B0604020202020204" pitchFamily="34" charset="0"/>
              </a:rPr>
              <a:t>If present growth trends in world population, industrialization, pollution, food problems, and resource depletion continue unchanged, the limits to growth on this planet will be reached within the next one hundred years. The most probable results will be a rather sudden and uncontrollable decline in both population and industrial capacity.</a:t>
            </a:r>
            <a:endParaRPr lang="en-US"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912088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12192000" cy="6857888"/>
          </a:xfrm>
        </p:spPr>
      </p:pic>
      <p:sp>
        <p:nvSpPr>
          <p:cNvPr id="8" name="TextBox 7"/>
          <p:cNvSpPr txBox="1"/>
          <p:nvPr/>
        </p:nvSpPr>
        <p:spPr>
          <a:xfrm>
            <a:off x="3790405" y="822960"/>
            <a:ext cx="4611189" cy="1015663"/>
          </a:xfrm>
          <a:prstGeom prst="rect">
            <a:avLst/>
          </a:prstGeom>
          <a:noFill/>
        </p:spPr>
        <p:txBody>
          <a:bodyPr wrap="square" rtlCol="0">
            <a:spAutoFit/>
          </a:bodyPr>
          <a:lstStyle/>
          <a:p>
            <a:pPr algn="ctr"/>
            <a:r>
              <a:rPr lang="en-US" sz="6000" b="1" dirty="0" smtClean="0">
                <a:solidFill>
                  <a:schemeClr val="bg1"/>
                </a:solidFill>
                <a:latin typeface="Bahnschrift" panose="020B0502040204020203" pitchFamily="34" charset="0"/>
              </a:rPr>
              <a:t>Thank You</a:t>
            </a:r>
            <a:endParaRPr lang="en-US" sz="6000" b="1"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4221866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3455"/>
            <a:ext cx="10515600" cy="1202169"/>
          </a:xfrm>
        </p:spPr>
        <p:txBody>
          <a:bodyPr>
            <a:normAutofit/>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For how long should costs be tracked?</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825624"/>
            <a:ext cx="10515600" cy="5032376"/>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In a more recent study, </a:t>
            </a:r>
            <a:r>
              <a:rPr lang="en-US" dirty="0" err="1">
                <a:latin typeface="Times New Roman" panose="02020603050405020304" pitchFamily="18" charset="0"/>
                <a:ea typeface="Calibri" panose="020F0502020204030204" pitchFamily="34" charset="0"/>
              </a:rPr>
              <a:t>Faria</a:t>
            </a:r>
            <a:r>
              <a:rPr lang="en-US" dirty="0">
                <a:latin typeface="Times New Roman" panose="02020603050405020304" pitchFamily="18" charset="0"/>
                <a:ea typeface="Calibri" panose="020F0502020204030204" pitchFamily="34" charset="0"/>
              </a:rPr>
              <a:t> </a:t>
            </a:r>
            <a:r>
              <a:rPr lang="en-US" i="1" dirty="0">
                <a:latin typeface="Times New Roman" panose="02020603050405020304" pitchFamily="18" charset="0"/>
                <a:ea typeface="Calibri" panose="020F0502020204030204" pitchFamily="34" charset="0"/>
              </a:rPr>
              <a:t>et al</a:t>
            </a:r>
            <a:r>
              <a:rPr lang="en-US" dirty="0">
                <a:latin typeface="Times New Roman" panose="02020603050405020304" pitchFamily="18" charset="0"/>
                <a:ea typeface="Calibri" panose="020F0502020204030204" pitchFamily="34" charset="0"/>
              </a:rPr>
              <a:t>. (2013) </a:t>
            </a:r>
            <a:r>
              <a:rPr lang="en-US" dirty="0">
                <a:solidFill>
                  <a:srgbClr val="FF0000"/>
                </a:solidFill>
                <a:latin typeface="Times New Roman" panose="02020603050405020304" pitchFamily="18" charset="0"/>
                <a:ea typeface="Calibri" panose="020F0502020204030204" pitchFamily="34" charset="0"/>
              </a:rPr>
              <a:t>tracked costs over 5 years </a:t>
            </a:r>
            <a:r>
              <a:rPr lang="en-US" dirty="0">
                <a:latin typeface="Times New Roman" panose="02020603050405020304" pitchFamily="18" charset="0"/>
                <a:ea typeface="Calibri" panose="020F0502020204030204" pitchFamily="34" charset="0"/>
              </a:rPr>
              <a:t>in the REFLUX clinical trial comparing laparoscopic fundoplication versus continued medical management for the treatment of gastro-</a:t>
            </a:r>
            <a:r>
              <a:rPr lang="en-US" dirty="0" err="1">
                <a:latin typeface="Times New Roman" panose="02020603050405020304" pitchFamily="18" charset="0"/>
                <a:ea typeface="Calibri" panose="020F0502020204030204" pitchFamily="34" charset="0"/>
              </a:rPr>
              <a:t>oesophageal</a:t>
            </a:r>
            <a:r>
              <a:rPr lang="en-US" dirty="0">
                <a:latin typeface="Times New Roman" panose="02020603050405020304" pitchFamily="18" charset="0"/>
                <a:ea typeface="Calibri" panose="020F0502020204030204" pitchFamily="34" charset="0"/>
              </a:rPr>
              <a:t> reflux disease.</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24863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358668"/>
          </a:xfrm>
        </p:spPr>
        <p:txBody>
          <a:bodyPr>
            <a:normAutofit fontScale="90000"/>
          </a:bodyPr>
          <a:lstStyle/>
          <a:p>
            <a:pPr algn="just">
              <a:lnSpc>
                <a:spcPct val="115000"/>
              </a:lnSpc>
              <a:spcBef>
                <a:spcPts val="0"/>
              </a:spcBef>
            </a:pPr>
            <a:r>
              <a:rPr lang="en-US" sz="40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What is the significance of the average cost/marginal cost distinction?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358669"/>
            <a:ext cx="10515600" cy="5499331"/>
          </a:xfrm>
        </p:spPr>
        <p:txBody>
          <a:bodyPr>
            <a:normAutofit fontScale="85000" lnSpcReduction="2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rPr>
              <a:t>Economists tend to emphasize this point, but in fact, marginal cost and average cost are but two concepts relating costs to quantity (see Box 2.1</a:t>
            </a:r>
            <a:r>
              <a:rPr lang="en-US" dirty="0" smtClean="0">
                <a:latin typeface="Times New Roman" panose="02020603050405020304" pitchFamily="18" charset="0"/>
                <a:ea typeface="Calibri" panose="020F0502020204030204" pitchFamily="34" charset="0"/>
              </a:rPr>
              <a:t>).</a:t>
            </a:r>
          </a:p>
          <a:p>
            <a:pPr mar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endParaRPr>
          </a:p>
          <a:p>
            <a:pPr marL="0" indent="0" algn="just">
              <a:lnSpc>
                <a:spcPct val="115000"/>
              </a:lnSpc>
              <a:spcBef>
                <a:spcPts val="0"/>
              </a:spcBef>
              <a:buNone/>
            </a:pP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dirty="0" smtClean="0">
              <a:latin typeface="Times New Roman" panose="02020603050405020304" pitchFamily="18" charset="0"/>
              <a:ea typeface="Calibri" panose="020F0502020204030204" pitchFamily="34" charset="0"/>
            </a:endParaRPr>
          </a:p>
          <a:p>
            <a:pPr marL="0" algn="just">
              <a:lnSpc>
                <a:spcPct val="115000"/>
              </a:lnSpc>
              <a:spcBef>
                <a:spcPts val="0"/>
              </a:spcBef>
            </a:pPr>
            <a:endParaRPr lang="en-US" sz="2000" b="1" dirty="0" smtClean="0">
              <a:latin typeface="Times New Roman" panose="02020603050405020304" pitchFamily="18" charset="0"/>
              <a:ea typeface="Calibri" panose="020F0502020204030204" pitchFamily="34" charset="0"/>
              <a:cs typeface="Arial" panose="020B0604020202020204" pitchFamily="34" charset="0"/>
            </a:endParaRPr>
          </a:p>
          <a:p>
            <a:pPr marL="0" indent="0" algn="just">
              <a:lnSpc>
                <a:spcPct val="115000"/>
              </a:lnSpc>
              <a:spcBef>
                <a:spcPts val="0"/>
              </a:spcBef>
              <a:buNone/>
            </a:pPr>
            <a:endParaRPr lang="en-US" sz="2000" b="1"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sz="2000" b="1" dirty="0" smtClean="0">
                <a:latin typeface="Times New Roman" panose="02020603050405020304" pitchFamily="18" charset="0"/>
                <a:ea typeface="Calibri" panose="020F0502020204030204" pitchFamily="34" charset="0"/>
                <a:cs typeface="Arial" panose="020B0604020202020204" pitchFamily="34" charset="0"/>
              </a:rPr>
              <a:t>Box </a:t>
            </a:r>
            <a:r>
              <a:rPr lang="en-US" sz="2000" b="1" dirty="0">
                <a:latin typeface="Times New Roman" panose="02020603050405020304" pitchFamily="18" charset="0"/>
                <a:ea typeface="Calibri" panose="020F0502020204030204" pitchFamily="34" charset="0"/>
                <a:cs typeface="Arial" panose="020B0604020202020204" pitchFamily="34" charset="0"/>
              </a:rPr>
              <a:t>2.1 Various definitions of </a:t>
            </a:r>
            <a:r>
              <a:rPr lang="en-US" sz="2000" b="1" dirty="0" smtClean="0">
                <a:latin typeface="Times New Roman" panose="02020603050405020304" pitchFamily="18" charset="0"/>
                <a:ea typeface="Calibri" panose="020F0502020204030204" pitchFamily="34" charset="0"/>
                <a:cs typeface="Arial" panose="020B0604020202020204" pitchFamily="34" charset="0"/>
              </a:rPr>
              <a:t>cost</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399308" y="2202873"/>
            <a:ext cx="9337965" cy="4188173"/>
          </a:xfrm>
          <a:prstGeom prst="rect">
            <a:avLst/>
          </a:prstGeom>
          <a:noFill/>
          <a:ln>
            <a:noFill/>
          </a:ln>
        </p:spPr>
      </p:pic>
    </p:spTree>
    <p:extLst>
      <p:ext uri="{BB962C8B-B14F-4D97-AF65-F5344CB8AC3E}">
        <p14:creationId xmlns:p14="http://schemas.microsoft.com/office/powerpoint/2010/main" val="462094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lnSpc>
                <a:spcPct val="115000"/>
              </a:lnSpc>
              <a:spcBef>
                <a:spcPts val="0"/>
              </a:spcBef>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What is the significance of the average cost/marginal cost distinction?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690688"/>
            <a:ext cx="10515600" cy="5167312"/>
          </a:xfrm>
        </p:spPr>
        <p:txBody>
          <a:bodyPr>
            <a:normAutofit lnSpcReduction="10000"/>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When deciding between medication A and medication B, a clinician would find it useful to know the estimated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difference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 costs </a:t>
            </a:r>
            <a:r>
              <a:rPr lang="en-US" dirty="0">
                <a:latin typeface="Times New Roman" panose="02020603050405020304" pitchFamily="18" charset="0"/>
                <a:ea typeface="Calibri" panose="020F0502020204030204" pitchFamily="34" charset="0"/>
                <a:cs typeface="Arial" panose="020B0604020202020204" pitchFamily="34" charset="0"/>
              </a:rPr>
              <a:t>and the estimated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difference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 outcomes </a:t>
            </a:r>
            <a:r>
              <a:rPr lang="en-US" dirty="0">
                <a:latin typeface="Times New Roman" panose="02020603050405020304" pitchFamily="18" charset="0"/>
                <a:ea typeface="Calibri" panose="020F0502020204030204" pitchFamily="34" charset="0"/>
                <a:cs typeface="Arial" panose="020B0604020202020204" pitchFamily="34" charset="0"/>
              </a:rPr>
              <a:t>between the medications to determine whether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added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benefits </a:t>
            </a:r>
            <a:r>
              <a:rPr lang="en-US" dirty="0">
                <a:latin typeface="Times New Roman" panose="02020603050405020304" pitchFamily="18" charset="0"/>
                <a:ea typeface="Calibri" panose="020F0502020204030204" pitchFamily="34" charset="0"/>
                <a:cs typeface="Arial" panose="020B0604020202020204" pitchFamily="34" charset="0"/>
              </a:rPr>
              <a:t>outweigh the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added</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 costs</a:t>
            </a:r>
            <a:r>
              <a:rPr lang="en-US" dirty="0">
                <a:latin typeface="Times New Roman" panose="02020603050405020304" pitchFamily="18" charset="0"/>
                <a:ea typeface="Calibri" panose="020F0502020204030204" pitchFamily="34" charset="0"/>
                <a:cs typeface="Arial" panose="020B0604020202020204" pitchFamily="34" charset="0"/>
              </a:rPr>
              <a:t>. Therefore, when comparing the costs of options, it is important to look at the </a:t>
            </a:r>
            <a:r>
              <a:rPr lang="en-US" i="1" dirty="0">
                <a:latin typeface="Times New Roman" panose="02020603050405020304" pitchFamily="18" charset="0"/>
                <a:ea typeface="Calibri" panose="020F0502020204030204" pitchFamily="34" charset="0"/>
                <a:cs typeface="Arial" panose="020B0604020202020204" pitchFamily="34" charset="0"/>
              </a:rPr>
              <a:t>change </a:t>
            </a:r>
            <a:r>
              <a:rPr lang="en-US" dirty="0">
                <a:latin typeface="Times New Roman" panose="02020603050405020304" pitchFamily="18" charset="0"/>
                <a:ea typeface="Calibri" panose="020F0502020204030204" pitchFamily="34" charset="0"/>
                <a:cs typeface="Arial" panose="020B0604020202020204" pitchFamily="34" charset="0"/>
              </a:rPr>
              <a:t>in costs.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The </a:t>
            </a:r>
            <a:r>
              <a:rPr lang="en-US" dirty="0">
                <a:latin typeface="Times New Roman" panose="02020603050405020304" pitchFamily="18" charset="0"/>
                <a:ea typeface="Calibri" panose="020F0502020204030204" pitchFamily="34" charset="0"/>
                <a:cs typeface="Arial" panose="020B0604020202020204" pitchFamily="34" charset="0"/>
              </a:rPr>
              <a:t>terms </a:t>
            </a:r>
            <a:r>
              <a:rPr lang="en-US" b="1" dirty="0">
                <a:latin typeface="Times New Roman" panose="02020603050405020304" pitchFamily="18" charset="0"/>
                <a:ea typeface="Calibri" panose="020F0502020204030204" pitchFamily="34" charset="0"/>
                <a:cs typeface="Arial" panose="020B0604020202020204" pitchFamily="34" charset="0"/>
              </a:rPr>
              <a:t>marginal costs </a:t>
            </a:r>
            <a:r>
              <a:rPr lang="en-US" dirty="0">
                <a:latin typeface="Times New Roman" panose="02020603050405020304" pitchFamily="18" charset="0"/>
                <a:ea typeface="Calibri" panose="020F0502020204030204" pitchFamily="34" charset="0"/>
                <a:cs typeface="Arial" panose="020B0604020202020204" pitchFamily="34" charset="0"/>
              </a:rPr>
              <a:t>and </a:t>
            </a:r>
            <a:r>
              <a:rPr lang="en-US" b="1" dirty="0">
                <a:latin typeface="Times New Roman" panose="02020603050405020304" pitchFamily="18" charset="0"/>
                <a:ea typeface="Calibri" panose="020F0502020204030204" pitchFamily="34" charset="0"/>
                <a:cs typeface="Arial" panose="020B0604020202020204" pitchFamily="34" charset="0"/>
              </a:rPr>
              <a:t>incremental costs </a:t>
            </a:r>
            <a:r>
              <a:rPr lang="en-US" dirty="0">
                <a:latin typeface="Times New Roman" panose="02020603050405020304" pitchFamily="18" charset="0"/>
                <a:ea typeface="Calibri" panose="020F0502020204030204" pitchFamily="34" charset="0"/>
                <a:cs typeface="Arial" panose="020B0604020202020204" pitchFamily="34" charset="0"/>
              </a:rPr>
              <a:t>are often used interchangeably in the literature to refer to this change or difference between alternatives.</a:t>
            </a:r>
            <a:r>
              <a:rPr lang="en-US" sz="1600" dirty="0">
                <a:latin typeface="MinionPro-Regular"/>
                <a:ea typeface="Calibri" panose="020F0502020204030204" pitchFamily="34" charset="0"/>
                <a:cs typeface="MinionPro-Regular"/>
              </a:rPr>
              <a:t> </a:t>
            </a:r>
            <a:r>
              <a:rPr lang="en-US" dirty="0">
                <a:latin typeface="Times New Roman" panose="02020603050405020304" pitchFamily="18" charset="0"/>
                <a:ea typeface="Calibri" panose="020F0502020204030204" pitchFamily="34" charset="0"/>
                <a:cs typeface="Arial" panose="020B0604020202020204" pitchFamily="34" charset="0"/>
              </a:rPr>
              <a:t>They both refer to a change in the scale of an activity.</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7098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lnSpc>
                <a:spcPct val="115000"/>
              </a:lnSpc>
              <a:spcBef>
                <a:spcPts val="0"/>
              </a:spcBef>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What is the significance of the average cost/marginal cost distinction? </a:t>
            </a:r>
            <a:endParaRPr lang="en-US" sz="32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838200" y="1690688"/>
            <a:ext cx="10515600" cy="5167312"/>
          </a:xfrm>
        </p:spPr>
        <p:txBody>
          <a:bodyPr>
            <a:normAutofit/>
          </a:bodyPr>
          <a:lstStyle/>
          <a:p>
            <a:pPr marL="0" algn="just">
              <a:lnSpc>
                <a:spcPct val="115000"/>
              </a:lnSpc>
              <a:spcBef>
                <a:spcPts val="0"/>
              </a:spcBef>
            </a:pPr>
            <a:r>
              <a:rPr lang="en-US" dirty="0">
                <a:latin typeface="Times New Roman" panose="02020603050405020304" pitchFamily="18" charset="0"/>
                <a:ea typeface="Calibri" panose="020F0502020204030204" pitchFamily="34" charset="0"/>
                <a:cs typeface="Arial" panose="020B0604020202020204" pitchFamily="34" charset="0"/>
              </a:rPr>
              <a:t>Strictly speaking, the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marginal cost </a:t>
            </a:r>
            <a:r>
              <a:rPr lang="en-US" dirty="0">
                <a:latin typeface="Times New Roman" panose="02020603050405020304" pitchFamily="18" charset="0"/>
                <a:ea typeface="Calibri" panose="020F0502020204030204" pitchFamily="34" charset="0"/>
                <a:cs typeface="Arial" panose="020B0604020202020204" pitchFamily="34" charset="0"/>
              </a:rPr>
              <a:t>relates to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the cost of producing </a:t>
            </a:r>
            <a:r>
              <a:rPr lang="en-US" i="1" dirty="0">
                <a:solidFill>
                  <a:srgbClr val="FF0000"/>
                </a:solidFill>
                <a:latin typeface="Times New Roman" panose="02020603050405020304" pitchFamily="18" charset="0"/>
                <a:ea typeface="Calibri" panose="020F0502020204030204" pitchFamily="34" charset="0"/>
                <a:cs typeface="Arial" panose="020B0604020202020204" pitchFamily="34" charset="0"/>
              </a:rPr>
              <a:t>one extra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unit of output</a:t>
            </a:r>
            <a:r>
              <a:rPr lang="en-US" dirty="0">
                <a:latin typeface="Times New Roman" panose="02020603050405020304" pitchFamily="18" charset="0"/>
                <a:ea typeface="Calibri" panose="020F0502020204030204" pitchFamily="34" charset="0"/>
                <a:cs typeface="Arial" panose="020B0604020202020204" pitchFamily="34" charset="0"/>
              </a:rPr>
              <a:t>. However, it is often used to refer to the cost of producing the </a:t>
            </a:r>
            <a:r>
              <a:rPr lang="en-US" i="1" dirty="0">
                <a:latin typeface="Times New Roman" panose="02020603050405020304" pitchFamily="18" charset="0"/>
                <a:ea typeface="Calibri" panose="020F0502020204030204" pitchFamily="34" charset="0"/>
                <a:cs typeface="Arial" panose="020B0604020202020204" pitchFamily="34" charset="0"/>
              </a:rPr>
              <a:t>next logical batch </a:t>
            </a:r>
            <a:r>
              <a:rPr lang="en-US" dirty="0">
                <a:latin typeface="Times New Roman" panose="02020603050405020304" pitchFamily="18" charset="0"/>
                <a:ea typeface="Calibri" panose="020F0502020204030204" pitchFamily="34" charset="0"/>
                <a:cs typeface="Arial" panose="020B0604020202020204" pitchFamily="34" charset="0"/>
              </a:rPr>
              <a:t>of output, for example, </a:t>
            </a:r>
            <a:r>
              <a:rPr lang="en-US" b="1" dirty="0">
                <a:latin typeface="Times New Roman" panose="02020603050405020304" pitchFamily="18" charset="0"/>
                <a:ea typeface="Calibri" panose="020F0502020204030204" pitchFamily="34" charset="0"/>
                <a:cs typeface="Arial" panose="020B0604020202020204" pitchFamily="34" charset="0"/>
              </a:rPr>
              <a:t>in expanding a screening programme from high-risk people only to the whole population</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smtClean="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endParaRPr lang="en-US"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pPr>
            <a:r>
              <a:rPr lang="en-US" dirty="0" smtClean="0">
                <a:latin typeface="Times New Roman" panose="02020603050405020304" pitchFamily="18" charset="0"/>
                <a:ea typeface="Calibri" panose="020F0502020204030204" pitchFamily="34" charset="0"/>
                <a:cs typeface="Arial" panose="020B0604020202020204" pitchFamily="34" charset="0"/>
              </a:rPr>
              <a:t>The </a:t>
            </a:r>
            <a:r>
              <a:rPr lang="en-US" dirty="0">
                <a:latin typeface="Times New Roman" panose="02020603050405020304" pitchFamily="18" charset="0"/>
                <a:ea typeface="Calibri" panose="020F0502020204030204" pitchFamily="34" charset="0"/>
                <a:cs typeface="Arial" panose="020B0604020202020204" pitchFamily="34" charset="0"/>
              </a:rPr>
              <a:t>term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incremental</a:t>
            </a:r>
            <a:r>
              <a:rPr lang="en-US" dirty="0">
                <a:latin typeface="Times New Roman" panose="02020603050405020304" pitchFamily="18" charset="0"/>
                <a:ea typeface="Calibri" panose="020F0502020204030204" pitchFamily="34" charset="0"/>
                <a:cs typeface="Arial" panose="020B0604020202020204" pitchFamily="34" charset="0"/>
              </a:rPr>
              <a:t>’ is sometimes also used to refer to such a change, but is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more often used to refer to the difference</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dirty="0">
                <a:solidFill>
                  <a:srgbClr val="FF0000"/>
                </a:solidFill>
                <a:latin typeface="Times New Roman" panose="02020603050405020304" pitchFamily="18" charset="0"/>
                <a:ea typeface="Calibri" panose="020F0502020204030204" pitchFamily="34" charset="0"/>
                <a:cs typeface="Arial" panose="020B0604020202020204" pitchFamily="34" charset="0"/>
              </a:rPr>
              <a:t>in cost or effect</a:t>
            </a:r>
            <a:r>
              <a:rPr lang="en-US" dirty="0">
                <a:latin typeface="Times New Roman" panose="02020603050405020304" pitchFamily="18" charset="0"/>
                <a:ea typeface="Calibri" panose="020F0502020204030204" pitchFamily="34" charset="0"/>
                <a:cs typeface="Arial" panose="020B0604020202020204" pitchFamily="34" charset="0"/>
              </a:rPr>
              <a:t>, </a:t>
            </a:r>
            <a:r>
              <a:rPr lang="en-US" b="1" dirty="0">
                <a:latin typeface="Times New Roman" panose="02020603050405020304" pitchFamily="18" charset="0"/>
                <a:ea typeface="Calibri" panose="020F0502020204030204" pitchFamily="34" charset="0"/>
                <a:cs typeface="Arial" panose="020B0604020202020204" pitchFamily="34" charset="0"/>
              </a:rPr>
              <a:t>between the two or more mutually exclusive programmes being compared in the evaluation</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12916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6289964"/>
            <a:ext cx="9144001" cy="568036"/>
          </a:xfrm>
        </p:spPr>
        <p:txBody>
          <a:bodyPr>
            <a:normAutofit/>
          </a:bodyPr>
          <a:lstStyle/>
          <a:p>
            <a:pPr algn="just">
              <a:lnSpc>
                <a:spcPct val="115000"/>
              </a:lnSpc>
              <a:spcBef>
                <a:spcPts val="0"/>
              </a:spcBef>
            </a:pPr>
            <a:r>
              <a:rPr lang="en-US" b="1" dirty="0">
                <a:latin typeface="Times New Roman" panose="02020603050405020304" pitchFamily="18" charset="0"/>
                <a:ea typeface="Calibri" panose="020F0502020204030204" pitchFamily="34" charset="0"/>
                <a:cs typeface="Arial" panose="020B0604020202020204" pitchFamily="34" charset="0"/>
              </a:rPr>
              <a:t>Fig. 2.2 Distinction between marginal and incremental cost.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092036" y="263236"/>
            <a:ext cx="8063346" cy="6026728"/>
          </a:xfrm>
          <a:prstGeom prst="rect">
            <a:avLst/>
          </a:prstGeom>
          <a:noFill/>
          <a:ln>
            <a:noFill/>
          </a:ln>
        </p:spPr>
      </p:pic>
    </p:spTree>
    <p:extLst>
      <p:ext uri="{BB962C8B-B14F-4D97-AF65-F5344CB8AC3E}">
        <p14:creationId xmlns:p14="http://schemas.microsoft.com/office/powerpoint/2010/main" val="2129129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650</TotalTime>
  <Words>3413</Words>
  <Application>Microsoft Office PowerPoint</Application>
  <PresentationFormat>Widescreen</PresentationFormat>
  <Paragraphs>176</Paragraphs>
  <Slides>45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Bahnschrift</vt:lpstr>
      <vt:lpstr>Calibri</vt:lpstr>
      <vt:lpstr>Calibri Light</vt:lpstr>
      <vt:lpstr>Cambria Math</vt:lpstr>
      <vt:lpstr>LegacySerifStd-Book</vt:lpstr>
      <vt:lpstr>Lucida Calligraphy</vt:lpstr>
      <vt:lpstr>MinionPro-Regular</vt:lpstr>
      <vt:lpstr>Times New Roman</vt:lpstr>
      <vt:lpstr>Verdana</vt:lpstr>
      <vt:lpstr>Office Theme</vt:lpstr>
      <vt:lpstr>Cost Analysis</vt:lpstr>
      <vt:lpstr>For how long should costs be tracked?</vt:lpstr>
      <vt:lpstr>For how long should costs be tracked?</vt:lpstr>
      <vt:lpstr>PowerPoint Presentation</vt:lpstr>
      <vt:lpstr>For how long should costs be tracked?</vt:lpstr>
      <vt:lpstr>What is the significance of the average cost/marginal cost distinction? </vt:lpstr>
      <vt:lpstr>What is the significance of the average cost/marginal cost distinction? </vt:lpstr>
      <vt:lpstr>What is the significance of the average cost/marginal cost distinction? </vt:lpstr>
      <vt:lpstr>PowerPoint Presentation</vt:lpstr>
      <vt:lpstr>What is the significance of the average cost/marginal cost distinction? </vt:lpstr>
      <vt:lpstr>What is the significance of the average cost/marginal cost distinction? </vt:lpstr>
      <vt:lpstr>What is the significance of the average cost/marginal cost distinction? </vt:lpstr>
      <vt:lpstr>PowerPoint Presentation</vt:lpstr>
      <vt:lpstr>What is the significance of the average cost/marginal cost distinction? </vt:lpstr>
      <vt:lpstr>What is the significance of the average cost/marginal cost distinction? </vt:lpstr>
      <vt:lpstr>PowerPoint Presentation</vt:lpstr>
      <vt:lpstr>What is the significance of the average cost/marginal cost distinction? </vt:lpstr>
      <vt:lpstr>What is the significance of the average cost/marginal cost distinction? </vt:lpstr>
      <vt:lpstr>Overall, how accurate does costing have to be?</vt:lpstr>
      <vt:lpstr>Average Per Diem</vt:lpstr>
      <vt:lpstr>Disease-Specific Per Diem</vt:lpstr>
      <vt:lpstr>Case-Mix Group (e.g. Diagnosis-Related Group; DRG)</vt:lpstr>
      <vt:lpstr>Micro-costing </vt:lpstr>
      <vt:lpstr>Overall, how accurate does costing have to be?</vt:lpstr>
      <vt:lpstr>Timing adjustments for costs Bringing past costs to the present: standardization of costs</vt:lpstr>
      <vt:lpstr>Bringing past costs to the present: standardization of costs</vt:lpstr>
      <vt:lpstr>Bringing past costs to the present: standardization of costs</vt:lpstr>
      <vt:lpstr>Bringing future costs (benefits) to the present: discounting</vt:lpstr>
      <vt:lpstr>Bringing future costs (benefits) to the present: discounting</vt:lpstr>
      <vt:lpstr>Bringing future costs (benefits) to the present: discounting</vt:lpstr>
      <vt:lpstr>Bringing future costs (benefits) to the present: discounting</vt:lpstr>
      <vt:lpstr>Bringing future costs (benefits) to the present: discounting</vt:lpstr>
      <vt:lpstr>Bringing future costs (benefits) to the present: discounting</vt:lpstr>
      <vt:lpstr>Bringing future costs (benefits) to the present: discounting</vt:lpstr>
      <vt:lpstr>Bringing future costs (benefits) to the present: discounting</vt:lpstr>
      <vt:lpstr>Bringing future costs (benefits) to the present: discounting</vt:lpstr>
      <vt:lpstr>Bringing future costs (benefits) to the present: discounting</vt:lpstr>
      <vt:lpstr>PowerPoint Presentation</vt:lpstr>
      <vt:lpstr>Cost of illness </vt:lpstr>
      <vt:lpstr>Approaches</vt:lpstr>
      <vt:lpstr>Homework</vt:lpstr>
      <vt:lpstr>Homework</vt:lpstr>
      <vt:lpstr>PowerPoint Presentation</vt:lpstr>
      <vt:lpstr>Limits to Growth and Neo-Malthusianism</vt:lpstr>
      <vt:lpstr>PowerPoint Presentation</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Pharmacy Ethics (Theoretical considerations)</dc:title>
  <dc:creator>haider raheem</dc:creator>
  <cp:lastModifiedBy>haider raheem</cp:lastModifiedBy>
  <cp:revision>49</cp:revision>
  <dcterms:created xsi:type="dcterms:W3CDTF">2022-02-23T10:59:51Z</dcterms:created>
  <dcterms:modified xsi:type="dcterms:W3CDTF">2024-02-06T21:27:04Z</dcterms:modified>
</cp:coreProperties>
</file>