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1498" y="53"/>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18" Type="http://schemas.openxmlformats.org/officeDocument/2006/relationships/tableStyles" Target="tableStyles.xml" /><Relationship Id="rId3" Type="http://schemas.openxmlformats.org/officeDocument/2006/relationships/slide" Target="slides/slide2.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theme" Target="theme/theme1.xml" /><Relationship Id="rId2" Type="http://schemas.openxmlformats.org/officeDocument/2006/relationships/slide" Target="slides/slide1.xml" /><Relationship Id="rId16" Type="http://schemas.openxmlformats.org/officeDocument/2006/relationships/viewProps" Target="viewProps.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5" Type="http://schemas.openxmlformats.org/officeDocument/2006/relationships/slide" Target="slides/slide4.xml" /><Relationship Id="rId15" Type="http://schemas.openxmlformats.org/officeDocument/2006/relationships/presProps" Target="presProps.xml" /><Relationship Id="rId10" Type="http://schemas.openxmlformats.org/officeDocument/2006/relationships/slide" Target="slides/slide9.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notesMaster" Target="notesMasters/notesMaster1.xml" /></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F4B4A98-BC3B-4907-B22C-8AF97CCA4696}" type="doc">
      <dgm:prSet loTypeId="urn:microsoft.com/office/officeart/2005/8/layout/vList2" loCatId="list" qsTypeId="urn:microsoft.com/office/officeart/2005/8/quickstyle/simple2" qsCatId="simple" csTypeId="urn:microsoft.com/office/officeart/2005/8/colors/accent1_2" csCatId="accent1" phldr="1"/>
      <dgm:spPr/>
      <dgm:t>
        <a:bodyPr/>
        <a:lstStyle/>
        <a:p>
          <a:endParaRPr lang="en-US"/>
        </a:p>
      </dgm:t>
    </dgm:pt>
    <dgm:pt modelId="{06F0FCEA-A7AC-4872-85A6-2E6929B19BFC}">
      <dgm:prSet/>
      <dgm:spPr/>
      <dgm:t>
        <a:bodyPr/>
        <a:lstStyle/>
        <a:p>
          <a:pPr rtl="0"/>
          <a:r>
            <a:rPr lang="en-US" dirty="0"/>
            <a:t>Disperse system composed from: </a:t>
          </a:r>
        </a:p>
      </dgm:t>
    </dgm:pt>
    <dgm:pt modelId="{CDAC0CCC-1464-48AC-9072-92252C1547F0}" type="parTrans" cxnId="{DB28F709-1BB4-4EEA-9008-B858937D73F6}">
      <dgm:prSet/>
      <dgm:spPr/>
      <dgm:t>
        <a:bodyPr/>
        <a:lstStyle/>
        <a:p>
          <a:endParaRPr lang="en-US"/>
        </a:p>
      </dgm:t>
    </dgm:pt>
    <dgm:pt modelId="{9AC176C3-FF6C-41E8-977E-1D2348C8521C}" type="sibTrans" cxnId="{DB28F709-1BB4-4EEA-9008-B858937D73F6}">
      <dgm:prSet/>
      <dgm:spPr/>
      <dgm:t>
        <a:bodyPr/>
        <a:lstStyle/>
        <a:p>
          <a:endParaRPr lang="en-US"/>
        </a:p>
      </dgm:t>
    </dgm:pt>
    <dgm:pt modelId="{D883B583-5BE4-4666-9136-98220ED66339}">
      <dgm:prSet/>
      <dgm:spPr/>
      <dgm:t>
        <a:bodyPr/>
        <a:lstStyle/>
        <a:p>
          <a:pPr rtl="0"/>
          <a:endParaRPr lang="en-US" dirty="0"/>
        </a:p>
      </dgm:t>
    </dgm:pt>
    <dgm:pt modelId="{57FEB9A0-BEEC-452E-967A-259CE0D84CD5}" type="parTrans" cxnId="{B7EC9971-1394-4DFC-B2BF-CE2DECECF65C}">
      <dgm:prSet/>
      <dgm:spPr/>
      <dgm:t>
        <a:bodyPr/>
        <a:lstStyle/>
        <a:p>
          <a:endParaRPr lang="en-US"/>
        </a:p>
      </dgm:t>
    </dgm:pt>
    <dgm:pt modelId="{32E822FD-2AEA-4390-AA60-E1578D8BCC75}" type="sibTrans" cxnId="{B7EC9971-1394-4DFC-B2BF-CE2DECECF65C}">
      <dgm:prSet/>
      <dgm:spPr/>
      <dgm:t>
        <a:bodyPr/>
        <a:lstStyle/>
        <a:p>
          <a:endParaRPr lang="en-US"/>
        </a:p>
      </dgm:t>
    </dgm:pt>
    <dgm:pt modelId="{D3FFEB98-81BD-4D10-AE4F-F59DB9EFEA32}">
      <dgm:prSet/>
      <dgm:spPr/>
      <dgm:t>
        <a:bodyPr/>
        <a:lstStyle/>
        <a:p>
          <a:r>
            <a:rPr lang="en-US" b="1" dirty="0">
              <a:solidFill>
                <a:schemeClr val="tx2">
                  <a:lumMod val="75000"/>
                </a:schemeClr>
              </a:solidFill>
            </a:rPr>
            <a:t>Dispersed phase : which is the  substance distributed.</a:t>
          </a:r>
        </a:p>
      </dgm:t>
    </dgm:pt>
    <dgm:pt modelId="{C2059B22-6F08-4711-A7C5-29BB8BF2F4EA}" type="parTrans" cxnId="{01823540-E15C-4C56-92C7-520CD6A03AF2}">
      <dgm:prSet/>
      <dgm:spPr/>
      <dgm:t>
        <a:bodyPr/>
        <a:lstStyle/>
        <a:p>
          <a:endParaRPr lang="en-US"/>
        </a:p>
      </dgm:t>
    </dgm:pt>
    <dgm:pt modelId="{E6FCBC18-E0DC-4AA5-90D5-B26F95CCAF05}" type="sibTrans" cxnId="{01823540-E15C-4C56-92C7-520CD6A03AF2}">
      <dgm:prSet/>
      <dgm:spPr/>
      <dgm:t>
        <a:bodyPr/>
        <a:lstStyle/>
        <a:p>
          <a:endParaRPr lang="en-US"/>
        </a:p>
      </dgm:t>
    </dgm:pt>
    <dgm:pt modelId="{75599683-5F40-4C34-9139-AB7A26807724}">
      <dgm:prSet/>
      <dgm:spPr/>
      <dgm:t>
        <a:bodyPr/>
        <a:lstStyle/>
        <a:p>
          <a:r>
            <a:rPr lang="en-US" b="1" dirty="0">
              <a:solidFill>
                <a:schemeClr val="tx2">
                  <a:lumMod val="75000"/>
                </a:schemeClr>
              </a:solidFill>
            </a:rPr>
            <a:t>Dispersion medium : which is the vehicle </a:t>
          </a:r>
        </a:p>
      </dgm:t>
    </dgm:pt>
    <dgm:pt modelId="{CB2C6DB6-A308-47FC-93C3-8D5023938015}" type="parTrans" cxnId="{A08E50AD-2E71-4B42-BD54-CC5F3E7570F8}">
      <dgm:prSet/>
      <dgm:spPr/>
      <dgm:t>
        <a:bodyPr/>
        <a:lstStyle/>
        <a:p>
          <a:endParaRPr lang="en-US"/>
        </a:p>
      </dgm:t>
    </dgm:pt>
    <dgm:pt modelId="{8DB718D2-0EAE-4EED-BDFA-19D8208DBC8C}" type="sibTrans" cxnId="{A08E50AD-2E71-4B42-BD54-CC5F3E7570F8}">
      <dgm:prSet/>
      <dgm:spPr/>
      <dgm:t>
        <a:bodyPr/>
        <a:lstStyle/>
        <a:p>
          <a:endParaRPr lang="en-US"/>
        </a:p>
      </dgm:t>
    </dgm:pt>
    <dgm:pt modelId="{8D5E986C-0A5C-46CB-803D-5A66CA90C5FE}" type="pres">
      <dgm:prSet presAssocID="{1F4B4A98-BC3B-4907-B22C-8AF97CCA4696}" presName="linear" presStyleCnt="0">
        <dgm:presLayoutVars>
          <dgm:animLvl val="lvl"/>
          <dgm:resizeHandles val="exact"/>
        </dgm:presLayoutVars>
      </dgm:prSet>
      <dgm:spPr/>
    </dgm:pt>
    <dgm:pt modelId="{22D224DD-3A87-44F6-93DA-FC33D69E5676}" type="pres">
      <dgm:prSet presAssocID="{06F0FCEA-A7AC-4872-85A6-2E6929B19BFC}" presName="parentText" presStyleLbl="node1" presStyleIdx="0" presStyleCnt="3">
        <dgm:presLayoutVars>
          <dgm:chMax val="0"/>
          <dgm:bulletEnabled val="1"/>
        </dgm:presLayoutVars>
      </dgm:prSet>
      <dgm:spPr/>
    </dgm:pt>
    <dgm:pt modelId="{413E44E4-879C-4394-8320-D608E4DCBE4B}" type="pres">
      <dgm:prSet presAssocID="{06F0FCEA-A7AC-4872-85A6-2E6929B19BFC}" presName="childText" presStyleLbl="revTx" presStyleIdx="0" presStyleCnt="1">
        <dgm:presLayoutVars>
          <dgm:bulletEnabled val="1"/>
        </dgm:presLayoutVars>
      </dgm:prSet>
      <dgm:spPr/>
    </dgm:pt>
    <dgm:pt modelId="{6B5FEE59-A09B-4072-8204-6E5440D6EBBC}" type="pres">
      <dgm:prSet presAssocID="{D3FFEB98-81BD-4D10-AE4F-F59DB9EFEA32}" presName="parentText" presStyleLbl="node1" presStyleIdx="1" presStyleCnt="3">
        <dgm:presLayoutVars>
          <dgm:chMax val="0"/>
          <dgm:bulletEnabled val="1"/>
        </dgm:presLayoutVars>
      </dgm:prSet>
      <dgm:spPr/>
    </dgm:pt>
    <dgm:pt modelId="{0F54FD6C-03CE-400E-BEE7-81B85F9C0107}" type="pres">
      <dgm:prSet presAssocID="{E6FCBC18-E0DC-4AA5-90D5-B26F95CCAF05}" presName="spacer" presStyleCnt="0"/>
      <dgm:spPr/>
    </dgm:pt>
    <dgm:pt modelId="{74487A22-76FE-48D7-AA2F-F58FFD64228C}" type="pres">
      <dgm:prSet presAssocID="{75599683-5F40-4C34-9139-AB7A26807724}" presName="parentText" presStyleLbl="node1" presStyleIdx="2" presStyleCnt="3">
        <dgm:presLayoutVars>
          <dgm:chMax val="0"/>
          <dgm:bulletEnabled val="1"/>
        </dgm:presLayoutVars>
      </dgm:prSet>
      <dgm:spPr/>
    </dgm:pt>
  </dgm:ptLst>
  <dgm:cxnLst>
    <dgm:cxn modelId="{DB28F709-1BB4-4EEA-9008-B858937D73F6}" srcId="{1F4B4A98-BC3B-4907-B22C-8AF97CCA4696}" destId="{06F0FCEA-A7AC-4872-85A6-2E6929B19BFC}" srcOrd="0" destOrd="0" parTransId="{CDAC0CCC-1464-48AC-9072-92252C1547F0}" sibTransId="{9AC176C3-FF6C-41E8-977E-1D2348C8521C}"/>
    <dgm:cxn modelId="{A6806C0F-15AA-4402-979E-553F83452A96}" type="presOf" srcId="{D883B583-5BE4-4666-9136-98220ED66339}" destId="{413E44E4-879C-4394-8320-D608E4DCBE4B}" srcOrd="0" destOrd="0" presId="urn:microsoft.com/office/officeart/2005/8/layout/vList2"/>
    <dgm:cxn modelId="{3459B03B-DEB6-42AB-A3A7-FB39594FEB0A}" type="presOf" srcId="{75599683-5F40-4C34-9139-AB7A26807724}" destId="{74487A22-76FE-48D7-AA2F-F58FFD64228C}" srcOrd="0" destOrd="0" presId="urn:microsoft.com/office/officeart/2005/8/layout/vList2"/>
    <dgm:cxn modelId="{01823540-E15C-4C56-92C7-520CD6A03AF2}" srcId="{1F4B4A98-BC3B-4907-B22C-8AF97CCA4696}" destId="{D3FFEB98-81BD-4D10-AE4F-F59DB9EFEA32}" srcOrd="1" destOrd="0" parTransId="{C2059B22-6F08-4711-A7C5-29BB8BF2F4EA}" sibTransId="{E6FCBC18-E0DC-4AA5-90D5-B26F95CCAF05}"/>
    <dgm:cxn modelId="{AF584051-4A8F-4E18-8C67-1E2E43BF592E}" type="presOf" srcId="{06F0FCEA-A7AC-4872-85A6-2E6929B19BFC}" destId="{22D224DD-3A87-44F6-93DA-FC33D69E5676}" srcOrd="0" destOrd="0" presId="urn:microsoft.com/office/officeart/2005/8/layout/vList2"/>
    <dgm:cxn modelId="{B7EC9971-1394-4DFC-B2BF-CE2DECECF65C}" srcId="{06F0FCEA-A7AC-4872-85A6-2E6929B19BFC}" destId="{D883B583-5BE4-4666-9136-98220ED66339}" srcOrd="0" destOrd="0" parTransId="{57FEB9A0-BEEC-452E-967A-259CE0D84CD5}" sibTransId="{32E822FD-2AEA-4390-AA60-E1578D8BCC75}"/>
    <dgm:cxn modelId="{A08E50AD-2E71-4B42-BD54-CC5F3E7570F8}" srcId="{1F4B4A98-BC3B-4907-B22C-8AF97CCA4696}" destId="{75599683-5F40-4C34-9139-AB7A26807724}" srcOrd="2" destOrd="0" parTransId="{CB2C6DB6-A308-47FC-93C3-8D5023938015}" sibTransId="{8DB718D2-0EAE-4EED-BDFA-19D8208DBC8C}"/>
    <dgm:cxn modelId="{8A4105DF-E9E4-44E8-A3E8-CA3FF5DBF6E0}" type="presOf" srcId="{1F4B4A98-BC3B-4907-B22C-8AF97CCA4696}" destId="{8D5E986C-0A5C-46CB-803D-5A66CA90C5FE}" srcOrd="0" destOrd="0" presId="urn:microsoft.com/office/officeart/2005/8/layout/vList2"/>
    <dgm:cxn modelId="{C5971AF6-2E06-4C88-891B-086F2527FA8F}" type="presOf" srcId="{D3FFEB98-81BD-4D10-AE4F-F59DB9EFEA32}" destId="{6B5FEE59-A09B-4072-8204-6E5440D6EBBC}" srcOrd="0" destOrd="0" presId="urn:microsoft.com/office/officeart/2005/8/layout/vList2"/>
    <dgm:cxn modelId="{8F430CA2-5AB9-44F5-9955-1B9283ECDB5E}" type="presParOf" srcId="{8D5E986C-0A5C-46CB-803D-5A66CA90C5FE}" destId="{22D224DD-3A87-44F6-93DA-FC33D69E5676}" srcOrd="0" destOrd="0" presId="urn:microsoft.com/office/officeart/2005/8/layout/vList2"/>
    <dgm:cxn modelId="{4D34BA96-7FC9-4244-B915-C500C2B4A0AE}" type="presParOf" srcId="{8D5E986C-0A5C-46CB-803D-5A66CA90C5FE}" destId="{413E44E4-879C-4394-8320-D608E4DCBE4B}" srcOrd="1" destOrd="0" presId="urn:microsoft.com/office/officeart/2005/8/layout/vList2"/>
    <dgm:cxn modelId="{9FA931C8-3B1B-402B-945C-95BD6A18512E}" type="presParOf" srcId="{8D5E986C-0A5C-46CB-803D-5A66CA90C5FE}" destId="{6B5FEE59-A09B-4072-8204-6E5440D6EBBC}" srcOrd="2" destOrd="0" presId="urn:microsoft.com/office/officeart/2005/8/layout/vList2"/>
    <dgm:cxn modelId="{FB78342A-BDAB-48FC-8702-15ED60BA2495}" type="presParOf" srcId="{8D5E986C-0A5C-46CB-803D-5A66CA90C5FE}" destId="{0F54FD6C-03CE-400E-BEE7-81B85F9C0107}" srcOrd="3" destOrd="0" presId="urn:microsoft.com/office/officeart/2005/8/layout/vList2"/>
    <dgm:cxn modelId="{C8ABEEC4-32A3-47E7-A730-B6ACD3A6F349}" type="presParOf" srcId="{8D5E986C-0A5C-46CB-803D-5A66CA90C5FE}" destId="{74487A22-76FE-48D7-AA2F-F58FFD64228C}" srcOrd="4" destOrd="0" presId="urn:microsoft.com/office/officeart/2005/8/layout/vList2"/>
  </dgm:cxnLst>
  <dgm:bg/>
  <dgm:whole>
    <a:ln>
      <a:solidFill>
        <a:schemeClr val="accent6"/>
      </a:solidFill>
    </a:ln>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51B3306-956F-47BB-9D38-A7B994F82B00}" type="doc">
      <dgm:prSet loTypeId="urn:microsoft.com/office/officeart/2005/8/layout/hList6" loCatId="list" qsTypeId="urn:microsoft.com/office/officeart/2005/8/quickstyle/3d2" qsCatId="3D" csTypeId="urn:microsoft.com/office/officeart/2005/8/colors/colorful2" csCatId="colorful"/>
      <dgm:spPr/>
      <dgm:t>
        <a:bodyPr/>
        <a:lstStyle/>
        <a:p>
          <a:endParaRPr lang="en-US"/>
        </a:p>
      </dgm:t>
    </dgm:pt>
    <dgm:pt modelId="{5C07B8DB-CF06-4B94-90A8-F133248E574B}">
      <dgm:prSet/>
      <dgm:spPr/>
      <dgm:t>
        <a:bodyPr/>
        <a:lstStyle/>
        <a:p>
          <a:pPr rtl="0"/>
          <a:r>
            <a:rPr lang="en-US" dirty="0"/>
            <a:t>Emulsion (liquid in liquid)</a:t>
          </a:r>
        </a:p>
      </dgm:t>
    </dgm:pt>
    <dgm:pt modelId="{0E31BB43-7BB6-46CF-A6B3-52503EC59A35}" type="parTrans" cxnId="{97F15FB1-B037-48A4-9387-5664BC4CDADB}">
      <dgm:prSet/>
      <dgm:spPr/>
      <dgm:t>
        <a:bodyPr/>
        <a:lstStyle/>
        <a:p>
          <a:endParaRPr lang="en-US"/>
        </a:p>
      </dgm:t>
    </dgm:pt>
    <dgm:pt modelId="{0BE0FCE6-F742-47C7-9E4B-16F68482EE10}" type="sibTrans" cxnId="{97F15FB1-B037-48A4-9387-5664BC4CDADB}">
      <dgm:prSet/>
      <dgm:spPr/>
      <dgm:t>
        <a:bodyPr/>
        <a:lstStyle/>
        <a:p>
          <a:endParaRPr lang="en-US"/>
        </a:p>
      </dgm:t>
    </dgm:pt>
    <dgm:pt modelId="{5B241D34-E034-4359-94DF-035017957004}">
      <dgm:prSet/>
      <dgm:spPr/>
      <dgm:t>
        <a:bodyPr/>
        <a:lstStyle/>
        <a:p>
          <a:pPr rtl="0"/>
          <a:r>
            <a:rPr lang="en-US"/>
            <a:t>Ointment, paste ( solid in solid )</a:t>
          </a:r>
        </a:p>
      </dgm:t>
    </dgm:pt>
    <dgm:pt modelId="{14C479FE-C769-4ED2-824B-89EA3561FFDB}" type="parTrans" cxnId="{C95A89AB-5A92-40F8-9DED-6D8B66AF9999}">
      <dgm:prSet/>
      <dgm:spPr/>
      <dgm:t>
        <a:bodyPr/>
        <a:lstStyle/>
        <a:p>
          <a:endParaRPr lang="en-US"/>
        </a:p>
      </dgm:t>
    </dgm:pt>
    <dgm:pt modelId="{11960EC2-2564-4D54-91C9-4998D4C422E5}" type="sibTrans" cxnId="{C95A89AB-5A92-40F8-9DED-6D8B66AF9999}">
      <dgm:prSet/>
      <dgm:spPr/>
      <dgm:t>
        <a:bodyPr/>
        <a:lstStyle/>
        <a:p>
          <a:endParaRPr lang="en-US"/>
        </a:p>
      </dgm:t>
    </dgm:pt>
    <dgm:pt modelId="{7279EB1A-4F19-472B-BCBD-645BAD4C97DA}">
      <dgm:prSet/>
      <dgm:spPr/>
      <dgm:t>
        <a:bodyPr/>
        <a:lstStyle/>
        <a:p>
          <a:pPr rtl="0"/>
          <a:r>
            <a:rPr lang="en-US"/>
            <a:t>Suspension (solid in liquid)</a:t>
          </a:r>
        </a:p>
      </dgm:t>
    </dgm:pt>
    <dgm:pt modelId="{7E99AFEB-0DFB-44A3-AC5E-C576673FB485}" type="parTrans" cxnId="{DEC7D33D-D6F0-4C66-A10A-57C63C132C04}">
      <dgm:prSet/>
      <dgm:spPr/>
      <dgm:t>
        <a:bodyPr/>
        <a:lstStyle/>
        <a:p>
          <a:endParaRPr lang="en-US"/>
        </a:p>
      </dgm:t>
    </dgm:pt>
    <dgm:pt modelId="{62E6AF88-7B68-4C24-89EB-F1BE28B0F420}" type="sibTrans" cxnId="{DEC7D33D-D6F0-4C66-A10A-57C63C132C04}">
      <dgm:prSet/>
      <dgm:spPr/>
      <dgm:t>
        <a:bodyPr/>
        <a:lstStyle/>
        <a:p>
          <a:endParaRPr lang="en-US"/>
        </a:p>
      </dgm:t>
    </dgm:pt>
    <dgm:pt modelId="{5DDFEBE7-6E74-49F9-AF2B-0A2D397A282C}" type="pres">
      <dgm:prSet presAssocID="{051B3306-956F-47BB-9D38-A7B994F82B00}" presName="Name0" presStyleCnt="0">
        <dgm:presLayoutVars>
          <dgm:dir/>
          <dgm:resizeHandles val="exact"/>
        </dgm:presLayoutVars>
      </dgm:prSet>
      <dgm:spPr/>
    </dgm:pt>
    <dgm:pt modelId="{210F4BC1-DD2E-4673-AE70-3D2E6B34CF17}" type="pres">
      <dgm:prSet presAssocID="{5C07B8DB-CF06-4B94-90A8-F133248E574B}" presName="node" presStyleLbl="node1" presStyleIdx="0" presStyleCnt="3">
        <dgm:presLayoutVars>
          <dgm:bulletEnabled val="1"/>
        </dgm:presLayoutVars>
      </dgm:prSet>
      <dgm:spPr/>
    </dgm:pt>
    <dgm:pt modelId="{2A30032F-2A7E-425F-8FA9-79E6AA8ABB45}" type="pres">
      <dgm:prSet presAssocID="{0BE0FCE6-F742-47C7-9E4B-16F68482EE10}" presName="sibTrans" presStyleCnt="0"/>
      <dgm:spPr/>
    </dgm:pt>
    <dgm:pt modelId="{9FF925F7-9452-4ABB-9C5C-EC3CBB3E75D6}" type="pres">
      <dgm:prSet presAssocID="{5B241D34-E034-4359-94DF-035017957004}" presName="node" presStyleLbl="node1" presStyleIdx="1" presStyleCnt="3">
        <dgm:presLayoutVars>
          <dgm:bulletEnabled val="1"/>
        </dgm:presLayoutVars>
      </dgm:prSet>
      <dgm:spPr/>
    </dgm:pt>
    <dgm:pt modelId="{76D1574A-C676-49EC-93ED-49F671203C7F}" type="pres">
      <dgm:prSet presAssocID="{11960EC2-2564-4D54-91C9-4998D4C422E5}" presName="sibTrans" presStyleCnt="0"/>
      <dgm:spPr/>
    </dgm:pt>
    <dgm:pt modelId="{4A5CBFE4-E7D5-4AEB-8F65-7BF4651462EC}" type="pres">
      <dgm:prSet presAssocID="{7279EB1A-4F19-472B-BCBD-645BAD4C97DA}" presName="node" presStyleLbl="node1" presStyleIdx="2" presStyleCnt="3">
        <dgm:presLayoutVars>
          <dgm:bulletEnabled val="1"/>
        </dgm:presLayoutVars>
      </dgm:prSet>
      <dgm:spPr/>
    </dgm:pt>
  </dgm:ptLst>
  <dgm:cxnLst>
    <dgm:cxn modelId="{CBD55008-957D-4502-A087-5784A4F350E0}" type="presOf" srcId="{5B241D34-E034-4359-94DF-035017957004}" destId="{9FF925F7-9452-4ABB-9C5C-EC3CBB3E75D6}" srcOrd="0" destOrd="0" presId="urn:microsoft.com/office/officeart/2005/8/layout/hList6"/>
    <dgm:cxn modelId="{49834325-2E67-4B5B-8AC4-9D04F2A0DCC6}" type="presOf" srcId="{5C07B8DB-CF06-4B94-90A8-F133248E574B}" destId="{210F4BC1-DD2E-4673-AE70-3D2E6B34CF17}" srcOrd="0" destOrd="0" presId="urn:microsoft.com/office/officeart/2005/8/layout/hList6"/>
    <dgm:cxn modelId="{F0EF7637-9227-4C11-B41D-5854342DC8B6}" type="presOf" srcId="{7279EB1A-4F19-472B-BCBD-645BAD4C97DA}" destId="{4A5CBFE4-E7D5-4AEB-8F65-7BF4651462EC}" srcOrd="0" destOrd="0" presId="urn:microsoft.com/office/officeart/2005/8/layout/hList6"/>
    <dgm:cxn modelId="{DEC7D33D-D6F0-4C66-A10A-57C63C132C04}" srcId="{051B3306-956F-47BB-9D38-A7B994F82B00}" destId="{7279EB1A-4F19-472B-BCBD-645BAD4C97DA}" srcOrd="2" destOrd="0" parTransId="{7E99AFEB-0DFB-44A3-AC5E-C576673FB485}" sibTransId="{62E6AF88-7B68-4C24-89EB-F1BE28B0F420}"/>
    <dgm:cxn modelId="{E7DA9D42-8285-40BF-AC17-1EA24F6CDB2F}" type="presOf" srcId="{051B3306-956F-47BB-9D38-A7B994F82B00}" destId="{5DDFEBE7-6E74-49F9-AF2B-0A2D397A282C}" srcOrd="0" destOrd="0" presId="urn:microsoft.com/office/officeart/2005/8/layout/hList6"/>
    <dgm:cxn modelId="{C95A89AB-5A92-40F8-9DED-6D8B66AF9999}" srcId="{051B3306-956F-47BB-9D38-A7B994F82B00}" destId="{5B241D34-E034-4359-94DF-035017957004}" srcOrd="1" destOrd="0" parTransId="{14C479FE-C769-4ED2-824B-89EA3561FFDB}" sibTransId="{11960EC2-2564-4D54-91C9-4998D4C422E5}"/>
    <dgm:cxn modelId="{97F15FB1-B037-48A4-9387-5664BC4CDADB}" srcId="{051B3306-956F-47BB-9D38-A7B994F82B00}" destId="{5C07B8DB-CF06-4B94-90A8-F133248E574B}" srcOrd="0" destOrd="0" parTransId="{0E31BB43-7BB6-46CF-A6B3-52503EC59A35}" sibTransId="{0BE0FCE6-F742-47C7-9E4B-16F68482EE10}"/>
    <dgm:cxn modelId="{77F25D5A-C18C-47B3-B331-C6C922E839A8}" type="presParOf" srcId="{5DDFEBE7-6E74-49F9-AF2B-0A2D397A282C}" destId="{210F4BC1-DD2E-4673-AE70-3D2E6B34CF17}" srcOrd="0" destOrd="0" presId="urn:microsoft.com/office/officeart/2005/8/layout/hList6"/>
    <dgm:cxn modelId="{15AC8E19-C9F6-4A9F-A488-DC4F6D1C68D6}" type="presParOf" srcId="{5DDFEBE7-6E74-49F9-AF2B-0A2D397A282C}" destId="{2A30032F-2A7E-425F-8FA9-79E6AA8ABB45}" srcOrd="1" destOrd="0" presId="urn:microsoft.com/office/officeart/2005/8/layout/hList6"/>
    <dgm:cxn modelId="{D040C334-DCF5-414B-AB0B-56A454410CA0}" type="presParOf" srcId="{5DDFEBE7-6E74-49F9-AF2B-0A2D397A282C}" destId="{9FF925F7-9452-4ABB-9C5C-EC3CBB3E75D6}" srcOrd="2" destOrd="0" presId="urn:microsoft.com/office/officeart/2005/8/layout/hList6"/>
    <dgm:cxn modelId="{A9078BE1-2852-4DD8-8DD3-9DC90EA88401}" type="presParOf" srcId="{5DDFEBE7-6E74-49F9-AF2B-0A2D397A282C}" destId="{76D1574A-C676-49EC-93ED-49F671203C7F}" srcOrd="3" destOrd="0" presId="urn:microsoft.com/office/officeart/2005/8/layout/hList6"/>
    <dgm:cxn modelId="{DE496773-C618-4E2D-A6BA-5BDFE1473DAE}" type="presParOf" srcId="{5DDFEBE7-6E74-49F9-AF2B-0A2D397A282C}" destId="{4A5CBFE4-E7D5-4AEB-8F65-7BF4651462EC}" srcOrd="4" destOrd="0" presId="urn:microsoft.com/office/officeart/2005/8/layout/hList6"/>
  </dgm:cxnLst>
  <dgm:bg/>
  <dgm:whole>
    <a:ln>
      <a:solidFill>
        <a:schemeClr val="accent6"/>
      </a:solidFill>
    </a:ln>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3DA7309-8062-4C95-93A0-F91148871445}" type="doc">
      <dgm:prSet loTypeId="urn:microsoft.com/office/officeart/2005/8/layout/hProcess4" loCatId="process" qsTypeId="urn:microsoft.com/office/officeart/2005/8/quickstyle/simple1" qsCatId="simple" csTypeId="urn:microsoft.com/office/officeart/2005/8/colors/colorful2" csCatId="colorful" phldr="1"/>
      <dgm:spPr/>
      <dgm:t>
        <a:bodyPr/>
        <a:lstStyle/>
        <a:p>
          <a:endParaRPr lang="en-US"/>
        </a:p>
      </dgm:t>
    </dgm:pt>
    <dgm:pt modelId="{292D2019-54FA-4DD6-B93E-99AF020432AB}">
      <dgm:prSet/>
      <dgm:spPr/>
      <dgm:t>
        <a:bodyPr/>
        <a:lstStyle/>
        <a:p>
          <a:pPr rtl="0"/>
          <a:r>
            <a:rPr lang="en-US" b="1" dirty="0">
              <a:solidFill>
                <a:schemeClr val="tx2">
                  <a:lumMod val="50000"/>
                </a:schemeClr>
              </a:solidFill>
            </a:rPr>
            <a:t>1.Course dispersion : (10-50  µm)</a:t>
          </a:r>
        </a:p>
      </dgm:t>
    </dgm:pt>
    <dgm:pt modelId="{9DB80966-9281-43CF-A007-154B11BCF8D3}" type="parTrans" cxnId="{BA3CB9B2-17DF-48E0-8C94-BA434A020BC3}">
      <dgm:prSet/>
      <dgm:spPr/>
      <dgm:t>
        <a:bodyPr/>
        <a:lstStyle/>
        <a:p>
          <a:endParaRPr lang="en-US"/>
        </a:p>
      </dgm:t>
    </dgm:pt>
    <dgm:pt modelId="{7DA06574-6661-42DA-B8B2-E6E0A737B56B}" type="sibTrans" cxnId="{BA3CB9B2-17DF-48E0-8C94-BA434A020BC3}">
      <dgm:prSet/>
      <dgm:spPr/>
      <dgm:t>
        <a:bodyPr/>
        <a:lstStyle/>
        <a:p>
          <a:endParaRPr lang="en-US"/>
        </a:p>
      </dgm:t>
    </dgm:pt>
    <dgm:pt modelId="{FF790462-68BC-4BB9-831C-1A78CE621B57}">
      <dgm:prSet/>
      <dgm:spPr/>
      <dgm:t>
        <a:bodyPr/>
        <a:lstStyle/>
        <a:p>
          <a:pPr rtl="0"/>
          <a:r>
            <a:rPr lang="en-US" b="1" dirty="0">
              <a:solidFill>
                <a:schemeClr val="tx2">
                  <a:lumMod val="50000"/>
                </a:schemeClr>
              </a:solidFill>
            </a:rPr>
            <a:t>2. Fine dispersion : (0.5-10  µm) </a:t>
          </a:r>
        </a:p>
      </dgm:t>
    </dgm:pt>
    <dgm:pt modelId="{BB91A2BB-4C3C-4672-AD05-C10E073D285D}" type="parTrans" cxnId="{B11228E9-5FEC-4BB2-B744-D73C9A716243}">
      <dgm:prSet/>
      <dgm:spPr/>
      <dgm:t>
        <a:bodyPr/>
        <a:lstStyle/>
        <a:p>
          <a:endParaRPr lang="en-US"/>
        </a:p>
      </dgm:t>
    </dgm:pt>
    <dgm:pt modelId="{154363FB-DEC1-4F29-ACFF-4D4D8B59F019}" type="sibTrans" cxnId="{B11228E9-5FEC-4BB2-B744-D73C9A716243}">
      <dgm:prSet/>
      <dgm:spPr/>
      <dgm:t>
        <a:bodyPr/>
        <a:lstStyle/>
        <a:p>
          <a:endParaRPr lang="en-US"/>
        </a:p>
      </dgm:t>
    </dgm:pt>
    <dgm:pt modelId="{24173FD5-EF99-40AB-ABFF-BB7A17C99BD8}">
      <dgm:prSet/>
      <dgm:spPr/>
      <dgm:t>
        <a:bodyPr/>
        <a:lstStyle/>
        <a:p>
          <a:pPr rtl="0"/>
          <a:r>
            <a:rPr lang="en-US" b="1" dirty="0">
              <a:solidFill>
                <a:schemeClr val="tx2">
                  <a:lumMod val="50000"/>
                </a:schemeClr>
              </a:solidFill>
            </a:rPr>
            <a:t>3.colloidal dispersion : (1nm- 0.5 µm</a:t>
          </a:r>
          <a:r>
            <a:rPr lang="en-US" dirty="0">
              <a:solidFill>
                <a:schemeClr val="tx2">
                  <a:lumMod val="50000"/>
                </a:schemeClr>
              </a:solidFill>
            </a:rPr>
            <a:t>)</a:t>
          </a:r>
        </a:p>
      </dgm:t>
    </dgm:pt>
    <dgm:pt modelId="{E76E4447-A124-4DA7-9002-213C6551C8B3}" type="parTrans" cxnId="{07584043-74A8-40B4-A420-6E25096FC574}">
      <dgm:prSet/>
      <dgm:spPr/>
      <dgm:t>
        <a:bodyPr/>
        <a:lstStyle/>
        <a:p>
          <a:endParaRPr lang="en-US"/>
        </a:p>
      </dgm:t>
    </dgm:pt>
    <dgm:pt modelId="{3CA07FC4-01DA-4681-BA5E-D393CCBC703E}" type="sibTrans" cxnId="{07584043-74A8-40B4-A420-6E25096FC574}">
      <dgm:prSet/>
      <dgm:spPr/>
      <dgm:t>
        <a:bodyPr/>
        <a:lstStyle/>
        <a:p>
          <a:endParaRPr lang="en-US"/>
        </a:p>
      </dgm:t>
    </dgm:pt>
    <dgm:pt modelId="{43487EF9-8AA4-4B7D-86AC-6C798891778E}" type="pres">
      <dgm:prSet presAssocID="{03DA7309-8062-4C95-93A0-F91148871445}" presName="Name0" presStyleCnt="0">
        <dgm:presLayoutVars>
          <dgm:dir/>
          <dgm:animLvl val="lvl"/>
          <dgm:resizeHandles val="exact"/>
        </dgm:presLayoutVars>
      </dgm:prSet>
      <dgm:spPr/>
    </dgm:pt>
    <dgm:pt modelId="{8047AA7D-848D-41D4-B3F1-D5485EA1C45C}" type="pres">
      <dgm:prSet presAssocID="{03DA7309-8062-4C95-93A0-F91148871445}" presName="tSp" presStyleCnt="0"/>
      <dgm:spPr/>
    </dgm:pt>
    <dgm:pt modelId="{83607A1F-6F1E-429C-A7D7-9006B1513CF3}" type="pres">
      <dgm:prSet presAssocID="{03DA7309-8062-4C95-93A0-F91148871445}" presName="bSp" presStyleCnt="0"/>
      <dgm:spPr/>
    </dgm:pt>
    <dgm:pt modelId="{2986A9DA-DFC4-42EF-89EA-F7D56858D803}" type="pres">
      <dgm:prSet presAssocID="{03DA7309-8062-4C95-93A0-F91148871445}" presName="process" presStyleCnt="0"/>
      <dgm:spPr/>
    </dgm:pt>
    <dgm:pt modelId="{EACF6469-B5EA-45D1-9D39-80836AAAD78A}" type="pres">
      <dgm:prSet presAssocID="{292D2019-54FA-4DD6-B93E-99AF020432AB}" presName="composite1" presStyleCnt="0"/>
      <dgm:spPr/>
    </dgm:pt>
    <dgm:pt modelId="{3F1D9652-3B7D-4E63-9F83-DC90A5F5F376}" type="pres">
      <dgm:prSet presAssocID="{292D2019-54FA-4DD6-B93E-99AF020432AB}" presName="dummyNode1" presStyleLbl="node1" presStyleIdx="0" presStyleCnt="3"/>
      <dgm:spPr/>
    </dgm:pt>
    <dgm:pt modelId="{D4B8B8BC-551E-4A6A-A104-8968732D02CD}" type="pres">
      <dgm:prSet presAssocID="{292D2019-54FA-4DD6-B93E-99AF020432AB}" presName="childNode1" presStyleLbl="bgAcc1" presStyleIdx="0" presStyleCnt="3">
        <dgm:presLayoutVars>
          <dgm:bulletEnabled val="1"/>
        </dgm:presLayoutVars>
      </dgm:prSet>
      <dgm:spPr/>
    </dgm:pt>
    <dgm:pt modelId="{85EC2457-8DBC-486A-84DA-8A0C9EE9F070}" type="pres">
      <dgm:prSet presAssocID="{292D2019-54FA-4DD6-B93E-99AF020432AB}" presName="childNode1tx" presStyleLbl="bgAcc1" presStyleIdx="0" presStyleCnt="3">
        <dgm:presLayoutVars>
          <dgm:bulletEnabled val="1"/>
        </dgm:presLayoutVars>
      </dgm:prSet>
      <dgm:spPr/>
    </dgm:pt>
    <dgm:pt modelId="{AFCD9ECF-65B5-4CD4-93F0-0146782E7E09}" type="pres">
      <dgm:prSet presAssocID="{292D2019-54FA-4DD6-B93E-99AF020432AB}" presName="parentNode1" presStyleLbl="node1" presStyleIdx="0" presStyleCnt="3">
        <dgm:presLayoutVars>
          <dgm:chMax val="1"/>
          <dgm:bulletEnabled val="1"/>
        </dgm:presLayoutVars>
      </dgm:prSet>
      <dgm:spPr/>
    </dgm:pt>
    <dgm:pt modelId="{D17F88FC-5885-4959-8BA2-B6BEBEA99CE5}" type="pres">
      <dgm:prSet presAssocID="{292D2019-54FA-4DD6-B93E-99AF020432AB}" presName="connSite1" presStyleCnt="0"/>
      <dgm:spPr/>
    </dgm:pt>
    <dgm:pt modelId="{EC0FC086-40E3-4407-9064-6706B4735973}" type="pres">
      <dgm:prSet presAssocID="{7DA06574-6661-42DA-B8B2-E6E0A737B56B}" presName="Name9" presStyleLbl="sibTrans2D1" presStyleIdx="0" presStyleCnt="2"/>
      <dgm:spPr/>
    </dgm:pt>
    <dgm:pt modelId="{5F087A86-A108-43AA-BD50-1F68C4C8A577}" type="pres">
      <dgm:prSet presAssocID="{FF790462-68BC-4BB9-831C-1A78CE621B57}" presName="composite2" presStyleCnt="0"/>
      <dgm:spPr/>
    </dgm:pt>
    <dgm:pt modelId="{E18DD732-F79E-4CB0-B2CE-AD0C32C02D22}" type="pres">
      <dgm:prSet presAssocID="{FF790462-68BC-4BB9-831C-1A78CE621B57}" presName="dummyNode2" presStyleLbl="node1" presStyleIdx="0" presStyleCnt="3"/>
      <dgm:spPr/>
    </dgm:pt>
    <dgm:pt modelId="{EDCEDDFE-E8AA-49BA-9786-8EEC63C02251}" type="pres">
      <dgm:prSet presAssocID="{FF790462-68BC-4BB9-831C-1A78CE621B57}" presName="childNode2" presStyleLbl="bgAcc1" presStyleIdx="1" presStyleCnt="3">
        <dgm:presLayoutVars>
          <dgm:bulletEnabled val="1"/>
        </dgm:presLayoutVars>
      </dgm:prSet>
      <dgm:spPr/>
    </dgm:pt>
    <dgm:pt modelId="{CBC9D21E-2F56-4598-BA47-11501188A56C}" type="pres">
      <dgm:prSet presAssocID="{FF790462-68BC-4BB9-831C-1A78CE621B57}" presName="childNode2tx" presStyleLbl="bgAcc1" presStyleIdx="1" presStyleCnt="3">
        <dgm:presLayoutVars>
          <dgm:bulletEnabled val="1"/>
        </dgm:presLayoutVars>
      </dgm:prSet>
      <dgm:spPr/>
    </dgm:pt>
    <dgm:pt modelId="{7D34A0DC-4CF8-482D-B752-F684AFF62B5D}" type="pres">
      <dgm:prSet presAssocID="{FF790462-68BC-4BB9-831C-1A78CE621B57}" presName="parentNode2" presStyleLbl="node1" presStyleIdx="1" presStyleCnt="3">
        <dgm:presLayoutVars>
          <dgm:chMax val="0"/>
          <dgm:bulletEnabled val="1"/>
        </dgm:presLayoutVars>
      </dgm:prSet>
      <dgm:spPr/>
    </dgm:pt>
    <dgm:pt modelId="{BD3C5B66-8A78-4314-B4CB-214ED173EB7D}" type="pres">
      <dgm:prSet presAssocID="{FF790462-68BC-4BB9-831C-1A78CE621B57}" presName="connSite2" presStyleCnt="0"/>
      <dgm:spPr/>
    </dgm:pt>
    <dgm:pt modelId="{8A98FC5E-C0C3-42E0-A746-A816700E2FCD}" type="pres">
      <dgm:prSet presAssocID="{154363FB-DEC1-4F29-ACFF-4D4D8B59F019}" presName="Name18" presStyleLbl="sibTrans2D1" presStyleIdx="1" presStyleCnt="2"/>
      <dgm:spPr/>
    </dgm:pt>
    <dgm:pt modelId="{46369013-D269-4249-8FCA-B6553A2BBEC7}" type="pres">
      <dgm:prSet presAssocID="{24173FD5-EF99-40AB-ABFF-BB7A17C99BD8}" presName="composite1" presStyleCnt="0"/>
      <dgm:spPr/>
    </dgm:pt>
    <dgm:pt modelId="{63E7B731-E43F-44AB-A011-FEE74A8EAF65}" type="pres">
      <dgm:prSet presAssocID="{24173FD5-EF99-40AB-ABFF-BB7A17C99BD8}" presName="dummyNode1" presStyleLbl="node1" presStyleIdx="1" presStyleCnt="3"/>
      <dgm:spPr/>
    </dgm:pt>
    <dgm:pt modelId="{72057C70-DEEB-402C-A1A0-9CAECA328358}" type="pres">
      <dgm:prSet presAssocID="{24173FD5-EF99-40AB-ABFF-BB7A17C99BD8}" presName="childNode1" presStyleLbl="bgAcc1" presStyleIdx="2" presStyleCnt="3">
        <dgm:presLayoutVars>
          <dgm:bulletEnabled val="1"/>
        </dgm:presLayoutVars>
      </dgm:prSet>
      <dgm:spPr/>
    </dgm:pt>
    <dgm:pt modelId="{F1C8DBA9-569D-46A0-8981-9C7098EDCF94}" type="pres">
      <dgm:prSet presAssocID="{24173FD5-EF99-40AB-ABFF-BB7A17C99BD8}" presName="childNode1tx" presStyleLbl="bgAcc1" presStyleIdx="2" presStyleCnt="3">
        <dgm:presLayoutVars>
          <dgm:bulletEnabled val="1"/>
        </dgm:presLayoutVars>
      </dgm:prSet>
      <dgm:spPr/>
    </dgm:pt>
    <dgm:pt modelId="{754C0368-816F-4E94-8E84-12B144AF716A}" type="pres">
      <dgm:prSet presAssocID="{24173FD5-EF99-40AB-ABFF-BB7A17C99BD8}" presName="parentNode1" presStyleLbl="node1" presStyleIdx="2" presStyleCnt="3">
        <dgm:presLayoutVars>
          <dgm:chMax val="1"/>
          <dgm:bulletEnabled val="1"/>
        </dgm:presLayoutVars>
      </dgm:prSet>
      <dgm:spPr/>
    </dgm:pt>
    <dgm:pt modelId="{61B5F21A-3313-4AE8-BEB4-DF232DD40BDA}" type="pres">
      <dgm:prSet presAssocID="{24173FD5-EF99-40AB-ABFF-BB7A17C99BD8}" presName="connSite1" presStyleCnt="0"/>
      <dgm:spPr/>
    </dgm:pt>
  </dgm:ptLst>
  <dgm:cxnLst>
    <dgm:cxn modelId="{92630525-9461-4456-BDE8-88A7DA4ADB56}" type="presOf" srcId="{154363FB-DEC1-4F29-ACFF-4D4D8B59F019}" destId="{8A98FC5E-C0C3-42E0-A746-A816700E2FCD}" srcOrd="0" destOrd="0" presId="urn:microsoft.com/office/officeart/2005/8/layout/hProcess4"/>
    <dgm:cxn modelId="{0638332B-414C-4D8C-A762-86D87438B191}" type="presOf" srcId="{292D2019-54FA-4DD6-B93E-99AF020432AB}" destId="{AFCD9ECF-65B5-4CD4-93F0-0146782E7E09}" srcOrd="0" destOrd="0" presId="urn:microsoft.com/office/officeart/2005/8/layout/hProcess4"/>
    <dgm:cxn modelId="{07584043-74A8-40B4-A420-6E25096FC574}" srcId="{03DA7309-8062-4C95-93A0-F91148871445}" destId="{24173FD5-EF99-40AB-ABFF-BB7A17C99BD8}" srcOrd="2" destOrd="0" parTransId="{E76E4447-A124-4DA7-9002-213C6551C8B3}" sibTransId="{3CA07FC4-01DA-4681-BA5E-D393CCBC703E}"/>
    <dgm:cxn modelId="{4BED1A75-8B5A-43C0-9000-CEADB2BE9B9E}" type="presOf" srcId="{FF790462-68BC-4BB9-831C-1A78CE621B57}" destId="{7D34A0DC-4CF8-482D-B752-F684AFF62B5D}" srcOrd="0" destOrd="0" presId="urn:microsoft.com/office/officeart/2005/8/layout/hProcess4"/>
    <dgm:cxn modelId="{7F2A7990-E09F-4E4B-A389-332A98F0EE26}" type="presOf" srcId="{7DA06574-6661-42DA-B8B2-E6E0A737B56B}" destId="{EC0FC086-40E3-4407-9064-6706B4735973}" srcOrd="0" destOrd="0" presId="urn:microsoft.com/office/officeart/2005/8/layout/hProcess4"/>
    <dgm:cxn modelId="{BA3CB9B2-17DF-48E0-8C94-BA434A020BC3}" srcId="{03DA7309-8062-4C95-93A0-F91148871445}" destId="{292D2019-54FA-4DD6-B93E-99AF020432AB}" srcOrd="0" destOrd="0" parTransId="{9DB80966-9281-43CF-A007-154B11BCF8D3}" sibTransId="{7DA06574-6661-42DA-B8B2-E6E0A737B56B}"/>
    <dgm:cxn modelId="{FCEDD6C2-B29B-48FA-B353-F19D98472BD6}" type="presOf" srcId="{03DA7309-8062-4C95-93A0-F91148871445}" destId="{43487EF9-8AA4-4B7D-86AC-6C798891778E}" srcOrd="0" destOrd="0" presId="urn:microsoft.com/office/officeart/2005/8/layout/hProcess4"/>
    <dgm:cxn modelId="{8CAE27DC-0CAD-40B3-A92E-F85EED056A59}" type="presOf" srcId="{24173FD5-EF99-40AB-ABFF-BB7A17C99BD8}" destId="{754C0368-816F-4E94-8E84-12B144AF716A}" srcOrd="0" destOrd="0" presId="urn:microsoft.com/office/officeart/2005/8/layout/hProcess4"/>
    <dgm:cxn modelId="{B11228E9-5FEC-4BB2-B744-D73C9A716243}" srcId="{03DA7309-8062-4C95-93A0-F91148871445}" destId="{FF790462-68BC-4BB9-831C-1A78CE621B57}" srcOrd="1" destOrd="0" parTransId="{BB91A2BB-4C3C-4672-AD05-C10E073D285D}" sibTransId="{154363FB-DEC1-4F29-ACFF-4D4D8B59F019}"/>
    <dgm:cxn modelId="{525A6D04-10E6-4078-8B69-484DBD3C15A1}" type="presParOf" srcId="{43487EF9-8AA4-4B7D-86AC-6C798891778E}" destId="{8047AA7D-848D-41D4-B3F1-D5485EA1C45C}" srcOrd="0" destOrd="0" presId="urn:microsoft.com/office/officeart/2005/8/layout/hProcess4"/>
    <dgm:cxn modelId="{4E61BC8D-71F5-4275-9C1E-A6D1E9DA35DB}" type="presParOf" srcId="{43487EF9-8AA4-4B7D-86AC-6C798891778E}" destId="{83607A1F-6F1E-429C-A7D7-9006B1513CF3}" srcOrd="1" destOrd="0" presId="urn:microsoft.com/office/officeart/2005/8/layout/hProcess4"/>
    <dgm:cxn modelId="{55CA21DF-F01D-479B-90AC-235F25C564A6}" type="presParOf" srcId="{43487EF9-8AA4-4B7D-86AC-6C798891778E}" destId="{2986A9DA-DFC4-42EF-89EA-F7D56858D803}" srcOrd="2" destOrd="0" presId="urn:microsoft.com/office/officeart/2005/8/layout/hProcess4"/>
    <dgm:cxn modelId="{7D27175C-1AC6-4A42-868B-52FE038C73E5}" type="presParOf" srcId="{2986A9DA-DFC4-42EF-89EA-F7D56858D803}" destId="{EACF6469-B5EA-45D1-9D39-80836AAAD78A}" srcOrd="0" destOrd="0" presId="urn:microsoft.com/office/officeart/2005/8/layout/hProcess4"/>
    <dgm:cxn modelId="{F8CCB881-0B60-49D7-9E6B-A3DA79257A44}" type="presParOf" srcId="{EACF6469-B5EA-45D1-9D39-80836AAAD78A}" destId="{3F1D9652-3B7D-4E63-9F83-DC90A5F5F376}" srcOrd="0" destOrd="0" presId="urn:microsoft.com/office/officeart/2005/8/layout/hProcess4"/>
    <dgm:cxn modelId="{A7EC68CC-4CA7-4836-B040-118367E8A942}" type="presParOf" srcId="{EACF6469-B5EA-45D1-9D39-80836AAAD78A}" destId="{D4B8B8BC-551E-4A6A-A104-8968732D02CD}" srcOrd="1" destOrd="0" presId="urn:microsoft.com/office/officeart/2005/8/layout/hProcess4"/>
    <dgm:cxn modelId="{020AA40E-F874-4CA1-B5B3-3486B97C3EB6}" type="presParOf" srcId="{EACF6469-B5EA-45D1-9D39-80836AAAD78A}" destId="{85EC2457-8DBC-486A-84DA-8A0C9EE9F070}" srcOrd="2" destOrd="0" presId="urn:microsoft.com/office/officeart/2005/8/layout/hProcess4"/>
    <dgm:cxn modelId="{DD9D127A-CB9B-4050-B3B7-7C47A44C3396}" type="presParOf" srcId="{EACF6469-B5EA-45D1-9D39-80836AAAD78A}" destId="{AFCD9ECF-65B5-4CD4-93F0-0146782E7E09}" srcOrd="3" destOrd="0" presId="urn:microsoft.com/office/officeart/2005/8/layout/hProcess4"/>
    <dgm:cxn modelId="{406FD160-F997-4917-87CB-A1CF43E939F7}" type="presParOf" srcId="{EACF6469-B5EA-45D1-9D39-80836AAAD78A}" destId="{D17F88FC-5885-4959-8BA2-B6BEBEA99CE5}" srcOrd="4" destOrd="0" presId="urn:microsoft.com/office/officeart/2005/8/layout/hProcess4"/>
    <dgm:cxn modelId="{845E8B9C-46CC-4379-B3CD-4259B9D97859}" type="presParOf" srcId="{2986A9DA-DFC4-42EF-89EA-F7D56858D803}" destId="{EC0FC086-40E3-4407-9064-6706B4735973}" srcOrd="1" destOrd="0" presId="urn:microsoft.com/office/officeart/2005/8/layout/hProcess4"/>
    <dgm:cxn modelId="{6DC03DFD-EFB9-4A45-8D34-19F00844DCB6}" type="presParOf" srcId="{2986A9DA-DFC4-42EF-89EA-F7D56858D803}" destId="{5F087A86-A108-43AA-BD50-1F68C4C8A577}" srcOrd="2" destOrd="0" presId="urn:microsoft.com/office/officeart/2005/8/layout/hProcess4"/>
    <dgm:cxn modelId="{0E03B6D5-FA63-4BFA-B5C1-6D7B155FD5E9}" type="presParOf" srcId="{5F087A86-A108-43AA-BD50-1F68C4C8A577}" destId="{E18DD732-F79E-4CB0-B2CE-AD0C32C02D22}" srcOrd="0" destOrd="0" presId="urn:microsoft.com/office/officeart/2005/8/layout/hProcess4"/>
    <dgm:cxn modelId="{CA180F28-F1BE-4C44-8E55-DF415B3B27CB}" type="presParOf" srcId="{5F087A86-A108-43AA-BD50-1F68C4C8A577}" destId="{EDCEDDFE-E8AA-49BA-9786-8EEC63C02251}" srcOrd="1" destOrd="0" presId="urn:microsoft.com/office/officeart/2005/8/layout/hProcess4"/>
    <dgm:cxn modelId="{E4154ADE-2646-479A-8937-1F0DD90ABA1F}" type="presParOf" srcId="{5F087A86-A108-43AA-BD50-1F68C4C8A577}" destId="{CBC9D21E-2F56-4598-BA47-11501188A56C}" srcOrd="2" destOrd="0" presId="urn:microsoft.com/office/officeart/2005/8/layout/hProcess4"/>
    <dgm:cxn modelId="{D66CE85F-4A14-4AD1-9842-F3A81D2FB3A9}" type="presParOf" srcId="{5F087A86-A108-43AA-BD50-1F68C4C8A577}" destId="{7D34A0DC-4CF8-482D-B752-F684AFF62B5D}" srcOrd="3" destOrd="0" presId="urn:microsoft.com/office/officeart/2005/8/layout/hProcess4"/>
    <dgm:cxn modelId="{08FBA395-35EE-4CC3-950C-237106D6B023}" type="presParOf" srcId="{5F087A86-A108-43AA-BD50-1F68C4C8A577}" destId="{BD3C5B66-8A78-4314-B4CB-214ED173EB7D}" srcOrd="4" destOrd="0" presId="urn:microsoft.com/office/officeart/2005/8/layout/hProcess4"/>
    <dgm:cxn modelId="{397A48B3-322E-4790-B15E-B714483EFBC7}" type="presParOf" srcId="{2986A9DA-DFC4-42EF-89EA-F7D56858D803}" destId="{8A98FC5E-C0C3-42E0-A746-A816700E2FCD}" srcOrd="3" destOrd="0" presId="urn:microsoft.com/office/officeart/2005/8/layout/hProcess4"/>
    <dgm:cxn modelId="{2331B487-26D5-4010-9803-B144FBDFDD60}" type="presParOf" srcId="{2986A9DA-DFC4-42EF-89EA-F7D56858D803}" destId="{46369013-D269-4249-8FCA-B6553A2BBEC7}" srcOrd="4" destOrd="0" presId="urn:microsoft.com/office/officeart/2005/8/layout/hProcess4"/>
    <dgm:cxn modelId="{4C321E4C-F1B0-4A42-BBD3-4DA7D85BE57E}" type="presParOf" srcId="{46369013-D269-4249-8FCA-B6553A2BBEC7}" destId="{63E7B731-E43F-44AB-A011-FEE74A8EAF65}" srcOrd="0" destOrd="0" presId="urn:microsoft.com/office/officeart/2005/8/layout/hProcess4"/>
    <dgm:cxn modelId="{1007D46C-54AE-4447-8944-1E390729BEA9}" type="presParOf" srcId="{46369013-D269-4249-8FCA-B6553A2BBEC7}" destId="{72057C70-DEEB-402C-A1A0-9CAECA328358}" srcOrd="1" destOrd="0" presId="urn:microsoft.com/office/officeart/2005/8/layout/hProcess4"/>
    <dgm:cxn modelId="{5917B433-2F55-4C39-AB0D-3CE5D9E655F3}" type="presParOf" srcId="{46369013-D269-4249-8FCA-B6553A2BBEC7}" destId="{F1C8DBA9-569D-46A0-8981-9C7098EDCF94}" srcOrd="2" destOrd="0" presId="urn:microsoft.com/office/officeart/2005/8/layout/hProcess4"/>
    <dgm:cxn modelId="{DC05AAA2-F88B-4864-B7DE-F71CF0A370CA}" type="presParOf" srcId="{46369013-D269-4249-8FCA-B6553A2BBEC7}" destId="{754C0368-816F-4E94-8E84-12B144AF716A}" srcOrd="3" destOrd="0" presId="urn:microsoft.com/office/officeart/2005/8/layout/hProcess4"/>
    <dgm:cxn modelId="{336AC87F-41D1-42F0-AA89-072786118D94}" type="presParOf" srcId="{46369013-D269-4249-8FCA-B6553A2BBEC7}" destId="{61B5F21A-3313-4AE8-BEB4-DF232DD40BDA}" srcOrd="4" destOrd="0" presId="urn:microsoft.com/office/officeart/2005/8/layout/hProcess4"/>
  </dgm:cxnLst>
  <dgm:bg/>
  <dgm:whole>
    <a:ln>
      <a:solidFill>
        <a:schemeClr val="accent6"/>
      </a:solidFill>
    </a:ln>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2D224DD-3A87-44F6-93DA-FC33D69E5676}">
      <dsp:nvSpPr>
        <dsp:cNvPr id="0" name=""/>
        <dsp:cNvSpPr/>
      </dsp:nvSpPr>
      <dsp:spPr>
        <a:xfrm>
          <a:off x="0" y="3395"/>
          <a:ext cx="8229600" cy="1469830"/>
        </a:xfrm>
        <a:prstGeom prst="roundRect">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40970" tIns="140970" rIns="140970" bIns="140970" numCol="1" spcCol="1270" anchor="ctr" anchorCtr="0">
          <a:noAutofit/>
        </a:bodyPr>
        <a:lstStyle/>
        <a:p>
          <a:pPr marL="0" lvl="0" indent="0" algn="l" defTabSz="1644650" rtl="0">
            <a:lnSpc>
              <a:spcPct val="90000"/>
            </a:lnSpc>
            <a:spcBef>
              <a:spcPct val="0"/>
            </a:spcBef>
            <a:spcAft>
              <a:spcPct val="35000"/>
            </a:spcAft>
            <a:buNone/>
          </a:pPr>
          <a:r>
            <a:rPr lang="en-US" sz="3700" kern="1200" dirty="0"/>
            <a:t>Disperse system composed from: </a:t>
          </a:r>
        </a:p>
      </dsp:txBody>
      <dsp:txXfrm>
        <a:off x="71751" y="75146"/>
        <a:ext cx="8086098" cy="1326328"/>
      </dsp:txXfrm>
    </dsp:sp>
    <dsp:sp modelId="{413E44E4-879C-4394-8320-D608E4DCBE4B}">
      <dsp:nvSpPr>
        <dsp:cNvPr id="0" name=""/>
        <dsp:cNvSpPr/>
      </dsp:nvSpPr>
      <dsp:spPr>
        <a:xfrm>
          <a:off x="0" y="1473226"/>
          <a:ext cx="8229600" cy="6127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46990" rIns="263144" bIns="46990" numCol="1" spcCol="1270" anchor="t" anchorCtr="0">
          <a:noAutofit/>
        </a:bodyPr>
        <a:lstStyle/>
        <a:p>
          <a:pPr marL="285750" lvl="1" indent="-285750" algn="l" defTabSz="1289050" rtl="0">
            <a:lnSpc>
              <a:spcPct val="90000"/>
            </a:lnSpc>
            <a:spcBef>
              <a:spcPct val="0"/>
            </a:spcBef>
            <a:spcAft>
              <a:spcPct val="20000"/>
            </a:spcAft>
            <a:buChar char="•"/>
          </a:pPr>
          <a:endParaRPr lang="en-US" sz="2900" kern="1200" dirty="0"/>
        </a:p>
      </dsp:txBody>
      <dsp:txXfrm>
        <a:off x="0" y="1473226"/>
        <a:ext cx="8229600" cy="612720"/>
      </dsp:txXfrm>
    </dsp:sp>
    <dsp:sp modelId="{6B5FEE59-A09B-4072-8204-6E5440D6EBBC}">
      <dsp:nvSpPr>
        <dsp:cNvPr id="0" name=""/>
        <dsp:cNvSpPr/>
      </dsp:nvSpPr>
      <dsp:spPr>
        <a:xfrm>
          <a:off x="0" y="2085946"/>
          <a:ext cx="8229600" cy="1469830"/>
        </a:xfrm>
        <a:prstGeom prst="roundRect">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40970" tIns="140970" rIns="140970" bIns="140970" numCol="1" spcCol="1270" anchor="ctr" anchorCtr="0">
          <a:noAutofit/>
        </a:bodyPr>
        <a:lstStyle/>
        <a:p>
          <a:pPr marL="0" lvl="0" indent="0" algn="l" defTabSz="1644650">
            <a:lnSpc>
              <a:spcPct val="90000"/>
            </a:lnSpc>
            <a:spcBef>
              <a:spcPct val="0"/>
            </a:spcBef>
            <a:spcAft>
              <a:spcPct val="35000"/>
            </a:spcAft>
            <a:buNone/>
          </a:pPr>
          <a:r>
            <a:rPr lang="en-US" sz="3700" b="1" kern="1200" dirty="0">
              <a:solidFill>
                <a:schemeClr val="tx2">
                  <a:lumMod val="75000"/>
                </a:schemeClr>
              </a:solidFill>
            </a:rPr>
            <a:t>Dispersed phase : which is the  substance distributed.</a:t>
          </a:r>
        </a:p>
      </dsp:txBody>
      <dsp:txXfrm>
        <a:off x="71751" y="2157697"/>
        <a:ext cx="8086098" cy="1326328"/>
      </dsp:txXfrm>
    </dsp:sp>
    <dsp:sp modelId="{74487A22-76FE-48D7-AA2F-F58FFD64228C}">
      <dsp:nvSpPr>
        <dsp:cNvPr id="0" name=""/>
        <dsp:cNvSpPr/>
      </dsp:nvSpPr>
      <dsp:spPr>
        <a:xfrm>
          <a:off x="0" y="3662336"/>
          <a:ext cx="8229600" cy="1469830"/>
        </a:xfrm>
        <a:prstGeom prst="roundRect">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40970" tIns="140970" rIns="140970" bIns="140970" numCol="1" spcCol="1270" anchor="ctr" anchorCtr="0">
          <a:noAutofit/>
        </a:bodyPr>
        <a:lstStyle/>
        <a:p>
          <a:pPr marL="0" lvl="0" indent="0" algn="l" defTabSz="1644650">
            <a:lnSpc>
              <a:spcPct val="90000"/>
            </a:lnSpc>
            <a:spcBef>
              <a:spcPct val="0"/>
            </a:spcBef>
            <a:spcAft>
              <a:spcPct val="35000"/>
            </a:spcAft>
            <a:buNone/>
          </a:pPr>
          <a:r>
            <a:rPr lang="en-US" sz="3700" b="1" kern="1200" dirty="0">
              <a:solidFill>
                <a:schemeClr val="tx2">
                  <a:lumMod val="75000"/>
                </a:schemeClr>
              </a:solidFill>
            </a:rPr>
            <a:t>Dispersion medium : which is the vehicle </a:t>
          </a:r>
        </a:p>
      </dsp:txBody>
      <dsp:txXfrm>
        <a:off x="71751" y="3734087"/>
        <a:ext cx="8086098" cy="132632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10F4BC1-DD2E-4673-AE70-3D2E6B34CF17}">
      <dsp:nvSpPr>
        <dsp:cNvPr id="0" name=""/>
        <dsp:cNvSpPr/>
      </dsp:nvSpPr>
      <dsp:spPr>
        <a:xfrm rot="16200000">
          <a:off x="-1131428" y="1132433"/>
          <a:ext cx="4876800" cy="2611933"/>
        </a:xfrm>
        <a:prstGeom prst="flowChartManualOperation">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228600" tIns="0" rIns="228753" bIns="0" numCol="1" spcCol="1270" anchor="ctr" anchorCtr="0">
          <a:noAutofit/>
        </a:bodyPr>
        <a:lstStyle/>
        <a:p>
          <a:pPr marL="0" lvl="0" indent="0" algn="ctr" defTabSz="1600200" rtl="0">
            <a:lnSpc>
              <a:spcPct val="90000"/>
            </a:lnSpc>
            <a:spcBef>
              <a:spcPct val="0"/>
            </a:spcBef>
            <a:spcAft>
              <a:spcPct val="35000"/>
            </a:spcAft>
            <a:buNone/>
          </a:pPr>
          <a:r>
            <a:rPr lang="en-US" sz="3600" kern="1200" dirty="0"/>
            <a:t>Emulsion (liquid in liquid)</a:t>
          </a:r>
        </a:p>
      </dsp:txBody>
      <dsp:txXfrm rot="5400000">
        <a:off x="1005" y="975360"/>
        <a:ext cx="2611933" cy="2926080"/>
      </dsp:txXfrm>
    </dsp:sp>
    <dsp:sp modelId="{9FF925F7-9452-4ABB-9C5C-EC3CBB3E75D6}">
      <dsp:nvSpPr>
        <dsp:cNvPr id="0" name=""/>
        <dsp:cNvSpPr/>
      </dsp:nvSpPr>
      <dsp:spPr>
        <a:xfrm rot="16200000">
          <a:off x="1676399" y="1132433"/>
          <a:ext cx="4876800" cy="2611933"/>
        </a:xfrm>
        <a:prstGeom prst="flowChartManualOperation">
          <a:avLst/>
        </a:prstGeom>
        <a:gradFill rotWithShape="0">
          <a:gsLst>
            <a:gs pos="0">
              <a:schemeClr val="accent2">
                <a:hueOff val="2340760"/>
                <a:satOff val="-2919"/>
                <a:lumOff val="686"/>
                <a:alphaOff val="0"/>
                <a:shade val="51000"/>
                <a:satMod val="130000"/>
              </a:schemeClr>
            </a:gs>
            <a:gs pos="80000">
              <a:schemeClr val="accent2">
                <a:hueOff val="2340760"/>
                <a:satOff val="-2919"/>
                <a:lumOff val="686"/>
                <a:alphaOff val="0"/>
                <a:shade val="93000"/>
                <a:satMod val="130000"/>
              </a:schemeClr>
            </a:gs>
            <a:gs pos="100000">
              <a:schemeClr val="accent2">
                <a:hueOff val="2340760"/>
                <a:satOff val="-2919"/>
                <a:lumOff val="686"/>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228600" tIns="0" rIns="228753" bIns="0" numCol="1" spcCol="1270" anchor="ctr" anchorCtr="0">
          <a:noAutofit/>
        </a:bodyPr>
        <a:lstStyle/>
        <a:p>
          <a:pPr marL="0" lvl="0" indent="0" algn="ctr" defTabSz="1600200" rtl="0">
            <a:lnSpc>
              <a:spcPct val="90000"/>
            </a:lnSpc>
            <a:spcBef>
              <a:spcPct val="0"/>
            </a:spcBef>
            <a:spcAft>
              <a:spcPct val="35000"/>
            </a:spcAft>
            <a:buNone/>
          </a:pPr>
          <a:r>
            <a:rPr lang="en-US" sz="3600" kern="1200"/>
            <a:t>Ointment, paste ( solid in solid )</a:t>
          </a:r>
        </a:p>
      </dsp:txBody>
      <dsp:txXfrm rot="5400000">
        <a:off x="2808832" y="975360"/>
        <a:ext cx="2611933" cy="2926080"/>
      </dsp:txXfrm>
    </dsp:sp>
    <dsp:sp modelId="{4A5CBFE4-E7D5-4AEB-8F65-7BF4651462EC}">
      <dsp:nvSpPr>
        <dsp:cNvPr id="0" name=""/>
        <dsp:cNvSpPr/>
      </dsp:nvSpPr>
      <dsp:spPr>
        <a:xfrm rot="16200000">
          <a:off x="4484228" y="1132433"/>
          <a:ext cx="4876800" cy="2611933"/>
        </a:xfrm>
        <a:prstGeom prst="flowChartManualOperation">
          <a:avLst/>
        </a:prstGeom>
        <a:gradFill rotWithShape="0">
          <a:gsLst>
            <a:gs pos="0">
              <a:schemeClr val="accent2">
                <a:hueOff val="4681520"/>
                <a:satOff val="-5839"/>
                <a:lumOff val="1373"/>
                <a:alphaOff val="0"/>
                <a:shade val="51000"/>
                <a:satMod val="130000"/>
              </a:schemeClr>
            </a:gs>
            <a:gs pos="80000">
              <a:schemeClr val="accent2">
                <a:hueOff val="4681520"/>
                <a:satOff val="-5839"/>
                <a:lumOff val="1373"/>
                <a:alphaOff val="0"/>
                <a:shade val="93000"/>
                <a:satMod val="130000"/>
              </a:schemeClr>
            </a:gs>
            <a:gs pos="100000">
              <a:schemeClr val="accent2">
                <a:hueOff val="4681520"/>
                <a:satOff val="-5839"/>
                <a:lumOff val="1373"/>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228600" tIns="0" rIns="228753" bIns="0" numCol="1" spcCol="1270" anchor="ctr" anchorCtr="0">
          <a:noAutofit/>
        </a:bodyPr>
        <a:lstStyle/>
        <a:p>
          <a:pPr marL="0" lvl="0" indent="0" algn="ctr" defTabSz="1600200" rtl="0">
            <a:lnSpc>
              <a:spcPct val="90000"/>
            </a:lnSpc>
            <a:spcBef>
              <a:spcPct val="0"/>
            </a:spcBef>
            <a:spcAft>
              <a:spcPct val="35000"/>
            </a:spcAft>
            <a:buNone/>
          </a:pPr>
          <a:r>
            <a:rPr lang="en-US" sz="3600" kern="1200"/>
            <a:t>Suspension (solid in liquid)</a:t>
          </a:r>
        </a:p>
      </dsp:txBody>
      <dsp:txXfrm rot="5400000">
        <a:off x="5616661" y="975360"/>
        <a:ext cx="2611933" cy="292608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4B8B8BC-551E-4A6A-A104-8968732D02CD}">
      <dsp:nvSpPr>
        <dsp:cNvPr id="0" name=""/>
        <dsp:cNvSpPr/>
      </dsp:nvSpPr>
      <dsp:spPr>
        <a:xfrm>
          <a:off x="782" y="1330628"/>
          <a:ext cx="2260822" cy="1864705"/>
        </a:xfrm>
        <a:prstGeom prst="roundRect">
          <a:avLst>
            <a:gd name="adj" fmla="val 10000"/>
          </a:avLst>
        </a:prstGeom>
        <a:solidFill>
          <a:schemeClr val="lt1">
            <a:alpha val="90000"/>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C0FC086-40E3-4407-9064-6706B4735973}">
      <dsp:nvSpPr>
        <dsp:cNvPr id="0" name=""/>
        <dsp:cNvSpPr/>
      </dsp:nvSpPr>
      <dsp:spPr>
        <a:xfrm>
          <a:off x="1279934" y="1805736"/>
          <a:ext cx="2447481" cy="2447481"/>
        </a:xfrm>
        <a:prstGeom prst="leftCircularArrow">
          <a:avLst>
            <a:gd name="adj1" fmla="val 2969"/>
            <a:gd name="adj2" fmla="val 363730"/>
            <a:gd name="adj3" fmla="val 2139241"/>
            <a:gd name="adj4" fmla="val 9024489"/>
            <a:gd name="adj5" fmla="val 3463"/>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AFCD9ECF-65B5-4CD4-93F0-0146782E7E09}">
      <dsp:nvSpPr>
        <dsp:cNvPr id="0" name=""/>
        <dsp:cNvSpPr/>
      </dsp:nvSpPr>
      <dsp:spPr>
        <a:xfrm>
          <a:off x="503186" y="2795754"/>
          <a:ext cx="2009619" cy="799159"/>
        </a:xfrm>
        <a:prstGeom prst="roundRect">
          <a:avLst>
            <a:gd name="adj" fmla="val 10000"/>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2385" tIns="21590" rIns="32385" bIns="21590" numCol="1" spcCol="1270" anchor="ctr" anchorCtr="0">
          <a:noAutofit/>
        </a:bodyPr>
        <a:lstStyle/>
        <a:p>
          <a:pPr marL="0" lvl="0" indent="0" algn="ctr" defTabSz="755650" rtl="0">
            <a:lnSpc>
              <a:spcPct val="90000"/>
            </a:lnSpc>
            <a:spcBef>
              <a:spcPct val="0"/>
            </a:spcBef>
            <a:spcAft>
              <a:spcPct val="35000"/>
            </a:spcAft>
            <a:buNone/>
          </a:pPr>
          <a:r>
            <a:rPr lang="en-US" sz="1700" b="1" kern="1200" dirty="0">
              <a:solidFill>
                <a:schemeClr val="tx2">
                  <a:lumMod val="50000"/>
                </a:schemeClr>
              </a:solidFill>
            </a:rPr>
            <a:t>1.Course dispersion : (10-50  µm)</a:t>
          </a:r>
        </a:p>
      </dsp:txBody>
      <dsp:txXfrm>
        <a:off x="526593" y="2819161"/>
        <a:ext cx="1962805" cy="752345"/>
      </dsp:txXfrm>
    </dsp:sp>
    <dsp:sp modelId="{EDCEDDFE-E8AA-49BA-9786-8EEC63C02251}">
      <dsp:nvSpPr>
        <dsp:cNvPr id="0" name=""/>
        <dsp:cNvSpPr/>
      </dsp:nvSpPr>
      <dsp:spPr>
        <a:xfrm>
          <a:off x="2858787" y="1330628"/>
          <a:ext cx="2260822" cy="1864705"/>
        </a:xfrm>
        <a:prstGeom prst="roundRect">
          <a:avLst>
            <a:gd name="adj" fmla="val 10000"/>
          </a:avLst>
        </a:prstGeom>
        <a:solidFill>
          <a:schemeClr val="lt1">
            <a:alpha val="90000"/>
            <a:hueOff val="0"/>
            <a:satOff val="0"/>
            <a:lumOff val="0"/>
            <a:alphaOff val="0"/>
          </a:schemeClr>
        </a:solidFill>
        <a:ln w="25400" cap="flat" cmpd="sng" algn="ctr">
          <a:solidFill>
            <a:schemeClr val="accent2">
              <a:hueOff val="2340760"/>
              <a:satOff val="-2919"/>
              <a:lumOff val="686"/>
              <a:alphaOff val="0"/>
            </a:schemeClr>
          </a:solidFill>
          <a:prstDash val="solid"/>
        </a:ln>
        <a:effectLst/>
      </dsp:spPr>
      <dsp:style>
        <a:lnRef idx="2">
          <a:scrgbClr r="0" g="0" b="0"/>
        </a:lnRef>
        <a:fillRef idx="1">
          <a:scrgbClr r="0" g="0" b="0"/>
        </a:fillRef>
        <a:effectRef idx="0">
          <a:scrgbClr r="0" g="0" b="0"/>
        </a:effectRef>
        <a:fontRef idx="minor"/>
      </dsp:style>
    </dsp:sp>
    <dsp:sp modelId="{8A98FC5E-C0C3-42E0-A746-A816700E2FCD}">
      <dsp:nvSpPr>
        <dsp:cNvPr id="0" name=""/>
        <dsp:cNvSpPr/>
      </dsp:nvSpPr>
      <dsp:spPr>
        <a:xfrm>
          <a:off x="4119099" y="199631"/>
          <a:ext cx="2736364" cy="2736364"/>
        </a:xfrm>
        <a:prstGeom prst="circularArrow">
          <a:avLst>
            <a:gd name="adj1" fmla="val 2655"/>
            <a:gd name="adj2" fmla="val 322955"/>
            <a:gd name="adj3" fmla="val 19501534"/>
            <a:gd name="adj4" fmla="val 12575511"/>
            <a:gd name="adj5" fmla="val 3098"/>
          </a:avLst>
        </a:prstGeom>
        <a:solidFill>
          <a:schemeClr val="accent2">
            <a:hueOff val="4681520"/>
            <a:satOff val="-5839"/>
            <a:lumOff val="1373"/>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7D34A0DC-4CF8-482D-B752-F684AFF62B5D}">
      <dsp:nvSpPr>
        <dsp:cNvPr id="0" name=""/>
        <dsp:cNvSpPr/>
      </dsp:nvSpPr>
      <dsp:spPr>
        <a:xfrm>
          <a:off x="3361192" y="931048"/>
          <a:ext cx="2009619" cy="799159"/>
        </a:xfrm>
        <a:prstGeom prst="roundRect">
          <a:avLst>
            <a:gd name="adj" fmla="val 10000"/>
          </a:avLst>
        </a:prstGeom>
        <a:solidFill>
          <a:schemeClr val="accent2">
            <a:hueOff val="2340760"/>
            <a:satOff val="-2919"/>
            <a:lumOff val="68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2385" tIns="21590" rIns="32385" bIns="21590" numCol="1" spcCol="1270" anchor="ctr" anchorCtr="0">
          <a:noAutofit/>
        </a:bodyPr>
        <a:lstStyle/>
        <a:p>
          <a:pPr marL="0" lvl="0" indent="0" algn="ctr" defTabSz="755650" rtl="0">
            <a:lnSpc>
              <a:spcPct val="90000"/>
            </a:lnSpc>
            <a:spcBef>
              <a:spcPct val="0"/>
            </a:spcBef>
            <a:spcAft>
              <a:spcPct val="35000"/>
            </a:spcAft>
            <a:buNone/>
          </a:pPr>
          <a:r>
            <a:rPr lang="en-US" sz="1700" b="1" kern="1200" dirty="0">
              <a:solidFill>
                <a:schemeClr val="tx2">
                  <a:lumMod val="50000"/>
                </a:schemeClr>
              </a:solidFill>
            </a:rPr>
            <a:t>2. Fine dispersion : (0.5-10  µm) </a:t>
          </a:r>
        </a:p>
      </dsp:txBody>
      <dsp:txXfrm>
        <a:off x="3384599" y="954455"/>
        <a:ext cx="1962805" cy="752345"/>
      </dsp:txXfrm>
    </dsp:sp>
    <dsp:sp modelId="{72057C70-DEEB-402C-A1A0-9CAECA328358}">
      <dsp:nvSpPr>
        <dsp:cNvPr id="0" name=""/>
        <dsp:cNvSpPr/>
      </dsp:nvSpPr>
      <dsp:spPr>
        <a:xfrm>
          <a:off x="5716793" y="1330628"/>
          <a:ext cx="2260822" cy="1864705"/>
        </a:xfrm>
        <a:prstGeom prst="roundRect">
          <a:avLst>
            <a:gd name="adj" fmla="val 10000"/>
          </a:avLst>
        </a:prstGeom>
        <a:solidFill>
          <a:schemeClr val="lt1">
            <a:alpha val="90000"/>
            <a:hueOff val="0"/>
            <a:satOff val="0"/>
            <a:lumOff val="0"/>
            <a:alphaOff val="0"/>
          </a:schemeClr>
        </a:solidFill>
        <a:ln w="25400" cap="flat" cmpd="sng" algn="ctr">
          <a:solidFill>
            <a:schemeClr val="accent2">
              <a:hueOff val="4681520"/>
              <a:satOff val="-5839"/>
              <a:lumOff val="1373"/>
              <a:alphaOff val="0"/>
            </a:schemeClr>
          </a:solidFill>
          <a:prstDash val="solid"/>
        </a:ln>
        <a:effectLst/>
      </dsp:spPr>
      <dsp:style>
        <a:lnRef idx="2">
          <a:scrgbClr r="0" g="0" b="0"/>
        </a:lnRef>
        <a:fillRef idx="1">
          <a:scrgbClr r="0" g="0" b="0"/>
        </a:fillRef>
        <a:effectRef idx="0">
          <a:scrgbClr r="0" g="0" b="0"/>
        </a:effectRef>
        <a:fontRef idx="minor"/>
      </dsp:style>
    </dsp:sp>
    <dsp:sp modelId="{754C0368-816F-4E94-8E84-12B144AF716A}">
      <dsp:nvSpPr>
        <dsp:cNvPr id="0" name=""/>
        <dsp:cNvSpPr/>
      </dsp:nvSpPr>
      <dsp:spPr>
        <a:xfrm>
          <a:off x="6219198" y="2795754"/>
          <a:ext cx="2009619" cy="799159"/>
        </a:xfrm>
        <a:prstGeom prst="roundRect">
          <a:avLst>
            <a:gd name="adj" fmla="val 10000"/>
          </a:avLst>
        </a:prstGeom>
        <a:solidFill>
          <a:schemeClr val="accent2">
            <a:hueOff val="4681520"/>
            <a:satOff val="-5839"/>
            <a:lumOff val="137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2385" tIns="21590" rIns="32385" bIns="21590" numCol="1" spcCol="1270" anchor="ctr" anchorCtr="0">
          <a:noAutofit/>
        </a:bodyPr>
        <a:lstStyle/>
        <a:p>
          <a:pPr marL="0" lvl="0" indent="0" algn="ctr" defTabSz="755650" rtl="0">
            <a:lnSpc>
              <a:spcPct val="90000"/>
            </a:lnSpc>
            <a:spcBef>
              <a:spcPct val="0"/>
            </a:spcBef>
            <a:spcAft>
              <a:spcPct val="35000"/>
            </a:spcAft>
            <a:buNone/>
          </a:pPr>
          <a:r>
            <a:rPr lang="en-US" sz="1700" b="1" kern="1200" dirty="0">
              <a:solidFill>
                <a:schemeClr val="tx2">
                  <a:lumMod val="50000"/>
                </a:schemeClr>
              </a:solidFill>
            </a:rPr>
            <a:t>3.colloidal dispersion : (1nm- 0.5 µm</a:t>
          </a:r>
          <a:r>
            <a:rPr lang="en-US" sz="1700" kern="1200" dirty="0">
              <a:solidFill>
                <a:schemeClr val="tx2">
                  <a:lumMod val="50000"/>
                </a:schemeClr>
              </a:solidFill>
            </a:rPr>
            <a:t>)</a:t>
          </a:r>
        </a:p>
      </dsp:txBody>
      <dsp:txXfrm>
        <a:off x="6242605" y="2819161"/>
        <a:ext cx="1962805" cy="752345"/>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Process4">
  <dgm:title val=""/>
  <dgm:desc val=""/>
  <dgm:catLst>
    <dgm:cat type="process"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composite"/>
    <dgm:shape xmlns:r="http://schemas.openxmlformats.org/officeDocument/2006/relationships" r:blip="">
      <dgm:adjLst/>
    </dgm:shape>
    <dgm:presOf/>
    <dgm:constrLst>
      <dgm:constr type="w" for="ch" forName="tSp" refType="w"/>
      <dgm:constr type="h" for="ch" forName="tSp" refType="h" fact="0.15"/>
      <dgm:constr type="l" for="ch" forName="tSp"/>
      <dgm:constr type="t" for="ch" forName="tSp"/>
      <dgm:constr type="w" for="ch" forName="bSp" refType="w"/>
      <dgm:constr type="h" for="ch" forName="bSp" refType="h" fact="0.15"/>
      <dgm:constr type="l" for="ch" forName="bSp"/>
      <dgm:constr type="t" for="ch" forName="bSp" refType="h" fact="0.85"/>
      <dgm:constr type="w" for="ch" forName="process" refType="w"/>
      <dgm:constr type="h" for="ch" forName="process" refType="h" fact="0.7"/>
      <dgm:constr type="l" for="ch" forName="process"/>
      <dgm:constr type="t" for="ch" forName="process" refType="h" fact="0.15"/>
    </dgm:constrLst>
    <dgm:ruleLst/>
    <dgm:layoutNode name="tSp">
      <dgm:alg type="sp"/>
      <dgm:shape xmlns:r="http://schemas.openxmlformats.org/officeDocument/2006/relationships" r:blip="">
        <dgm:adjLst/>
      </dgm:shape>
      <dgm:presOf/>
      <dgm:constrLst/>
      <dgm:ruleLst/>
    </dgm:layoutNode>
    <dgm:layoutNode name="bSp">
      <dgm:alg type="sp"/>
      <dgm:shape xmlns:r="http://schemas.openxmlformats.org/officeDocument/2006/relationships" r:blip="">
        <dgm:adjLst/>
      </dgm:shape>
      <dgm:presOf/>
      <dgm:constrLst/>
      <dgm:ruleLst/>
    </dgm:layoutNode>
    <dgm:layoutNode name="process">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composite1" refType="w"/>
        <dgm:constr type="w" for="ch" forName="composite2" refType="w" refFor="ch" refForName="composite1" op="equ"/>
        <dgm:constr type="h" for="ch" forName="composite1" refType="h"/>
        <dgm:constr type="h" for="ch" forName="composite2" refType="h" refFor="ch" refForName="composite1" op="equ"/>
        <dgm:constr type="primFontSz" for="des" forName="parentNode1" val="65"/>
        <dgm:constr type="primFontSz" for="des" forName="parentNode2" refType="primFontSz" refFor="des" refForName="parentNode1" op="equ"/>
        <dgm:constr type="secFontSz" for="des" forName="childNode1tx" val="65"/>
        <dgm:constr type="secFontSz" for="des" forName="childNode2tx" refType="secFontSz" refFor="des" refForName="childNode1tx" op="equ"/>
        <dgm:constr type="w" for="des" ptType="sibTrans" refType="w" refFor="ch" refForName="composite1" op="equ" fact="0.05"/>
      </dgm:constrLst>
      <dgm:ruleLst/>
      <dgm:forEach name="Name4" axis="ch" ptType="node" step="2">
        <dgm:layoutNode name="composite1">
          <dgm:alg type="composite">
            <dgm:param type="ar" val="0.943"/>
          </dgm:alg>
          <dgm:shape xmlns:r="http://schemas.openxmlformats.org/officeDocument/2006/relationships" r:blip="">
            <dgm:adjLst/>
          </dgm:shape>
          <dgm:presOf/>
          <dgm:choose name="Name5">
            <dgm:if name="Name6" func="var" arg="dir" op="equ" val="norm">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dgm:constr type="w" for="ch" forName="childNode1tx" refType="w" fact="0.9"/>
                <dgm:constr type="h" for="ch" forName="childNode1tx" refType="h" fact="0.55"/>
                <dgm:constr type="t" for="ch" forName="childNode1tx" refType="h" fact="0.15"/>
                <dgm:constr type="l" for="ch" forName="childNode1tx"/>
                <dgm:constr type="w" for="ch" forName="parentNode1" refType="w" fact="0.8"/>
                <dgm:constr type="h" for="ch" forName="parentNode1" refType="h" fact="0.3"/>
                <dgm:constr type="t" for="ch" forName="parentNode1" refType="h" fact="0.7"/>
                <dgm:constr type="l" for="ch" forName="parentNode1" refType="w" fact="0.2"/>
                <dgm:constr type="w" for="ch" forName="connSite1" refType="w" fact="0.01"/>
                <dgm:constr type="h" for="ch" forName="connSite1" refType="h" fact="0.01"/>
                <dgm:constr type="t" for="ch" forName="connSite1"/>
                <dgm:constr type="l" for="ch" forName="connSite1" refType="w" fact="0.35"/>
              </dgm:constrLst>
            </dgm:if>
            <dgm:else name="Name7">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refType="w" fact="0.1"/>
                <dgm:constr type="w" for="ch" forName="childNode1tx" refType="w" fact="0.9"/>
                <dgm:constr type="h" for="ch" forName="childNode1tx" refType="h" fact="0.55"/>
                <dgm:constr type="t" for="ch" forName="childNode1tx" refType="h" fact="0.15"/>
                <dgm:constr type="l" for="ch" forName="childNode1tx" refType="w" fact="0.1"/>
                <dgm:constr type="w" for="ch" forName="parentNode1" refType="w" fact="0.8"/>
                <dgm:constr type="h" for="ch" forName="parentNode1" refType="h" fact="0.3"/>
                <dgm:constr type="t" for="ch" forName="parentNode1" refType="h" fact="0.7"/>
                <dgm:constr type="l" for="ch" forName="parentNode1"/>
                <dgm:constr type="w" for="ch" forName="connSite1" refType="w" fact="0.01"/>
                <dgm:constr type="h" for="ch" forName="connSite1" refType="h" fact="0.01"/>
                <dgm:constr type="t" for="ch" forName="connSite1"/>
                <dgm:constr type="l" for="ch" forName="connSite1" refType="w" fact="0.65"/>
              </dgm:constrLst>
            </dgm:else>
          </dgm:choose>
          <dgm:ruleLst/>
          <dgm:layoutNode name="dummyNode1">
            <dgm:alg type="sp"/>
            <dgm:shape xmlns:r="http://schemas.openxmlformats.org/officeDocument/2006/relationships" type="rect" r:blip="" hideGeom="1">
              <dgm:adjLst/>
            </dgm:shape>
            <dgm:presOf/>
            <dgm:constrLst/>
            <dgm:ruleLst/>
          </dgm:layoutNode>
          <dgm:layoutNode name="childNode1"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1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1" styleLbl="node1">
            <dgm:varLst>
              <dgm:chMax val="1"/>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1" moveWith="childNode1">
            <dgm:alg type="sp"/>
            <dgm:shape xmlns:r="http://schemas.openxmlformats.org/officeDocument/2006/relationships" r:blip="">
              <dgm:adjLst/>
            </dgm:shape>
            <dgm:presOf/>
            <dgm:constrLst/>
            <dgm:ruleLst/>
          </dgm:layoutNode>
        </dgm:layoutNode>
        <dgm:forEach name="Name8" axis="followSib" ptType="sibTrans" cnt="1">
          <dgm:layoutNode name="Name9">
            <dgm:alg type="conn">
              <dgm:param type="connRout" val="curve"/>
              <dgm:param type="srcNode" val="parentNode1"/>
              <dgm:param type="dstNode" val="connSite2"/>
              <dgm:param type="begPts" val="bCtr"/>
              <dgm:param type="endPts" val="bCtr"/>
            </dgm:alg>
            <dgm:shape xmlns:r="http://schemas.openxmlformats.org/officeDocument/2006/relationships" type="conn" r:blip="" zOrderOff="-2">
              <dgm:adjLst/>
            </dgm:shape>
            <dgm:presOf axis="self"/>
            <dgm:choose name="Name10">
              <dgm:if name="Name11" func="var" arg="dir" op="equ" val="norm">
                <dgm:constrLst>
                  <dgm:constr type="h" refType="w" fact="0.35"/>
                  <dgm:constr type="wArH" refType="h"/>
                  <dgm:constr type="hArH" refType="h"/>
                  <dgm:constr type="connDist"/>
                  <dgm:constr type="diam" refType="connDist" fact="-1.15"/>
                  <dgm:constr type="begPad"/>
                  <dgm:constr type="endPad"/>
                </dgm:constrLst>
              </dgm:if>
              <dgm:else name="Name12">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name="Name13" axis="followSib" ptType="node" cnt="1">
          <dgm:layoutNode name="composite2">
            <dgm:alg type="composite">
              <dgm:param type="ar" val="0.943"/>
            </dgm:alg>
            <dgm:shape xmlns:r="http://schemas.openxmlformats.org/officeDocument/2006/relationships" r:blip="">
              <dgm:adjLst/>
            </dgm:shape>
            <dgm:presOf/>
            <dgm:choose name="Name14">
              <dgm:if name="Name15" func="var" arg="dir" op="equ" val="norm">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dgm:constr type="w" for="ch" forName="childNode2tx" refType="w" fact="0.9"/>
                  <dgm:constr type="h" for="ch" forName="childNode2tx" refType="h" fact="0.55"/>
                  <dgm:constr type="t" for="ch" forName="childNode2tx" refType="h" fact="0.3"/>
                  <dgm:constr type="l" for="ch" forName="childNode2tx"/>
                  <dgm:constr type="w" for="ch" forName="parentNode2" refType="w" fact="0.8"/>
                  <dgm:constr type="h" for="ch" forName="parentNode2" refType="h" fact="0.3"/>
                  <dgm:constr type="t" for="ch" forName="parentNode2"/>
                  <dgm:constr type="l" for="ch" forName="parentNode2" refType="w" fact="0.2"/>
                  <dgm:constr type="w" for="ch" forName="connSite2" refType="w" fact="0.01"/>
                  <dgm:constr type="h" for="ch" forName="connSite2" refType="h" fact="0.01"/>
                  <dgm:constr type="t" for="ch" forName="connSite2" refType="h" fact="0.99"/>
                  <dgm:constr type="l" for="ch" forName="connSite2" refType="w" fact="0.25"/>
                </dgm:constrLst>
              </dgm:if>
              <dgm:else name="Name16">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refType="w" fact="0.1"/>
                  <dgm:constr type="w" for="ch" forName="childNode2tx" refType="w" fact="0.9"/>
                  <dgm:constr type="h" for="ch" forName="childNode2tx" refType="h" fact="0.55"/>
                  <dgm:constr type="t" for="ch" forName="childNode2tx" refType="h" fact="0.3"/>
                  <dgm:constr type="l" for="ch" forName="childNode2tx" refType="w" fact="0.1"/>
                  <dgm:constr type="w" for="ch" forName="parentNode2" refType="w" fact="0.8"/>
                  <dgm:constr type="h" for="ch" forName="parentNode2" refType="h" fact="0.3"/>
                  <dgm:constr type="t" for="ch" forName="parentNode2"/>
                  <dgm:constr type="l" for="ch" forName="parentNode2"/>
                  <dgm:constr type="w" for="ch" forName="connSite2" refType="w" fact="0.01"/>
                  <dgm:constr type="h" for="ch" forName="connSite2" refType="h" fact="0.01"/>
                  <dgm:constr type="t" for="ch" forName="connSite2" refType="h" fact="0.99"/>
                  <dgm:constr type="l" for="ch" forName="connSite2" refType="w" fact="0.85"/>
                </dgm:constrLst>
              </dgm:else>
            </dgm:choose>
            <dgm:ruleLst/>
            <dgm:layoutNode name="dummyNode2">
              <dgm:alg type="sp"/>
              <dgm:shape xmlns:r="http://schemas.openxmlformats.org/officeDocument/2006/relationships" type="rect" r:blip="" hideGeom="1">
                <dgm:adjLst/>
              </dgm:shape>
              <dgm:presOf/>
              <dgm:constrLst/>
              <dgm:ruleLst/>
            </dgm:layoutNode>
            <dgm:layoutNode name="childNode2"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2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2" styleLbl="node1">
              <dgm:varLst>
                <dgm:chMax val="0"/>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2" moveWith="childNode2">
              <dgm:alg type="sp"/>
              <dgm:shape xmlns:r="http://schemas.openxmlformats.org/officeDocument/2006/relationships" r:blip="">
                <dgm:adjLst/>
              </dgm:shape>
              <dgm:presOf/>
              <dgm:constrLst/>
              <dgm:ruleLst/>
            </dgm:layoutNode>
          </dgm:layoutNode>
          <dgm:forEach name="Name17" axis="followSib" ptType="sibTrans" cnt="1">
            <dgm:layoutNode name="Name18">
              <dgm:alg type="conn">
                <dgm:param type="connRout" val="curve"/>
                <dgm:param type="srcNode" val="parentNode2"/>
                <dgm:param type="dstNode" val="connSite1"/>
                <dgm:param type="begPts" val="tCtr"/>
                <dgm:param type="endPts" val="tCtr"/>
              </dgm:alg>
              <dgm:shape xmlns:r="http://schemas.openxmlformats.org/officeDocument/2006/relationships" type="conn" r:blip="" zOrderOff="-2">
                <dgm:adjLst/>
              </dgm:shape>
              <dgm:presOf axis="self"/>
              <dgm:choose name="Name19">
                <dgm:if name="Name20" func="var" arg="dir" op="equ" val="norm">
                  <dgm:constrLst>
                    <dgm:constr type="h" refType="w" fact="0.35"/>
                    <dgm:constr type="wArH" refType="h"/>
                    <dgm:constr type="hArH" refType="h"/>
                    <dgm:constr type="connDist"/>
                    <dgm:constr type="diam" refType="connDist" fact="1.15"/>
                    <dgm:constr type="begPad"/>
                    <dgm:constr type="endPad"/>
                  </dgm:constrLst>
                </dgm:if>
                <dgm:else name="Name21">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D99F557-75DF-4A5C-9017-DD775A3149D7}" type="datetimeFigureOut">
              <a:rPr lang="en-US" smtClean="0"/>
              <a:t>12/4/2023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747F598-7EDF-401F-ACD4-31F4B1067EA4}" type="slidenum">
              <a:rPr lang="en-US" smtClean="0"/>
              <a:t>‹#›</a:t>
            </a:fld>
            <a:endParaRPr lang="en-US"/>
          </a:p>
        </p:txBody>
      </p:sp>
    </p:spTree>
    <p:extLst>
      <p:ext uri="{BB962C8B-B14F-4D97-AF65-F5344CB8AC3E}">
        <p14:creationId xmlns:p14="http://schemas.microsoft.com/office/powerpoint/2010/main" val="24217075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 /><Relationship Id="rId1"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747F598-7EDF-401F-ACD4-31F4B1067EA4}" type="slidenum">
              <a:rPr lang="en-US" smtClean="0"/>
              <a:t>9</a:t>
            </a:fld>
            <a:endParaRPr lang="en-US"/>
          </a:p>
        </p:txBody>
      </p:sp>
    </p:spTree>
    <p:extLst>
      <p:ext uri="{BB962C8B-B14F-4D97-AF65-F5344CB8AC3E}">
        <p14:creationId xmlns:p14="http://schemas.microsoft.com/office/powerpoint/2010/main" val="40982387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4F6D9273-737D-4220-9DAE-041F6D94249B}" type="datetimeFigureOut">
              <a:rPr lang="en-US" smtClean="0"/>
              <a:t>12/4/2023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CA9128-7D00-4E27-8407-AA6821073796}" type="slidenum">
              <a:rPr lang="en-US" smtClean="0"/>
              <a:t>‹#›</a:t>
            </a:fld>
            <a:endParaRPr lang="en-US"/>
          </a:p>
        </p:txBody>
      </p:sp>
    </p:spTree>
    <p:extLst>
      <p:ext uri="{BB962C8B-B14F-4D97-AF65-F5344CB8AC3E}">
        <p14:creationId xmlns:p14="http://schemas.microsoft.com/office/powerpoint/2010/main" val="38970852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F6D9273-737D-4220-9DAE-041F6D94249B}" type="datetimeFigureOut">
              <a:rPr lang="en-US" smtClean="0"/>
              <a:t>12/4/2023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CA9128-7D00-4E27-8407-AA6821073796}" type="slidenum">
              <a:rPr lang="en-US" smtClean="0"/>
              <a:t>‹#›</a:t>
            </a:fld>
            <a:endParaRPr lang="en-US"/>
          </a:p>
        </p:txBody>
      </p:sp>
    </p:spTree>
    <p:extLst>
      <p:ext uri="{BB962C8B-B14F-4D97-AF65-F5344CB8AC3E}">
        <p14:creationId xmlns:p14="http://schemas.microsoft.com/office/powerpoint/2010/main" val="17422379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F6D9273-737D-4220-9DAE-041F6D94249B}" type="datetimeFigureOut">
              <a:rPr lang="en-US" smtClean="0"/>
              <a:t>12/4/2023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CA9128-7D00-4E27-8407-AA6821073796}" type="slidenum">
              <a:rPr lang="en-US" smtClean="0"/>
              <a:t>‹#›</a:t>
            </a:fld>
            <a:endParaRPr lang="en-US"/>
          </a:p>
        </p:txBody>
      </p:sp>
    </p:spTree>
    <p:extLst>
      <p:ext uri="{BB962C8B-B14F-4D97-AF65-F5344CB8AC3E}">
        <p14:creationId xmlns:p14="http://schemas.microsoft.com/office/powerpoint/2010/main" val="41402775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F6D9273-737D-4220-9DAE-041F6D94249B}" type="datetimeFigureOut">
              <a:rPr lang="en-US" smtClean="0"/>
              <a:t>12/4/2023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CA9128-7D00-4E27-8407-AA6821073796}" type="slidenum">
              <a:rPr lang="en-US" smtClean="0"/>
              <a:t>‹#›</a:t>
            </a:fld>
            <a:endParaRPr lang="en-US"/>
          </a:p>
        </p:txBody>
      </p:sp>
    </p:spTree>
    <p:extLst>
      <p:ext uri="{BB962C8B-B14F-4D97-AF65-F5344CB8AC3E}">
        <p14:creationId xmlns:p14="http://schemas.microsoft.com/office/powerpoint/2010/main" val="2667971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F6D9273-737D-4220-9DAE-041F6D94249B}" type="datetimeFigureOut">
              <a:rPr lang="en-US" smtClean="0"/>
              <a:t>12/4/2023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CA9128-7D00-4E27-8407-AA6821073796}" type="slidenum">
              <a:rPr lang="en-US" smtClean="0"/>
              <a:t>‹#›</a:t>
            </a:fld>
            <a:endParaRPr lang="en-US"/>
          </a:p>
        </p:txBody>
      </p:sp>
    </p:spTree>
    <p:extLst>
      <p:ext uri="{BB962C8B-B14F-4D97-AF65-F5344CB8AC3E}">
        <p14:creationId xmlns:p14="http://schemas.microsoft.com/office/powerpoint/2010/main" val="7080296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F6D9273-737D-4220-9DAE-041F6D94249B}" type="datetimeFigureOut">
              <a:rPr lang="en-US" smtClean="0"/>
              <a:t>12/4/2023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CA9128-7D00-4E27-8407-AA6821073796}" type="slidenum">
              <a:rPr lang="en-US" smtClean="0"/>
              <a:t>‹#›</a:t>
            </a:fld>
            <a:endParaRPr lang="en-US"/>
          </a:p>
        </p:txBody>
      </p:sp>
    </p:spTree>
    <p:extLst>
      <p:ext uri="{BB962C8B-B14F-4D97-AF65-F5344CB8AC3E}">
        <p14:creationId xmlns:p14="http://schemas.microsoft.com/office/powerpoint/2010/main" val="6628208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4F6D9273-737D-4220-9DAE-041F6D94249B}" type="datetimeFigureOut">
              <a:rPr lang="en-US" smtClean="0"/>
              <a:t>12/4/2023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6CA9128-7D00-4E27-8407-AA6821073796}" type="slidenum">
              <a:rPr lang="en-US" smtClean="0"/>
              <a:t>‹#›</a:t>
            </a:fld>
            <a:endParaRPr lang="en-US"/>
          </a:p>
        </p:txBody>
      </p:sp>
    </p:spTree>
    <p:extLst>
      <p:ext uri="{BB962C8B-B14F-4D97-AF65-F5344CB8AC3E}">
        <p14:creationId xmlns:p14="http://schemas.microsoft.com/office/powerpoint/2010/main" val="38476242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4F6D9273-737D-4220-9DAE-041F6D94249B}" type="datetimeFigureOut">
              <a:rPr lang="en-US" smtClean="0"/>
              <a:t>12/4/2023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6CA9128-7D00-4E27-8407-AA6821073796}" type="slidenum">
              <a:rPr lang="en-US" smtClean="0"/>
              <a:t>‹#›</a:t>
            </a:fld>
            <a:endParaRPr lang="en-US"/>
          </a:p>
        </p:txBody>
      </p:sp>
    </p:spTree>
    <p:extLst>
      <p:ext uri="{BB962C8B-B14F-4D97-AF65-F5344CB8AC3E}">
        <p14:creationId xmlns:p14="http://schemas.microsoft.com/office/powerpoint/2010/main" val="21293700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F6D9273-737D-4220-9DAE-041F6D94249B}" type="datetimeFigureOut">
              <a:rPr lang="en-US" smtClean="0"/>
              <a:t>12/4/2023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6CA9128-7D00-4E27-8407-AA6821073796}" type="slidenum">
              <a:rPr lang="en-US" smtClean="0"/>
              <a:t>‹#›</a:t>
            </a:fld>
            <a:endParaRPr lang="en-US"/>
          </a:p>
        </p:txBody>
      </p:sp>
    </p:spTree>
    <p:extLst>
      <p:ext uri="{BB962C8B-B14F-4D97-AF65-F5344CB8AC3E}">
        <p14:creationId xmlns:p14="http://schemas.microsoft.com/office/powerpoint/2010/main" val="17124740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F6D9273-737D-4220-9DAE-041F6D94249B}" type="datetimeFigureOut">
              <a:rPr lang="en-US" smtClean="0"/>
              <a:t>12/4/2023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CA9128-7D00-4E27-8407-AA6821073796}" type="slidenum">
              <a:rPr lang="en-US" smtClean="0"/>
              <a:t>‹#›</a:t>
            </a:fld>
            <a:endParaRPr lang="en-US"/>
          </a:p>
        </p:txBody>
      </p:sp>
    </p:spTree>
    <p:extLst>
      <p:ext uri="{BB962C8B-B14F-4D97-AF65-F5344CB8AC3E}">
        <p14:creationId xmlns:p14="http://schemas.microsoft.com/office/powerpoint/2010/main" val="7860007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F6D9273-737D-4220-9DAE-041F6D94249B}" type="datetimeFigureOut">
              <a:rPr lang="en-US" smtClean="0"/>
              <a:t>12/4/2023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CA9128-7D00-4E27-8407-AA6821073796}" type="slidenum">
              <a:rPr lang="en-US" smtClean="0"/>
              <a:t>‹#›</a:t>
            </a:fld>
            <a:endParaRPr lang="en-US"/>
          </a:p>
        </p:txBody>
      </p:sp>
    </p:spTree>
    <p:extLst>
      <p:ext uri="{BB962C8B-B14F-4D97-AF65-F5344CB8AC3E}">
        <p14:creationId xmlns:p14="http://schemas.microsoft.com/office/powerpoint/2010/main" val="13283232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F6D9273-737D-4220-9DAE-041F6D94249B}" type="datetimeFigureOut">
              <a:rPr lang="en-US" smtClean="0"/>
              <a:t>12/4/2023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6CA9128-7D00-4E27-8407-AA6821073796}" type="slidenum">
              <a:rPr lang="en-US" smtClean="0"/>
              <a:t>‹#›</a:t>
            </a:fld>
            <a:endParaRPr lang="en-US"/>
          </a:p>
        </p:txBody>
      </p:sp>
    </p:spTree>
    <p:extLst>
      <p:ext uri="{BB962C8B-B14F-4D97-AF65-F5344CB8AC3E}">
        <p14:creationId xmlns:p14="http://schemas.microsoft.com/office/powerpoint/2010/main" val="6647830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2" Type="http://schemas.openxmlformats.org/officeDocument/2006/relationships/image" Target="../media/image1.png" /><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2" Type="http://schemas.openxmlformats.org/officeDocument/2006/relationships/image" Target="../media/image1.png" /><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 /><Relationship Id="rId2" Type="http://schemas.openxmlformats.org/officeDocument/2006/relationships/diagramData" Target="../diagrams/data1.xml" /><Relationship Id="rId1" Type="http://schemas.openxmlformats.org/officeDocument/2006/relationships/slideLayout" Target="../slideLayouts/slideLayout2.xml" /><Relationship Id="rId6" Type="http://schemas.microsoft.com/office/2007/relationships/diagramDrawing" Target="../diagrams/drawing1.xml" /><Relationship Id="rId5" Type="http://schemas.openxmlformats.org/officeDocument/2006/relationships/diagramColors" Target="../diagrams/colors1.xml" /><Relationship Id="rId4" Type="http://schemas.openxmlformats.org/officeDocument/2006/relationships/diagramQuickStyle" Target="../diagrams/quickStyle1.xml" /></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 /><Relationship Id="rId2" Type="http://schemas.openxmlformats.org/officeDocument/2006/relationships/diagramData" Target="../diagrams/data2.xml" /><Relationship Id="rId1" Type="http://schemas.openxmlformats.org/officeDocument/2006/relationships/slideLayout" Target="../slideLayouts/slideLayout2.xml" /><Relationship Id="rId6" Type="http://schemas.microsoft.com/office/2007/relationships/diagramDrawing" Target="../diagrams/drawing2.xml" /><Relationship Id="rId5" Type="http://schemas.openxmlformats.org/officeDocument/2006/relationships/diagramColors" Target="../diagrams/colors2.xml" /><Relationship Id="rId4" Type="http://schemas.openxmlformats.org/officeDocument/2006/relationships/diagramQuickStyle" Target="../diagrams/quickStyle2.xml" /></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 /><Relationship Id="rId2" Type="http://schemas.openxmlformats.org/officeDocument/2006/relationships/diagramData" Target="../diagrams/data3.xml" /><Relationship Id="rId1" Type="http://schemas.openxmlformats.org/officeDocument/2006/relationships/slideLayout" Target="../slideLayouts/slideLayout2.xml" /><Relationship Id="rId6" Type="http://schemas.microsoft.com/office/2007/relationships/diagramDrawing" Target="../diagrams/drawing3.xml" /><Relationship Id="rId5" Type="http://schemas.openxmlformats.org/officeDocument/2006/relationships/diagramColors" Target="../diagrams/colors3.xml" /><Relationship Id="rId4" Type="http://schemas.openxmlformats.org/officeDocument/2006/relationships/diagramQuickStyle" Target="../diagrams/quickStyle3.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 /><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solidFill>
            <a:schemeClr val="tx2">
              <a:lumMod val="40000"/>
              <a:lumOff val="60000"/>
            </a:schemeClr>
          </a:solidFill>
          <a:ln>
            <a:solidFill>
              <a:schemeClr val="accent1"/>
            </a:solidFill>
          </a:ln>
        </p:spPr>
        <p:txBody>
          <a:bodyPr/>
          <a:lstStyle/>
          <a:p>
            <a:r>
              <a:rPr lang="en-US" b="1" dirty="0">
                <a:solidFill>
                  <a:schemeClr val="tx2"/>
                </a:solidFill>
              </a:rPr>
              <a:t>Pharmaceutical technology</a:t>
            </a:r>
            <a:br>
              <a:rPr lang="en-US" b="1" dirty="0">
                <a:solidFill>
                  <a:schemeClr val="tx2"/>
                </a:solidFill>
              </a:rPr>
            </a:br>
            <a:r>
              <a:rPr lang="en-US" b="1" dirty="0">
                <a:solidFill>
                  <a:schemeClr val="tx2"/>
                </a:solidFill>
              </a:rPr>
              <a:t>Disperse system</a:t>
            </a:r>
          </a:p>
        </p:txBody>
      </p:sp>
      <p:sp>
        <p:nvSpPr>
          <p:cNvPr id="3" name="Subtitle 2"/>
          <p:cNvSpPr>
            <a:spLocks noGrp="1"/>
          </p:cNvSpPr>
          <p:nvPr>
            <p:ph type="subTitle" idx="1"/>
          </p:nvPr>
        </p:nvSpPr>
        <p:spPr/>
        <p:txBody>
          <a:bodyPr/>
          <a:lstStyle/>
          <a:p>
            <a:r>
              <a:rPr lang="en-US" dirty="0"/>
              <a:t>Lab 5</a:t>
            </a:r>
          </a:p>
        </p:txBody>
      </p:sp>
    </p:spTree>
    <p:extLst>
      <p:ext uri="{BB962C8B-B14F-4D97-AF65-F5344CB8AC3E}">
        <p14:creationId xmlns:p14="http://schemas.microsoft.com/office/powerpoint/2010/main" val="26533173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FF0000"/>
                </a:solidFill>
              </a:rPr>
              <a:t>Experimental work</a:t>
            </a:r>
          </a:p>
        </p:txBody>
      </p:sp>
      <p:sp>
        <p:nvSpPr>
          <p:cNvPr id="3" name="Content Placeholder 2"/>
          <p:cNvSpPr>
            <a:spLocks noGrp="1"/>
          </p:cNvSpPr>
          <p:nvPr>
            <p:ph idx="1"/>
          </p:nvPr>
        </p:nvSpPr>
        <p:spPr>
          <a:ln>
            <a:solidFill>
              <a:schemeClr val="accent6"/>
            </a:solidFill>
          </a:ln>
        </p:spPr>
        <p:txBody>
          <a:bodyPr>
            <a:normAutofit fontScale="77500" lnSpcReduction="20000"/>
          </a:bodyPr>
          <a:lstStyle/>
          <a:p>
            <a:pPr marL="0" indent="0">
              <a:buNone/>
            </a:pPr>
            <a:r>
              <a:rPr lang="en-US" dirty="0"/>
              <a:t>Rx1</a:t>
            </a:r>
          </a:p>
          <a:p>
            <a:pPr marL="0" indent="0">
              <a:buNone/>
            </a:pPr>
            <a:r>
              <a:rPr lang="en-US" dirty="0"/>
              <a:t>Light magnesium carbonate gr x</a:t>
            </a:r>
          </a:p>
          <a:p>
            <a:pPr marL="0" indent="0">
              <a:buNone/>
            </a:pPr>
            <a:r>
              <a:rPr lang="en-US" dirty="0"/>
              <a:t>Sodium </a:t>
            </a:r>
            <a:r>
              <a:rPr lang="en-US" dirty="0" err="1"/>
              <a:t>bicarb</a:t>
            </a:r>
            <a:r>
              <a:rPr lang="en-US" dirty="0"/>
              <a:t>.                        gr xv</a:t>
            </a:r>
          </a:p>
          <a:p>
            <a:pPr marL="0" indent="0">
              <a:buNone/>
            </a:pPr>
            <a:r>
              <a:rPr lang="en-US" dirty="0"/>
              <a:t>Chloroform water      </a:t>
            </a:r>
            <a:r>
              <a:rPr lang="en-US" dirty="0" err="1"/>
              <a:t>q.s</a:t>
            </a:r>
            <a:r>
              <a:rPr lang="en-US" dirty="0"/>
              <a:t>           </a:t>
            </a:r>
            <a:r>
              <a:rPr lang="en-US" dirty="0" err="1"/>
              <a:t>i</a:t>
            </a:r>
            <a:endParaRPr lang="en-US" dirty="0"/>
          </a:p>
          <a:p>
            <a:pPr marL="0" indent="0">
              <a:buNone/>
            </a:pPr>
            <a:r>
              <a:rPr lang="en-US" dirty="0"/>
              <a:t>Ft. Mist. </a:t>
            </a:r>
          </a:p>
          <a:p>
            <a:pPr marL="0" indent="0">
              <a:buNone/>
            </a:pPr>
            <a:r>
              <a:rPr lang="en-US" dirty="0"/>
              <a:t>Mitt.                                            iv              </a:t>
            </a:r>
          </a:p>
          <a:p>
            <a:pPr marL="0" indent="0">
              <a:buNone/>
            </a:pPr>
            <a:r>
              <a:rPr lang="en-US" dirty="0"/>
              <a:t>Sig.  2 tsp                                   </a:t>
            </a:r>
            <a:r>
              <a:rPr lang="en-US" dirty="0" err="1"/>
              <a:t>q.i.d</a:t>
            </a:r>
            <a:endParaRPr lang="en-US" dirty="0"/>
          </a:p>
          <a:p>
            <a:pPr marL="0" indent="0">
              <a:buNone/>
            </a:pPr>
            <a:endParaRPr lang="en-US" dirty="0"/>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2900" b="1" i="0" u="none" strike="noStrike" kern="1200" cap="none" spc="0" normalizeH="0" baseline="0" noProof="0" dirty="0">
                <a:ln>
                  <a:noFill/>
                </a:ln>
                <a:solidFill>
                  <a:prstClr val="black"/>
                </a:solidFill>
                <a:effectLst/>
                <a:uLnTx/>
                <a:uFillTx/>
                <a:latin typeface="Calibri"/>
                <a:ea typeface="+mn-ea"/>
                <a:cs typeface="+mn-cs"/>
              </a:rPr>
              <a:t>Method of preparation :</a:t>
            </a: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2900" b="0" i="0" u="none" strike="noStrike" kern="1200" cap="none" spc="0" normalizeH="0" baseline="0" noProof="0" dirty="0">
                <a:ln>
                  <a:noFill/>
                </a:ln>
                <a:solidFill>
                  <a:prstClr val="black"/>
                </a:solidFill>
                <a:effectLst/>
                <a:uLnTx/>
                <a:uFillTx/>
                <a:latin typeface="Calibri"/>
                <a:ea typeface="+mn-ea"/>
                <a:cs typeface="+mn-cs"/>
              </a:rPr>
              <a:t>By general procedure method.</a:t>
            </a:r>
          </a:p>
          <a:p>
            <a:pPr marL="0" indent="0">
              <a:buNone/>
            </a:pPr>
            <a:endParaRPr lang="en-US" dirty="0"/>
          </a:p>
          <a:p>
            <a:pPr marL="0" indent="0">
              <a:buNone/>
            </a:pPr>
            <a:r>
              <a:rPr lang="en-US" dirty="0"/>
              <a:t>Note: </a:t>
            </a:r>
            <a:r>
              <a:rPr kumimoji="0" lang="en-US" sz="3200" b="0" i="0" u="none" strike="noStrike" kern="1200" cap="none" spc="0" normalizeH="0" baseline="0" noProof="0" dirty="0">
                <a:ln>
                  <a:noFill/>
                </a:ln>
                <a:solidFill>
                  <a:prstClr val="black"/>
                </a:solidFill>
                <a:effectLst/>
                <a:uLnTx/>
                <a:uFillTx/>
                <a:latin typeface="Calibri"/>
                <a:ea typeface="+mn-ea"/>
                <a:cs typeface="+mn-cs"/>
              </a:rPr>
              <a:t>Light magnesium carbonate used as antacid</a:t>
            </a:r>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22352" y="3477658"/>
            <a:ext cx="304800" cy="3855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0" y="2667000"/>
            <a:ext cx="347663" cy="4397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084277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Autofit/>
          </a:bodyPr>
          <a:lstStyle/>
          <a:p>
            <a:pPr algn="l"/>
            <a:r>
              <a:rPr lang="en-US" sz="2000" dirty="0"/>
              <a:t>Rx2</a:t>
            </a:r>
          </a:p>
        </p:txBody>
      </p:sp>
      <p:sp>
        <p:nvSpPr>
          <p:cNvPr id="3" name="Content Placeholder 2"/>
          <p:cNvSpPr>
            <a:spLocks noGrp="1"/>
          </p:cNvSpPr>
          <p:nvPr>
            <p:ph idx="1"/>
          </p:nvPr>
        </p:nvSpPr>
        <p:spPr>
          <a:xfrm>
            <a:off x="457200" y="762000"/>
            <a:ext cx="8229600" cy="5791200"/>
          </a:xfrm>
          <a:ln>
            <a:solidFill>
              <a:schemeClr val="accent6"/>
            </a:solidFill>
          </a:ln>
        </p:spPr>
        <p:txBody>
          <a:bodyPr>
            <a:normAutofit fontScale="70000" lnSpcReduction="20000"/>
          </a:bodyPr>
          <a:lstStyle/>
          <a:p>
            <a:pPr marL="0" indent="0">
              <a:buNone/>
            </a:pPr>
            <a:r>
              <a:rPr lang="en-US" dirty="0"/>
              <a:t>Light kaolin                        gr x</a:t>
            </a:r>
          </a:p>
          <a:p>
            <a:pPr marL="0" indent="0">
              <a:buNone/>
            </a:pPr>
            <a:r>
              <a:rPr lang="en-US" dirty="0"/>
              <a:t>Bismuth carbonate          gr xii</a:t>
            </a:r>
          </a:p>
          <a:p>
            <a:pPr marL="0" indent="0">
              <a:buNone/>
            </a:pPr>
            <a:r>
              <a:rPr lang="en-US" dirty="0"/>
              <a:t>Heavy magnesium           gr x</a:t>
            </a:r>
          </a:p>
          <a:p>
            <a:pPr marL="0" indent="0">
              <a:buNone/>
            </a:pPr>
            <a:r>
              <a:rPr lang="en-US" dirty="0"/>
              <a:t>Tincture of belladonna        </a:t>
            </a:r>
          </a:p>
          <a:p>
            <a:pPr marL="0" indent="0">
              <a:buNone/>
            </a:pPr>
            <a:r>
              <a:rPr lang="en-US" dirty="0"/>
              <a:t>Peppermint water           </a:t>
            </a:r>
            <a:r>
              <a:rPr lang="en-US" dirty="0" err="1"/>
              <a:t>q.s</a:t>
            </a:r>
            <a:r>
              <a:rPr lang="en-US" dirty="0"/>
              <a:t>   </a:t>
            </a:r>
          </a:p>
          <a:p>
            <a:pPr marL="0" indent="0">
              <a:buNone/>
            </a:pPr>
            <a:r>
              <a:rPr lang="en-US" dirty="0"/>
              <a:t>Ft. mist.                            </a:t>
            </a:r>
          </a:p>
          <a:p>
            <a:pPr marL="0" indent="0">
              <a:buNone/>
            </a:pPr>
            <a:r>
              <a:rPr lang="en-US" dirty="0"/>
              <a:t>Mitt.                                   iii</a:t>
            </a:r>
          </a:p>
          <a:p>
            <a:pPr marL="0" indent="0">
              <a:buNone/>
            </a:pPr>
            <a:r>
              <a:rPr lang="en-US" dirty="0"/>
              <a:t>Sig.                                   </a:t>
            </a:r>
            <a:r>
              <a:rPr lang="en-US" dirty="0" err="1"/>
              <a:t>P.r.n</a:t>
            </a:r>
            <a:endParaRPr lang="en-US" dirty="0"/>
          </a:p>
          <a:p>
            <a:pPr marL="0" indent="0">
              <a:buNone/>
            </a:pPr>
            <a:endParaRPr lang="en-US" dirty="0"/>
          </a:p>
          <a:p>
            <a:pPr marL="0" indent="0">
              <a:buNone/>
            </a:pPr>
            <a:r>
              <a:rPr lang="en-US" dirty="0">
                <a:solidFill>
                  <a:srgbClr val="FF0000"/>
                </a:solidFill>
              </a:rPr>
              <a:t>Procedure:</a:t>
            </a:r>
          </a:p>
          <a:p>
            <a:pPr marL="0" indent="0">
              <a:buNone/>
            </a:pPr>
            <a:r>
              <a:rPr lang="en-US" dirty="0"/>
              <a:t>By general method </a:t>
            </a:r>
          </a:p>
          <a:p>
            <a:pPr marL="0" indent="0">
              <a:buNone/>
            </a:pPr>
            <a:r>
              <a:rPr lang="en-US" dirty="0"/>
              <a:t>Notes :</a:t>
            </a:r>
          </a:p>
          <a:p>
            <a:pPr marL="0" indent="0">
              <a:buNone/>
            </a:pPr>
            <a:r>
              <a:rPr lang="en-US" dirty="0"/>
              <a:t>This prescription is used to treat diarrhea</a:t>
            </a:r>
          </a:p>
          <a:p>
            <a:pPr marL="0" indent="0">
              <a:buNone/>
            </a:pPr>
            <a:r>
              <a:rPr lang="en-US" dirty="0"/>
              <a:t>Bismuth carbonate (insoluble salt) has protective action and antiseptic action in gastric ulcer ,it protects the ulcerated surface from secretions of stomach it act as antacid.</a:t>
            </a:r>
          </a:p>
          <a:p>
            <a:pPr marL="0" indent="0">
              <a:buNone/>
            </a:pPr>
            <a:endParaRPr lang="en-US" dirty="0"/>
          </a:p>
          <a:p>
            <a:pPr marL="0" indent="0">
              <a:buNone/>
            </a:pPr>
            <a:endParaRPr lang="en-US" dirty="0"/>
          </a:p>
          <a:p>
            <a:pPr marL="0" indent="0">
              <a:buNone/>
            </a:pPr>
            <a:endParaRPr lang="en-US"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0" y="2723019"/>
            <a:ext cx="250031" cy="3162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5230071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8229600" cy="533400"/>
          </a:xfrm>
        </p:spPr>
        <p:txBody>
          <a:bodyPr>
            <a:normAutofit/>
          </a:bodyPr>
          <a:lstStyle/>
          <a:p>
            <a:pPr algn="l"/>
            <a:r>
              <a:rPr lang="en-US" sz="2000" dirty="0"/>
              <a:t>RX</a:t>
            </a:r>
            <a:r>
              <a:rPr lang="en-US" sz="1800" dirty="0"/>
              <a:t>3</a:t>
            </a:r>
          </a:p>
        </p:txBody>
      </p:sp>
      <p:sp>
        <p:nvSpPr>
          <p:cNvPr id="3" name="Content Placeholder 2"/>
          <p:cNvSpPr>
            <a:spLocks noGrp="1"/>
          </p:cNvSpPr>
          <p:nvPr>
            <p:ph idx="1"/>
          </p:nvPr>
        </p:nvSpPr>
        <p:spPr>
          <a:xfrm>
            <a:off x="457200" y="381000"/>
            <a:ext cx="8229600" cy="5943600"/>
          </a:xfrm>
          <a:ln>
            <a:solidFill>
              <a:schemeClr val="accent6"/>
            </a:solidFill>
          </a:ln>
        </p:spPr>
        <p:txBody>
          <a:bodyPr>
            <a:normAutofit fontScale="77500" lnSpcReduction="20000"/>
          </a:bodyPr>
          <a:lstStyle/>
          <a:p>
            <a:pPr marL="0" indent="0">
              <a:buNone/>
            </a:pPr>
            <a:r>
              <a:rPr lang="en-US" sz="2800" dirty="0"/>
              <a:t>Boric acid                          3 g</a:t>
            </a:r>
          </a:p>
          <a:p>
            <a:pPr marL="0" indent="0">
              <a:buNone/>
            </a:pPr>
            <a:r>
              <a:rPr lang="en-US" sz="2800" dirty="0"/>
              <a:t>Distilled water         </a:t>
            </a:r>
            <a:r>
              <a:rPr lang="en-US" sz="2800" dirty="0" err="1"/>
              <a:t>q.s</a:t>
            </a:r>
            <a:r>
              <a:rPr lang="en-US" sz="2800" dirty="0"/>
              <a:t>   100 g</a:t>
            </a:r>
          </a:p>
          <a:p>
            <a:pPr marL="0" indent="0">
              <a:buNone/>
            </a:pPr>
            <a:r>
              <a:rPr lang="en-US" sz="2800" dirty="0" err="1"/>
              <a:t>Ft.mist</a:t>
            </a:r>
            <a:r>
              <a:rPr lang="en-US" sz="2800" dirty="0"/>
              <a:t>.                    </a:t>
            </a:r>
          </a:p>
          <a:p>
            <a:pPr marL="0" indent="0">
              <a:buNone/>
            </a:pPr>
            <a:r>
              <a:rPr lang="en-US" sz="2800" dirty="0"/>
              <a:t>Mitt                                    25 ml</a:t>
            </a:r>
          </a:p>
          <a:p>
            <a:pPr marL="0" indent="0">
              <a:buNone/>
            </a:pPr>
            <a:r>
              <a:rPr lang="en-US" sz="2800" dirty="0"/>
              <a:t>Sig. topically as directed</a:t>
            </a:r>
          </a:p>
          <a:p>
            <a:pPr marL="0" indent="0">
              <a:buNone/>
            </a:pPr>
            <a:r>
              <a:rPr lang="en-US" b="1" dirty="0">
                <a:solidFill>
                  <a:srgbClr val="FF0000"/>
                </a:solidFill>
              </a:rPr>
              <a:t>Procedure:</a:t>
            </a:r>
          </a:p>
          <a:p>
            <a:pPr marL="0" indent="0">
              <a:buNone/>
            </a:pPr>
            <a:r>
              <a:rPr lang="en-US" b="1" dirty="0">
                <a:solidFill>
                  <a:srgbClr val="FF0000"/>
                </a:solidFill>
              </a:rPr>
              <a:t>By general method</a:t>
            </a:r>
          </a:p>
          <a:p>
            <a:pPr marL="0" indent="0">
              <a:buNone/>
            </a:pPr>
            <a:r>
              <a:rPr lang="en-US" b="1" dirty="0"/>
              <a:t>Notes:</a:t>
            </a:r>
          </a:p>
          <a:p>
            <a:pPr>
              <a:buFont typeface="Wingdings" pitchFamily="2" charset="2"/>
              <a:buChar char="q"/>
            </a:pPr>
            <a:r>
              <a:rPr lang="en-US" dirty="0"/>
              <a:t>boric acid in concentration less than 4% is soluble and used to irrigate the eye due to its buffer action, it is weak antiseptic and it is non irritant, also it is used as mouth wash and bladder irrigating .</a:t>
            </a:r>
          </a:p>
          <a:p>
            <a:pPr>
              <a:buFont typeface="Wingdings" pitchFamily="2" charset="2"/>
              <a:buChar char="q"/>
            </a:pPr>
            <a:r>
              <a:rPr lang="en-US" dirty="0"/>
              <a:t>Boric acid in concentration more than 4%is insoluble, but by increasing the temperature the solubility will be increased but after cooling it will become insoluble again.</a:t>
            </a:r>
          </a:p>
          <a:p>
            <a:pPr marL="0" indent="0">
              <a:buNone/>
            </a:pPr>
            <a:r>
              <a:rPr lang="en-US" b="1" dirty="0"/>
              <a:t>Method of preparation :</a:t>
            </a:r>
          </a:p>
          <a:p>
            <a:pPr marL="0" indent="0">
              <a:buNone/>
            </a:pPr>
            <a:r>
              <a:rPr lang="en-US" dirty="0"/>
              <a:t>By general procedure method.</a:t>
            </a:r>
          </a:p>
          <a:p>
            <a:pPr marL="0" indent="0">
              <a:buNone/>
            </a:pPr>
            <a:endParaRPr lang="en-US" dirty="0"/>
          </a:p>
        </p:txBody>
      </p:sp>
    </p:spTree>
    <p:extLst>
      <p:ext uri="{BB962C8B-B14F-4D97-AF65-F5344CB8AC3E}">
        <p14:creationId xmlns:p14="http://schemas.microsoft.com/office/powerpoint/2010/main" val="655169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914400"/>
          </a:xfrm>
        </p:spPr>
        <p:txBody>
          <a:bodyPr/>
          <a:lstStyle/>
          <a:p>
            <a:r>
              <a:rPr lang="en-US" dirty="0"/>
              <a:t>Disperse system</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176539577"/>
              </p:ext>
            </p:extLst>
          </p:nvPr>
        </p:nvGraphicFramePr>
        <p:xfrm>
          <a:off x="457200" y="990600"/>
          <a:ext cx="8229600" cy="51355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584070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990600"/>
          </a:xfrm>
          <a:ln>
            <a:solidFill>
              <a:schemeClr val="accent3">
                <a:lumMod val="50000"/>
              </a:schemeClr>
            </a:solidFill>
          </a:ln>
        </p:spPr>
        <p:txBody>
          <a:bodyPr>
            <a:noAutofit/>
          </a:bodyPr>
          <a:lstStyle/>
          <a:p>
            <a:r>
              <a:rPr lang="en-US" sz="3600" b="1" dirty="0">
                <a:solidFill>
                  <a:schemeClr val="tx2">
                    <a:lumMod val="50000"/>
                  </a:schemeClr>
                </a:solidFill>
              </a:rPr>
              <a:t>Type of dispersion according to dosage form </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205280897"/>
              </p:ext>
            </p:extLst>
          </p:nvPr>
        </p:nvGraphicFramePr>
        <p:xfrm>
          <a:off x="457200" y="1447800"/>
          <a:ext cx="8229600" cy="4876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733140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249362"/>
          </a:xfrm>
          <a:ln>
            <a:solidFill>
              <a:schemeClr val="accent3">
                <a:lumMod val="50000"/>
              </a:schemeClr>
            </a:solidFill>
          </a:ln>
        </p:spPr>
        <p:txBody>
          <a:bodyPr>
            <a:normAutofit fontScale="90000"/>
          </a:bodyPr>
          <a:lstStyle/>
          <a:p>
            <a:r>
              <a:rPr lang="en-US" b="1" dirty="0">
                <a:solidFill>
                  <a:schemeClr val="tx2">
                    <a:lumMod val="50000"/>
                  </a:schemeClr>
                </a:solidFill>
              </a:rPr>
              <a:t>Type of dispersion according to particle size </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020572225"/>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509580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709"/>
            <a:ext cx="8229600" cy="639762"/>
          </a:xfrm>
        </p:spPr>
        <p:txBody>
          <a:bodyPr>
            <a:normAutofit fontScale="90000"/>
          </a:bodyPr>
          <a:lstStyle/>
          <a:p>
            <a:r>
              <a:rPr lang="en-US" dirty="0"/>
              <a:t>Suspension </a:t>
            </a:r>
          </a:p>
        </p:txBody>
      </p:sp>
      <p:sp>
        <p:nvSpPr>
          <p:cNvPr id="3" name="Content Placeholder 2"/>
          <p:cNvSpPr>
            <a:spLocks noGrp="1"/>
          </p:cNvSpPr>
          <p:nvPr>
            <p:ph idx="1"/>
          </p:nvPr>
        </p:nvSpPr>
        <p:spPr>
          <a:xfrm>
            <a:off x="381000" y="685800"/>
            <a:ext cx="8382000" cy="5715000"/>
          </a:xfrm>
          <a:ln>
            <a:solidFill>
              <a:schemeClr val="accent6"/>
            </a:solidFill>
          </a:ln>
        </p:spPr>
        <p:txBody>
          <a:bodyPr>
            <a:normAutofit lnSpcReduction="10000"/>
          </a:bodyPr>
          <a:lstStyle/>
          <a:p>
            <a:pPr marL="0" indent="0">
              <a:buNone/>
            </a:pPr>
            <a:r>
              <a:rPr lang="en-US" dirty="0"/>
              <a:t>Preparation containing finely divided particles distributed somewhat uniformly through out a vehicle in which drug exhibit a minimum degree of solubility.</a:t>
            </a:r>
          </a:p>
          <a:p>
            <a:pPr marL="0" indent="0">
              <a:buNone/>
            </a:pPr>
            <a:r>
              <a:rPr lang="en-US" b="1" dirty="0">
                <a:solidFill>
                  <a:schemeClr val="tx2">
                    <a:lumMod val="75000"/>
                  </a:schemeClr>
                </a:solidFill>
              </a:rPr>
              <a:t>Advantages of suspensions :</a:t>
            </a:r>
          </a:p>
          <a:p>
            <a:pPr marL="514350" indent="-514350">
              <a:buFont typeface="+mj-lt"/>
              <a:buAutoNum type="arabicPeriod"/>
            </a:pPr>
            <a:r>
              <a:rPr lang="en-US" b="1" dirty="0">
                <a:solidFill>
                  <a:schemeClr val="tx2">
                    <a:lumMod val="75000"/>
                  </a:schemeClr>
                </a:solidFill>
              </a:rPr>
              <a:t> it is used in preparation of certain drugs that are chemically unstable in solution form (ex. Antibiotics)</a:t>
            </a:r>
          </a:p>
          <a:p>
            <a:pPr marL="514350" indent="-514350">
              <a:buFont typeface="+mj-lt"/>
              <a:buAutoNum type="arabicPeriod"/>
            </a:pPr>
            <a:r>
              <a:rPr lang="en-US" b="1" dirty="0">
                <a:solidFill>
                  <a:schemeClr val="tx2">
                    <a:lumMod val="75000"/>
                  </a:schemeClr>
                </a:solidFill>
              </a:rPr>
              <a:t>It is used to overcome the disadvantages of disagreeable taste of certain drugs when given in solution form (ex. </a:t>
            </a:r>
            <a:r>
              <a:rPr lang="en-US" b="1" dirty="0" err="1">
                <a:solidFill>
                  <a:schemeClr val="tx2">
                    <a:lumMod val="75000"/>
                  </a:schemeClr>
                </a:solidFill>
              </a:rPr>
              <a:t>metronidazol</a:t>
            </a:r>
            <a:r>
              <a:rPr lang="en-US" b="1" dirty="0">
                <a:solidFill>
                  <a:schemeClr val="tx2">
                    <a:lumMod val="75000"/>
                  </a:schemeClr>
                </a:solidFill>
              </a:rPr>
              <a:t> suspension)</a:t>
            </a:r>
          </a:p>
          <a:p>
            <a:pPr marL="0" indent="0">
              <a:buNone/>
            </a:pPr>
            <a:endParaRPr lang="en-US" b="1" dirty="0">
              <a:solidFill>
                <a:schemeClr val="tx2">
                  <a:lumMod val="75000"/>
                </a:schemeClr>
              </a:solidFill>
            </a:endParaRPr>
          </a:p>
        </p:txBody>
      </p:sp>
    </p:spTree>
    <p:extLst>
      <p:ext uri="{BB962C8B-B14F-4D97-AF65-F5344CB8AC3E}">
        <p14:creationId xmlns:p14="http://schemas.microsoft.com/office/powerpoint/2010/main" val="24880008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Features desired in pharmaceutical suspension </a:t>
            </a:r>
          </a:p>
        </p:txBody>
      </p:sp>
      <p:sp>
        <p:nvSpPr>
          <p:cNvPr id="3" name="Content Placeholder 2"/>
          <p:cNvSpPr>
            <a:spLocks noGrp="1"/>
          </p:cNvSpPr>
          <p:nvPr>
            <p:ph idx="1"/>
          </p:nvPr>
        </p:nvSpPr>
        <p:spPr>
          <a:ln>
            <a:solidFill>
              <a:schemeClr val="accent6"/>
            </a:solidFill>
          </a:ln>
        </p:spPr>
        <p:txBody>
          <a:bodyPr>
            <a:normAutofit fontScale="92500" lnSpcReduction="10000"/>
          </a:bodyPr>
          <a:lstStyle/>
          <a:p>
            <a:pPr marL="514350" indent="-514350">
              <a:buFont typeface="+mj-lt"/>
              <a:buAutoNum type="arabicPeriod"/>
            </a:pPr>
            <a:r>
              <a:rPr lang="en-US" dirty="0"/>
              <a:t>A properly prepared pharmaceutical suspension should </a:t>
            </a:r>
            <a:r>
              <a:rPr lang="en-US" dirty="0">
                <a:solidFill>
                  <a:schemeClr val="tx2">
                    <a:lumMod val="75000"/>
                  </a:schemeClr>
                </a:solidFill>
              </a:rPr>
              <a:t>settle slowly </a:t>
            </a:r>
            <a:r>
              <a:rPr lang="en-US" dirty="0"/>
              <a:t>and should </a:t>
            </a:r>
            <a:r>
              <a:rPr lang="en-US" dirty="0">
                <a:solidFill>
                  <a:schemeClr val="tx2">
                    <a:lumMod val="75000"/>
                  </a:schemeClr>
                </a:solidFill>
              </a:rPr>
              <a:t>be readily </a:t>
            </a:r>
            <a:r>
              <a:rPr lang="en-US" dirty="0" err="1">
                <a:solidFill>
                  <a:schemeClr val="tx2">
                    <a:lumMod val="75000"/>
                  </a:schemeClr>
                </a:solidFill>
              </a:rPr>
              <a:t>redispersed</a:t>
            </a:r>
            <a:r>
              <a:rPr lang="en-US" dirty="0">
                <a:solidFill>
                  <a:schemeClr val="tx2">
                    <a:lumMod val="75000"/>
                  </a:schemeClr>
                </a:solidFill>
              </a:rPr>
              <a:t> </a:t>
            </a:r>
            <a:r>
              <a:rPr lang="en-US" dirty="0"/>
              <a:t>upon gentle shaking.</a:t>
            </a:r>
          </a:p>
          <a:p>
            <a:pPr marL="514350" indent="-514350">
              <a:buFont typeface="+mj-lt"/>
              <a:buAutoNum type="arabicPeriod"/>
            </a:pPr>
            <a:r>
              <a:rPr lang="en-US" dirty="0"/>
              <a:t>The characteristics of suspension should be such that  the particle size of suspension remains fairly constant through out long periods of undistributed standing (</a:t>
            </a:r>
            <a:r>
              <a:rPr lang="en-US" dirty="0" err="1">
                <a:solidFill>
                  <a:schemeClr val="tx2">
                    <a:lumMod val="75000"/>
                  </a:schemeClr>
                </a:solidFill>
              </a:rPr>
              <a:t>i.e</a:t>
            </a:r>
            <a:r>
              <a:rPr lang="en-US" dirty="0">
                <a:solidFill>
                  <a:schemeClr val="tx2">
                    <a:lumMod val="75000"/>
                  </a:schemeClr>
                </a:solidFill>
              </a:rPr>
              <a:t> should not able to form hard cake</a:t>
            </a:r>
            <a:r>
              <a:rPr lang="en-US" dirty="0"/>
              <a:t> )</a:t>
            </a:r>
          </a:p>
          <a:p>
            <a:pPr marL="514350" indent="-514350">
              <a:buFont typeface="+mj-lt"/>
              <a:buAutoNum type="arabicPeriod"/>
            </a:pPr>
            <a:r>
              <a:rPr lang="en-US" dirty="0"/>
              <a:t>The suspension </a:t>
            </a:r>
            <a:r>
              <a:rPr lang="en-US" dirty="0">
                <a:solidFill>
                  <a:schemeClr val="tx2">
                    <a:lumMod val="75000"/>
                  </a:schemeClr>
                </a:solidFill>
              </a:rPr>
              <a:t>should pour readily and evenly </a:t>
            </a:r>
            <a:r>
              <a:rPr lang="en-US" dirty="0"/>
              <a:t>from it</a:t>
            </a:r>
            <a:r>
              <a:rPr lang="en-US" dirty="0">
                <a:latin typeface="Lao UI"/>
                <a:cs typeface="Lao UI"/>
              </a:rPr>
              <a:t>´</a:t>
            </a:r>
            <a:r>
              <a:rPr lang="en-US" dirty="0"/>
              <a:t>s container .</a:t>
            </a:r>
          </a:p>
          <a:p>
            <a:pPr marL="0" indent="0">
              <a:buNone/>
            </a:pPr>
            <a:endParaRPr lang="en-US" dirty="0"/>
          </a:p>
          <a:p>
            <a:pPr marL="514350" indent="-514350">
              <a:buFont typeface="+mj-lt"/>
              <a:buAutoNum type="arabicPeriod"/>
            </a:pPr>
            <a:endParaRPr lang="en-US" dirty="0"/>
          </a:p>
        </p:txBody>
      </p:sp>
    </p:spTree>
    <p:extLst>
      <p:ext uri="{BB962C8B-B14F-4D97-AF65-F5344CB8AC3E}">
        <p14:creationId xmlns:p14="http://schemas.microsoft.com/office/powerpoint/2010/main" val="11514033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Classification of suspension </a:t>
            </a:r>
          </a:p>
        </p:txBody>
      </p:sp>
      <p:sp>
        <p:nvSpPr>
          <p:cNvPr id="3" name="Content Placeholder 2"/>
          <p:cNvSpPr>
            <a:spLocks noGrp="1"/>
          </p:cNvSpPr>
          <p:nvPr>
            <p:ph idx="1"/>
          </p:nvPr>
        </p:nvSpPr>
        <p:spPr>
          <a:xfrm>
            <a:off x="457200" y="1371600"/>
            <a:ext cx="8305800" cy="5105400"/>
          </a:xfrm>
          <a:ln>
            <a:solidFill>
              <a:schemeClr val="accent6"/>
            </a:solidFill>
          </a:ln>
        </p:spPr>
        <p:txBody>
          <a:bodyPr/>
          <a:lstStyle/>
          <a:p>
            <a:pPr marL="514350" indent="-514350">
              <a:buFont typeface="+mj-lt"/>
              <a:buAutoNum type="arabicPeriod"/>
            </a:pPr>
            <a:r>
              <a:rPr lang="en-US" dirty="0"/>
              <a:t>Suspension containing diffusible solids.</a:t>
            </a:r>
          </a:p>
          <a:p>
            <a:pPr marL="514350" indent="-514350">
              <a:buFont typeface="+mj-lt"/>
              <a:buAutoNum type="arabicPeriod"/>
            </a:pPr>
            <a:r>
              <a:rPr lang="en-US" dirty="0"/>
              <a:t>Suspension containing </a:t>
            </a:r>
            <a:r>
              <a:rPr lang="en-US" dirty="0" err="1"/>
              <a:t>indiffusible</a:t>
            </a:r>
            <a:r>
              <a:rPr lang="en-US" dirty="0"/>
              <a:t> solids.</a:t>
            </a:r>
          </a:p>
          <a:p>
            <a:pPr marL="514350" indent="-514350">
              <a:buFont typeface="+mj-lt"/>
              <a:buAutoNum type="arabicPeriod"/>
            </a:pPr>
            <a:r>
              <a:rPr lang="en-US" dirty="0"/>
              <a:t>Suspension containing precipitate –forming liquid.</a:t>
            </a:r>
          </a:p>
          <a:p>
            <a:pPr marL="514350" indent="-514350">
              <a:buFont typeface="+mj-lt"/>
              <a:buAutoNum type="arabicPeriod"/>
            </a:pPr>
            <a:r>
              <a:rPr lang="en-US" dirty="0"/>
              <a:t>Suspension containing poorly </a:t>
            </a:r>
            <a:r>
              <a:rPr lang="en-US" dirty="0" err="1"/>
              <a:t>wettable</a:t>
            </a:r>
            <a:r>
              <a:rPr lang="en-US" dirty="0"/>
              <a:t> solids.</a:t>
            </a:r>
          </a:p>
          <a:p>
            <a:pPr marL="514350" indent="-514350">
              <a:buFont typeface="+mj-lt"/>
              <a:buAutoNum type="arabicPeriod"/>
            </a:pPr>
            <a:r>
              <a:rPr lang="en-US" dirty="0"/>
              <a:t>Suspension produced by chemical reaction.</a:t>
            </a:r>
          </a:p>
          <a:p>
            <a:pPr marL="0" indent="0">
              <a:buNone/>
            </a:pPr>
            <a:r>
              <a:rPr lang="en-US" dirty="0"/>
              <a:t> </a:t>
            </a:r>
          </a:p>
        </p:txBody>
      </p:sp>
    </p:spTree>
    <p:extLst>
      <p:ext uri="{BB962C8B-B14F-4D97-AF65-F5344CB8AC3E}">
        <p14:creationId xmlns:p14="http://schemas.microsoft.com/office/powerpoint/2010/main" val="7519601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38200"/>
          </a:xfrm>
        </p:spPr>
        <p:txBody>
          <a:bodyPr>
            <a:normAutofit fontScale="90000"/>
          </a:bodyPr>
          <a:lstStyle/>
          <a:p>
            <a:r>
              <a:rPr lang="en-US" dirty="0"/>
              <a:t>1-Suspension containing diffusible solids</a:t>
            </a:r>
          </a:p>
        </p:txBody>
      </p:sp>
      <p:sp>
        <p:nvSpPr>
          <p:cNvPr id="3" name="Content Placeholder 2"/>
          <p:cNvSpPr>
            <a:spLocks noGrp="1"/>
          </p:cNvSpPr>
          <p:nvPr>
            <p:ph idx="1"/>
          </p:nvPr>
        </p:nvSpPr>
        <p:spPr>
          <a:xfrm>
            <a:off x="228600" y="685800"/>
            <a:ext cx="8686800" cy="6096000"/>
          </a:xfrm>
          <a:ln>
            <a:solidFill>
              <a:schemeClr val="accent6"/>
            </a:solidFill>
          </a:ln>
        </p:spPr>
        <p:txBody>
          <a:bodyPr>
            <a:normAutofit fontScale="47500" lnSpcReduction="20000"/>
          </a:bodyPr>
          <a:lstStyle/>
          <a:p>
            <a:pPr marL="0" indent="0">
              <a:buNone/>
            </a:pPr>
            <a:r>
              <a:rPr lang="en-US" sz="4200" dirty="0"/>
              <a:t>Diffusible powders are light and easily wetted by water. they mix readily with water, so on shaking , the powders are evenly diffused throughout the liquid for </a:t>
            </a:r>
            <a:r>
              <a:rPr lang="en-US" sz="4200" b="1" dirty="0">
                <a:solidFill>
                  <a:schemeClr val="tx2"/>
                </a:solidFill>
              </a:rPr>
              <a:t>sufficient time </a:t>
            </a:r>
            <a:r>
              <a:rPr lang="en-US" sz="4200" dirty="0"/>
              <a:t>to ensure uniform distribution in each dose.</a:t>
            </a:r>
          </a:p>
          <a:p>
            <a:pPr marL="0" indent="0">
              <a:buNone/>
            </a:pPr>
            <a:r>
              <a:rPr lang="en-US" sz="4200" dirty="0"/>
              <a:t> </a:t>
            </a:r>
          </a:p>
          <a:p>
            <a:pPr marL="0" indent="0">
              <a:buNone/>
            </a:pPr>
            <a:r>
              <a:rPr lang="en-US" sz="4200" b="1" dirty="0"/>
              <a:t>General method of preparation of suspensions containing diffusible solids:</a:t>
            </a:r>
          </a:p>
          <a:p>
            <a:pPr marL="514350" indent="-514350">
              <a:buFont typeface="+mj-lt"/>
              <a:buAutoNum type="arabicPeriod"/>
            </a:pPr>
            <a:r>
              <a:rPr lang="en-US" sz="4200" b="1" dirty="0"/>
              <a:t>Grind down the solid ingredients to fine powder by using a mortar and pestle.</a:t>
            </a:r>
          </a:p>
          <a:p>
            <a:pPr marL="514350" indent="-514350">
              <a:buFont typeface="+mj-lt"/>
              <a:buAutoNum type="arabicPeriod"/>
            </a:pPr>
            <a:r>
              <a:rPr lang="en-US" sz="4200" b="1" dirty="0"/>
              <a:t>Mix insoluble powder in mortar beginning firstly by ingredient of  smallest bulk and diluting it with others in increasing order of bulk using amount  approximately equal to the  bulk already in mortar , this process is called (</a:t>
            </a:r>
            <a:r>
              <a:rPr lang="en-US" sz="4200" b="1" dirty="0">
                <a:solidFill>
                  <a:srgbClr val="FF0000"/>
                </a:solidFill>
              </a:rPr>
              <a:t>geometric dilution</a:t>
            </a:r>
            <a:r>
              <a:rPr lang="en-US" sz="4200" b="1" dirty="0"/>
              <a:t> ).</a:t>
            </a:r>
          </a:p>
          <a:p>
            <a:pPr marL="514350" indent="-514350">
              <a:buFont typeface="+mj-lt"/>
              <a:buAutoNum type="arabicPeriod"/>
            </a:pPr>
            <a:r>
              <a:rPr lang="en-US" sz="4200" b="1" dirty="0"/>
              <a:t>Subtract the volume of liquid ingredients from ¾ of the vehicle.</a:t>
            </a:r>
          </a:p>
          <a:p>
            <a:pPr marL="514350" indent="-514350">
              <a:buFont typeface="+mj-lt"/>
              <a:buAutoNum type="arabicPeriod"/>
            </a:pPr>
            <a:r>
              <a:rPr lang="en-US" sz="4200" b="1" dirty="0"/>
              <a:t>The remaining amount of the vehicle divided into 3 parts :</a:t>
            </a:r>
          </a:p>
          <a:p>
            <a:pPr>
              <a:buFont typeface="Courier New" pitchFamily="49" charset="0"/>
              <a:buChar char="o"/>
            </a:pPr>
            <a:r>
              <a:rPr lang="en-US" sz="4200" b="1" dirty="0"/>
              <a:t>First part added to mortar in order to prepare a smooth paste by trituration .</a:t>
            </a:r>
          </a:p>
          <a:p>
            <a:pPr>
              <a:buFont typeface="Courier New" pitchFamily="49" charset="0"/>
              <a:buChar char="o"/>
            </a:pPr>
            <a:r>
              <a:rPr lang="en-US" sz="4200" b="1" dirty="0"/>
              <a:t>The second part add to dilute the smooth paste.</a:t>
            </a:r>
          </a:p>
          <a:p>
            <a:pPr>
              <a:buFont typeface="Courier New" pitchFamily="49" charset="0"/>
              <a:buChar char="o"/>
            </a:pPr>
            <a:r>
              <a:rPr lang="en-US" sz="4200" b="1" dirty="0"/>
              <a:t>While the third part add to wash the mortar .</a:t>
            </a:r>
          </a:p>
          <a:p>
            <a:pPr marL="514350" indent="-514350">
              <a:buAutoNum type="arabicPeriod" startAt="5"/>
            </a:pPr>
            <a:r>
              <a:rPr lang="en-US" sz="4200" b="1" dirty="0"/>
              <a:t>Filter by muslin gauze.</a:t>
            </a:r>
          </a:p>
          <a:p>
            <a:pPr marL="514350" indent="-514350">
              <a:buAutoNum type="arabicPeriod" startAt="5"/>
            </a:pPr>
            <a:r>
              <a:rPr lang="en-US" sz="4200" b="1" dirty="0"/>
              <a:t>add the liquid ingredients .</a:t>
            </a:r>
          </a:p>
          <a:p>
            <a:pPr marL="514350" indent="-514350">
              <a:buAutoNum type="arabicPeriod" startAt="5"/>
            </a:pPr>
            <a:r>
              <a:rPr lang="en-US" sz="4200" b="1" dirty="0"/>
              <a:t>Transfer the content of mortar to measuring cylinder and complete the volume  of the prescription to the final volume by addition of the remaining amount of vehicle.</a:t>
            </a:r>
          </a:p>
          <a:p>
            <a:pPr marL="0" indent="0">
              <a:buNone/>
            </a:pPr>
            <a:endParaRPr lang="en-US" b="1" dirty="0"/>
          </a:p>
        </p:txBody>
      </p:sp>
    </p:spTree>
    <p:extLst>
      <p:ext uri="{BB962C8B-B14F-4D97-AF65-F5344CB8AC3E}">
        <p14:creationId xmlns:p14="http://schemas.microsoft.com/office/powerpoint/2010/main" val="11183553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pPr algn="l"/>
            <a:r>
              <a:rPr lang="en-US" sz="3200" dirty="0"/>
              <a:t>Notes:-</a:t>
            </a:r>
          </a:p>
        </p:txBody>
      </p:sp>
      <p:sp>
        <p:nvSpPr>
          <p:cNvPr id="3" name="Content Placeholder 2"/>
          <p:cNvSpPr>
            <a:spLocks noGrp="1"/>
          </p:cNvSpPr>
          <p:nvPr>
            <p:ph idx="1"/>
          </p:nvPr>
        </p:nvSpPr>
        <p:spPr>
          <a:xfrm>
            <a:off x="457200" y="762000"/>
            <a:ext cx="8229600" cy="5364163"/>
          </a:xfrm>
          <a:ln>
            <a:solidFill>
              <a:schemeClr val="accent6"/>
            </a:solidFill>
          </a:ln>
        </p:spPr>
        <p:txBody>
          <a:bodyPr/>
          <a:lstStyle/>
          <a:p>
            <a:r>
              <a:rPr lang="en-US" dirty="0"/>
              <a:t>The soluble non volatile materials added to the portion of vehicle used for dilution.</a:t>
            </a:r>
          </a:p>
          <a:p>
            <a:r>
              <a:rPr lang="en-US" dirty="0"/>
              <a:t>Volatile material added to the suspensions before complete the volume.</a:t>
            </a:r>
          </a:p>
          <a:p>
            <a:r>
              <a:rPr lang="en-US" dirty="0"/>
              <a:t>Syrup and glycerin added to the powder in the mortar before the formation of smooth paste.</a:t>
            </a:r>
          </a:p>
          <a:p>
            <a:r>
              <a:rPr lang="en-US" dirty="0"/>
              <a:t> dye added after the formation of smooth paste before dilution in order to penetrate the insoluble particles.</a:t>
            </a:r>
          </a:p>
        </p:txBody>
      </p:sp>
    </p:spTree>
    <p:extLst>
      <p:ext uri="{BB962C8B-B14F-4D97-AF65-F5344CB8AC3E}">
        <p14:creationId xmlns:p14="http://schemas.microsoft.com/office/powerpoint/2010/main" val="232106581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1637</TotalTime>
  <Words>782</Words>
  <Application>Microsoft Office PowerPoint</Application>
  <PresentationFormat>عرض على الشاشة (4:3)</PresentationFormat>
  <Paragraphs>92</Paragraphs>
  <Slides>12</Slides>
  <Notes>1</Notes>
  <HiddenSlides>0</HiddenSlides>
  <MMClips>0</MMClips>
  <ScaleCrop>false</ScaleCrop>
  <HeadingPairs>
    <vt:vector size="4" baseType="variant">
      <vt:variant>
        <vt:lpstr>نسق</vt:lpstr>
      </vt:variant>
      <vt:variant>
        <vt:i4>1</vt:i4>
      </vt:variant>
      <vt:variant>
        <vt:lpstr>عناوين الشرائح</vt:lpstr>
      </vt:variant>
      <vt:variant>
        <vt:i4>12</vt:i4>
      </vt:variant>
    </vt:vector>
  </HeadingPairs>
  <TitlesOfParts>
    <vt:vector size="13" baseType="lpstr">
      <vt:lpstr>Office Theme</vt:lpstr>
      <vt:lpstr>Pharmaceutical technology Disperse system</vt:lpstr>
      <vt:lpstr>Disperse system</vt:lpstr>
      <vt:lpstr>Type of dispersion according to dosage form </vt:lpstr>
      <vt:lpstr>Type of dispersion according to particle size </vt:lpstr>
      <vt:lpstr>Suspension </vt:lpstr>
      <vt:lpstr>Features desired in pharmaceutical suspension </vt:lpstr>
      <vt:lpstr>Classification of suspension </vt:lpstr>
      <vt:lpstr>1-Suspension containing diffusible solids</vt:lpstr>
      <vt:lpstr>Notes:-</vt:lpstr>
      <vt:lpstr>Experimental work</vt:lpstr>
      <vt:lpstr>Rx2</vt:lpstr>
      <vt:lpstr>RX3</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Pharmaceutical technology Disperse system</dc:title>
  <dc:creator>nora</dc:creator>
  <cp:lastModifiedBy>sura_alkazzaz@yahoo.com</cp:lastModifiedBy>
  <cp:revision>32</cp:revision>
  <dcterms:created xsi:type="dcterms:W3CDTF">2015-11-27T08:36:27Z</dcterms:created>
  <dcterms:modified xsi:type="dcterms:W3CDTF">2023-12-04T04:43:03Z</dcterms:modified>
</cp:coreProperties>
</file>