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309" r:id="rId4"/>
    <p:sldId id="310" r:id="rId5"/>
    <p:sldId id="292" r:id="rId6"/>
    <p:sldId id="311" r:id="rId7"/>
    <p:sldId id="336" r:id="rId8"/>
    <p:sldId id="312" r:id="rId9"/>
    <p:sldId id="294" r:id="rId10"/>
    <p:sldId id="314" r:id="rId11"/>
    <p:sldId id="315" r:id="rId12"/>
    <p:sldId id="316" r:id="rId13"/>
    <p:sldId id="317" r:id="rId14"/>
    <p:sldId id="318" r:id="rId15"/>
    <p:sldId id="319" r:id="rId16"/>
    <p:sldId id="291" r:id="rId17"/>
    <p:sldId id="320" r:id="rId18"/>
    <p:sldId id="293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  <p:sldId id="332" r:id="rId31"/>
    <p:sldId id="333" r:id="rId32"/>
    <p:sldId id="334" r:id="rId33"/>
    <p:sldId id="335" r:id="rId34"/>
    <p:sldId id="27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02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0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28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76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3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6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8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3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2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BF6B4-414E-41D1-A6A9-E808EF34E87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1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7128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8000" b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Dosing of Drugs in Renal Failure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73781"/>
            <a:ext cx="9144000" cy="1343891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Lucida Calligraphy" panose="03010101010101010101" pitchFamily="66" charset="0"/>
                <a:ea typeface="Calibri" panose="020F0502020204030204" pitchFamily="34" charset="0"/>
              </a:rPr>
              <a:t>Dr. Haider </a:t>
            </a:r>
            <a:r>
              <a:rPr lang="en-US" sz="3600" b="1" dirty="0" smtClean="0">
                <a:solidFill>
                  <a:srgbClr val="FF0000"/>
                </a:solidFill>
                <a:latin typeface="Lucida Calligraphy" panose="03010101010101010101" pitchFamily="66" charset="0"/>
                <a:ea typeface="Calibri" panose="020F0502020204030204" pitchFamily="34" charset="0"/>
              </a:rPr>
              <a:t>Raheem Mohammad</a:t>
            </a:r>
            <a:endParaRPr lang="en-US" sz="3600" dirty="0">
              <a:solidFill>
                <a:srgbClr val="FF0000"/>
              </a:solidFill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7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2945"/>
            <a:ext cx="10515600" cy="1510146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3091"/>
            <a:ext cx="10515600" cy="4294909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G.G.’s medical team decides that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addition of an aminoglycoside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antibiotic is necessary to treat her infection. Considering that her renal function has remained stable, how should gentamicin be dosed in G.G.?</a:t>
            </a:r>
            <a:r>
              <a:rPr lang="en-US" sz="1400" dirty="0">
                <a:latin typeface="Avenir-Heavy"/>
                <a:ea typeface="Calibri" panose="020F0502020204030204" pitchFamily="34" charset="0"/>
                <a:cs typeface="Avenir-Heavy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it best to alter the dose or the dosing interval for this drug?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34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2945"/>
            <a:ext cx="10515600" cy="151014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b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Alteration of Dose versus Dosing Interval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3091"/>
            <a:ext cx="10515600" cy="4294909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The aminoglycosides (e.g., tobramycin, gentamicin, amikacin) are effective in the treatment of serious systemic infections caused by gram-negative organisms such as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</a:rPr>
              <a:t>Pseudomonas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species. Unlike the cephalosporins and penicillins, however,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aminoglycosides have a relatively narrow therapeutic window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Using pharmacokinetic principles, a dose regimen can be designed to produce specific peak and trough serum concentrations.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88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66254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b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Alteration of Dose versus Dosing Interval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2545"/>
            <a:ext cx="10515600" cy="5195455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Peak serum concentrations (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Cp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) (e.g., gentamicin or tobramycin 5–8 mg/L)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correlate best with therapeutic efficacy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whereas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toxicity tends to correlate with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elevated trough levels (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Cp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trough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), which reflects prolonged exposure to high drug concentrations.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minimize the risk of toxicity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trough levels of less than 2 mg/L should be maintained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In patients with normal renal function, these target serum aminoglycoside concentrations are usually obtained after standard doses (e.g., 1.5 mg/kg) administered every 8 hours.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Peak and trough levels are typically measured once steady state is achieved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which is typically within 24 hours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8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10515600" cy="135774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2545"/>
            <a:ext cx="10515600" cy="5195455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Many clinicians now use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once-daily dosing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the aminoglycosides (e.g., 5 mg/kg every 24 hours) for patients with normal renal function in an attempt to minimize aminoglycoside accumulation and nephrotoxicity. The rationale for this regimen is based on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aminoglycosides’ concentration-dependent killing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postantibiotic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effect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This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approach is not recommended for patients with advanced renal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impairment.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once-daily dosing is used,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peak concentrations are less helpful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 however,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trough concentrations should be monitored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with a target of being below the limit of analytic detection (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&lt;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 mg/L).</a:t>
            </a:r>
            <a:r>
              <a:rPr lang="en-US" sz="1600" dirty="0">
                <a:latin typeface="DanteMT-Regular"/>
                <a:ea typeface="Calibri" panose="020F0502020204030204" pitchFamily="34" charset="0"/>
                <a:cs typeface="DanteMT-Regular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50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10515600" cy="135774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2545"/>
            <a:ext cx="10515600" cy="5195455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 are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almost completely eliminated by the kidneys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 thus,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clearance of these drugs essentially is equal to the glomerular filtration rate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GFR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). The pharmacokinetic properties of gentamicin and tobramycin are similar. A close correlation also exists between CrCl (a surrogate for GFR) and gentamicin total body clearance.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renal function deteriorates, aminoglycoside doses must be modified to achieve the desired peak and trough plasma concentrations.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Failure to appropriately adjust the dosage of aminoglycosides in renal insufficiency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can lead to high drug plasma levels that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 result in ototoxicity and nephrotoxicity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1600" dirty="0">
                <a:latin typeface="DanteMT-Regular"/>
                <a:ea typeface="Calibri" panose="020F0502020204030204" pitchFamily="34" charset="0"/>
                <a:cs typeface="DanteMT-Regular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37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2945"/>
            <a:ext cx="10515600" cy="1510146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3091"/>
            <a:ext cx="10515600" cy="4294909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many cases, the aminoglycoside dose can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modified by extending the dosing interval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rather than simply reducing the dose.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This permits maintenance of adequate peak plasma concentrations to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ensure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efficacy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while allowing for sufficient elimination between doses to produce trough levels less than 2 mg/L. The advantages and disadvantages of adjusting the dosing interval versus reducing the dose are summarized in Table 8-1.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57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964" y="1"/>
            <a:ext cx="11845636" cy="886690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Table 8-1: Advantages and Disadvantages of General Approaches to Dosing Adjustments in Renal Disease.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585689"/>
              </p:ext>
            </p:extLst>
          </p:nvPr>
        </p:nvGraphicFramePr>
        <p:xfrm>
          <a:off x="193964" y="886692"/>
          <a:ext cx="11845636" cy="58681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2937">
                  <a:extLst>
                    <a:ext uri="{9D8B030D-6E8A-4147-A177-3AD203B41FA5}">
                      <a16:colId xmlns:a16="http://schemas.microsoft.com/office/drawing/2014/main" val="2821864336"/>
                    </a:ext>
                  </a:extLst>
                </a:gridCol>
                <a:gridCol w="3627918">
                  <a:extLst>
                    <a:ext uri="{9D8B030D-6E8A-4147-A177-3AD203B41FA5}">
                      <a16:colId xmlns:a16="http://schemas.microsoft.com/office/drawing/2014/main" val="1371234730"/>
                    </a:ext>
                  </a:extLst>
                </a:gridCol>
                <a:gridCol w="4564781">
                  <a:extLst>
                    <a:ext uri="{9D8B030D-6E8A-4147-A177-3AD203B41FA5}">
                      <a16:colId xmlns:a16="http://schemas.microsoft.com/office/drawing/2014/main" val="3089054191"/>
                    </a:ext>
                  </a:extLst>
                </a:gridCol>
              </a:tblGrid>
              <a:tr h="404190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Method </a:t>
                      </a:r>
                      <a:endParaRPr lang="en-US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Advantages </a:t>
                      </a:r>
                      <a:endParaRPr lang="en-US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Disadvantages</a:t>
                      </a:r>
                      <a:endParaRPr lang="en-US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2764598"/>
                  </a:ext>
                </a:extLst>
              </a:tr>
              <a:tr h="404190">
                <a:tc gridSpan="3"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 Frequency</a:t>
                      </a:r>
                      <a:endParaRPr lang="en-US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514128"/>
                  </a:ext>
                </a:extLst>
              </a:tr>
              <a:tr h="2121856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 the same dose but ↑ the dosing interval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Same Cp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Cp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Cp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Normal dose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Levels may remain subtherapeutic for prolonged periods in patients requiring dosing intervals &gt;24 hr.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766720"/>
                  </a:ext>
                </a:extLst>
              </a:tr>
              <a:tr h="404190">
                <a:tc gridSpan="3"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 Dose With Fixed Cp</a:t>
                      </a:r>
                      <a:r>
                        <a:rPr lang="en-US" sz="2400" baseline="-250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</a:t>
                      </a:r>
                      <a:endParaRPr lang="en-US" sz="1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239702"/>
                  </a:ext>
                </a:extLst>
              </a:tr>
              <a:tr h="1692439"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↓ Dose to maintain a target Cp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keep the dosing interval the same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Same Cp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Normal dosing interval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↓ Peak levels, which may ↑ be subtherapeutic; ↑ trough levels, which may ↑ be potential for toxicity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5963654"/>
                  </a:ext>
                </a:extLst>
              </a:tr>
              <a:tr h="833607">
                <a:tc gridSpan="3"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Cp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average plasma concentration; Cp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maximum plasma concentration; Cp</a:t>
                      </a:r>
                      <a:r>
                        <a:rPr lang="en-US" sz="2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minimum plasma concentration.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782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88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2945"/>
            <a:ext cx="10515600" cy="1510146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3091"/>
            <a:ext cx="10515600" cy="4294909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8-1 illustrates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effect of increasing the dosing interval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a patient such as G.G. with renal function that 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30% of normal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Although this is the preferred method for adjusting the dose of aminoglycosides,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many other drugs requiring dose adjustments in renal disease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simple dosage reduction is sufficient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27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491" y="5611091"/>
            <a:ext cx="11374582" cy="1246909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8-1: Serum concentration versus time profile for a patient with renal function 30% of normal in whom the interval of drug administration has been extended for dose adjustment.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092" y="1"/>
            <a:ext cx="7869380" cy="56110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605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2945"/>
            <a:ext cx="10515600" cy="151014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b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Determination of Appropriate Dose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3091"/>
            <a:ext cx="10515600" cy="4294909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number of methods have been developed to determine the appropriate aminoglycoside dose for patients. One method is</a:t>
            </a:r>
            <a:r>
              <a:rPr lang="en-US" sz="1600" dirty="0">
                <a:latin typeface="DanteMT-Regular"/>
                <a:ea typeface="Calibri" panose="020F0502020204030204" pitchFamily="34" charset="0"/>
                <a:cs typeface="DanteMT-Regular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Bayesian forecasting, in which pharmacokinetic data obtained in the individual patient are integrated with population parameters.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25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145472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Ceftazidime</a:t>
            </a:r>
            <a:b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Dosage Modification: Factors to Consider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7127"/>
            <a:ext cx="10515600" cy="5250873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G.G., a 31-year-old, 70-kg woman with a 3-year history of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systemic lupus erythematosus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presents to the emergency department (ED) with a 5-day history of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fatigue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weakness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and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nausea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as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well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 worsening of her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facial rash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a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fever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40°C. Her systemic lupus erythematosus had been moderately controlled until this acute flare. Her admission laboratory workup now reveals the following pertinent values: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Potassium (K),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6.0 mEq/L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Sodium (Na), 142 mEq/L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Serum creatinine (SCr),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3.4 mg/dL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Blood urea nitrogen (BUN), 38 mg/dL</a:t>
            </a:r>
          </a:p>
        </p:txBody>
      </p:sp>
    </p:spTree>
    <p:extLst>
      <p:ext uri="{BB962C8B-B14F-4D97-AF65-F5344CB8AC3E}">
        <p14:creationId xmlns:p14="http://schemas.microsoft.com/office/powerpoint/2010/main" val="277903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23455"/>
            <a:ext cx="10515600" cy="151014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b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Patient-Specific Methods</a:t>
            </a:r>
            <a:endParaRPr lang="en-US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601"/>
            <a:ext cx="10515600" cy="4724399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Sawchuk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et 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developed a method to derive patient-specific estimates of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clearance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based on the patient’s size and estimated CrCl.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These parameters can be used to calculate a specific dose for G.G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that will produce the desired gentamicin peak and trough concentrations.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If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steady-state serum concentrations of gentamicin are known, they can be used to calculate even more-specific parameters.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initiate gentamicin therapy, pharmacokinetic parameters should first be estimated from population values.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0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7819"/>
            <a:ext cx="10515600" cy="969817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77636"/>
                <a:ext cx="10515600" cy="5680365"/>
              </a:xfrm>
            </p:spPr>
            <p:txBody>
              <a:bodyPr>
                <a:normAutofit/>
              </a:bodyPr>
              <a:lstStyle/>
              <a:p>
                <a:pPr marL="0" algn="just">
                  <a:lnSpc>
                    <a:spcPct val="115000"/>
                  </a:lnSpc>
                  <a:spcBef>
                    <a:spcPts val="0"/>
                  </a:spcBef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The clearance of gentamicin (Cl</a:t>
                </a:r>
                <a:r>
                  <a:rPr lang="en-US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gent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 can be calculated based on G.G.’s CrCl. Using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the Cockcroft and Gault equation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, the CrCl can be estimated as follows: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15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CrCl</m:t>
                      </m:r>
                      <m:r>
                        <a:rPr lang="en-US" sz="240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40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males</m:t>
                      </m:r>
                      <m:r>
                        <a:rPr lang="en-US" sz="240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140</m:t>
                          </m:r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age</m:t>
                          </m:r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)(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IBW</m:t>
                          </m:r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SCr</m:t>
                          </m:r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72</m:t>
                          </m:r>
                          <m: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15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CrCl</m:t>
                      </m:r>
                      <m:r>
                        <a:rPr lang="en-US" sz="240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females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140</m:t>
                              </m:r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age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IBW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SCr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72</m:t>
                              </m:r>
                            </m:e>
                          </m:d>
                        </m:den>
                      </m:f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(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85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lvl="0" algn="just">
                  <a:lnSpc>
                    <a:spcPct val="115000"/>
                  </a:lnSpc>
                  <a:spcBef>
                    <a:spcPts val="0"/>
                  </a:spcBef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where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IBW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is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ideal body weight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in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kilograms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age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is measured in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years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, and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SCr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is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serum creatinine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in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mg/dL</a:t>
                </a:r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endParaRPr lang="en-US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lvl="0" algn="just">
                  <a:lnSpc>
                    <a:spcPct val="115000"/>
                  </a:lnSpc>
                  <a:spcBef>
                    <a:spcPts val="0"/>
                  </a:spcBef>
                </a:pPr>
                <a:r>
                  <a:rPr lang="en-US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With </a:t>
                </a:r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 SCr of 3.4 mg/dL, an ideal body weight of 70 kg, and an age of 31 years, G.G.’s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estimated CrCl</a:t>
                </a:r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, is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27 mL/minute</a:t>
                </a:r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endParaRPr lang="en-US" sz="2000" dirty="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algn="just">
                  <a:lnSpc>
                    <a:spcPct val="115000"/>
                  </a:lnSpc>
                  <a:spcBef>
                    <a:spcPts val="0"/>
                  </a:spcBef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77636"/>
                <a:ext cx="10515600" cy="5680365"/>
              </a:xfrm>
              <a:blipFill>
                <a:blip r:embed="rId2"/>
                <a:stretch>
                  <a:fillRect l="-1217" t="-644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60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2945"/>
            <a:ext cx="10515600" cy="151014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3091"/>
            <a:ext cx="10515600" cy="4294909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practical purposes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usually considered equivalent to CrCl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Therefore, Cl</a:t>
            </a:r>
            <a:r>
              <a:rPr lang="en-US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also is approximately 27 mL/minute or 1.6 L/hour.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Vd of gentamicin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Vd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is approximately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0.25 L/kg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patients with normal or impaired renal function.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87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2945"/>
            <a:ext cx="10515600" cy="124691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9855"/>
            <a:ext cx="10515600" cy="4558145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Vd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will be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different in obese patients or those who have fluid overload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Although G.G. does have some fluid retention, this is minimal and should not affect her Vd</a:t>
            </a:r>
            <a:r>
              <a:rPr lang="en-US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significantly.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Therefore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the Vd</a:t>
            </a:r>
            <a:r>
              <a:rPr lang="en-US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G.G. is as follows: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Vd</a:t>
            </a:r>
            <a:r>
              <a:rPr lang="en-US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(0.25 L/kg) (body weight)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(0.25 L/kg) (70 kg)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= 17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 L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52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2945"/>
            <a:ext cx="10515600" cy="112222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5165"/>
            <a:ext cx="10515600" cy="4682836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loading dose of gentamicin (LD</a:t>
            </a:r>
            <a:r>
              <a:rPr lang="en-US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can be determined using the following equation: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LD</a:t>
            </a:r>
            <a:r>
              <a:rPr lang="en-US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(Vd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(desired Cp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peak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treatment of infections caused by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Pseudomonas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species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peak level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approximately 6 to 8 mg/L is desired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LD</a:t>
            </a:r>
            <a:r>
              <a:rPr lang="en-US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(17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 L) (7 mg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122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 mg or round off to 120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mg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7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8545"/>
            <a:ext cx="10515600" cy="131618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74619"/>
                <a:ext cx="10515600" cy="5583382"/>
              </a:xfrm>
            </p:spPr>
            <p:txBody>
              <a:bodyPr>
                <a:normAutofit/>
              </a:bodyPr>
              <a:lstStyle/>
              <a:p>
                <a:pPr marL="0" algn="just">
                  <a:lnSpc>
                    <a:spcPct val="115000"/>
                  </a:lnSpc>
                  <a:spcBef>
                    <a:spcPts val="0"/>
                  </a:spcBef>
                </a:pPr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Using Cl</a:t>
                </a:r>
                <a:r>
                  <a:rPr lang="en-US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gent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and Vd</a:t>
                </a:r>
                <a:r>
                  <a:rPr lang="en-US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gent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the elimination rate constant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Kd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 and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half-life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for gentamicin can be estimated as follows: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15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Kd</m:t>
                      </m:r>
                      <m:r>
                        <a:rPr lang="en-US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Cl</m:t>
                          </m:r>
                          <m:r>
                            <m:rPr>
                              <m:sty m:val="p"/>
                            </m:rPr>
                            <a:rPr lang="en-US" baseline="-2500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gent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Vd</m:t>
                          </m:r>
                          <m:r>
                            <m:rPr>
                              <m:sty m:val="p"/>
                            </m:rPr>
                            <a:rPr lang="en-US" baseline="-2500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gent</m:t>
                          </m:r>
                        </m:den>
                      </m:f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15000"/>
                  </a:lnSpc>
                  <a:spcBef>
                    <a:spcPts val="0"/>
                  </a:spcBef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                                           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1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.</m:t>
                        </m:r>
                        <m:r>
                          <a:rPr lang="en-US" sz="32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6 </m:t>
                        </m:r>
                        <m:r>
                          <m:rPr>
                            <m:sty m:val="p"/>
                          </m:rPr>
                          <a:rPr lang="en-US" sz="32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L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en-US" sz="32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hour</m:t>
                        </m:r>
                      </m:num>
                      <m:den>
                        <m:r>
                          <a:rPr lang="en-US" sz="32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17.5 </m:t>
                        </m:r>
                        <m:r>
                          <m:rPr>
                            <m:sty m:val="p"/>
                          </m:rPr>
                          <a:rPr lang="en-US" sz="32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L</m:t>
                        </m:r>
                      </m:den>
                    </m:f>
                  </m:oMath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15000"/>
                  </a:lnSpc>
                  <a:spcBef>
                    <a:spcPts val="0"/>
                  </a:spcBef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 0</a:t>
                </a:r>
                <a:r>
                  <a:rPr lang="en-US" i="1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091 hour</a:t>
                </a:r>
                <a:r>
                  <a:rPr lang="en-US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−</a:t>
                </a:r>
                <a:r>
                  <a:rPr lang="en-US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</a:t>
                </a:r>
                <a:endParaRPr lang="en-US" sz="2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15000"/>
                  </a:lnSpc>
                  <a:spcBef>
                    <a:spcPts val="0"/>
                  </a:spcBef>
                  <a:buNone/>
                </a:pPr>
                <a:r>
                  <a:rPr lang="en-US" dirty="0" smtClean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t</m:t>
                    </m:r>
                    <m:r>
                      <a:rPr lang="en-US" baseline="-3000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i="1" baseline="-30000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baseline="-3000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0.693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Kd</m:t>
                        </m:r>
                      </m:den>
                    </m:f>
                  </m:oMath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15000"/>
                  </a:lnSpc>
                  <a:spcBef>
                    <a:spcPts val="0"/>
                  </a:spcBef>
                  <a:buNone/>
                </a:pP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                                              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0.693</m:t>
                        </m:r>
                      </m:num>
                      <m:den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0.091 </m:t>
                        </m:r>
                        <m:r>
                          <m:rPr>
                            <m:sty m:val="p"/>
                          </m:rPr>
                          <a:rPr lang="en-US" sz="32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hour</m:t>
                        </m:r>
                        <m:r>
                          <a:rPr lang="en-US" sz="3200" i="1" baseline="1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200" baseline="30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15000"/>
                  </a:lnSpc>
                  <a:spcBef>
                    <a:spcPts val="0"/>
                  </a:spcBef>
                  <a:buNone/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= 7.6 hour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74619"/>
                <a:ext cx="10515600" cy="5583382"/>
              </a:xfrm>
              <a:blipFill>
                <a:blip r:embed="rId2"/>
                <a:stretch>
                  <a:fillRect l="-1217" t="-655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284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5600" cy="121920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1"/>
            <a:ext cx="10515600" cy="4876800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the aminoglycosides,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dosing interval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τ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determined by doubling the half-life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because by the end of two half-lives,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75% of the drug will have been eliminated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This will usually lead to a desired trough level of less than 2 mg/L.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Therefore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gentamicin should be administered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at least every 16 hours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For convenience,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 interval of 24 hours can be used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which also will achieve the desired trough concentration.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24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818"/>
            <a:ext cx="10515600" cy="1205347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5165"/>
            <a:ext cx="10515600" cy="4682836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Gentamicin is usually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infused for 30 minutes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To determine the peak gentamicin concentration,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serum samples are drawn 30 minutes after the infusion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has been completed.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Because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estimated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elimination half-life of gentamicin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G.G. (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 hours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is much longer than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infusion time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0.5 hours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), the intravenous bolus model can be used to calculate an appropriate maintenance dose.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98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8545"/>
            <a:ext cx="10515600" cy="91440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52945"/>
                <a:ext cx="10515600" cy="5805055"/>
              </a:xfrm>
            </p:spPr>
            <p:txBody>
              <a:bodyPr>
                <a:normAutofit fontScale="92500"/>
              </a:bodyPr>
              <a:lstStyle/>
              <a:p>
                <a:pPr marL="0" algn="just">
                  <a:lnSpc>
                    <a:spcPct val="115000"/>
                  </a:lnSpc>
                  <a:spcBef>
                    <a:spcPts val="0"/>
                  </a:spcBef>
                </a:pPr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To achieve </a:t>
                </a:r>
                <a:r>
                  <a:rPr lang="en-US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the peak concentration of 7 mg/L</a:t>
                </a:r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, the following equation can be used: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15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Dose</m:t>
                      </m:r>
                      <m:r>
                        <a:rPr lang="en-US" sz="4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2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32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Cp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peak</m:t>
                          </m:r>
                          <m:r>
                            <a:rPr lang="en-US" sz="32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)(1 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S Gothic" panose="020B0609070205080204" pitchFamily="49" charset="-128"/>
                            </a:rPr>
                            <m:t>−</m:t>
                          </m:r>
                          <m:r>
                            <a:rPr lang="en-US" sz="3200">
                              <a:effectLst/>
                              <a:latin typeface="Cambria Math" panose="02040503050406030204" pitchFamily="18" charset="0"/>
                              <a:ea typeface="MTSY"/>
                              <a:cs typeface="MTSY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e</m:t>
                          </m:r>
                          <m:r>
                            <a:rPr lang="en-US" sz="1800" i="1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S Gothic" panose="020B0609070205080204" pitchFamily="49" charset="-128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18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Kdt</m:t>
                          </m:r>
                          <m:r>
                            <a:rPr lang="en-US" sz="32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)(</m:t>
                          </m:r>
                          <m:r>
                            <m:rPr>
                              <m:sty m:val="p"/>
                            </m:rPr>
                            <a:rPr lang="en-US" sz="32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Vd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gent</m:t>
                          </m:r>
                          <m:r>
                            <a:rPr lang="en-US" sz="32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</m:t>
                          </m:r>
                        </m:num>
                        <m:den>
                          <m:r>
                            <a:rPr lang="en-US" sz="32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32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e</m:t>
                          </m:r>
                          <m:r>
                            <a:rPr lang="en-US" sz="1800" i="1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S Gothic" panose="020B0609070205080204" pitchFamily="49" charset="-128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18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Kdt</m:t>
                          </m:r>
                          <m:r>
                            <m:rPr>
                              <m:sty m:val="p"/>
                            </m:rPr>
                            <a:rPr lang="en-US" sz="105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sample</m:t>
                          </m:r>
                          <m:r>
                            <a:rPr lang="en-US" sz="105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 </m:t>
                          </m:r>
                          <m:r>
                            <a:rPr lang="en-US" sz="32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15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3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3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(7 </m:t>
                          </m:r>
                          <m:r>
                            <m:rPr>
                              <m:sty m:val="p"/>
                            </m:rPr>
                            <a:rPr lang="en-US" sz="3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mg</m:t>
                          </m:r>
                          <m:r>
                            <a:rPr lang="en-US" sz="3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RMTMI"/>
                            </a:rPr>
                            <m:t>/</m:t>
                          </m:r>
                          <m:r>
                            <m:rPr>
                              <m:sty m:val="p"/>
                            </m:rPr>
                            <a:rPr lang="en-US" sz="3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L</m:t>
                          </m:r>
                          <m:r>
                            <a:rPr lang="en-US" sz="3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)(1 </m:t>
                          </m:r>
                          <m:r>
                            <a:rPr lang="en-US" sz="3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S Gothic" panose="020B0609070205080204" pitchFamily="49" charset="-128"/>
                            </a:rPr>
                            <m:t>−</m:t>
                          </m:r>
                          <m:r>
                            <a:rPr lang="en-US" sz="3000">
                              <a:effectLst/>
                              <a:latin typeface="Cambria Math" panose="02040503050406030204" pitchFamily="18" charset="0"/>
                              <a:ea typeface="MTSY"/>
                              <a:cs typeface="MTSY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e</m:t>
                          </m:r>
                          <m:r>
                            <a:rPr lang="en-US" sz="1700" i="1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S Gothic" panose="020B0609070205080204" pitchFamily="49" charset="-128"/>
                            </a:rPr>
                            <m:t>−</m:t>
                          </m:r>
                          <m:r>
                            <a:rPr lang="en-US" sz="17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(0</m:t>
                          </m:r>
                          <m:r>
                            <a:rPr lang="en-US" sz="1700" i="1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RMTMI"/>
                            </a:rPr>
                            <m:t>.</m:t>
                          </m:r>
                          <m:r>
                            <a:rPr lang="en-US" sz="17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091 </m:t>
                          </m:r>
                          <m:r>
                            <m:rPr>
                              <m:sty m:val="p"/>
                            </m:rPr>
                            <a:rPr lang="en-US" sz="17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hour</m:t>
                          </m:r>
                          <m:r>
                            <a:rPr lang="en-US" sz="1100" i="1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S Gothic" panose="020B0609070205080204" pitchFamily="49" charset="-128"/>
                            </a:rPr>
                            <m:t>−</m:t>
                          </m:r>
                          <m:r>
                            <a:rPr lang="en-US" sz="11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1</m:t>
                          </m:r>
                          <m:r>
                            <a:rPr lang="en-US" sz="17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)(24 </m:t>
                          </m:r>
                          <m:r>
                            <m:rPr>
                              <m:sty m:val="p"/>
                            </m:rPr>
                            <a:rPr lang="en-US" sz="17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hour</m:t>
                          </m:r>
                          <m:r>
                            <a:rPr lang="en-US" sz="17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</m:t>
                          </m:r>
                          <m:r>
                            <a:rPr lang="en-US" sz="3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)(17</m:t>
                          </m:r>
                          <m:r>
                            <a:rPr lang="en-US" sz="3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RMTMI"/>
                            </a:rPr>
                            <m:t>.</m:t>
                          </m:r>
                          <m:r>
                            <a:rPr lang="en-US" sz="3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5 </m:t>
                          </m:r>
                          <m:r>
                            <m:rPr>
                              <m:sty m:val="p"/>
                            </m:rPr>
                            <a:rPr lang="en-US" sz="3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L</m:t>
                          </m:r>
                          <m:r>
                            <a:rPr lang="en-US" sz="3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</m:t>
                          </m:r>
                        </m:num>
                        <m:den>
                          <m:r>
                            <a:rPr lang="en-US" sz="3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3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e</m:t>
                          </m:r>
                          <m:r>
                            <a:rPr lang="en-US" sz="1700" i="1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S Gothic" panose="020B0609070205080204" pitchFamily="49" charset="-128"/>
                            </a:rPr>
                            <m:t>−</m:t>
                          </m:r>
                          <m:r>
                            <a:rPr lang="en-US" sz="17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(0</m:t>
                          </m:r>
                          <m:r>
                            <a:rPr lang="en-US" sz="1700" i="1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RMTMI"/>
                            </a:rPr>
                            <m:t>.</m:t>
                          </m:r>
                          <m:r>
                            <a:rPr lang="en-US" sz="17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091 </m:t>
                          </m:r>
                          <m:r>
                            <m:rPr>
                              <m:sty m:val="p"/>
                            </m:rPr>
                            <a:rPr lang="en-US" sz="17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hour</m:t>
                          </m:r>
                          <m:r>
                            <a:rPr lang="en-US" sz="1100" i="1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S Gothic" panose="020B0609070205080204" pitchFamily="49" charset="-128"/>
                            </a:rPr>
                            <m:t>−</m:t>
                          </m:r>
                          <m:r>
                            <a:rPr lang="en-US" sz="11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1</m:t>
                          </m:r>
                          <m:r>
                            <a:rPr lang="en-US" sz="17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)(1 </m:t>
                          </m:r>
                          <m:r>
                            <m:rPr>
                              <m:sty m:val="p"/>
                            </m:rPr>
                            <a:rPr lang="en-US" sz="17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hour</m:t>
                          </m:r>
                          <m:r>
                            <a:rPr lang="en-US" sz="17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</m:t>
                          </m:r>
                          <m:r>
                            <a:rPr lang="en-US" sz="3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15000"/>
                  </a:lnSpc>
                  <a:spcBef>
                    <a:spcPts val="0"/>
                  </a:spcBef>
                  <a:buNone/>
                </a:pP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15000"/>
                  </a:lnSpc>
                  <a:spcBef>
                    <a:spcPts val="0"/>
                  </a:spcBef>
                  <a:buNone/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 119</a:t>
                </a:r>
                <a:r>
                  <a:rPr lang="en-US" i="1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2 mg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15000"/>
                  </a:lnSpc>
                  <a:spcBef>
                    <a:spcPts val="0"/>
                  </a:spcBef>
                  <a:buNone/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        = or round off to 120 mg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algn="just">
                  <a:lnSpc>
                    <a:spcPct val="115000"/>
                  </a:lnSpc>
                  <a:spcBef>
                    <a:spcPts val="0"/>
                  </a:spcBef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where </a:t>
                </a:r>
                <a:r>
                  <a:rPr 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sample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usually equals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 hour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30 minutes after a 30-minute infusion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52945"/>
                <a:ext cx="10515600" cy="5805055"/>
              </a:xfrm>
              <a:blipFill>
                <a:blip r:embed="rId2"/>
                <a:stretch>
                  <a:fillRect l="-1043" t="-630" r="-9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459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2945"/>
            <a:ext cx="10515600" cy="151014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3091"/>
            <a:ext cx="10515600" cy="4294909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expected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trough level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G.G. can now be estimated by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following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equation: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Cp</a:t>
            </a:r>
            <a:r>
              <a:rPr lang="en-US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trough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(Cp</a:t>
            </a:r>
            <a:r>
              <a:rPr lang="en-US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(e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Kdtsample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(7 mg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L) (e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(0</a:t>
            </a:r>
            <a:r>
              <a:rPr lang="en-US" i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091 hour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1) (24 hours)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= 0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8 mg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43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7763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Ceftazidime</a:t>
            </a:r>
            <a:b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Dosage Modification: Factors to Consider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7637"/>
            <a:ext cx="10515600" cy="5680364"/>
          </a:xfrm>
        </p:spPr>
        <p:txBody>
          <a:bodyPr>
            <a:normAutofit fontScale="92500"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Complete blood count reveals a hematocrit of 32% and a hemoglobin of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9.2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g/dL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The platelet count 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50,000/μL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and her erythrocyte sedimentation rate 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35 mm/hour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Physical examination is significant for a blood pressure of 136/92 mm Hg and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2+ pedal edema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Prednisone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started at a dose of 1.5 mg/kg/day.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Two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weeks into her hospital course, G.G.’s condition worsens and signs of sepsis develop.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Pseudomonas aeruginosa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cultured from her urine. Therapy with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ceftazidime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initiated at a dose of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 g every 8 hours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 dose commonly used for patients with good renal function. Considering that G.G.’s renal function has remained stable and that she has an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estimated CrCl of 27 mL/minute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what factors should be considered before modifying her dose? What would be an appropriate dose of ceftazidime for G.G.?</a:t>
            </a:r>
          </a:p>
        </p:txBody>
      </p:sp>
    </p:spTree>
    <p:extLst>
      <p:ext uri="{BB962C8B-B14F-4D97-AF65-F5344CB8AC3E}">
        <p14:creationId xmlns:p14="http://schemas.microsoft.com/office/powerpoint/2010/main" val="14662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2945"/>
            <a:ext cx="10515600" cy="151014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b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Revised Parameters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3091"/>
            <a:ext cx="10515600" cy="4294909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After 72 hours of gentamicin therapy, G.G.’s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peak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trough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levels are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2.6 mg/L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respectively. Her physician attributes this to a gradual decline in renal function. (Her most recent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SCr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4.8 mg/dL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.) How would you revise G.G.’s dosing regimen based on these levels?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48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8367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858983"/>
                <a:ext cx="10515600" cy="5999017"/>
              </a:xfrm>
            </p:spPr>
            <p:txBody>
              <a:bodyPr>
                <a:normAutofit lnSpcReduction="10000"/>
              </a:bodyPr>
              <a:lstStyle/>
              <a:p>
                <a:pPr marL="0" algn="just">
                  <a:lnSpc>
                    <a:spcPct val="115000"/>
                  </a:lnSpc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 gentamicin trough level of more than 2 mg/L suggests that G.G.’s dosing interval is too short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 Although her peak concentration is within the normal range of 5 to 8 mg/L, her trough concentration indicates that she is at a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potentially toxic level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 Her pharmacokinetic parameters can be revised based on these values, and a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new Kd can be estimated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from the following equation: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15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Kd</m:t>
                      </m:r>
                      <m:r>
                        <a:rPr lang="en-US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𝐶𝑃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𝐶𝑃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Δt</m:t>
                          </m:r>
                        </m:den>
                      </m:f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15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7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𝑚𝑔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/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𝑚𝐿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𝑚𝑔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/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𝑚𝐿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23</m:t>
                          </m:r>
                          <m:r>
                            <a:rPr lang="en-US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hours</m:t>
                          </m:r>
                        </m:den>
                      </m:f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15000"/>
                  </a:lnSpc>
                  <a:spcBef>
                    <a:spcPts val="0"/>
                  </a:spcBef>
                  <a:buNone/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                           </a:t>
                </a:r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 0</a:t>
                </a:r>
                <a:r>
                  <a:rPr lang="en-US" i="1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047 hour</a:t>
                </a:r>
                <a:r>
                  <a:rPr lang="en-US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-1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58983"/>
                <a:ext cx="10515600" cy="5999017"/>
              </a:xfrm>
              <a:blipFill>
                <a:blip r:embed="rId2"/>
                <a:stretch>
                  <a:fillRect l="-1217" t="-1220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55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45127"/>
            <a:ext cx="10515600" cy="116378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8909"/>
            <a:ext cx="10515600" cy="4849092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Because little change in G.G.’s Vd</a:t>
            </a:r>
            <a:r>
              <a:rPr lang="en-US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expected, a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new Cl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revised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 be estimated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from her revised elimination constant (if necessary, a revised Vd</a:t>
            </a:r>
            <a:r>
              <a:rPr lang="en-US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could be calculated, keeping Cl</a:t>
            </a:r>
            <a:r>
              <a:rPr lang="en-US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</a:t>
            </a:r>
            <a:r>
              <a:rPr lang="en-US" sz="1600" dirty="0">
                <a:latin typeface="DanteMT-Regular"/>
                <a:ea typeface="Calibri" panose="020F0502020204030204" pitchFamily="34" charset="0"/>
                <a:cs typeface="DanteMT-Regular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constant, although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clearance is more likely to change than the volume of distribution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Cl</a:t>
            </a:r>
            <a:r>
              <a:rPr lang="en-US" baseline="-250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revised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(Vd</a:t>
            </a:r>
            <a:r>
              <a:rPr lang="en-US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)(Kd)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(17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 L) (0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047 hour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0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82 L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hour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8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8873"/>
            <a:ext cx="10515600" cy="1246908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25781"/>
                <a:ext cx="10515600" cy="4932219"/>
              </a:xfrm>
            </p:spPr>
            <p:txBody>
              <a:bodyPr>
                <a:normAutofit/>
              </a:bodyPr>
              <a:lstStyle/>
              <a:p>
                <a:pPr marL="0" algn="just">
                  <a:lnSpc>
                    <a:spcPct val="115000"/>
                  </a:lnSpc>
                  <a:spcBef>
                    <a:spcPts val="0"/>
                  </a:spcBef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These revised values for Kd and Cl can now be used to calculate </a:t>
                </a:r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 revised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maintenance dose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to maintain the Cp</a:t>
                </a:r>
                <a:r>
                  <a:rPr lang="en-US" baseline="-30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trough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at less than 2 mg/L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15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Dose</m:t>
                      </m:r>
                      <m:r>
                        <a:rPr lang="en-US" sz="4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(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7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mg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/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L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)(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1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 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S Gothic" panose="020B0609070205080204" pitchFamily="49" charset="-128"/>
                            </a:rPr>
                            <m:t>−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MTSY"/>
                              <a:cs typeface="MTSY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e</m:t>
                          </m:r>
                          <m:r>
                            <a:rPr lang="en-US" sz="1600" i="1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S Gothic" panose="020B0609070205080204" pitchFamily="49" charset="-128"/>
                            </a:rPr>
                            <m:t>−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(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0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.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047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hour</m:t>
                          </m:r>
                          <m:r>
                            <a:rPr lang="en-US" sz="1600" i="1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−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1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 (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48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hours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)(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17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.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5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L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</m:t>
                          </m:r>
                        </m:num>
                        <m:den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e</m:t>
                          </m:r>
                          <m:r>
                            <a:rPr lang="en-US" sz="1600" i="1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MS Gothic" panose="020B0609070205080204" pitchFamily="49" charset="-128"/>
                            </a:rPr>
                            <m:t>−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(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0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.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047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hour</m:t>
                          </m:r>
                          <m:r>
                            <a:rPr lang="en-US" sz="1600" i="1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−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1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 (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1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hour</m:t>
                          </m:r>
                          <m:r>
                            <a:rPr lang="en-US" sz="16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</m:t>
                          </m:r>
                          <m:r>
                            <a:rPr lang="en-US" sz="1000" baseline="30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 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nteMT-Regular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15000"/>
                  </a:lnSpc>
                  <a:spcBef>
                    <a:spcPts val="0"/>
                  </a:spcBef>
                  <a:buNone/>
                  <a:tabLst>
                    <a:tab pos="1790065" algn="l"/>
                  </a:tabLst>
                </a:pPr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                    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 115 mg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15000"/>
                  </a:lnSpc>
                  <a:spcBef>
                    <a:spcPts val="0"/>
                  </a:spcBef>
                  <a:buNone/>
                  <a:tabLst>
                    <a:tab pos="1069975" algn="l"/>
                  </a:tabLst>
                </a:pPr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       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Cp</a:t>
                </a:r>
                <a:r>
                  <a:rPr lang="en-US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trough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= (7 mg/L) (e</a:t>
                </a:r>
                <a:r>
                  <a:rPr lang="en-US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−</a:t>
                </a:r>
                <a:r>
                  <a:rPr lang="en-US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(0.047 hour-1) (48 hours)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15000"/>
                  </a:lnSpc>
                  <a:spcBef>
                    <a:spcPts val="0"/>
                  </a:spcBef>
                  <a:buNone/>
                  <a:tabLst>
                    <a:tab pos="1069975" algn="l"/>
                  </a:tabLst>
                </a:pPr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                   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 0.73 mg/L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>
                  <a:lnSpc>
                    <a:spcPct val="115000"/>
                  </a:lnSpc>
                  <a:spcBef>
                    <a:spcPts val="0"/>
                  </a:spcBef>
                  <a:tabLst>
                    <a:tab pos="1069975" algn="l"/>
                  </a:tabLst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The revised dose is </a:t>
                </a:r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now </a:t>
                </a:r>
                <a:r>
                  <a:rPr lang="en-US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115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mg 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(or </a:t>
                </a:r>
                <a:r>
                  <a:rPr lang="en-US" dirty="0"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∼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110 mg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every 48 hours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25781"/>
                <a:ext cx="10515600" cy="4932219"/>
              </a:xfrm>
              <a:blipFill>
                <a:blip r:embed="rId2"/>
                <a:stretch>
                  <a:fillRect l="-1217" t="-865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622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2354"/>
          </a:xfrm>
        </p:spPr>
      </p:pic>
      <p:sp>
        <p:nvSpPr>
          <p:cNvPr id="7" name="TextBox 6"/>
          <p:cNvSpPr txBox="1"/>
          <p:nvPr/>
        </p:nvSpPr>
        <p:spPr>
          <a:xfrm>
            <a:off x="3529149" y="2753026"/>
            <a:ext cx="5133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Thank you</a:t>
            </a:r>
            <a:endParaRPr lang="en-US" sz="60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16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2509"/>
            <a:ext cx="10515600" cy="102523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Ceftazidime</a:t>
            </a: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7745"/>
            <a:ext cx="10515600" cy="5500256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Before modifying the dose of any drug, its route of elimination should be established. As a general rule, the degree to which renal impairment affects elimination depends on the percentage of unchanged drug that is excreted by the kidney. Thus,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elimination of most drugs that are primarily cleared by the kidneys will be decreased in the setting of renal impairment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many drugs dependent on the kidney for elimination, relationships between some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measurement of renal function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(e.g.,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CrCl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and some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parameter of drug elimination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(e.g.,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plasma clearance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half-life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have been established to help clinicians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determine the appropriate dosing modifications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patients with renal disease.</a:t>
            </a:r>
          </a:p>
        </p:txBody>
      </p:sp>
    </p:spTree>
    <p:extLst>
      <p:ext uri="{BB962C8B-B14F-4D97-AF65-F5344CB8AC3E}">
        <p14:creationId xmlns:p14="http://schemas.microsoft.com/office/powerpoint/2010/main" val="248413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55964"/>
            <a:ext cx="10515600" cy="1108363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Ceftazidime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4327"/>
            <a:ext cx="10515600" cy="4793673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In contrast, the clearance of drugs that are eliminated primarily by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nonrenal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mechanisms (e.g.,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hepatic metabolism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 altered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significantly in patients with renal disease.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However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some drugs have water-soluble metabolites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that have either pharmacologic activity or potential toxicity and that may accumulate with renal dysfunction,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warranting dosage adjustment or avoidance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the drug entirely (e.g.,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meperidine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29552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5345"/>
            <a:ext cx="10515600" cy="106680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Ceftazidime</a:t>
            </a: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72145"/>
            <a:ext cx="10515600" cy="4585856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Another important factor to consider is the “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therapeutic window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” for a given drug, i.e., the range of drug concentrations thought to be most effective. Drug concentrations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below this range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are usually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subtherapeutic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whereas concentrations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above this range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 lead to a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greater incidence of adverse effects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For drugs with a wide therapeutic window, the difference between toxic and therapeutic concentrations is large.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27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3565"/>
            <a:ext cx="10515600" cy="103909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Ceftazidime</a:t>
            </a: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2656"/>
            <a:ext cx="10515600" cy="5015346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Although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many drugs that are cleared primarily by the kidney may require dosing modifications in patients with renal dysfunction,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aggressive dose reduction may not be necessary for drugs with a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large therapeutic window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particularly if the adverse effects of the drug (e.g.,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fluconazole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are relatively mild.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This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in contrast to drugs (e.g.,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aminoglycosides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vancomycin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or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foscarnet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that are eliminated primarily by the kidney and have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narrow therapeutic windows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0519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0545"/>
            <a:ext cx="10515600" cy="1177637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Ceftazidime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8183"/>
            <a:ext cx="10515600" cy="4779818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Ceftazidime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a cephalosporin that has excellent activity against most strains of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Pseudomonas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species. As with most cephalosporins,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ceftazidime primarily is cleared by the kidneys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with little nonrenal or hepatic elimination. The correlation between the clearance of ceftazidime and CrCl in mL/minute is represented by the following equation: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ceftaz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(mL/minute) = (0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95) (CrCl) + 6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59</a:t>
            </a:r>
            <a:endParaRPr lang="en-US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85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9382"/>
            <a:ext cx="10515600" cy="845127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Ceftazidime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509"/>
            <a:ext cx="10515600" cy="5763491"/>
          </a:xfrm>
        </p:spPr>
        <p:txBody>
          <a:bodyPr>
            <a:normAutofit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clearance of ceftazidime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G.G. is estimated to be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32 mL/minute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compared with an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average normal clearance of approximately 100 mL/minute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Because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her drug clearance is approximately one-third of normal,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she would require about one-third of the normal daily dose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(i.e.,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 g every 24 hours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with other cephalosporins,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ceftazidime has a large therapeutic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window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Failure to reduce the dose from a normal dose of 1 g every 8 hours, although likely safe, might lead to accumulation of ceftazidime, predisposing G.G. to seizures and other adverse effects associated with toxic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β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-lactam antibiotic plasma levels.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95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2335</Words>
  <Application>Microsoft Office PowerPoint</Application>
  <PresentationFormat>Widescreen</PresentationFormat>
  <Paragraphs>139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7" baseType="lpstr">
      <vt:lpstr>MS Gothic</vt:lpstr>
      <vt:lpstr>Arial</vt:lpstr>
      <vt:lpstr>Avenir-Heavy</vt:lpstr>
      <vt:lpstr>Bahnschrift</vt:lpstr>
      <vt:lpstr>Calibri</vt:lpstr>
      <vt:lpstr>Calibri Light</vt:lpstr>
      <vt:lpstr>Cambria Math</vt:lpstr>
      <vt:lpstr>DanteMT-Regular</vt:lpstr>
      <vt:lpstr>Lucida Calligraphy</vt:lpstr>
      <vt:lpstr>MTSY</vt:lpstr>
      <vt:lpstr>RMTMI</vt:lpstr>
      <vt:lpstr>Times New Roman</vt:lpstr>
      <vt:lpstr>Office Theme</vt:lpstr>
      <vt:lpstr>Dosing of Drugs in Renal Failure I</vt:lpstr>
      <vt:lpstr>Ceftazidime Dosage Modification: Factors to Consider</vt:lpstr>
      <vt:lpstr>Ceftazidime Dosage Modification: Factors to Consider</vt:lpstr>
      <vt:lpstr>Ceftazidime</vt:lpstr>
      <vt:lpstr>Ceftazidime</vt:lpstr>
      <vt:lpstr>Ceftazidime</vt:lpstr>
      <vt:lpstr>Ceftazidime</vt:lpstr>
      <vt:lpstr>Ceftazidime</vt:lpstr>
      <vt:lpstr>Ceftazidime</vt:lpstr>
      <vt:lpstr>Aminoglycosides</vt:lpstr>
      <vt:lpstr>Aminoglycosides Alteration of Dose versus Dosing Interval</vt:lpstr>
      <vt:lpstr>Aminoglycosides Alteration of Dose versus Dosing Interval</vt:lpstr>
      <vt:lpstr>Aminoglycosides</vt:lpstr>
      <vt:lpstr>Aminoglycosides</vt:lpstr>
      <vt:lpstr>Aminoglycosides</vt:lpstr>
      <vt:lpstr>Table 8-1: Advantages and Disadvantages of General Approaches to Dosing Adjustments in Renal Disease.</vt:lpstr>
      <vt:lpstr>Aminoglycosides</vt:lpstr>
      <vt:lpstr>Figure 8-1: Serum concentration versus time profile for a patient with renal function 30% of normal in whom the interval of drug administration has been extended for dose adjustment.</vt:lpstr>
      <vt:lpstr>Aminoglycosides Determination of Appropriate Dose </vt:lpstr>
      <vt:lpstr>Aminoglycosides Patient-Specific Methods</vt:lpstr>
      <vt:lpstr>Aminoglycosides</vt:lpstr>
      <vt:lpstr>Aminoglycosides</vt:lpstr>
      <vt:lpstr>Aminoglycosides</vt:lpstr>
      <vt:lpstr>Aminoglycosides</vt:lpstr>
      <vt:lpstr>Aminoglycosides</vt:lpstr>
      <vt:lpstr>Aminoglycosides</vt:lpstr>
      <vt:lpstr>Aminoglycosides</vt:lpstr>
      <vt:lpstr>Aminoglycosides</vt:lpstr>
      <vt:lpstr>Aminoglycosides</vt:lpstr>
      <vt:lpstr>Aminoglycosides Revised Parameters</vt:lpstr>
      <vt:lpstr>Aminoglycosides</vt:lpstr>
      <vt:lpstr>Aminoglycosides</vt:lpstr>
      <vt:lpstr>Aminoglycosides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Introduction: Historic Background  of Pharmacy Practice</dc:title>
  <dc:creator>haider raheem</dc:creator>
  <cp:lastModifiedBy>haider raheem</cp:lastModifiedBy>
  <cp:revision>58</cp:revision>
  <dcterms:created xsi:type="dcterms:W3CDTF">2021-10-05T20:56:32Z</dcterms:created>
  <dcterms:modified xsi:type="dcterms:W3CDTF">2023-12-04T23:26:16Z</dcterms:modified>
</cp:coreProperties>
</file>