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8" r:id="rId7"/>
    <p:sldId id="260" r:id="rId8"/>
    <p:sldId id="280" r:id="rId9"/>
    <p:sldId id="281" r:id="rId10"/>
    <p:sldId id="261" r:id="rId11"/>
    <p:sldId id="262" r:id="rId12"/>
    <p:sldId id="279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1" r:id="rId22"/>
    <p:sldId id="274" r:id="rId23"/>
    <p:sldId id="275" r:id="rId24"/>
    <p:sldId id="276" r:id="rId25"/>
    <p:sldId id="277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29:27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6500 24575,'35'-442'0,"-22"334"0,132-827 0,-118 821 0,53-138 0,68-102 0,27-51-147,47-102-233,-154 369 272,138-204-1,-119 216 481,133-253 0,-16-40-372,29 19 0,-205 359 0,1 2 0,2 1 0,2 1 0,2 1 0,1 2 0,42-31 0,158-135 0,-108 85 0,-111 101 0,330-278 0,18 21 0,-304 232 0,1 3 0,2 4 0,2 1 0,0 4 0,2 3 0,1 2 0,1 4 0,130-17 0,449-58 0,-555 77 0,1 4 0,1 4 0,-1 5 0,1 3 0,167 24 0,-91 12 0,167 59 0,-253-64 0,-2 5 0,151 87 0,-172-84 0,-2 3 0,-1 3 0,77 75 0,144 175 0,-154-156 0,-27-35 0,108 123 0,141 230 0,55 64 0,-96-156 0,-249-290 0,-4 3 0,80 151 0,60 184 0,-106-215 0,-34-77 0,213 424 0,-184-390 0,-6 3 0,-7 3 0,87 297 0,-40-64 0,-77-237 0,-5-16 0,-10-61 0,36 128 0,-19-59-783,-39-136 201,2 4-6244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07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09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0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4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795 908 24575,'0'-495'0,"-1"482"0,0-1 0,-1 1 0,-1 0 0,0-1 0,-1 1 0,0 0 0,-9-17 0,-5-16 0,13 34 0,-2-1 0,1 1 0,-2 0 0,0 0 0,0 1 0,-12-12 0,-26-39 0,41 53 0,-1-1 0,0 1 0,-15-16 0,18 22 0,0 0 0,0 0 0,-1 1 0,0-1 0,1 1 0,-1 0 0,0 0 0,0 0 0,0 1 0,0-1 0,0 1 0,-1 0 0,-5 0 0,-35-3 0,-1 2 0,-54 5 0,24 0 0,66-3 0,0 1 0,1 0 0,-1 0 0,0 1 0,1 0 0,-1 1 0,1 0 0,0 1 0,0-1 0,0 2 0,1-1 0,-1 1 0,1 1 0,-12 9 0,10-4 0,0-1 0,0 1 0,1 1 0,1 0 0,0 0 0,1 0 0,0 1 0,1 1 0,-6 15 0,4-6 0,1 0 0,1 1 0,2-1 0,-4 33 0,5 98 0,1-34 0,5 87 0,10-140 113,0 3-1591,-12-48-5348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16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806 0 24575,'-739'0'0,"731"0"-273,-1 0 0,1 1 0,0 0 0,-8 2 0,-1 3-6553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4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5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7.0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8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09:59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29:45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24575,'3'44'0,"2"-1"0,2-1 0,2 1 0,21 62 0,-18-63 0,172 582 0,-125-433 0,7-3 0,9-2 0,111 196 0,219 329 0,-322-574 3,196 243-1,141 94-38,-269-309-32,563 550-428,-652-663 496,1-2 0,3-4 0,2-2 0,1-3 0,2-3 0,101 38 0,345 115 595,-425-159-595,155 33 0,100-6 0,-222-42 0,-1 6 0,187 60 0,-261-69 0,0-2 0,1-2 0,82 5 0,-73-9 0,-2 2 0,68 17 0,50 37 0,5 1 0,-126-51 0,62 7 0,-47-9 0,-60-8 0,-1 1 0,0 0 0,0 0 0,0 1 0,13 7 0,-14-6 0,0-1 0,0 0 0,1-1 0,0 0 0,0 0 0,9 1 0,-7-2 0,5 0 0,0 0 0,0 1 0,0 1 0,0 0 0,0 1 0,17 9 0,-24-10 0,20 12 0,1-2 0,0-1 0,46 12 0,-39-14 0,43 18 0,-50-17 0,0-1 0,51 12 0,-65-19 0,0 0 0,-1 2 0,0-1 0,27 16 0,29 11 0,-34-22 0,-29-9 0,1 1 0,-1 1 0,1 0 0,-1 0 0,15 8 0,-15-6 0,1-1 0,0 1 0,0-2 0,1 1 0,-1-1 0,1-1 0,-1 0 0,11 1 0,13 0 0,36-2 0,20 1 0,557 19 0,-598-21 0,310 28 0,-36 0 0,-218-26 0,250 12 0,-94 0 0,4-1 0,362 0 0,-394-15 0,-119 2-1365,-81 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00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10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24575,'0'45'0,"16"400"0,-5-112-263,-11-255-839,0-55-5724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20:10:13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55 24575,'51'-2'0,"1"-3"0,70-16 0,-81 12 0,0 1 0,1 3 0,0 1 0,67 4 0,-100 1 0,0 1 0,0 0 0,0 0 0,0 1 0,0 1 0,-1 0 0,1 0 0,-1 0 0,0 1 0,14 11 0,3 5 0,39 43 0,-38-37 0,-19-20 0,0 1 0,0 0 0,-1 1 0,-1 0 0,1 0 0,-1 0 0,-1 0 0,0 1 0,0-1 0,-1 1 0,0 0 0,2 15 0,-2 6 0,-1 1 0,-3 54 0,0-33 0,0-46 0,1 0 0,-1 0 0,0 0 0,0 0 0,-1 0 0,0 0 0,0-1 0,-1 1 0,0-1 0,0 1 0,0-1 0,-1 0 0,0 0 0,0-1 0,0 1 0,-8 6 0,-2 0 0,0 0 0,-1-2 0,0 0 0,0 0 0,-18 7 0,35-15 0,11 0 0,16-1 0,29-2 0,77 1 0,-132 0 0,0 0 0,0 1 0,0 0 0,0 0 0,0 0 0,0 0 0,-1 0 0,1 1 0,-1-1 0,1 1 0,-1-1 0,1 1 0,-1 0 0,0 0 0,0 0 0,1 1 0,-2-1 0,1 0 0,0 1 0,0-1 0,-1 1 0,0 0 0,1-1 0,-1 1 0,0 0 0,0 0 0,0 0 0,-1 0 0,1 0 0,-1 0 0,1 4 0,0 11 0,0 0 0,-2 0 0,-4 35 0,5-47 0,-1 1 0,0 0 0,-1 0 0,1 0 0,-1 0 0,-1 0 0,1-1 0,-1 1 0,0-1 0,-1 0 0,1 0 0,-1 0 0,-1 0 0,1-1 0,-9 9 0,5-8 0,0 1 0,-1-1 0,0-1 0,0 0 0,0 0 0,0-1 0,-1 0 0,-20 6 0,-7-3 0,0-2 0,-1-1 0,0-1 0,-47-4 0,85 1 0,-573-1-1365,549 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3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5.1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24575,'0'4'0,"0"7"0,0 6 0,0 5 0,0 2 0,5 3 0,1 1 0,0 1 0,-1-1 0,-2 1 0,-1-6-8191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5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6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7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7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8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8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8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9.0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19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0.8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1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19:01:23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3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5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39:07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50:38.0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50:40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7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89FE39-7338-42AC-AFBA-12EFFCFA0B15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391209-DD21-480F-8E50-B52019FB9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 /><Relationship Id="rId2" Type="http://schemas.openxmlformats.org/officeDocument/2006/relationships/image" Target="../media/image90.png" /><Relationship Id="rId1" Type="http://schemas.openxmlformats.org/officeDocument/2006/relationships/slideLayout" Target="../slideLayouts/slideLayout2.xml" /><Relationship Id="rId5" Type="http://schemas.openxmlformats.org/officeDocument/2006/relationships/customXml" Target="../ink/ink9.xml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semi-log_paper" TargetMode="External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13" Type="http://schemas.openxmlformats.org/officeDocument/2006/relationships/customXml" Target="../ink/ink16.xml" /><Relationship Id="rId18" Type="http://schemas.openxmlformats.org/officeDocument/2006/relationships/customXml" Target="../ink/ink21.xml" /><Relationship Id="rId3" Type="http://schemas.openxmlformats.org/officeDocument/2006/relationships/customXml" Target="../ink/ink10.xml" /><Relationship Id="rId21" Type="http://schemas.openxmlformats.org/officeDocument/2006/relationships/image" Target="../media/image18.png" /><Relationship Id="rId7" Type="http://schemas.openxmlformats.org/officeDocument/2006/relationships/customXml" Target="../ink/ink13.xml" /><Relationship Id="rId12" Type="http://schemas.openxmlformats.org/officeDocument/2006/relationships/image" Target="../media/image16.png" /><Relationship Id="rId17" Type="http://schemas.openxmlformats.org/officeDocument/2006/relationships/customXml" Target="../ink/ink20.xml" /><Relationship Id="rId2" Type="http://schemas.openxmlformats.org/officeDocument/2006/relationships/image" Target="../media/image12.png" /><Relationship Id="rId16" Type="http://schemas.openxmlformats.org/officeDocument/2006/relationships/customXml" Target="../ink/ink19.xml" /><Relationship Id="rId20" Type="http://schemas.openxmlformats.org/officeDocument/2006/relationships/customXml" Target="../ink/ink22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12.xml" /><Relationship Id="rId11" Type="http://schemas.openxmlformats.org/officeDocument/2006/relationships/customXml" Target="../ink/ink15.xml" /><Relationship Id="rId5" Type="http://schemas.openxmlformats.org/officeDocument/2006/relationships/customXml" Target="../ink/ink11.xml" /><Relationship Id="rId15" Type="http://schemas.openxmlformats.org/officeDocument/2006/relationships/customXml" Target="../ink/ink18.xml" /><Relationship Id="rId10" Type="http://schemas.openxmlformats.org/officeDocument/2006/relationships/image" Target="../media/image15.png" /><Relationship Id="rId19" Type="http://schemas.openxmlformats.org/officeDocument/2006/relationships/image" Target="../media/image17.png" /><Relationship Id="rId4" Type="http://schemas.openxmlformats.org/officeDocument/2006/relationships/image" Target="../media/image13.png" /><Relationship Id="rId9" Type="http://schemas.openxmlformats.org/officeDocument/2006/relationships/customXml" Target="../ink/ink14.xml" /><Relationship Id="rId14" Type="http://schemas.openxmlformats.org/officeDocument/2006/relationships/customXml" Target="../ink/ink1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 /><Relationship Id="rId13" Type="http://schemas.openxmlformats.org/officeDocument/2006/relationships/customXml" Target="../ink/ink31.xml" /><Relationship Id="rId3" Type="http://schemas.openxmlformats.org/officeDocument/2006/relationships/customXml" Target="../ink/ink23.xml" /><Relationship Id="rId7" Type="http://schemas.openxmlformats.org/officeDocument/2006/relationships/customXml" Target="../ink/ink25.xml" /><Relationship Id="rId12" Type="http://schemas.openxmlformats.org/officeDocument/2006/relationships/customXml" Target="../ink/ink30.xml" /><Relationship Id="rId17" Type="http://schemas.openxmlformats.org/officeDocument/2006/relationships/customXml" Target="../ink/ink35.xml" /><Relationship Id="rId2" Type="http://schemas.openxmlformats.org/officeDocument/2006/relationships/image" Target="../media/image19.png" /><Relationship Id="rId16" Type="http://schemas.openxmlformats.org/officeDocument/2006/relationships/customXml" Target="../ink/ink3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11" Type="http://schemas.openxmlformats.org/officeDocument/2006/relationships/customXml" Target="../ink/ink29.xml" /><Relationship Id="rId5" Type="http://schemas.openxmlformats.org/officeDocument/2006/relationships/customXml" Target="../ink/ink24.xml" /><Relationship Id="rId15" Type="http://schemas.openxmlformats.org/officeDocument/2006/relationships/customXml" Target="../ink/ink33.xml" /><Relationship Id="rId10" Type="http://schemas.openxmlformats.org/officeDocument/2006/relationships/customXml" Target="../ink/ink28.xml" /><Relationship Id="rId4" Type="http://schemas.openxmlformats.org/officeDocument/2006/relationships/image" Target="../media/image20.png" /><Relationship Id="rId9" Type="http://schemas.openxmlformats.org/officeDocument/2006/relationships/customXml" Target="../ink/ink27.xml" /><Relationship Id="rId14" Type="http://schemas.openxmlformats.org/officeDocument/2006/relationships/customXml" Target="../ink/ink3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0073&amp;picture=wait-what-blocky-text" TargetMode="External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customXml" Target="../ink/ink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ashcrypto.org/2017/01/13/WhatsApp_backdoor/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mariowiki.com/Key_Coin" TargetMode="External" /><Relationship Id="rId5" Type="http://schemas.openxmlformats.org/officeDocument/2006/relationships/image" Target="../media/image5.jpg" /><Relationship Id="rId4" Type="http://schemas.openxmlformats.org/officeDocument/2006/relationships/hyperlink" Target="https://creativecommons.org/licenses/by/3.0/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andenvironment1.blogspot.com/p/inside-your-body.html" TargetMode="External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sa/3.0/" TargetMode="Externa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 /><Relationship Id="rId3" Type="http://schemas.openxmlformats.org/officeDocument/2006/relationships/customXml" Target="../ink/ink3.xml" /><Relationship Id="rId7" Type="http://schemas.openxmlformats.org/officeDocument/2006/relationships/customXml" Target="../ink/ink5.xm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0.png" /><Relationship Id="rId5" Type="http://schemas.openxmlformats.org/officeDocument/2006/relationships/customXml" Target="../ink/ink4.xml" /><Relationship Id="rId4" Type="http://schemas.openxmlformats.org/officeDocument/2006/relationships/image" Target="../media/image70.png" /><Relationship Id="rId9" Type="http://schemas.openxmlformats.org/officeDocument/2006/relationships/customXml" Target="../ink/ink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CCCF-D1B4-4A63-A118-9D4850C4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929" y="360385"/>
            <a:ext cx="10096141" cy="2677648"/>
          </a:xfrm>
        </p:spPr>
        <p:txBody>
          <a:bodyPr>
            <a:normAutofit/>
          </a:bodyPr>
          <a:lstStyle/>
          <a:p>
            <a:r>
              <a:rPr lang="en-US" dirty="0"/>
              <a:t>Determination of pharmacokinetic parameters from plasma Data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81FAA-605B-4CCA-BB2E-FB348C42F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657600"/>
            <a:ext cx="10245228" cy="1981200"/>
          </a:xfrm>
        </p:spPr>
        <p:txBody>
          <a:bodyPr>
            <a:noAutofit/>
          </a:bodyPr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Lecturer </a:t>
            </a:r>
            <a:r>
              <a:rPr lang="en-US" dirty="0" err="1"/>
              <a:t>Zahraa</a:t>
            </a:r>
            <a:r>
              <a:rPr lang="en-US" dirty="0"/>
              <a:t> Amer </a:t>
            </a:r>
          </a:p>
          <a:p>
            <a:r>
              <a:rPr lang="en-US" dirty="0"/>
              <a:t>Assist. Lecturer Marwa malik</a:t>
            </a:r>
          </a:p>
          <a:p>
            <a:r>
              <a:rPr lang="en-US" dirty="0"/>
              <a:t>Assist lecturer </a:t>
            </a:r>
            <a:r>
              <a:rPr lang="en-US" dirty="0" err="1"/>
              <a:t>maysam</a:t>
            </a:r>
            <a:r>
              <a:rPr lang="en-US" dirty="0"/>
              <a:t> </a:t>
            </a:r>
            <a:r>
              <a:rPr lang="en-US" dirty="0" err="1"/>
              <a:t>hussein</a:t>
            </a:r>
            <a:endParaRPr lang="en-US" dirty="0"/>
          </a:p>
          <a:p>
            <a:r>
              <a:rPr lang="en-US" dirty="0"/>
              <a:t>Pharmacist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saad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7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657A-6D32-4D6E-8589-78CE97AE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F0E7E-DD33-4FA6-99FD-55EC5DBF06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 Visual method </a:t>
                </a:r>
              </a:p>
              <a:p>
                <a:r>
                  <a:rPr lang="en-US" dirty="0"/>
                  <a:t>By using </a:t>
                </a:r>
                <a:r>
                  <a:rPr lang="en-US" dirty="0" err="1"/>
                  <a:t>Semilog</a:t>
                </a:r>
                <a:r>
                  <a:rPr lang="en-US" dirty="0"/>
                  <a:t> paper after curve fitting for the best line , the intercept Is equal to </a:t>
                </a:r>
                <a:r>
                  <a:rPr lang="en-US" dirty="0" err="1"/>
                  <a:t>Cpo</a:t>
                </a:r>
                <a:r>
                  <a:rPr lang="en-US" dirty="0"/>
                  <a:t> and to find the slope form the curve we take two points on the straight line as follow </a:t>
                </a:r>
              </a:p>
              <a:p>
                <a:r>
                  <a:rPr lang="en-US" dirty="0"/>
                  <a:t>slope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𝐿𝑜𝑔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K = slop * -2.303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F0E7E-DD33-4FA6-99FD-55EC5DBF0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0B4DE2-0527-411A-BBA3-FD86647E13B8}"/>
              </a:ext>
            </a:extLst>
          </p:cNvPr>
          <p:cNvCxnSpPr/>
          <p:nvPr/>
        </p:nvCxnSpPr>
        <p:spPr>
          <a:xfrm>
            <a:off x="8613929" y="6145161"/>
            <a:ext cx="2733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2F0E9-5785-4239-98BE-1CB9BC4BA846}"/>
              </a:ext>
            </a:extLst>
          </p:cNvPr>
          <p:cNvCxnSpPr>
            <a:cxnSpLocks/>
          </p:cNvCxnSpPr>
          <p:nvPr/>
        </p:nvCxnSpPr>
        <p:spPr>
          <a:xfrm flipV="1">
            <a:off x="8613929" y="4203290"/>
            <a:ext cx="0" cy="194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047880-9F19-4E49-922E-9BC77D55BFEA}"/>
              </a:ext>
            </a:extLst>
          </p:cNvPr>
          <p:cNvCxnSpPr/>
          <p:nvPr/>
        </p:nvCxnSpPr>
        <p:spPr>
          <a:xfrm>
            <a:off x="8771245" y="4544960"/>
            <a:ext cx="2418736" cy="125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5D274C-B476-48AF-89C4-F09AC9D714EE}"/>
              </a:ext>
            </a:extLst>
          </p:cNvPr>
          <p:cNvGrpSpPr/>
          <p:nvPr/>
        </p:nvGrpSpPr>
        <p:grpSpPr>
          <a:xfrm>
            <a:off x="8661890" y="4453541"/>
            <a:ext cx="59400" cy="39960"/>
            <a:chOff x="8661890" y="4453541"/>
            <a:chExt cx="5940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F47EEC-2E19-4BF1-90A6-BFC909E04994}"/>
                    </a:ext>
                  </a:extLst>
                </p14:cNvPr>
                <p14:cNvContentPartPr/>
                <p14:nvPr/>
              </p14:nvContentPartPr>
              <p14:xfrm>
                <a:off x="8720930" y="4493141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F47EEC-2E19-4BF1-90A6-BFC909E049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85290" y="44575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7FBA73-5A97-47D2-839C-22328BD459C5}"/>
                    </a:ext>
                  </a:extLst>
                </p14:cNvPr>
                <p14:cNvContentPartPr/>
                <p14:nvPr/>
              </p14:nvContentPartPr>
              <p14:xfrm>
                <a:off x="8661890" y="4453541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7FBA73-5A97-47D2-839C-22328BD459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26250" y="441790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63762F-0C38-4F9B-8359-81C0F954AC88}"/>
              </a:ext>
            </a:extLst>
          </p:cNvPr>
          <p:cNvCxnSpPr/>
          <p:nvPr/>
        </p:nvCxnSpPr>
        <p:spPr>
          <a:xfrm>
            <a:off x="9114503" y="4709652"/>
            <a:ext cx="0" cy="786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3FB043-7CEB-4410-B737-5437175FA32E}"/>
              </a:ext>
            </a:extLst>
          </p:cNvPr>
          <p:cNvCxnSpPr>
            <a:cxnSpLocks/>
          </p:cNvCxnSpPr>
          <p:nvPr/>
        </p:nvCxnSpPr>
        <p:spPr>
          <a:xfrm>
            <a:off x="9114503" y="5402826"/>
            <a:ext cx="1209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E8E778-4DC1-4ACE-84AE-DFEBB16DFCE7}"/>
              </a:ext>
            </a:extLst>
          </p:cNvPr>
          <p:cNvSpPr txBox="1"/>
          <p:nvPr/>
        </p:nvSpPr>
        <p:spPr>
          <a:xfrm>
            <a:off x="7531510" y="4965290"/>
            <a:ext cx="103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4D681-1F37-453C-AB39-F26A269B059E}"/>
              </a:ext>
            </a:extLst>
          </p:cNvPr>
          <p:cNvSpPr txBox="1"/>
          <p:nvPr/>
        </p:nvSpPr>
        <p:spPr>
          <a:xfrm>
            <a:off x="10391497" y="6162678"/>
            <a:ext cx="103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004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2D-CD4A-49D2-94D7-57E3145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3976D-C203-43A6-B4AC-FA6929560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" y="248598"/>
            <a:ext cx="9351348" cy="6550806"/>
          </a:xfrm>
        </p:spPr>
      </p:pic>
    </p:spTree>
    <p:extLst>
      <p:ext uri="{BB962C8B-B14F-4D97-AF65-F5344CB8AC3E}">
        <p14:creationId xmlns:p14="http://schemas.microsoft.com/office/powerpoint/2010/main" val="396779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53CB-E46B-4717-8AD5-7DE76C52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F4D9CB4-5F3A-4C7A-80BB-1F41F7343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572" y="1797835"/>
            <a:ext cx="11753428" cy="41332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90434E-0C38-4D65-AFD9-B8E7EAC9B8CB}"/>
              </a:ext>
            </a:extLst>
          </p:cNvPr>
          <p:cNvSpPr txBox="1"/>
          <p:nvPr/>
        </p:nvSpPr>
        <p:spPr>
          <a:xfrm>
            <a:off x="438572" y="3444955"/>
            <a:ext cx="303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tionary.org/wiki/semi-log_pap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9329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C1D2D-A5FD-4ACF-ADA9-BCAC98BA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IV two compartment model we calculate the AUC by dividing the total area into two parts and estimates the area for each one which are elimination phase and distribution phase area </a:t>
                </a:r>
              </a:p>
              <a:p>
                <a:r>
                  <a:rPr lang="en-US" dirty="0"/>
                  <a:t>The biexponential curve shown in the figure is commonly seen after the IV drug administration such curve can be described by the following eq. </a:t>
                </a:r>
              </a:p>
              <a:p>
                <a:r>
                  <a:rPr lang="en-US" dirty="0"/>
                  <a:t>AUC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A+ B = </a:t>
                </a:r>
                <a:r>
                  <a:rPr lang="en-US" dirty="0" err="1"/>
                  <a:t>Cpo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C1D2D-A5FD-4ACF-ADA9-BCAC98BA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D3677C2-85DF-46A1-A976-4A0C6D97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34548"/>
            <a:ext cx="8761413" cy="708025"/>
          </a:xfrm>
        </p:spPr>
        <p:txBody>
          <a:bodyPr/>
          <a:lstStyle/>
          <a:p>
            <a:r>
              <a:rPr lang="en-US" dirty="0"/>
              <a:t>Methods for estimation of AUC for IV  two compartment model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4A2C18-2279-4932-AF7F-30867DC86FFF}"/>
              </a:ext>
            </a:extLst>
          </p:cNvPr>
          <p:cNvCxnSpPr/>
          <p:nvPr/>
        </p:nvCxnSpPr>
        <p:spPr>
          <a:xfrm>
            <a:off x="6440129" y="6469626"/>
            <a:ext cx="4159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B0E57D-76CA-4478-8DB5-ED94EB123A25}"/>
              </a:ext>
            </a:extLst>
          </p:cNvPr>
          <p:cNvCxnSpPr>
            <a:cxnSpLocks/>
          </p:cNvCxnSpPr>
          <p:nvPr/>
        </p:nvCxnSpPr>
        <p:spPr>
          <a:xfrm flipV="1">
            <a:off x="6592529" y="4316361"/>
            <a:ext cx="0" cy="230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243EC-D8E5-47A9-8057-E4E8062CC03C}"/>
              </a:ext>
            </a:extLst>
          </p:cNvPr>
          <p:cNvCxnSpPr>
            <a:cxnSpLocks/>
          </p:cNvCxnSpPr>
          <p:nvPr/>
        </p:nvCxnSpPr>
        <p:spPr>
          <a:xfrm>
            <a:off x="6892413" y="4857135"/>
            <a:ext cx="639097" cy="612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58665-497B-4F40-978D-C52C5AC058C1}"/>
              </a:ext>
            </a:extLst>
          </p:cNvPr>
          <p:cNvCxnSpPr>
            <a:cxnSpLocks/>
          </p:cNvCxnSpPr>
          <p:nvPr/>
        </p:nvCxnSpPr>
        <p:spPr>
          <a:xfrm>
            <a:off x="7531510" y="5469193"/>
            <a:ext cx="2074606" cy="4989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628ECE-95CE-4F71-B156-088CE1DE5D0F}"/>
                  </a:ext>
                </a:extLst>
              </p14:cNvPr>
              <p14:cNvContentPartPr/>
              <p14:nvPr/>
            </p14:nvContentPartPr>
            <p14:xfrm>
              <a:off x="6852530" y="482722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628ECE-95CE-4F71-B156-088CE1DE5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4890" y="48092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6DD37F-911F-40BB-9555-C5953BC02ECD}"/>
                  </a:ext>
                </a:extLst>
              </p14:cNvPr>
              <p14:cNvContentPartPr/>
              <p14:nvPr/>
            </p14:nvContentPartPr>
            <p14:xfrm>
              <a:off x="6774050" y="475846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6DD37F-911F-40BB-9555-C5953BC02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6410" y="4740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9D5FB9E-ECAC-4450-AF40-599BDA71445B}"/>
                  </a:ext>
                </a:extLst>
              </p14:cNvPr>
              <p14:cNvContentPartPr/>
              <p14:nvPr/>
            </p14:nvContentPartPr>
            <p14:xfrm>
              <a:off x="6666050" y="468970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9D5FB9E-ECAC-4450-AF40-599BDA714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8050" y="467170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03A69C9-C32E-4DA7-AD45-D3C5A0284CA6}"/>
              </a:ext>
            </a:extLst>
          </p:cNvPr>
          <p:cNvGrpSpPr/>
          <p:nvPr/>
        </p:nvGrpSpPr>
        <p:grpSpPr>
          <a:xfrm>
            <a:off x="6110210" y="4451381"/>
            <a:ext cx="329760" cy="355320"/>
            <a:chOff x="6110210" y="4451381"/>
            <a:chExt cx="32976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D5A6D4-D78B-4BB1-82BD-E99E713B8C0E}"/>
                    </a:ext>
                  </a:extLst>
                </p14:cNvPr>
                <p14:cNvContentPartPr/>
                <p14:nvPr/>
              </p14:nvContentPartPr>
              <p14:xfrm>
                <a:off x="6153770" y="4451381"/>
                <a:ext cx="286200" cy="35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D5A6D4-D78B-4BB1-82BD-E99E713B8C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5770" y="4433381"/>
                  <a:ext cx="321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C3C158-7D73-4560-A552-1703ABF2DF3B}"/>
                    </a:ext>
                  </a:extLst>
                </p14:cNvPr>
                <p14:cNvContentPartPr/>
                <p14:nvPr/>
              </p14:nvContentPartPr>
              <p14:xfrm>
                <a:off x="6110210" y="4670261"/>
                <a:ext cx="290520" cy="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C3C158-7D73-4560-A552-1703ABF2DF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92570" y="4652261"/>
                  <a:ext cx="3261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C4AC2E4-4F7B-4529-B1CE-82F0D8AB5D6D}"/>
                  </a:ext>
                </a:extLst>
              </p14:cNvPr>
              <p14:cNvContentPartPr/>
              <p14:nvPr/>
            </p14:nvContentPartPr>
            <p14:xfrm>
              <a:off x="7423130" y="546622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C4AC2E4-4F7B-4529-B1CE-82F0D8AB5D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5130" y="54485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2DED286-2B38-48E0-ABBD-DB4EDEC0D66F}"/>
                  </a:ext>
                </a:extLst>
              </p14:cNvPr>
              <p14:cNvContentPartPr/>
              <p14:nvPr/>
            </p14:nvContentPartPr>
            <p14:xfrm>
              <a:off x="7305050" y="545650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2DED286-2B38-48E0-ABBD-DB4EDEC0D6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7410" y="54388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E09662-0813-4F8E-86B1-19D708A2E76A}"/>
                  </a:ext>
                </a:extLst>
              </p14:cNvPr>
              <p14:cNvContentPartPr/>
              <p14:nvPr/>
            </p14:nvContentPartPr>
            <p14:xfrm>
              <a:off x="7167170" y="541726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E09662-0813-4F8E-86B1-19D708A2E7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9170" y="53992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A35410-3EA3-49D2-BEFA-ED197BBB7CE4}"/>
                  </a:ext>
                </a:extLst>
              </p14:cNvPr>
              <p14:cNvContentPartPr/>
              <p14:nvPr/>
            </p14:nvContentPartPr>
            <p14:xfrm>
              <a:off x="7000490" y="53974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A35410-3EA3-49D2-BEFA-ED197BBB7C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2490" y="537982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BE16D3-17EA-452C-A2C7-FEC41609708C}"/>
                  </a:ext>
                </a:extLst>
              </p14:cNvPr>
              <p14:cNvContentPartPr/>
              <p14:nvPr/>
            </p14:nvContentPartPr>
            <p14:xfrm>
              <a:off x="6852530" y="536794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BE16D3-17EA-452C-A2C7-FEC4160970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34890" y="534994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23BB12-F64D-4E48-8EE9-5E601124A346}"/>
                  </a:ext>
                </a:extLst>
              </p14:cNvPr>
              <p14:cNvContentPartPr/>
              <p14:nvPr/>
            </p14:nvContentPartPr>
            <p14:xfrm>
              <a:off x="6695210" y="5358221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23BB12-F64D-4E48-8EE9-5E601124A3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7210" y="534022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055657B-241C-4D82-B9C8-5AAC36EE609C}"/>
              </a:ext>
            </a:extLst>
          </p:cNvPr>
          <p:cNvGrpSpPr/>
          <p:nvPr/>
        </p:nvGrpSpPr>
        <p:grpSpPr>
          <a:xfrm>
            <a:off x="6018050" y="5220341"/>
            <a:ext cx="356400" cy="374760"/>
            <a:chOff x="6018050" y="5220341"/>
            <a:chExt cx="3564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DE387F-10F9-49AA-8881-55AA7ACA8540}"/>
                    </a:ext>
                  </a:extLst>
                </p14:cNvPr>
                <p14:cNvContentPartPr/>
                <p14:nvPr/>
              </p14:nvContentPartPr>
              <p14:xfrm>
                <a:off x="6095450" y="5259941"/>
                <a:ext cx="10080" cy="33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DE387F-10F9-49AA-8881-55AA7ACA85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77810" y="5242301"/>
                  <a:ext cx="45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DD5CEB-6121-4203-9593-0132D693348F}"/>
                    </a:ext>
                  </a:extLst>
                </p14:cNvPr>
                <p14:cNvContentPartPr/>
                <p14:nvPr/>
              </p14:nvContentPartPr>
              <p14:xfrm>
                <a:off x="6018050" y="5220341"/>
                <a:ext cx="356400" cy="37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DD5CEB-6121-4203-9593-0132D69334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0050" y="5202701"/>
                  <a:ext cx="392040" cy="41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C102E34-E1F9-46E2-AC0C-A9605C0629A0}"/>
              </a:ext>
            </a:extLst>
          </p:cNvPr>
          <p:cNvSpPr txBox="1"/>
          <p:nvPr/>
        </p:nvSpPr>
        <p:spPr>
          <a:xfrm>
            <a:off x="7211961" y="4629041"/>
            <a:ext cx="2214654" cy="3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= slope * -2.303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B35E38-75C1-48DC-90A8-B296895ED892}"/>
              </a:ext>
            </a:extLst>
          </p:cNvPr>
          <p:cNvSpPr txBox="1"/>
          <p:nvPr/>
        </p:nvSpPr>
        <p:spPr>
          <a:xfrm>
            <a:off x="6592529" y="5822560"/>
            <a:ext cx="2214654" cy="3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= slope * -2.303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F16B30D-5E72-40C4-8B66-3E05A0035E33}"/>
              </a:ext>
            </a:extLst>
          </p:cNvPr>
          <p:cNvSpPr/>
          <p:nvPr/>
        </p:nvSpPr>
        <p:spPr>
          <a:xfrm rot="16200000">
            <a:off x="7089060" y="5533598"/>
            <a:ext cx="442448" cy="3372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5E56A31-FD4B-42D2-82A0-A5880D7F3081}"/>
              </a:ext>
            </a:extLst>
          </p:cNvPr>
          <p:cNvSpPr/>
          <p:nvPr/>
        </p:nvSpPr>
        <p:spPr>
          <a:xfrm rot="10800000">
            <a:off x="6824971" y="4525778"/>
            <a:ext cx="442448" cy="33725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6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DCF1-8A04-4909-A4B5-F9DCA08B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D985-5D40-4447-892D-07BA0820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and commonly after the IV drug administration </a:t>
            </a:r>
            <a:r>
              <a:rPr lang="el-GR" dirty="0"/>
              <a:t>α</a:t>
            </a:r>
            <a:r>
              <a:rPr lang="en-US" dirty="0"/>
              <a:t> ( apparent first order fat disposition rate constant , AKA distribution rate constant ) is much larger than </a:t>
            </a:r>
            <a:r>
              <a:rPr lang="el-GR" dirty="0"/>
              <a:t>β</a:t>
            </a:r>
            <a:r>
              <a:rPr lang="en-US" dirty="0"/>
              <a:t> ( apparent first order slow elimination rate constant , AKA elimination rate constant )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t</a:t>
            </a:r>
            <a:r>
              <a:rPr lang="en-US" sz="1800" b="0" i="0" u="none" strike="noStrike" baseline="-25000" dirty="0">
                <a:latin typeface="Calibri" panose="020F0502020204030204" pitchFamily="34" charset="0"/>
              </a:rPr>
              <a:t>1/2 </a:t>
            </a:r>
            <a:r>
              <a:rPr lang="en-US" sz="1800" b="0" i="0" u="none" strike="noStrike" baseline="30000" dirty="0">
                <a:latin typeface="Calibri" panose="020F0502020204030204" pitchFamily="34" charset="0"/>
              </a:rPr>
              <a:t>= 0.693/</a:t>
            </a:r>
            <a:r>
              <a:rPr lang="en-US" sz="1800" b="0" i="1" u="none" strike="noStrike" baseline="30000" dirty="0">
                <a:latin typeface="Calibri" panose="020F0502020204030204" pitchFamily="34" charset="0"/>
              </a:rPr>
              <a:t>k</a:t>
            </a:r>
            <a:r>
              <a:rPr lang="en-US" dirty="0"/>
              <a:t> </a:t>
            </a:r>
          </a:p>
          <a:p>
            <a:r>
              <a:rPr lang="en-US" dirty="0"/>
              <a:t>Unit of K of elimination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E580C-F8E3-4853-842F-24452C294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8" t="33158" r="28843" b="9282"/>
          <a:stretch/>
        </p:blipFill>
        <p:spPr>
          <a:xfrm>
            <a:off x="4744064" y="4311650"/>
            <a:ext cx="2703872" cy="19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E33EF-BE0A-40ED-A1B4-BE27EB961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79406"/>
                <a:ext cx="9935833" cy="36403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this case the drug is given orally and is absorbed by apparent first order process and show a one compartment model in the body </a:t>
                </a:r>
              </a:p>
              <a:p>
                <a:r>
                  <a:rPr lang="en-US" dirty="0"/>
                  <a:t>The following equation is employed to describe the time course of such drug in the body </a:t>
                </a:r>
              </a:p>
              <a:p>
                <a:endParaRPr lang="en-US" dirty="0"/>
              </a:p>
              <a:p>
                <a:r>
                  <a:rPr lang="en-US" dirty="0"/>
                  <a:t>Cp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𝐷𝑜𝑠𝑒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1800" b="0" i="0" u="none" strike="noStrike" baseline="0" dirty="0">
                    <a:latin typeface="Calibri" panose="020F0502020204030204" pitchFamily="34" charset="0"/>
                  </a:rPr>
                  <a:t>Cp = Ae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-at    </a:t>
                </a:r>
                <a:r>
                  <a:rPr lang="en-US" sz="1800" b="0" i="0" u="none" strike="noStrike" baseline="0" dirty="0">
                    <a:latin typeface="Calibri" panose="020F0502020204030204" pitchFamily="34" charset="0"/>
                  </a:rPr>
                  <a:t>+Be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    </a:t>
                </a:r>
                <a:r>
                  <a:rPr lang="en-US" sz="2000" b="0" i="0" u="none" strike="noStrike" baseline="30000" dirty="0"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baseline="30000" dirty="0">
                    <a:latin typeface="Calibri" panose="020F0502020204030204" pitchFamily="34" charset="0"/>
                  </a:rPr>
                  <a:t>-</a:t>
                </a:r>
                <a:r>
                  <a:rPr lang="en-US" sz="1800" b="0" i="0" u="none" strike="noStrike" baseline="30000" dirty="0" err="1">
                    <a:latin typeface="Calibri" panose="020F0502020204030204" pitchFamily="34" charset="0"/>
                  </a:rPr>
                  <a:t>bt</a:t>
                </a:r>
                <a:endParaRPr lang="en-US" dirty="0"/>
              </a:p>
              <a:p>
                <a:r>
                  <a:rPr lang="en-US" dirty="0"/>
                  <a:t> AUC after oral dose ( extravascular data ) is equal to </a:t>
                </a:r>
              </a:p>
              <a:p>
                <a:r>
                  <a:rPr lang="en-US" dirty="0"/>
                  <a:t>AUC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E33EF-BE0A-40ED-A1B4-BE27EB961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79406"/>
                <a:ext cx="9935833" cy="3640394"/>
              </a:xfrm>
              <a:blipFill>
                <a:blip r:embed="rId2"/>
                <a:stretch>
                  <a:fillRect l="-123" t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29C23F3-B1CA-4900-A828-4B8FF5DB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Methods for estimation of AUC for oral one compartment model ( plasma)</a:t>
            </a:r>
          </a:p>
        </p:txBody>
      </p:sp>
    </p:spTree>
    <p:extLst>
      <p:ext uri="{BB962C8B-B14F-4D97-AF65-F5344CB8AC3E}">
        <p14:creationId xmlns:p14="http://schemas.microsoft.com/office/powerpoint/2010/main" val="14553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53CD-457E-4D36-B17F-82671A60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4946-7BBE-4D78-9F00-DA3D251C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in estimating AUC from time zero to time infinity and to get the best result it should be down the following </a:t>
            </a:r>
          </a:p>
          <a:p>
            <a:r>
              <a:rPr lang="en-US" dirty="0"/>
              <a:t>1- sample early enough </a:t>
            </a:r>
          </a:p>
          <a:p>
            <a:r>
              <a:rPr lang="en-US" dirty="0"/>
              <a:t>2- sampling intervals is short </a:t>
            </a:r>
          </a:p>
          <a:p>
            <a:r>
              <a:rPr lang="en-US" dirty="0"/>
              <a:t>3- sampling for 6-10 half life </a:t>
            </a:r>
          </a:p>
        </p:txBody>
      </p:sp>
    </p:spTree>
    <p:extLst>
      <p:ext uri="{BB962C8B-B14F-4D97-AF65-F5344CB8AC3E}">
        <p14:creationId xmlns:p14="http://schemas.microsoft.com/office/powerpoint/2010/main" val="210729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A6CD-2462-4762-8B9F-482FB676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Trapezoidal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73EE3-5FD0-45D9-8E75-07F1D3CF6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trapezoid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73EE3-5FD0-45D9-8E75-07F1D3CF6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92B316-C45D-4949-B761-CC358447EE41}"/>
              </a:ext>
            </a:extLst>
          </p:cNvPr>
          <p:cNvCxnSpPr/>
          <p:nvPr/>
        </p:nvCxnSpPr>
        <p:spPr>
          <a:xfrm>
            <a:off x="4975123" y="4090219"/>
            <a:ext cx="39525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FFE3CE-E649-459F-ACA4-B3F0B5EA8E74}"/>
              </a:ext>
            </a:extLst>
          </p:cNvPr>
          <p:cNvCxnSpPr>
            <a:cxnSpLocks/>
          </p:cNvCxnSpPr>
          <p:nvPr/>
        </p:nvCxnSpPr>
        <p:spPr>
          <a:xfrm flipV="1">
            <a:off x="4360607" y="5086829"/>
            <a:ext cx="538316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DFF4A-7739-4027-AF4E-659C8D4A4F90}"/>
              </a:ext>
            </a:extLst>
          </p:cNvPr>
          <p:cNvCxnSpPr>
            <a:cxnSpLocks/>
          </p:cNvCxnSpPr>
          <p:nvPr/>
        </p:nvCxnSpPr>
        <p:spPr>
          <a:xfrm>
            <a:off x="8927690" y="4090219"/>
            <a:ext cx="816078" cy="959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C0C01-EA67-435F-8CDD-10372FEDEA2B}"/>
              </a:ext>
            </a:extLst>
          </p:cNvPr>
          <p:cNvCxnSpPr>
            <a:cxnSpLocks/>
          </p:cNvCxnSpPr>
          <p:nvPr/>
        </p:nvCxnSpPr>
        <p:spPr>
          <a:xfrm flipH="1">
            <a:off x="4360608" y="4090219"/>
            <a:ext cx="614515" cy="996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0A34E0-31BD-4BBB-9B45-141F61CBA4D7}"/>
              </a:ext>
            </a:extLst>
          </p:cNvPr>
          <p:cNvSpPr txBox="1"/>
          <p:nvPr/>
        </p:nvSpPr>
        <p:spPr>
          <a:xfrm>
            <a:off x="6096000" y="3716596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B7C98-38A4-4CB2-8666-17999A93270A}"/>
              </a:ext>
            </a:extLst>
          </p:cNvPr>
          <p:cNvSpPr txBox="1"/>
          <p:nvPr/>
        </p:nvSpPr>
        <p:spPr>
          <a:xfrm>
            <a:off x="6258232" y="5151052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9CEE97-3E99-4B32-B4E2-B25A76B66E72}"/>
              </a:ext>
            </a:extLst>
          </p:cNvPr>
          <p:cNvGrpSpPr/>
          <p:nvPr/>
        </p:nvGrpSpPr>
        <p:grpSpPr>
          <a:xfrm>
            <a:off x="7560650" y="4187861"/>
            <a:ext cx="10080" cy="148320"/>
            <a:chOff x="7560650" y="4187861"/>
            <a:chExt cx="1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8EAFE1-9B6C-41E9-8AF4-84E22A41542A}"/>
                    </a:ext>
                  </a:extLst>
                </p14:cNvPr>
                <p14:cNvContentPartPr/>
                <p14:nvPr/>
              </p14:nvContentPartPr>
              <p14:xfrm>
                <a:off x="7560650" y="418786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8EAFE1-9B6C-41E9-8AF4-84E22A4154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42650" y="4170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F26E5E-69A7-4A03-BCA7-F3DB409A0B4C}"/>
                    </a:ext>
                  </a:extLst>
                </p14:cNvPr>
                <p14:cNvContentPartPr/>
                <p14:nvPr/>
              </p14:nvContentPartPr>
              <p14:xfrm>
                <a:off x="7560650" y="4237181"/>
                <a:ext cx="10080" cy="8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F26E5E-69A7-4A03-BCA7-F3DB409A0B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650" y="4219541"/>
                  <a:ext cx="45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F2CD01-6F0C-4A75-87B4-FCA0813544E8}"/>
                    </a:ext>
                  </a:extLst>
                </p14:cNvPr>
                <p14:cNvContentPartPr/>
                <p14:nvPr/>
              </p14:nvContentPartPr>
              <p14:xfrm>
                <a:off x="7570370" y="4335821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F2CD01-6F0C-4A75-87B4-FCA0813544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3178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EC82FF-0700-4FC7-A500-E71C81E5B01C}"/>
              </a:ext>
            </a:extLst>
          </p:cNvPr>
          <p:cNvGrpSpPr/>
          <p:nvPr/>
        </p:nvGrpSpPr>
        <p:grpSpPr>
          <a:xfrm>
            <a:off x="7570370" y="4483061"/>
            <a:ext cx="360" cy="39600"/>
            <a:chOff x="7570370" y="4483061"/>
            <a:chExt cx="360" cy="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EA742E-92B7-4D1C-A477-8930B02DF17E}"/>
                    </a:ext>
                  </a:extLst>
                </p14:cNvPr>
                <p14:cNvContentPartPr/>
                <p14:nvPr/>
              </p14:nvContentPartPr>
              <p14:xfrm>
                <a:off x="7570370" y="4483061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EA742E-92B7-4D1C-A477-8930B02DF1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4650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1D152C-19E2-4102-8522-69B337EB7EE4}"/>
                    </a:ext>
                  </a:extLst>
                </p14:cNvPr>
                <p14:cNvContentPartPr/>
                <p14:nvPr/>
              </p14:nvContentPartPr>
              <p14:xfrm>
                <a:off x="7570370" y="4502861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1D152C-19E2-4102-8522-69B337EB7EE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4852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B05951-4E1D-43DF-9680-EA51C5285C10}"/>
                    </a:ext>
                  </a:extLst>
                </p14:cNvPr>
                <p14:cNvContentPartPr/>
                <p14:nvPr/>
              </p14:nvContentPartPr>
              <p14:xfrm>
                <a:off x="7570370" y="4522301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B05951-4E1D-43DF-9680-EA51C5285C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504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858BD4-C320-4E65-B6AD-2AB3F6E70EFA}"/>
                    </a:ext>
                  </a:extLst>
                </p14:cNvPr>
                <p14:cNvContentPartPr/>
                <p14:nvPr/>
              </p14:nvContentPartPr>
              <p14:xfrm>
                <a:off x="7570370" y="4522301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858BD4-C320-4E65-B6AD-2AB3F6E70E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504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D83332-EEF8-4841-A861-BADEE69DD163}"/>
              </a:ext>
            </a:extLst>
          </p:cNvPr>
          <p:cNvGrpSpPr/>
          <p:nvPr/>
        </p:nvGrpSpPr>
        <p:grpSpPr>
          <a:xfrm>
            <a:off x="7570370" y="4630661"/>
            <a:ext cx="360" cy="360"/>
            <a:chOff x="7570370" y="463066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78E7DB-080E-4083-8D9E-2F885DA4DC0C}"/>
                    </a:ext>
                  </a:extLst>
                </p14:cNvPr>
                <p14:cNvContentPartPr/>
                <p14:nvPr/>
              </p14:nvContentPartPr>
              <p14:xfrm>
                <a:off x="7570370" y="4630661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78E7DB-080E-4083-8D9E-2F885DA4D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612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22DD2F-7E7F-4151-A7EC-A33DABE3682F}"/>
                    </a:ext>
                  </a:extLst>
                </p14:cNvPr>
                <p14:cNvContentPartPr/>
                <p14:nvPr/>
              </p14:nvContentPartPr>
              <p14:xfrm>
                <a:off x="7570370" y="4630661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22DD2F-7E7F-4151-A7EC-A33DABE368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2370" y="46126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7045A2-08DB-4EA8-A835-75E9E4A9CE8B}"/>
                  </a:ext>
                </a:extLst>
              </p14:cNvPr>
              <p14:cNvContentPartPr/>
              <p14:nvPr/>
            </p14:nvContentPartPr>
            <p14:xfrm>
              <a:off x="7590170" y="477790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7045A2-08DB-4EA8-A835-75E9E4A9C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7602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280223A-275D-44C8-A5B0-B21D9EB579E7}"/>
                  </a:ext>
                </a:extLst>
              </p14:cNvPr>
              <p14:cNvContentPartPr/>
              <p14:nvPr/>
            </p14:nvContentPartPr>
            <p14:xfrm>
              <a:off x="7590170" y="4895981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280223A-275D-44C8-A5B0-B21D9EB579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8779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DB3507-64B5-4D47-B364-1D0BC96CAE72}"/>
                  </a:ext>
                </a:extLst>
              </p14:cNvPr>
              <p14:cNvContentPartPr/>
              <p14:nvPr/>
            </p14:nvContentPartPr>
            <p14:xfrm>
              <a:off x="7590170" y="498454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DB3507-64B5-4D47-B364-1D0BC96CA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2530" y="49669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35181B-F9EA-446B-BA66-3ADD17A0AC76}"/>
                  </a:ext>
                </a:extLst>
              </p14:cNvPr>
              <p14:cNvContentPartPr/>
              <p14:nvPr/>
            </p14:nvContentPartPr>
            <p14:xfrm>
              <a:off x="7059530" y="54172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35181B-F9EA-446B-BA66-3ADD17A0AC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1530" y="539926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4B5D08-257D-46ED-B805-F0EB57F76536}"/>
              </a:ext>
            </a:extLst>
          </p:cNvPr>
          <p:cNvSpPr txBox="1"/>
          <p:nvPr/>
        </p:nvSpPr>
        <p:spPr>
          <a:xfrm>
            <a:off x="7762672" y="4361362"/>
            <a:ext cx="13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9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5D2FC-248D-42C5-A1F1-20D225509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03" y="827394"/>
            <a:ext cx="7064348" cy="5634858"/>
          </a:xfrm>
        </p:spPr>
      </p:pic>
    </p:spTree>
    <p:extLst>
      <p:ext uri="{BB962C8B-B14F-4D97-AF65-F5344CB8AC3E}">
        <p14:creationId xmlns:p14="http://schemas.microsoft.com/office/powerpoint/2010/main" val="57363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D0A-6AF9-4633-A1E9-196452A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A45E2-E4F4-493C-8335-D9579292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78425"/>
            <a:ext cx="10416923" cy="5909237"/>
          </a:xfrm>
        </p:spPr>
      </p:pic>
    </p:spTree>
    <p:extLst>
      <p:ext uri="{BB962C8B-B14F-4D97-AF65-F5344CB8AC3E}">
        <p14:creationId xmlns:p14="http://schemas.microsoft.com/office/powerpoint/2010/main" val="189187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5FF8-39CF-4796-8DAE-C5FFD8D6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DB84-EEC4-4C3A-A556-36AA0DE5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pharmacokinetic parameters can be measured from plasma data after oral or IV bolus dose </a:t>
            </a:r>
          </a:p>
          <a:p>
            <a:r>
              <a:rPr lang="en-US" dirty="0"/>
              <a:t>These parameters include : </a:t>
            </a:r>
          </a:p>
          <a:p>
            <a:r>
              <a:rPr lang="en-US" dirty="0"/>
              <a:t> AUC </a:t>
            </a:r>
          </a:p>
          <a:p>
            <a:r>
              <a:rPr lang="en-US" dirty="0"/>
              <a:t>Cl</a:t>
            </a:r>
          </a:p>
          <a:p>
            <a:r>
              <a:rPr lang="en-US" dirty="0"/>
              <a:t>K</a:t>
            </a:r>
          </a:p>
          <a:p>
            <a:r>
              <a:rPr lang="en-US" dirty="0" err="1"/>
              <a:t>Vd</a:t>
            </a:r>
            <a:endParaRPr lang="en-US" dirty="0"/>
          </a:p>
          <a:p>
            <a:r>
              <a:rPr lang="en-US" dirty="0"/>
              <a:t>F</a:t>
            </a:r>
          </a:p>
          <a:p>
            <a:r>
              <a:rPr lang="en-US" dirty="0"/>
              <a:t>Abs. and elimination half life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BC5D-88B3-4027-BD02-918D73FF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73400-27A1-4753-A647-49D18EA2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216A8-A352-420B-8C6A-B2194B4E9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6112" r="13281" b="9722"/>
          <a:stretch/>
        </p:blipFill>
        <p:spPr>
          <a:xfrm>
            <a:off x="2298121" y="872517"/>
            <a:ext cx="6539323" cy="54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E6D3-8F1F-4521-B94C-FA951759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trapezoid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75675-1DD4-494E-A276-D3928FF08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trapezoid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After oral administration the concentration of the drug at zero time is zero thus simply the first area is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2+0)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2−0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Usually total AUC means the area under the curve from time zero to time t , therefore the area from the last sampling ( concentration ) to time infinity ( usually called residual area ) is measured as the last drug concentration divided by the elimination rate constant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075675-1DD4-494E-A276-D3928FF08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8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00F5-5EC0-42C6-9B76-D34681BA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F9742-56EE-4635-B6DE-9B69F864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1" t="13889" r="8593" b="11111"/>
          <a:stretch/>
        </p:blipFill>
        <p:spPr>
          <a:xfrm>
            <a:off x="576182" y="973668"/>
            <a:ext cx="11039636" cy="54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55C3-60C5-4155-AEF2-77DC2196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E3DB-9BD4-49F7-85B7-F24BFCA6C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48194-3617-4838-8EFC-C3DC30172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4" t="15278" r="8594" b="13889"/>
          <a:stretch/>
        </p:blipFill>
        <p:spPr>
          <a:xfrm>
            <a:off x="407219" y="1135626"/>
            <a:ext cx="11377562" cy="54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DD80-74B5-4604-BD0E-DDF55426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3284-E2DA-47C5-8858-1CD2DE47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AAF6D-18BC-4FF2-922D-B13F5D66B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" t="15277" r="6250" b="15278"/>
          <a:stretch/>
        </p:blipFill>
        <p:spPr>
          <a:xfrm>
            <a:off x="363296" y="1052052"/>
            <a:ext cx="11465408" cy="51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D300-424A-4C36-8CD7-5D3D6B19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AUC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AFAD-9C3C-4308-B594-EAE66A3E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Con. * time </a:t>
            </a:r>
          </a:p>
          <a:p>
            <a:r>
              <a:rPr lang="en-US" dirty="0"/>
              <a:t>Mg. </a:t>
            </a:r>
            <a:r>
              <a:rPr lang="en-US" dirty="0" err="1"/>
              <a:t>hr</a:t>
            </a:r>
            <a:r>
              <a:rPr lang="en-US" dirty="0"/>
              <a:t> / L</a:t>
            </a:r>
          </a:p>
        </p:txBody>
      </p:sp>
    </p:spTree>
    <p:extLst>
      <p:ext uri="{BB962C8B-B14F-4D97-AF65-F5344CB8AC3E}">
        <p14:creationId xmlns:p14="http://schemas.microsoft.com/office/powerpoint/2010/main" val="226202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6F67-A6F6-4128-9A13-E8886B2D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an issue 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46CC8-87B8-4E70-8209-464BF508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26099">
            <a:off x="5398678" y="1351416"/>
            <a:ext cx="5677289" cy="44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65F4-CFBB-44B6-98D7-AEE2B47C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Bioavailability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9FBD-3B8C-4B5D-9F1C-652B63CE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60298" cy="1653868"/>
          </a:xfrm>
        </p:spPr>
        <p:txBody>
          <a:bodyPr/>
          <a:lstStyle/>
          <a:p>
            <a:r>
              <a:rPr lang="en-US" dirty="0"/>
              <a:t>It indicates a measurement of the rate and extent ( amount ) of therapeutically active drug which reaches the systemic circulation </a:t>
            </a:r>
          </a:p>
          <a:p>
            <a:endParaRPr lang="en-US" dirty="0"/>
          </a:p>
          <a:p>
            <a:r>
              <a:rPr lang="en-US" dirty="0"/>
              <a:t>Why it is important ?? </a:t>
            </a:r>
          </a:p>
        </p:txBody>
      </p:sp>
    </p:spTree>
    <p:extLst>
      <p:ext uri="{BB962C8B-B14F-4D97-AF65-F5344CB8AC3E}">
        <p14:creationId xmlns:p14="http://schemas.microsoft.com/office/powerpoint/2010/main" val="28246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CBD2-6372-4459-A7CD-9736A10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F69E-B2BA-460F-A774-9F28F528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73" y="2564437"/>
            <a:ext cx="5462285" cy="3416300"/>
          </a:xfrm>
        </p:spPr>
        <p:txBody>
          <a:bodyPr/>
          <a:lstStyle/>
          <a:p>
            <a:r>
              <a:rPr lang="en-US" dirty="0"/>
              <a:t>To estimate the area under the curve after IV or oral drug conc. In plasma with time </a:t>
            </a:r>
          </a:p>
          <a:p>
            <a:r>
              <a:rPr lang="en-US" dirty="0"/>
              <a:t>AUC is measured from time zero to time ∞ because if we give 100 mg drug then after first half life it becomes 50 then after second half life 25 then 12.5 then 6.25 ……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So always there is traces of drug in blood so at time ∞ the plasma conc. Reaches zero 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301B01-AB8A-4B61-B58E-DE09759AF796}"/>
              </a:ext>
            </a:extLst>
          </p:cNvPr>
          <p:cNvCxnSpPr/>
          <p:nvPr/>
        </p:nvCxnSpPr>
        <p:spPr>
          <a:xfrm>
            <a:off x="6794090" y="5742039"/>
            <a:ext cx="4375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6B029-7AB3-4559-A584-3A03CA658864}"/>
              </a:ext>
            </a:extLst>
          </p:cNvPr>
          <p:cNvCxnSpPr/>
          <p:nvPr/>
        </p:nvCxnSpPr>
        <p:spPr>
          <a:xfrm flipV="1">
            <a:off x="6892412" y="3008339"/>
            <a:ext cx="0" cy="302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DB658E9-FCE2-44E7-8331-6150844FC583}"/>
                  </a:ext>
                </a:extLst>
              </p14:cNvPr>
              <p14:cNvContentPartPr/>
              <p14:nvPr/>
            </p14:nvContentPartPr>
            <p14:xfrm>
              <a:off x="7069250" y="3205061"/>
              <a:ext cx="3577680" cy="2340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DB658E9-FCE2-44E7-8331-6150844FC5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1250" y="3187421"/>
                <a:ext cx="3613320" cy="23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F892FE0-1183-4A19-8A95-9CCBA5943709}"/>
                  </a:ext>
                </a:extLst>
              </p14:cNvPr>
              <p14:cNvContentPartPr/>
              <p14:nvPr/>
            </p14:nvContentPartPr>
            <p14:xfrm>
              <a:off x="7156966" y="3275124"/>
              <a:ext cx="3880080" cy="2183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F892FE0-1183-4A19-8A95-9CCBA59437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8966" y="3257124"/>
                <a:ext cx="3915720" cy="22194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7066F4B-2C45-4C1D-8D02-2D3B0AFE4BEA}"/>
              </a:ext>
            </a:extLst>
          </p:cNvPr>
          <p:cNvSpPr txBox="1"/>
          <p:nvPr/>
        </p:nvSpPr>
        <p:spPr>
          <a:xfrm>
            <a:off x="6226095" y="4031226"/>
            <a:ext cx="56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400" dirty="0"/>
              <a:t>p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B76DE-6458-4900-A15B-DBF9FC99AA91}"/>
              </a:ext>
            </a:extLst>
          </p:cNvPr>
          <p:cNvSpPr txBox="1"/>
          <p:nvPr/>
        </p:nvSpPr>
        <p:spPr>
          <a:xfrm>
            <a:off x="9402785" y="5933623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77F3A-F4CF-4852-B2A6-57052616DA5D}"/>
              </a:ext>
            </a:extLst>
          </p:cNvPr>
          <p:cNvSpPr txBox="1"/>
          <p:nvPr/>
        </p:nvSpPr>
        <p:spPr>
          <a:xfrm>
            <a:off x="9902657" y="3803438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oral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BE10C-E2ED-436C-BC8F-46CAA5B0F2D8}"/>
              </a:ext>
            </a:extLst>
          </p:cNvPr>
          <p:cNvSpPr txBox="1"/>
          <p:nvPr/>
        </p:nvSpPr>
        <p:spPr>
          <a:xfrm>
            <a:off x="7982023" y="4913169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153123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38C-3958-4701-BB0C-844A010F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keys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B60E6-F338-4CDC-B5FD-344600C0E2A7}"/>
              </a:ext>
            </a:extLst>
          </p:cNvPr>
          <p:cNvSpPr txBox="1"/>
          <p:nvPr/>
        </p:nvSpPr>
        <p:spPr>
          <a:xfrm>
            <a:off x="668594" y="2851355"/>
            <a:ext cx="8495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Difference between oral and IV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One compartment ?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Two compartment ?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ADME ! 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B563E-BE8B-4716-842A-EB32BFCE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4471" y="2013154"/>
            <a:ext cx="4363065" cy="4363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6EA6B-1952-40A9-9A68-25A1531973E5}"/>
              </a:ext>
            </a:extLst>
          </p:cNvPr>
          <p:cNvSpPr txBox="1"/>
          <p:nvPr/>
        </p:nvSpPr>
        <p:spPr>
          <a:xfrm>
            <a:off x="7504471" y="6500984"/>
            <a:ext cx="4363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lashcrypto.org/2017/01/13/WhatsApp_backdoo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58F7D-19C8-46AD-B0B2-870ECDD89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4929" y="445605"/>
            <a:ext cx="1710813" cy="17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16B37-81DB-455E-8E66-C75B8D65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0581" y="688917"/>
            <a:ext cx="6715432" cy="59709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B74F5-90A6-49DB-B2BE-E8698EC13883}"/>
              </a:ext>
            </a:extLst>
          </p:cNvPr>
          <p:cNvSpPr txBox="1"/>
          <p:nvPr/>
        </p:nvSpPr>
        <p:spPr>
          <a:xfrm>
            <a:off x="2310581" y="6627168"/>
            <a:ext cx="6715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cienceandenvironment1.blogspot.com/p/inside-your-bod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7836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19BB-B5D9-4BC6-8C3D-E618AD45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estimation of AUC for IV  one compartment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BFC8E-01AF-4A1C-8E85-51B570A40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4655287" cy="4121763"/>
              </a:xfrm>
            </p:spPr>
            <p:txBody>
              <a:bodyPr/>
              <a:lstStyle/>
              <a:p>
                <a:r>
                  <a:rPr lang="en-US" dirty="0"/>
                  <a:t>1- residual method : </a:t>
                </a:r>
              </a:p>
              <a:p>
                <a:pPr marL="0" indent="0">
                  <a:buNone/>
                </a:pPr>
                <a:r>
                  <a:rPr lang="en-US" dirty="0"/>
                  <a:t>It is used for resolving a curve into its various exponential components </a:t>
                </a:r>
              </a:p>
              <a:p>
                <a:pPr marL="0" indent="0">
                  <a:buNone/>
                </a:pPr>
                <a:r>
                  <a:rPr lang="en-US" dirty="0"/>
                  <a:t>i.e. we use the log to straighten the curve </a:t>
                </a:r>
              </a:p>
              <a:p>
                <a:pPr marL="0" indent="0">
                  <a:buNone/>
                </a:pPr>
                <a:r>
                  <a:rPr lang="en-US" dirty="0"/>
                  <a:t>Thus AUC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dirty="0"/>
                  <a:t>K is equal to  slope * -2.303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8BFC8E-01AF-4A1C-8E85-51B570A40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4655287" cy="4121763"/>
              </a:xfrm>
              <a:blipFill>
                <a:blip r:embed="rId2"/>
                <a:stretch>
                  <a:fillRect l="-1047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4FF576-2CA3-4DB6-9AC5-6152D8AA8CAD}"/>
              </a:ext>
            </a:extLst>
          </p:cNvPr>
          <p:cNvCxnSpPr/>
          <p:nvPr/>
        </p:nvCxnSpPr>
        <p:spPr>
          <a:xfrm>
            <a:off x="6449961" y="5437239"/>
            <a:ext cx="468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0CB13B-9D83-4318-9142-57A3DB373E85}"/>
              </a:ext>
            </a:extLst>
          </p:cNvPr>
          <p:cNvCxnSpPr>
            <a:cxnSpLocks/>
          </p:cNvCxnSpPr>
          <p:nvPr/>
        </p:nvCxnSpPr>
        <p:spPr>
          <a:xfrm flipV="1">
            <a:off x="6602361" y="2438400"/>
            <a:ext cx="0" cy="3151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C625D6-4810-46E7-A675-BC09CDAC1ADB}"/>
              </a:ext>
            </a:extLst>
          </p:cNvPr>
          <p:cNvCxnSpPr/>
          <p:nvPr/>
        </p:nvCxnSpPr>
        <p:spPr>
          <a:xfrm>
            <a:off x="6980903" y="3048000"/>
            <a:ext cx="3598607" cy="199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04FD28-69B1-4034-835D-0DCE86A4AD81}"/>
                  </a:ext>
                </a:extLst>
              </p14:cNvPr>
              <p14:cNvContentPartPr/>
              <p14:nvPr/>
            </p14:nvContentPartPr>
            <p14:xfrm>
              <a:off x="6754250" y="283102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04FD28-69B1-4034-835D-0DCE86A4AD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9930" y="282670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163BDB-381B-4D63-8C6C-9112ADA837F2}"/>
                  </a:ext>
                </a:extLst>
              </p14:cNvPr>
              <p14:cNvContentPartPr/>
              <p14:nvPr/>
            </p14:nvContentPartPr>
            <p14:xfrm>
              <a:off x="6951170" y="302794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163BDB-381B-4D63-8C6C-9112ADA837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3170" y="30103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FD67E8-E069-43DE-ABB2-161FDA0B56FD}"/>
                  </a:ext>
                </a:extLst>
              </p14:cNvPr>
              <p14:cNvContentPartPr/>
              <p14:nvPr/>
            </p14:nvContentPartPr>
            <p14:xfrm>
              <a:off x="6705290" y="288034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FD67E8-E069-43DE-ABB2-161FDA0B56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7650" y="28627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0AFCB5-FD0C-4628-9D0A-07B1EB2E5404}"/>
                  </a:ext>
                </a:extLst>
              </p14:cNvPr>
              <p14:cNvContentPartPr/>
              <p14:nvPr/>
            </p14:nvContentPartPr>
            <p14:xfrm>
              <a:off x="6823370" y="294910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0AFCB5-FD0C-4628-9D0A-07B1EB2E54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5730" y="29314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EE5EF66-F494-4350-80C9-D84E6ECC82F3}"/>
                  </a:ext>
                </a:extLst>
              </p14:cNvPr>
              <p14:cNvContentPartPr/>
              <p14:nvPr/>
            </p14:nvContentPartPr>
            <p14:xfrm>
              <a:off x="6626450" y="282130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EE5EF66-F494-4350-80C9-D84E6ECC82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8810" y="280366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E8EC7B8-BD9C-4488-84F9-94EF9BC28BC0}"/>
              </a:ext>
            </a:extLst>
          </p:cNvPr>
          <p:cNvSpPr txBox="1"/>
          <p:nvPr/>
        </p:nvSpPr>
        <p:spPr>
          <a:xfrm>
            <a:off x="7610167" y="2511009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200" dirty="0"/>
              <a:t>p0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C756E-19BA-4936-A5AB-E6CD37ED3E12}"/>
              </a:ext>
            </a:extLst>
          </p:cNvPr>
          <p:cNvSpPr txBox="1"/>
          <p:nvPr/>
        </p:nvSpPr>
        <p:spPr>
          <a:xfrm>
            <a:off x="5831400" y="3872329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200" dirty="0"/>
              <a:t>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6C5DA-6B1C-465A-B8B4-CEFCA93024B0}"/>
              </a:ext>
            </a:extLst>
          </p:cNvPr>
          <p:cNvSpPr txBox="1"/>
          <p:nvPr/>
        </p:nvSpPr>
        <p:spPr>
          <a:xfrm>
            <a:off x="8195186" y="5654251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91A1BB-E438-41AB-BE5C-4DE3770EF22A}"/>
              </a:ext>
            </a:extLst>
          </p:cNvPr>
          <p:cNvCxnSpPr/>
          <p:nvPr/>
        </p:nvCxnSpPr>
        <p:spPr>
          <a:xfrm flipH="1">
            <a:off x="6626450" y="2695675"/>
            <a:ext cx="816569" cy="12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7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6206-7FA7-4A46-92D4-4E02D87C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kinetics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01351-5BC7-4C56-A9C7-603245592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 = c + </a:t>
                </a:r>
                <a:r>
                  <a:rPr lang="en-US" dirty="0" err="1"/>
                  <a:t>bX</a:t>
                </a:r>
                <a:endParaRPr lang="en-US" dirty="0"/>
              </a:p>
              <a:p>
                <a:r>
                  <a:rPr lang="en-US" dirty="0"/>
                  <a:t>Log C= Log C</a:t>
                </a:r>
                <a:r>
                  <a:rPr lang="en-US" sz="1200" dirty="0"/>
                  <a:t>0 </a:t>
                </a:r>
                <a:r>
                  <a:rPr lang="en-US" sz="1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2.303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b="0" dirty="0"/>
              </a:p>
              <a:p>
                <a:endParaRPr lang="en-US" sz="2000" dirty="0"/>
              </a:p>
              <a:p>
                <a:r>
                  <a:rPr lang="en-US" sz="2000" dirty="0"/>
                  <a:t>AUC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𝐶𝑝𝑜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01351-5BC7-4C56-A9C7-603245592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6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79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7D33-F08F-47B1-BEFB-6CD321F4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4DAE4-9FDE-45B8-A142-0E4373586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23420"/>
          <a:stretch/>
        </p:blipFill>
        <p:spPr>
          <a:xfrm>
            <a:off x="442912" y="442912"/>
            <a:ext cx="10815637" cy="6415088"/>
          </a:xfrm>
        </p:spPr>
      </p:pic>
    </p:spTree>
    <p:extLst>
      <p:ext uri="{BB962C8B-B14F-4D97-AF65-F5344CB8AC3E}">
        <p14:creationId xmlns:p14="http://schemas.microsoft.com/office/powerpoint/2010/main" val="712645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</TotalTime>
  <Words>708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 Boardroom</vt:lpstr>
      <vt:lpstr>Determination of pharmacokinetic parameters from plasma Data </vt:lpstr>
      <vt:lpstr>Introduction </vt:lpstr>
      <vt:lpstr>Bioavailability </vt:lpstr>
      <vt:lpstr>AUC </vt:lpstr>
      <vt:lpstr>Concept keys </vt:lpstr>
      <vt:lpstr>PowerPoint Presentation</vt:lpstr>
      <vt:lpstr>Methods for estimation of AUC for IV  one compartment model </vt:lpstr>
      <vt:lpstr>First order kinetics </vt:lpstr>
      <vt:lpstr>PowerPoint Presentation</vt:lpstr>
      <vt:lpstr>PowerPoint Presentation</vt:lpstr>
      <vt:lpstr>PowerPoint Presentation</vt:lpstr>
      <vt:lpstr>PowerPoint Presentation</vt:lpstr>
      <vt:lpstr>Methods for estimation of AUC for IV  two compartment model </vt:lpstr>
      <vt:lpstr>Note</vt:lpstr>
      <vt:lpstr>Methods for estimation of AUC for oral one compartment model ( plasma)</vt:lpstr>
      <vt:lpstr>notes</vt:lpstr>
      <vt:lpstr>Trapezoidal method </vt:lpstr>
      <vt:lpstr>PowerPoint Presentation</vt:lpstr>
      <vt:lpstr>PowerPoint Presentation</vt:lpstr>
      <vt:lpstr>PowerPoint Presentation</vt:lpstr>
      <vt:lpstr>Area of trapezoid </vt:lpstr>
      <vt:lpstr>PowerPoint Presentation</vt:lpstr>
      <vt:lpstr>PowerPoint Presentation</vt:lpstr>
      <vt:lpstr>PowerPoint Presentation</vt:lpstr>
      <vt:lpstr>Units of AUC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pharmacokinetic parameters from plasma Data</dc:title>
  <dc:creator>acer</dc:creator>
  <cp:lastModifiedBy>Guest User</cp:lastModifiedBy>
  <cp:revision>17</cp:revision>
  <dcterms:created xsi:type="dcterms:W3CDTF">2021-12-14T19:15:50Z</dcterms:created>
  <dcterms:modified xsi:type="dcterms:W3CDTF">2023-12-01T10:57:23Z</dcterms:modified>
</cp:coreProperties>
</file>