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3" autoAdjust="0"/>
    <p:restoredTop sz="94660"/>
  </p:normalViewPr>
  <p:slideViewPr>
    <p:cSldViewPr>
      <p:cViewPr varScale="1">
        <p:scale>
          <a:sx n="60" d="100"/>
          <a:sy n="60" d="100"/>
        </p:scale>
        <p:origin x="-169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Hyperthyroidism</a:t>
            </a:r>
            <a:endParaRPr lang="en-US" dirty="0"/>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normAutofit fontScale="92500"/>
          </a:bodyPr>
          <a:lstStyle/>
          <a:p>
            <a:r>
              <a:rPr lang="en-US" sz="4000" b="1" dirty="0" smtClean="0">
                <a:solidFill>
                  <a:schemeClr val="tx1"/>
                </a:solidFill>
              </a:rPr>
              <a:t>Done by :</a:t>
            </a:r>
          </a:p>
          <a:p>
            <a:r>
              <a:rPr lang="en-US" sz="4000" b="1" i="1" dirty="0" smtClean="0">
                <a:solidFill>
                  <a:schemeClr val="tx1"/>
                </a:solidFill>
              </a:rPr>
              <a:t>Assistant lecturer </a:t>
            </a:r>
            <a:r>
              <a:rPr lang="en-US" sz="4000" b="1" i="1" dirty="0" err="1" smtClean="0">
                <a:solidFill>
                  <a:schemeClr val="tx1"/>
                </a:solidFill>
              </a:rPr>
              <a:t>Lubab</a:t>
            </a:r>
            <a:r>
              <a:rPr lang="en-US" sz="4000" b="1" i="1" dirty="0" smtClean="0">
                <a:solidFill>
                  <a:schemeClr val="tx1"/>
                </a:solidFill>
              </a:rPr>
              <a:t> </a:t>
            </a:r>
            <a:r>
              <a:rPr lang="en-US" sz="4000" b="1" i="1" dirty="0" err="1" smtClean="0">
                <a:solidFill>
                  <a:schemeClr val="tx1"/>
                </a:solidFill>
              </a:rPr>
              <a:t>Tarek</a:t>
            </a:r>
            <a:endParaRPr lang="en-US" sz="4000" b="1" i="1" dirty="0" smtClean="0">
              <a:solidFill>
                <a:schemeClr val="tx1"/>
              </a:solidFill>
            </a:endParaRPr>
          </a:p>
        </p:txBody>
      </p:sp>
    </p:spTree>
    <p:extLst>
      <p:ext uri="{BB962C8B-B14F-4D97-AF65-F5344CB8AC3E}">
        <p14:creationId xmlns:p14="http://schemas.microsoft.com/office/powerpoint/2010/main" val="93665968"/>
      </p:ext>
    </p:extLst>
  </p:cSld>
  <p:clrMapOvr>
    <a:masterClrMapping/>
  </p:clrMapOvr>
  <mc:AlternateContent xmlns:mc="http://schemas.openxmlformats.org/markup-compatibility/2006" xmlns:p14="http://schemas.microsoft.com/office/powerpoint/2010/main">
    <mc:Choice Requires="p14">
      <p:transition spd="slow" p14:dur="2000" advTm="7670"/>
    </mc:Choice>
    <mc:Fallback xmlns="">
      <p:transition spd="slow" advTm="767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Image result for thankyou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14400" y="123118"/>
            <a:ext cx="6400800" cy="642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05772"/>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normAutofit fontScale="90000"/>
          </a:bodyPr>
          <a:lstStyle/>
          <a:p>
            <a:pPr algn="l"/>
            <a:r>
              <a:rPr lang="en-US" b="1" dirty="0" smtClean="0">
                <a:solidFill>
                  <a:srgbClr val="0070C0"/>
                </a:solidFill>
              </a:rPr>
              <a:t>Definition</a:t>
            </a:r>
            <a:endParaRPr lang="en-US" b="1" dirty="0">
              <a:solidFill>
                <a:srgbClr val="0070C0"/>
              </a:solidFill>
            </a:endParaRPr>
          </a:p>
        </p:txBody>
      </p:sp>
      <p:sp>
        <p:nvSpPr>
          <p:cNvPr id="3" name="Content Placeholder 2"/>
          <p:cNvSpPr>
            <a:spLocks noGrp="1"/>
          </p:cNvSpPr>
          <p:nvPr>
            <p:ph idx="1"/>
          </p:nvPr>
        </p:nvSpPr>
        <p:spPr>
          <a:xfrm>
            <a:off x="152400" y="762000"/>
            <a:ext cx="8839200" cy="5943600"/>
          </a:xfrm>
        </p:spPr>
        <p:txBody>
          <a:bodyPr/>
          <a:lstStyle/>
          <a:p>
            <a:pPr algn="just"/>
            <a:r>
              <a:rPr lang="en-US" dirty="0"/>
              <a:t> </a:t>
            </a:r>
            <a:r>
              <a:rPr lang="en-US" sz="2800" dirty="0"/>
              <a:t>Synonymous with ‘overactive thyroid’ and ‘thyrotoxicosis’. 	The body produces antibodies that are structurally similar to the binding site of TSH, causing excessive release of T3 and T4 by the thyroid.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3594100"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487" y="3048000"/>
            <a:ext cx="3149713" cy="326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5517"/>
      </p:ext>
    </p:extLst>
  </p:cSld>
  <p:clrMapOvr>
    <a:masterClrMapping/>
  </p:clrMapOvr>
  <mc:AlternateContent xmlns:mc="http://schemas.openxmlformats.org/markup-compatibility/2006" xmlns:p14="http://schemas.microsoft.com/office/powerpoint/2010/main">
    <mc:Choice Requires="p14">
      <p:transition spd="slow" p14:dur="2000" advTm="18243"/>
    </mc:Choice>
    <mc:Fallback xmlns="">
      <p:transition spd="slow" advTm="1824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l"/>
            <a:r>
              <a:rPr lang="en-US" b="1" dirty="0" smtClean="0">
                <a:solidFill>
                  <a:srgbClr val="0070C0"/>
                </a:solidFill>
              </a:rPr>
              <a:t>Clinical case:</a:t>
            </a:r>
            <a:endParaRPr lang="en-US" b="1" dirty="0">
              <a:solidFill>
                <a:srgbClr val="0070C0"/>
              </a:solidFill>
            </a:endParaRPr>
          </a:p>
        </p:txBody>
      </p:sp>
      <p:sp>
        <p:nvSpPr>
          <p:cNvPr id="3" name="Content Placeholder 2"/>
          <p:cNvSpPr>
            <a:spLocks noGrp="1"/>
          </p:cNvSpPr>
          <p:nvPr>
            <p:ph idx="1"/>
          </p:nvPr>
        </p:nvSpPr>
        <p:spPr>
          <a:xfrm>
            <a:off x="457200" y="762000"/>
            <a:ext cx="8229600" cy="5867400"/>
          </a:xfrm>
        </p:spPr>
        <p:txBody>
          <a:bodyPr>
            <a:normAutofit fontScale="77500" lnSpcReduction="20000"/>
          </a:bodyPr>
          <a:lstStyle/>
          <a:p>
            <a:pPr marL="0" indent="0" algn="just">
              <a:buNone/>
            </a:pPr>
            <a:r>
              <a:rPr lang="en-US" b="1" dirty="0"/>
              <a:t>History:</a:t>
            </a:r>
          </a:p>
          <a:p>
            <a:pPr marL="0" indent="0" algn="just">
              <a:buNone/>
            </a:pPr>
            <a:r>
              <a:rPr lang="en-US" dirty="0" smtClean="0"/>
              <a:t>A </a:t>
            </a:r>
            <a:r>
              <a:rPr lang="en-US" dirty="0"/>
              <a:t>45-year-old woman is referred to the general surgical outpatients after her general practitioner (GP) noticed a swelling in the neck. On questioning, the patient reports losing about a stone in weight over the preceding 3 months, despite having an increased appetite. She also complains that she always feels hot and has to sleep on top of the bed covers at night. Her bowel motions have been loose.</a:t>
            </a:r>
          </a:p>
          <a:p>
            <a:pPr marL="0" indent="0" algn="just">
              <a:buNone/>
            </a:pPr>
            <a:r>
              <a:rPr lang="en-US" b="1" dirty="0"/>
              <a:t>Examination:</a:t>
            </a:r>
          </a:p>
          <a:p>
            <a:pPr marL="0" indent="0" algn="just">
              <a:buNone/>
            </a:pPr>
            <a:r>
              <a:rPr lang="en-US" dirty="0" smtClean="0"/>
              <a:t>The </a:t>
            </a:r>
            <a:r>
              <a:rPr lang="en-US" dirty="0"/>
              <a:t>patient is thin, irritable and has a noticeable fine resting tremor. Her peripheries feel warm and she has a resting heart rate of 110/min, with a blood pressure of 150/90mmHg. On examination of the neck, there is a smooth moderate enlargement of the thyroid gland, which moves on swallowing. There is protrusion of the eyes with lid retraction. Her visual acuity and eye movements are normal. There is no associated lymphadenopathy. The heart sounds are normal and the chest is clear.</a:t>
            </a:r>
          </a:p>
          <a:p>
            <a:pPr algn="just"/>
            <a:endParaRPr lang="en-US" dirty="0"/>
          </a:p>
        </p:txBody>
      </p:sp>
    </p:spTree>
    <p:extLst>
      <p:ext uri="{BB962C8B-B14F-4D97-AF65-F5344CB8AC3E}">
        <p14:creationId xmlns:p14="http://schemas.microsoft.com/office/powerpoint/2010/main" val="1246909912"/>
      </p:ext>
    </p:extLst>
  </p:cSld>
  <p:clrMapOvr>
    <a:masterClrMapping/>
  </p:clrMapOvr>
  <mc:AlternateContent xmlns:mc="http://schemas.openxmlformats.org/markup-compatibility/2006" xmlns:p14="http://schemas.microsoft.com/office/powerpoint/2010/main">
    <mc:Choice Requires="p14">
      <p:transition spd="slow" p14:dur="2000" advTm="17179"/>
    </mc:Choice>
    <mc:Fallback xmlns="">
      <p:transition spd="slow" advTm="1717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5" y="995065"/>
            <a:ext cx="838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8714" y="101906"/>
            <a:ext cx="549964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Lab investigations: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Tree>
    <p:extLst>
      <p:ext uri="{BB962C8B-B14F-4D97-AF65-F5344CB8AC3E}">
        <p14:creationId xmlns:p14="http://schemas.microsoft.com/office/powerpoint/2010/main" val="1670260853"/>
      </p:ext>
    </p:extLst>
  </p:cSld>
  <p:clrMapOvr>
    <a:masterClrMapping/>
  </p:clrMapOvr>
  <mc:AlternateContent xmlns:mc="http://schemas.openxmlformats.org/markup-compatibility/2006" xmlns:p14="http://schemas.microsoft.com/office/powerpoint/2010/main">
    <mc:Choice Requires="p14">
      <p:transition spd="slow" p14:dur="2000" advTm="16758"/>
    </mc:Choice>
    <mc:Fallback xmlns="">
      <p:transition spd="slow" advTm="1675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533400"/>
          </a:xfrm>
        </p:spPr>
        <p:txBody>
          <a:bodyPr>
            <a:noAutofit/>
          </a:bodyPr>
          <a:lstStyle/>
          <a:p>
            <a:pPr algn="l"/>
            <a:r>
              <a:rPr lang="en-US" sz="3600" b="1" dirty="0">
                <a:latin typeface="+mn-lt"/>
              </a:rPr>
              <a:t>Questions:</a:t>
            </a:r>
            <a:endParaRPr lang="en-US" sz="3600" dirty="0">
              <a:latin typeface="+mn-lt"/>
            </a:endParaRPr>
          </a:p>
        </p:txBody>
      </p:sp>
      <p:sp>
        <p:nvSpPr>
          <p:cNvPr id="3" name="Content Placeholder 2"/>
          <p:cNvSpPr>
            <a:spLocks noGrp="1"/>
          </p:cNvSpPr>
          <p:nvPr>
            <p:ph idx="1"/>
          </p:nvPr>
        </p:nvSpPr>
        <p:spPr>
          <a:xfrm>
            <a:off x="228600" y="838200"/>
            <a:ext cx="8763000" cy="5867400"/>
          </a:xfrm>
        </p:spPr>
        <p:txBody>
          <a:bodyPr>
            <a:normAutofit fontScale="55000" lnSpcReduction="20000"/>
          </a:bodyPr>
          <a:lstStyle/>
          <a:p>
            <a:pPr marL="514350" indent="-514350" algn="just">
              <a:buFont typeface="+mj-lt"/>
              <a:buAutoNum type="arabicPeriod"/>
            </a:pPr>
            <a:r>
              <a:rPr lang="en-US" dirty="0" smtClean="0"/>
              <a:t>What </a:t>
            </a:r>
            <a:r>
              <a:rPr lang="en-US" dirty="0"/>
              <a:t>are the causes of a goiter?</a:t>
            </a:r>
          </a:p>
          <a:p>
            <a:pPr marL="514350" indent="-514350" algn="just">
              <a:buFont typeface="+mj-lt"/>
              <a:buAutoNum type="arabicPeriod"/>
            </a:pPr>
            <a:r>
              <a:rPr lang="en-US" dirty="0" smtClean="0"/>
              <a:t>What </a:t>
            </a:r>
            <a:r>
              <a:rPr lang="en-US" dirty="0"/>
              <a:t>is the likely diagnosis in this patient? </a:t>
            </a:r>
          </a:p>
          <a:p>
            <a:pPr marL="514350" indent="-514350" algn="just">
              <a:buFont typeface="+mj-lt"/>
              <a:buAutoNum type="arabicPeriod"/>
            </a:pPr>
            <a:r>
              <a:rPr lang="en-US" dirty="0" smtClean="0"/>
              <a:t>What </a:t>
            </a:r>
            <a:r>
              <a:rPr lang="en-US" dirty="0"/>
              <a:t>are the options for treatment</a:t>
            </a:r>
            <a:r>
              <a:rPr lang="en-US" dirty="0" smtClean="0"/>
              <a:t>?</a:t>
            </a:r>
          </a:p>
          <a:p>
            <a:pPr marL="514350" indent="-514350" algn="just">
              <a:buFont typeface="+mj-lt"/>
              <a:buAutoNum type="arabicPeriod"/>
            </a:pPr>
            <a:r>
              <a:rPr lang="en-US" dirty="0" smtClean="0"/>
              <a:t>Rationalize the pre and post-operative management options for thyroidectomy patients?</a:t>
            </a:r>
            <a:endParaRPr lang="en-US" dirty="0"/>
          </a:p>
          <a:p>
            <a:pPr marL="0" indent="0">
              <a:buNone/>
            </a:pPr>
            <a:r>
              <a:rPr lang="en-US" sz="5800" b="1" dirty="0" smtClean="0"/>
              <a:t>Answers:</a:t>
            </a:r>
            <a:endParaRPr lang="en-US" sz="5800" b="1" dirty="0"/>
          </a:p>
          <a:p>
            <a:pPr marL="514350" indent="-514350">
              <a:buFont typeface="+mj-lt"/>
              <a:buAutoNum type="arabicPeriod"/>
            </a:pPr>
            <a:r>
              <a:rPr lang="en-US" sz="3800" b="1" dirty="0" smtClean="0"/>
              <a:t>Causes </a:t>
            </a:r>
            <a:r>
              <a:rPr lang="en-US" sz="3800" b="1" dirty="0"/>
              <a:t>of </a:t>
            </a:r>
            <a:r>
              <a:rPr lang="en-US" sz="3800" b="1" dirty="0" smtClean="0"/>
              <a:t>goiter:</a:t>
            </a:r>
            <a:endParaRPr lang="en-US" sz="3800" b="1" dirty="0"/>
          </a:p>
          <a:p>
            <a:r>
              <a:rPr lang="en-US" b="1" i="1" dirty="0"/>
              <a:t>Diffuse: </a:t>
            </a:r>
          </a:p>
          <a:p>
            <a:r>
              <a:rPr lang="en-US" dirty="0" smtClean="0"/>
              <a:t>Physiological</a:t>
            </a:r>
            <a:r>
              <a:rPr lang="en-US" dirty="0"/>
              <a:t>: puberty/pregnancy </a:t>
            </a:r>
          </a:p>
          <a:p>
            <a:r>
              <a:rPr lang="en-US" dirty="0" smtClean="0"/>
              <a:t>Autoimmune</a:t>
            </a:r>
            <a:r>
              <a:rPr lang="en-US" dirty="0"/>
              <a:t>: </a:t>
            </a:r>
            <a:r>
              <a:rPr lang="en-US" dirty="0" err="1"/>
              <a:t>Graves’disease</a:t>
            </a:r>
            <a:r>
              <a:rPr lang="en-US" dirty="0"/>
              <a:t>/Hashimoto’s thyroiditis </a:t>
            </a:r>
          </a:p>
          <a:p>
            <a:r>
              <a:rPr lang="en-US" dirty="0" smtClean="0"/>
              <a:t>Inflammatory</a:t>
            </a:r>
            <a:r>
              <a:rPr lang="en-US" dirty="0"/>
              <a:t>: De </a:t>
            </a:r>
            <a:r>
              <a:rPr lang="en-US" dirty="0" err="1"/>
              <a:t>Quervain’s</a:t>
            </a:r>
            <a:r>
              <a:rPr lang="en-US" dirty="0"/>
              <a:t> (acute) thyroiditis/Riedel’s (chronic) thyroiditis </a:t>
            </a:r>
          </a:p>
          <a:p>
            <a:r>
              <a:rPr lang="en-US" dirty="0" smtClean="0"/>
              <a:t>Iodine </a:t>
            </a:r>
            <a:r>
              <a:rPr lang="en-US" dirty="0"/>
              <a:t>deficiency: colloid/simple</a:t>
            </a:r>
          </a:p>
          <a:p>
            <a:r>
              <a:rPr lang="en-US" dirty="0"/>
              <a:t> </a:t>
            </a:r>
            <a:r>
              <a:rPr lang="en-US" dirty="0" err="1" smtClean="0"/>
              <a:t>Goitrogens</a:t>
            </a:r>
            <a:r>
              <a:rPr lang="en-US" dirty="0"/>
              <a:t>: </a:t>
            </a:r>
            <a:r>
              <a:rPr lang="en-US" dirty="0" err="1"/>
              <a:t>carbimazole</a:t>
            </a:r>
            <a:r>
              <a:rPr lang="en-US" dirty="0"/>
              <a:t>/</a:t>
            </a:r>
            <a:r>
              <a:rPr lang="en-US" dirty="0" err="1"/>
              <a:t>propylthiouracil</a:t>
            </a:r>
            <a:endParaRPr lang="en-US" dirty="0"/>
          </a:p>
          <a:p>
            <a:r>
              <a:rPr lang="en-US" dirty="0"/>
              <a:t> </a:t>
            </a:r>
            <a:r>
              <a:rPr lang="en-US" dirty="0" smtClean="0"/>
              <a:t>Lymphoma </a:t>
            </a:r>
          </a:p>
          <a:p>
            <a:r>
              <a:rPr lang="en-US" b="1" i="1" dirty="0" err="1" smtClean="0"/>
              <a:t>Multinodular</a:t>
            </a:r>
            <a:r>
              <a:rPr lang="en-US" b="1" i="1" dirty="0" smtClean="0"/>
              <a:t>/solitary </a:t>
            </a:r>
            <a:r>
              <a:rPr lang="en-US" b="1" i="1" dirty="0"/>
              <a:t>nodule: </a:t>
            </a:r>
          </a:p>
          <a:p>
            <a:r>
              <a:rPr lang="en-US" dirty="0" err="1"/>
              <a:t>Multinodular</a:t>
            </a:r>
            <a:r>
              <a:rPr lang="en-US" dirty="0"/>
              <a:t> </a:t>
            </a:r>
            <a:r>
              <a:rPr lang="en-US" dirty="0" err="1"/>
              <a:t>goitre</a:t>
            </a:r>
            <a:r>
              <a:rPr lang="en-US" dirty="0"/>
              <a:t> </a:t>
            </a:r>
          </a:p>
          <a:p>
            <a:r>
              <a:rPr lang="en-US" dirty="0" smtClean="0"/>
              <a:t>Cysts </a:t>
            </a:r>
            <a:endParaRPr lang="en-US" dirty="0"/>
          </a:p>
          <a:p>
            <a:r>
              <a:rPr lang="en-US" dirty="0" smtClean="0"/>
              <a:t>Tumors</a:t>
            </a:r>
            <a:r>
              <a:rPr lang="en-US" dirty="0"/>
              <a:t>: adenomas/carcinoma</a:t>
            </a:r>
          </a:p>
          <a:p>
            <a:r>
              <a:rPr lang="en-US" dirty="0"/>
              <a:t> </a:t>
            </a:r>
            <a:r>
              <a:rPr lang="en-US" dirty="0" smtClean="0"/>
              <a:t>Miscellaneous</a:t>
            </a:r>
            <a:r>
              <a:rPr lang="en-US" dirty="0"/>
              <a:t>: </a:t>
            </a:r>
            <a:r>
              <a:rPr lang="en-US" dirty="0" err="1"/>
              <a:t>sarcoidosis</a:t>
            </a:r>
            <a:r>
              <a:rPr lang="en-US" dirty="0"/>
              <a:t>/tuberculosis</a:t>
            </a:r>
          </a:p>
          <a:p>
            <a:endParaRPr lang="en-US" dirty="0"/>
          </a:p>
        </p:txBody>
      </p:sp>
    </p:spTree>
    <p:extLst>
      <p:ext uri="{BB962C8B-B14F-4D97-AF65-F5344CB8AC3E}">
        <p14:creationId xmlns:p14="http://schemas.microsoft.com/office/powerpoint/2010/main" val="1361231580"/>
      </p:ext>
    </p:extLst>
  </p:cSld>
  <p:clrMapOvr>
    <a:masterClrMapping/>
  </p:clrMapOvr>
  <mc:AlternateContent xmlns:mc="http://schemas.openxmlformats.org/markup-compatibility/2006" xmlns:p14="http://schemas.microsoft.com/office/powerpoint/2010/main">
    <mc:Choice Requires="p14">
      <p:transition spd="slow" p14:dur="2000" advTm="56719"/>
    </mc:Choice>
    <mc:Fallback xmlns="">
      <p:transition spd="slow" advTm="5671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457200"/>
          </a:xfrm>
        </p:spPr>
        <p:txBody>
          <a:bodyPr>
            <a:noAutofit/>
          </a:bodyPr>
          <a:lstStyle/>
          <a:p>
            <a:pPr algn="l"/>
            <a:r>
              <a:rPr lang="en-US" sz="3600" dirty="0" smtClean="0"/>
              <a:t>Continue….</a:t>
            </a:r>
            <a:endParaRPr lang="en-US" sz="3600" dirty="0"/>
          </a:p>
        </p:txBody>
      </p:sp>
      <p:sp>
        <p:nvSpPr>
          <p:cNvPr id="3" name="Content Placeholder 2"/>
          <p:cNvSpPr>
            <a:spLocks noGrp="1"/>
          </p:cNvSpPr>
          <p:nvPr>
            <p:ph idx="1"/>
          </p:nvPr>
        </p:nvSpPr>
        <p:spPr>
          <a:xfrm>
            <a:off x="0" y="609600"/>
            <a:ext cx="9067800" cy="6172200"/>
          </a:xfrm>
        </p:spPr>
        <p:txBody>
          <a:bodyPr>
            <a:normAutofit/>
          </a:bodyPr>
          <a:lstStyle/>
          <a:p>
            <a:pPr marL="514350" indent="-514350" algn="just">
              <a:buFont typeface="+mj-lt"/>
              <a:buAutoNum type="arabicPeriod" startAt="2"/>
            </a:pPr>
            <a:r>
              <a:rPr lang="en-US" sz="2400" dirty="0"/>
              <a:t>This patient has hyperthyroidism secondary to Graves’ disease. </a:t>
            </a:r>
          </a:p>
          <a:p>
            <a:pPr marL="514350" indent="-514350" algn="just">
              <a:buFont typeface="+mj-lt"/>
              <a:buAutoNum type="arabicPeriod" startAt="2"/>
            </a:pPr>
            <a:r>
              <a:rPr lang="en-US" sz="2400" dirty="0" smtClean="0"/>
              <a:t>Many </a:t>
            </a:r>
            <a:r>
              <a:rPr lang="en-US" sz="2400" dirty="0"/>
              <a:t>patients are now treated </a:t>
            </a:r>
            <a:r>
              <a:rPr lang="en-US" sz="2400" dirty="0" smtClean="0"/>
              <a:t>with:</a:t>
            </a:r>
          </a:p>
          <a:p>
            <a:pPr algn="just"/>
            <a:r>
              <a:rPr lang="en-US" sz="2400" dirty="0" smtClean="0"/>
              <a:t> </a:t>
            </a:r>
            <a:r>
              <a:rPr lang="en-US" sz="2400" dirty="0"/>
              <a:t>radio-iodine therapy</a:t>
            </a:r>
            <a:r>
              <a:rPr lang="en-US" sz="2400" dirty="0" smtClean="0"/>
              <a:t>.</a:t>
            </a:r>
          </a:p>
          <a:p>
            <a:pPr algn="just"/>
            <a:r>
              <a:rPr lang="en-US" sz="2400" dirty="0" smtClean="0"/>
              <a:t> </a:t>
            </a:r>
            <a:r>
              <a:rPr lang="en-US" sz="2400" dirty="0" err="1"/>
              <a:t>Antithyroid</a:t>
            </a:r>
            <a:r>
              <a:rPr lang="en-US" sz="2400" dirty="0"/>
              <a:t> medication, </a:t>
            </a:r>
            <a:r>
              <a:rPr lang="en-US" sz="2400" dirty="0" err="1"/>
              <a:t>carbimazole</a:t>
            </a:r>
            <a:r>
              <a:rPr lang="en-US" sz="2400" dirty="0"/>
              <a:t> or </a:t>
            </a:r>
            <a:r>
              <a:rPr lang="en-US" sz="2400" dirty="0" err="1"/>
              <a:t>propylthiouracil</a:t>
            </a:r>
            <a:r>
              <a:rPr lang="en-US" sz="2400" dirty="0"/>
              <a:t>, are used to establish control of hyperthyroidism and act by inhibiting thyroid hormone production. </a:t>
            </a:r>
            <a:endParaRPr lang="en-US" sz="2400" dirty="0" smtClean="0"/>
          </a:p>
          <a:p>
            <a:pPr algn="just"/>
            <a:r>
              <a:rPr lang="en-US" sz="2400" dirty="0" smtClean="0"/>
              <a:t>Beta-blockers </a:t>
            </a:r>
            <a:r>
              <a:rPr lang="en-US" sz="2400" dirty="0"/>
              <a:t>may also be used initially to control symptoms. </a:t>
            </a:r>
            <a:endParaRPr lang="en-US" sz="2400" dirty="0" smtClean="0"/>
          </a:p>
          <a:p>
            <a:pPr algn="just"/>
            <a:r>
              <a:rPr lang="en-US" sz="2400" dirty="0" smtClean="0"/>
              <a:t>Surgery </a:t>
            </a:r>
            <a:r>
              <a:rPr lang="en-US" sz="2400" dirty="0"/>
              <a:t>is indicated in patients with a large </a:t>
            </a:r>
            <a:r>
              <a:rPr lang="en-US" sz="2400" dirty="0" err="1"/>
              <a:t>goitre</a:t>
            </a:r>
            <a:r>
              <a:rPr lang="en-US" sz="2400" dirty="0"/>
              <a:t>, in patients with recurring disease and in patients unable to have radio-iodine therapy (patients planning pregnancy).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346575"/>
            <a:ext cx="49530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148710"/>
      </p:ext>
    </p:extLst>
  </p:cSld>
  <p:clrMapOvr>
    <a:masterClrMapping/>
  </p:clrMapOvr>
  <mc:AlternateContent xmlns:mc="http://schemas.openxmlformats.org/markup-compatibility/2006" xmlns:p14="http://schemas.microsoft.com/office/powerpoint/2010/main">
    <mc:Choice Requires="p14">
      <p:transition spd="slow" p14:dur="2000" advTm="49205"/>
    </mc:Choice>
    <mc:Fallback xmlns="">
      <p:transition spd="slow" advTm="492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636"/>
            <a:ext cx="8763000" cy="487362"/>
          </a:xfrm>
        </p:spPr>
        <p:txBody>
          <a:bodyPr>
            <a:noAutofit/>
          </a:bodyPr>
          <a:lstStyle/>
          <a:p>
            <a:pPr algn="l"/>
            <a:r>
              <a:rPr lang="en-US" sz="2800" dirty="0" smtClean="0"/>
              <a:t>4.Management  patients pre-operatively on thyroidectomy:</a:t>
            </a:r>
            <a:endParaRPr lang="en-US" sz="2800" dirty="0"/>
          </a:p>
        </p:txBody>
      </p:sp>
      <p:sp>
        <p:nvSpPr>
          <p:cNvPr id="3" name="Content Placeholder 2"/>
          <p:cNvSpPr>
            <a:spLocks noGrp="1"/>
          </p:cNvSpPr>
          <p:nvPr>
            <p:ph idx="1"/>
          </p:nvPr>
        </p:nvSpPr>
        <p:spPr>
          <a:xfrm>
            <a:off x="152400" y="609600"/>
            <a:ext cx="8839200" cy="6096000"/>
          </a:xfrm>
        </p:spPr>
        <p:txBody>
          <a:bodyPr>
            <a:noAutofit/>
          </a:bodyPr>
          <a:lstStyle/>
          <a:p>
            <a:pPr algn="just"/>
            <a:r>
              <a:rPr lang="en-US" sz="2000" dirty="0"/>
              <a:t>If a patient is scheduled for a bilateral thyroid procedure, initiating preoperative testing for baseline serum calcium, parathyroid hormone, and 25-hydroxy vitamin D blood levels is advised. </a:t>
            </a:r>
            <a:r>
              <a:rPr lang="en-US" sz="2000" dirty="0" smtClean="0"/>
              <a:t>If </a:t>
            </a:r>
            <a:r>
              <a:rPr lang="en-US" sz="2000" dirty="0"/>
              <a:t>the patient’s serum calcium is low normal, prescribing oral calcium supplementation is advised; if the serum calcium level is elevated, PTH should be measured to look for occult primary hyperparathyroidism</a:t>
            </a:r>
            <a:r>
              <a:rPr lang="en-US" sz="2000" dirty="0" smtClean="0"/>
              <a:t>.</a:t>
            </a:r>
            <a:endParaRPr lang="en-US" sz="2000" dirty="0"/>
          </a:p>
          <a:p>
            <a:pPr algn="just"/>
            <a:r>
              <a:rPr lang="en-US" sz="2000" dirty="0"/>
              <a:t>For preoperative vitamin D deficiency treatment, a regimen of 50,000 IUs of vitamin D3 weekly or 6,000 IUs daily for 8 weeks is </a:t>
            </a:r>
            <a:r>
              <a:rPr lang="en-US" sz="2000" dirty="0" smtClean="0"/>
              <a:t>recommended.</a:t>
            </a:r>
          </a:p>
          <a:p>
            <a:pPr algn="just"/>
            <a:r>
              <a:rPr lang="en-US" sz="2000" dirty="0"/>
              <a:t>I</a:t>
            </a:r>
            <a:r>
              <a:rPr lang="en-US" sz="2000" dirty="0" smtClean="0"/>
              <a:t>f </a:t>
            </a:r>
            <a:r>
              <a:rPr lang="en-US" sz="2000" dirty="0"/>
              <a:t>found, a vitamin D deficiency would be easily corrected in the period leading to the surgery date. "It might take three to four weeks for thyroid surgery to be scheduled. At least you would have a head start to get the patient on high dose supplementation of vitamin D</a:t>
            </a:r>
            <a:r>
              <a:rPr lang="en-US" sz="2000" dirty="0" smtClean="0"/>
              <a:t>."</a:t>
            </a:r>
            <a:endParaRPr lang="en-US" sz="2000" dirty="0"/>
          </a:p>
          <a:p>
            <a:pPr algn="just"/>
            <a:r>
              <a:rPr lang="en-US" sz="2000" dirty="0"/>
              <a:t>Communicating between providers is also important, especially if the </a:t>
            </a:r>
            <a:r>
              <a:rPr lang="en-US" sz="2000" dirty="0" err="1"/>
              <a:t>hypoPT</a:t>
            </a:r>
            <a:r>
              <a:rPr lang="en-US" sz="2000" dirty="0"/>
              <a:t> becomes prolonged (permanent</a:t>
            </a:r>
            <a:r>
              <a:rPr lang="en-US" sz="2000" dirty="0" smtClean="0"/>
              <a:t>).</a:t>
            </a:r>
            <a:endParaRPr lang="en-US" sz="2000" dirty="0"/>
          </a:p>
        </p:txBody>
      </p:sp>
    </p:spTree>
    <p:extLst>
      <p:ext uri="{BB962C8B-B14F-4D97-AF65-F5344CB8AC3E}">
        <p14:creationId xmlns:p14="http://schemas.microsoft.com/office/powerpoint/2010/main" val="350380854"/>
      </p:ext>
    </p:extLst>
  </p:cSld>
  <p:clrMapOvr>
    <a:masterClrMapping/>
  </p:clrMapOvr>
  <mc:AlternateContent xmlns:mc="http://schemas.openxmlformats.org/markup-compatibility/2006" xmlns:p14="http://schemas.microsoft.com/office/powerpoint/2010/main">
    <mc:Choice Requires="p14">
      <p:transition spd="slow" p14:dur="2000" advTm="61710"/>
    </mc:Choice>
    <mc:Fallback xmlns="">
      <p:transition spd="slow" advTm="6171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636"/>
            <a:ext cx="8610600" cy="411162"/>
          </a:xfrm>
        </p:spPr>
        <p:txBody>
          <a:bodyPr>
            <a:noAutofit/>
          </a:bodyPr>
          <a:lstStyle/>
          <a:p>
            <a:pPr algn="l"/>
            <a:r>
              <a:rPr lang="en-US" sz="2400" dirty="0" smtClean="0"/>
              <a:t>4.Management patients Post-operatively </a:t>
            </a:r>
            <a:r>
              <a:rPr lang="en-US" sz="2400" dirty="0"/>
              <a:t>Parathyroid </a:t>
            </a:r>
            <a:r>
              <a:rPr lang="en-US" sz="2400" dirty="0" smtClean="0"/>
              <a:t>Hormone.</a:t>
            </a:r>
            <a:endParaRPr lang="en-US" sz="2400" dirty="0"/>
          </a:p>
        </p:txBody>
      </p:sp>
      <p:sp>
        <p:nvSpPr>
          <p:cNvPr id="3" name="Content Placeholder 2"/>
          <p:cNvSpPr>
            <a:spLocks noGrp="1"/>
          </p:cNvSpPr>
          <p:nvPr>
            <p:ph idx="1"/>
          </p:nvPr>
        </p:nvSpPr>
        <p:spPr>
          <a:xfrm>
            <a:off x="152400" y="533400"/>
            <a:ext cx="8839200" cy="6172200"/>
          </a:xfrm>
        </p:spPr>
        <p:txBody>
          <a:bodyPr>
            <a:normAutofit/>
          </a:bodyPr>
          <a:lstStyle/>
          <a:p>
            <a:pPr algn="just"/>
            <a:r>
              <a:rPr lang="en-US" sz="2400" dirty="0"/>
              <a:t>The </a:t>
            </a:r>
            <a:r>
              <a:rPr lang="en-US" sz="2400" dirty="0" smtClean="0"/>
              <a:t>management </a:t>
            </a:r>
            <a:r>
              <a:rPr lang="en-US" sz="2400" dirty="0"/>
              <a:t>of </a:t>
            </a:r>
            <a:r>
              <a:rPr lang="en-US" sz="2400" dirty="0" err="1"/>
              <a:t>hypoparathyroidism</a:t>
            </a:r>
            <a:r>
              <a:rPr lang="en-US" sz="2400" dirty="0"/>
              <a:t> contains a recommendation to assess PTH levels in the immediate postop period</a:t>
            </a:r>
            <a:r>
              <a:rPr lang="en-US" sz="2400" dirty="0" smtClean="0"/>
              <a:t>, </a:t>
            </a:r>
            <a:r>
              <a:rPr lang="en-US" sz="2400" dirty="0"/>
              <a:t>as the numbers may be useful to predict which patients are most likely to develop </a:t>
            </a:r>
            <a:r>
              <a:rPr lang="en-US" sz="2400" dirty="0" err="1"/>
              <a:t>hypocalcemia</a:t>
            </a:r>
            <a:r>
              <a:rPr lang="en-US" sz="2400" dirty="0"/>
              <a:t> and thereby inform follow-up and need for further management</a:t>
            </a:r>
            <a:r>
              <a:rPr lang="en-US" sz="2400" dirty="0" smtClean="0"/>
              <a:t>.</a:t>
            </a:r>
            <a:endParaRPr lang="en-US" sz="2400" dirty="0"/>
          </a:p>
          <a:p>
            <a:pPr algn="just"/>
            <a:r>
              <a:rPr lang="en-US" sz="2400" dirty="0" smtClean="0"/>
              <a:t>If PTH </a:t>
            </a:r>
            <a:r>
              <a:rPr lang="en-US" sz="2400" dirty="0"/>
              <a:t>at or above 15 </a:t>
            </a:r>
            <a:r>
              <a:rPr lang="en-US" sz="2400" dirty="0" err="1"/>
              <a:t>ug</a:t>
            </a:r>
            <a:r>
              <a:rPr lang="en-US" sz="2400" dirty="0"/>
              <a:t>/mL in adults at 20 minutes or longer after thyroidectomy would negate the need for intensive blood calcium monitoring or supplementation; a PTH level below 15 </a:t>
            </a:r>
            <a:r>
              <a:rPr lang="en-US" sz="2400" dirty="0" err="1"/>
              <a:t>ug</a:t>
            </a:r>
            <a:r>
              <a:rPr lang="en-US" sz="2400" dirty="0"/>
              <a:t>/mL would suggest an increased risk for acute </a:t>
            </a:r>
            <a:r>
              <a:rPr lang="en-US" sz="2400" dirty="0" err="1"/>
              <a:t>hypoPT</a:t>
            </a:r>
            <a:r>
              <a:rPr lang="en-US" sz="2400" dirty="0"/>
              <a:t> that might prompt preemptive prescribing of oral calcium and </a:t>
            </a:r>
            <a:r>
              <a:rPr lang="en-US" sz="2400" dirty="0" err="1"/>
              <a:t>calcitriol</a:t>
            </a:r>
            <a:r>
              <a:rPr lang="en-US" sz="2400" dirty="0"/>
              <a:t> and/or a serum calcium measurement until stability is achieved</a:t>
            </a:r>
            <a:r>
              <a:rPr lang="en-US" sz="2400" dirty="0" smtClean="0"/>
              <a:t>.</a:t>
            </a:r>
          </a:p>
        </p:txBody>
      </p:sp>
    </p:spTree>
    <p:extLst>
      <p:ext uri="{BB962C8B-B14F-4D97-AF65-F5344CB8AC3E}">
        <p14:creationId xmlns:p14="http://schemas.microsoft.com/office/powerpoint/2010/main" val="3114928397"/>
      </p:ext>
    </p:extLst>
  </p:cSld>
  <p:clrMapOvr>
    <a:masterClrMapping/>
  </p:clrMapOvr>
  <mc:AlternateContent xmlns:mc="http://schemas.openxmlformats.org/markup-compatibility/2006" xmlns:p14="http://schemas.microsoft.com/office/powerpoint/2010/main">
    <mc:Choice Requires="p14">
      <p:transition spd="slow" p14:dur="2000" advTm="36715"/>
    </mc:Choice>
    <mc:Fallback xmlns="">
      <p:transition spd="slow" advTm="3671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rmAutofit fontScale="90000"/>
          </a:bodyPr>
          <a:lstStyle/>
          <a:p>
            <a:pPr algn="l"/>
            <a:r>
              <a:rPr lang="en-US" dirty="0" smtClean="0">
                <a:latin typeface="+mn-lt"/>
              </a:rPr>
              <a:t>Continue…..</a:t>
            </a:r>
            <a:endParaRPr lang="en-US" dirty="0">
              <a:latin typeface="+mn-lt"/>
            </a:endParaRPr>
          </a:p>
        </p:txBody>
      </p:sp>
      <p:sp>
        <p:nvSpPr>
          <p:cNvPr id="3" name="Content Placeholder 2"/>
          <p:cNvSpPr>
            <a:spLocks noGrp="1"/>
          </p:cNvSpPr>
          <p:nvPr>
            <p:ph idx="1"/>
          </p:nvPr>
        </p:nvSpPr>
        <p:spPr>
          <a:xfrm>
            <a:off x="228600" y="914400"/>
            <a:ext cx="8686800" cy="5791200"/>
          </a:xfrm>
        </p:spPr>
        <p:txBody>
          <a:bodyPr/>
          <a:lstStyle/>
          <a:p>
            <a:pPr algn="just"/>
            <a:r>
              <a:rPr lang="en-US" sz="2800" dirty="0"/>
              <a:t>For patients undergoing thyroid surgery, a comprehensive review of post-operative management of </a:t>
            </a:r>
            <a:r>
              <a:rPr lang="en-US" sz="2800" dirty="0" err="1"/>
              <a:t>hypoparathyroidism</a:t>
            </a:r>
            <a:r>
              <a:rPr lang="en-US" sz="2800" dirty="0"/>
              <a:t> is available in Table 1.</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2514600"/>
            <a:ext cx="85725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993157"/>
      </p:ext>
    </p:extLst>
  </p:cSld>
  <p:clrMapOvr>
    <a:masterClrMapping/>
  </p:clrMapOvr>
  <mc:AlternateContent xmlns:mc="http://schemas.openxmlformats.org/markup-compatibility/2006" xmlns:p14="http://schemas.microsoft.com/office/powerpoint/2010/main">
    <mc:Choice Requires="p14">
      <p:transition spd="slow" p14:dur="2000" advTm="22203"/>
    </mc:Choice>
    <mc:Fallback xmlns="">
      <p:transition spd="slow" advTm="2220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672</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Hyperthyroidism</vt:lpstr>
      <vt:lpstr>Definition</vt:lpstr>
      <vt:lpstr>Clinical case:</vt:lpstr>
      <vt:lpstr>PowerPoint Presentation</vt:lpstr>
      <vt:lpstr>Questions:</vt:lpstr>
      <vt:lpstr>Continue….</vt:lpstr>
      <vt:lpstr>4.Management  patients pre-operatively on thyroidectomy:</vt:lpstr>
      <vt:lpstr>4.Management patients Post-operatively Parathyroid Hormone.</vt:lpstr>
      <vt:lpstr>Continue…..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Hyperthyroidism</dc:title>
  <dc:creator>venous</dc:creator>
  <cp:lastModifiedBy>DR.Ahmed Saker 2o1O</cp:lastModifiedBy>
  <cp:revision>33</cp:revision>
  <dcterms:created xsi:type="dcterms:W3CDTF">2006-08-16T00:00:00Z</dcterms:created>
  <dcterms:modified xsi:type="dcterms:W3CDTF">2023-11-27T04:18:23Z</dcterms:modified>
</cp:coreProperties>
</file>