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92" r:id="rId9"/>
    <p:sldId id="294" r:id="rId10"/>
    <p:sldId id="291" r:id="rId11"/>
    <p:sldId id="293" r:id="rId12"/>
    <p:sldId id="290" r:id="rId13"/>
    <p:sldId id="295" r:id="rId14"/>
    <p:sldId id="299" r:id="rId15"/>
    <p:sldId id="300" r:id="rId16"/>
    <p:sldId id="296" r:id="rId17"/>
    <p:sldId id="302" r:id="rId18"/>
    <p:sldId id="303" r:id="rId19"/>
    <p:sldId id="301" r:id="rId20"/>
    <p:sldId id="297" r:id="rId21"/>
    <p:sldId id="29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03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4292C9A-2073-A04F-A7FA-D6EDF889FF3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CFDDEEDB-9DA3-5542-B1AD-5E460E84BC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Appendicitis: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Lecturer </a:t>
            </a:r>
            <a:r>
              <a:rPr lang="en-US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Lubab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Tarek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Nafea</a:t>
            </a:r>
            <a:endParaRPr lang="en-US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223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54" y="111144"/>
            <a:ext cx="4704783" cy="31308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368" y="3428999"/>
            <a:ext cx="4697811" cy="312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102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5" y="1300162"/>
            <a:ext cx="573405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310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cute Appendicitis: Efficient Diagnosis and Management | AAF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599" y="109831"/>
            <a:ext cx="6530232" cy="5839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902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Diagnosis</a:t>
            </a:r>
            <a:endParaRPr lang="en-US" sz="2000" dirty="0"/>
          </a:p>
          <a:p>
            <a:r>
              <a:rPr lang="en-US" sz="2000" b="1" dirty="0"/>
              <a:t> </a:t>
            </a:r>
            <a:endParaRPr lang="en-US" sz="2000" dirty="0"/>
          </a:p>
          <a:p>
            <a:pPr lvl="0"/>
            <a:r>
              <a:rPr lang="en-US" sz="2000" dirty="0"/>
              <a:t>The diagnosis of appendicitis is a clinical one; however there are some tests that may be useful, particularly where the diagnosis is not clear-cut. These include:</a:t>
            </a:r>
          </a:p>
          <a:p>
            <a:pPr lvl="0"/>
            <a:r>
              <a:rPr lang="en-US" sz="2000" dirty="0"/>
              <a:t>The performance of a full blood count (FBC) can be useful to determine whether or not the patient has a </a:t>
            </a:r>
            <a:r>
              <a:rPr lang="en-US" sz="2000" dirty="0" err="1"/>
              <a:t>leucocytosis</a:t>
            </a:r>
            <a:r>
              <a:rPr lang="en-US" sz="2000" dirty="0"/>
              <a:t>.</a:t>
            </a:r>
          </a:p>
          <a:p>
            <a:pPr lvl="0"/>
            <a:r>
              <a:rPr lang="en-US" sz="2000" dirty="0"/>
              <a:t>A urinalysis to exclude urinary tract infection. Although appendicitis may cause a hematuria or </a:t>
            </a:r>
            <a:r>
              <a:rPr lang="en-US" sz="2000" dirty="0" err="1"/>
              <a:t>pyuria</a:t>
            </a:r>
            <a:r>
              <a:rPr lang="en-US" sz="2000" dirty="0"/>
              <a:t> with associated urinary symptoms.</a:t>
            </a:r>
          </a:p>
          <a:p>
            <a:pPr lvl="0"/>
            <a:r>
              <a:rPr lang="en-US" sz="2000" dirty="0"/>
              <a:t>A pregnancy test in women of child-bearing age is mandatory to rule out an ectopic pregnancy.</a:t>
            </a:r>
          </a:p>
          <a:p>
            <a:pPr lvl="0"/>
            <a:r>
              <a:rPr lang="en-US" sz="2000" dirty="0"/>
              <a:t>An ultrasound scan (USS) in women to exclude </a:t>
            </a:r>
            <a:r>
              <a:rPr lang="en-US" sz="2000" dirty="0" err="1"/>
              <a:t>tubo</a:t>
            </a:r>
            <a:r>
              <a:rPr lang="en-US" sz="2000" dirty="0"/>
              <a:t>-ovarian pathology as the cause of RIF pain</a:t>
            </a:r>
          </a:p>
          <a:p>
            <a:pPr lvl="0"/>
            <a:r>
              <a:rPr lang="en-US" sz="2000" dirty="0"/>
              <a:t>A computed tomography (CT) scan can be useful especially in the elderly where a </a:t>
            </a:r>
            <a:r>
              <a:rPr lang="en-US" sz="2000" dirty="0" err="1"/>
              <a:t>caecal</a:t>
            </a:r>
            <a:r>
              <a:rPr lang="en-US" sz="2000" dirty="0"/>
              <a:t> </a:t>
            </a:r>
            <a:r>
              <a:rPr lang="en-US" sz="2000" dirty="0" err="1"/>
              <a:t>tumour</a:t>
            </a:r>
            <a:r>
              <a:rPr lang="en-US" sz="2000" dirty="0"/>
              <a:t> may be causative, or in the obese where examination is difficult.</a:t>
            </a:r>
          </a:p>
          <a:p>
            <a:pPr lvl="0"/>
            <a:r>
              <a:rPr lang="en-US" sz="2000" dirty="0"/>
              <a:t>Diagnostic laparoscopy allows immediate treatment if appendicitis is confirmed.</a:t>
            </a:r>
          </a:p>
          <a:p>
            <a:pPr lvl="0"/>
            <a:r>
              <a:rPr lang="en-US" sz="2000" dirty="0"/>
              <a:t>Urea and electrolytes (U&amp;E) should also be performed to assess hydration status.</a:t>
            </a:r>
          </a:p>
          <a:p>
            <a:r>
              <a:rPr lang="en-US" sz="2000" b="1" dirty="0"/>
              <a:t>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3939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9" y="701676"/>
            <a:ext cx="8272463" cy="10144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/>
              <a:t>ALVARADO SCORING SYSTEM SYMPTOMS SCORE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3729" y="2233614"/>
            <a:ext cx="5391150" cy="4479925"/>
          </a:xfrm>
          <a:ln w="38100" cap="sq">
            <a:solidFill>
              <a:srgbClr val="000000"/>
            </a:solidFill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58466" y="2181226"/>
          <a:ext cx="7013972" cy="3848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021">
                  <a:extLst>
                    <a:ext uri="{9D8B030D-6E8A-4147-A177-3AD203B41FA5}">
                      <a16:colId xmlns:a16="http://schemas.microsoft.com/office/drawing/2014/main" xmlns="" val="2669398673"/>
                    </a:ext>
                  </a:extLst>
                </a:gridCol>
                <a:gridCol w="4282951">
                  <a:extLst>
                    <a:ext uri="{9D8B030D-6E8A-4147-A177-3AD203B41FA5}">
                      <a16:colId xmlns:a16="http://schemas.microsoft.com/office/drawing/2014/main" xmlns="" val="834284373"/>
                    </a:ext>
                  </a:extLst>
                </a:gridCol>
              </a:tblGrid>
              <a:tr h="670205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Score</a:t>
                      </a:r>
                      <a:endParaRPr lang="en-IN" sz="2800" dirty="0"/>
                    </a:p>
                  </a:txBody>
                  <a:tcPr marL="68573" marR="6857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Inference </a:t>
                      </a:r>
                      <a:endParaRPr lang="en-IN" sz="2800" dirty="0"/>
                    </a:p>
                  </a:txBody>
                  <a:tcPr marL="68573" marR="68573" marT="45719" marB="45719"/>
                </a:tc>
                <a:extLst>
                  <a:ext uri="{0D108BD9-81ED-4DB2-BD59-A6C34878D82A}">
                    <a16:rowId xmlns:a16="http://schemas.microsoft.com/office/drawing/2014/main" xmlns="" val="2180281949"/>
                  </a:ext>
                </a:extLst>
              </a:tr>
              <a:tr h="82343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7-10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Strongly predictive of appendicitis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19" marB="45719"/>
                </a:tc>
                <a:extLst>
                  <a:ext uri="{0D108BD9-81ED-4DB2-BD59-A6C34878D82A}">
                    <a16:rowId xmlns:a16="http://schemas.microsoft.com/office/drawing/2014/main" xmlns="" val="3657061227"/>
                  </a:ext>
                </a:extLst>
              </a:tr>
              <a:tr h="1184479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5-6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Equivocal</a:t>
                      </a:r>
                    </a:p>
                    <a:p>
                      <a:pPr algn="ctr"/>
                      <a:r>
                        <a:rPr lang="en-IN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Radiological</a:t>
                      </a:r>
                      <a:r>
                        <a:rPr lang="en-IN" sz="2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investigations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19" marB="45719"/>
                </a:tc>
                <a:extLst>
                  <a:ext uri="{0D108BD9-81ED-4DB2-BD59-A6C34878D82A}">
                    <a16:rowId xmlns:a16="http://schemas.microsoft.com/office/drawing/2014/main" xmlns="" val="3228534071"/>
                  </a:ext>
                </a:extLst>
              </a:tr>
              <a:tr h="1169978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1-4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Appendicitis ruled out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19" marB="45719"/>
                </a:tc>
                <a:extLst>
                  <a:ext uri="{0D108BD9-81ED-4DB2-BD59-A6C34878D82A}">
                    <a16:rowId xmlns:a16="http://schemas.microsoft.com/office/drawing/2014/main" xmlns="" val="2608096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3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-1291765"/>
            <a:ext cx="9227126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Management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dirty="0"/>
              <a:t>Patients are often dehydrated at presentation and so require fluid resuscitation. IV fluids should be continued whilst the patient remains starved for theatre.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u="sng" dirty="0"/>
              <a:t>Open </a:t>
            </a:r>
            <a:r>
              <a:rPr lang="en-US" b="1" u="sng" dirty="0" err="1"/>
              <a:t>appendicectomy</a:t>
            </a:r>
            <a:endParaRPr lang="en-US" dirty="0"/>
          </a:p>
          <a:p>
            <a:pPr lvl="0"/>
            <a:r>
              <a:rPr lang="en-US" dirty="0"/>
              <a:t>Usually performed in children.</a:t>
            </a:r>
          </a:p>
          <a:p>
            <a:pPr lvl="0"/>
            <a:r>
              <a:rPr lang="en-US" dirty="0"/>
              <a:t>A </a:t>
            </a:r>
            <a:r>
              <a:rPr lang="en-US" dirty="0" err="1"/>
              <a:t>Lanz</a:t>
            </a:r>
            <a:r>
              <a:rPr lang="en-US" dirty="0"/>
              <a:t> incision is used for the best cosmetic result.</a:t>
            </a:r>
          </a:p>
          <a:p>
            <a:pPr lvl="0"/>
            <a:r>
              <a:rPr lang="en-US" dirty="0"/>
              <a:t>If the appendix is found to be perforated or gangrenous, then peritoneal lavage is performed to remove any pus or contamination.</a:t>
            </a:r>
          </a:p>
          <a:p>
            <a:pPr lvl="0"/>
            <a:r>
              <a:rPr lang="en-US" dirty="0"/>
              <a:t>Most patients can be discharged on the second or third day post-operatively.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u="sng" dirty="0"/>
              <a:t>Laparoscopic </a:t>
            </a:r>
            <a:r>
              <a:rPr lang="en-US" b="1" u="sng" dirty="0" err="1"/>
              <a:t>appendicectomy</a:t>
            </a:r>
            <a:endParaRPr lang="en-US" dirty="0"/>
          </a:p>
          <a:p>
            <a:pPr lvl="0"/>
            <a:r>
              <a:rPr lang="en-US" dirty="0"/>
              <a:t>Improves diagnostic accuracy and </a:t>
            </a:r>
            <a:r>
              <a:rPr lang="en-US" dirty="0" err="1"/>
              <a:t>minimises</a:t>
            </a:r>
            <a:r>
              <a:rPr lang="en-US" dirty="0"/>
              <a:t> negative </a:t>
            </a:r>
            <a:r>
              <a:rPr lang="en-US" dirty="0" err="1"/>
              <a:t>appendicectomy</a:t>
            </a:r>
            <a:r>
              <a:rPr lang="en-US" dirty="0"/>
              <a:t> rates.</a:t>
            </a:r>
          </a:p>
          <a:p>
            <a:pPr lvl="0"/>
            <a:r>
              <a:rPr lang="en-US" dirty="0"/>
              <a:t>It is indicated in patients who are unwell but there is question as to the diagnosis, and is particularly indicated in young women.</a:t>
            </a:r>
          </a:p>
          <a:p>
            <a:pPr lvl="0"/>
            <a:r>
              <a:rPr lang="en-US" dirty="0"/>
              <a:t>It is useful in the obese where wound infections are more common and laparoscopic procedures have lower wound infection rates.</a:t>
            </a:r>
          </a:p>
          <a:p>
            <a:pPr lvl="0"/>
            <a:r>
              <a:rPr lang="en-US" dirty="0"/>
              <a:t>There is now evidence to suggest that laparoscopic </a:t>
            </a:r>
            <a:r>
              <a:rPr lang="en-US" dirty="0" err="1"/>
              <a:t>appendicectomy</a:t>
            </a:r>
            <a:r>
              <a:rPr lang="en-US" dirty="0"/>
              <a:t> should be performed where expertise is available for this to be done.</a:t>
            </a:r>
          </a:p>
          <a:p>
            <a:pPr lvl="0"/>
            <a:r>
              <a:rPr lang="en-US" dirty="0"/>
              <a:t>Laparoscopy has decreased length of stay in hospital, faster return to normal diet and activities and better post-operative pain.</a:t>
            </a:r>
          </a:p>
          <a:p>
            <a:pPr lvl="0"/>
            <a:r>
              <a:rPr lang="en-US" dirty="0"/>
              <a:t>If the patient presents late (usually after several days of symptoms) with a palpable appendix mass, he or she requires CT scanning to determine whether there is an associated appendix abscess or a perforated </a:t>
            </a:r>
            <a:r>
              <a:rPr lang="en-US" dirty="0" err="1"/>
              <a:t>caecal</a:t>
            </a:r>
            <a:r>
              <a:rPr lang="en-US" dirty="0"/>
              <a:t> </a:t>
            </a:r>
            <a:r>
              <a:rPr lang="en-US" dirty="0" err="1"/>
              <a:t>tumour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 initial management of an appendix abscess is conservative with IV fluids, antibiotics and observation. They may require radiological drainage.</a:t>
            </a:r>
          </a:p>
          <a:p>
            <a:pPr lvl="0"/>
            <a:r>
              <a:rPr lang="en-US" dirty="0"/>
              <a:t>If there is deterioration, or frank perforation, surgery may still be required.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16035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9" y="701676"/>
            <a:ext cx="8272463" cy="10144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/>
              <a:t>Indications of Appendectomy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35769" y="2181225"/>
            <a:ext cx="8272463" cy="432435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IN" altLang="en-US" sz="2400" smtClean="0">
                <a:latin typeface="Arial" charset="0"/>
              </a:rPr>
              <a:t>Acute Appendicitis </a:t>
            </a:r>
          </a:p>
          <a:p>
            <a:pPr eaLnBrk="1" hangingPunct="1">
              <a:lnSpc>
                <a:spcPct val="200000"/>
              </a:lnSpc>
            </a:pPr>
            <a:r>
              <a:rPr lang="en-IN" altLang="en-US" sz="2400" smtClean="0">
                <a:latin typeface="Arial" charset="0"/>
              </a:rPr>
              <a:t>Recurrent Appendicitis </a:t>
            </a:r>
          </a:p>
          <a:p>
            <a:pPr eaLnBrk="1" hangingPunct="1">
              <a:lnSpc>
                <a:spcPct val="200000"/>
              </a:lnSpc>
            </a:pPr>
            <a:r>
              <a:rPr lang="en-IN" altLang="en-US" sz="2400" smtClean="0">
                <a:latin typeface="Arial" charset="0"/>
              </a:rPr>
              <a:t>Mucocele of Appendix</a:t>
            </a:r>
          </a:p>
          <a:p>
            <a:pPr eaLnBrk="1" hangingPunct="1">
              <a:lnSpc>
                <a:spcPct val="200000"/>
              </a:lnSpc>
            </a:pPr>
            <a:r>
              <a:rPr lang="en-IN" altLang="en-US" sz="2400" smtClean="0">
                <a:latin typeface="Arial" charset="0"/>
              </a:rPr>
              <a:t>Carcinoma</a:t>
            </a:r>
          </a:p>
        </p:txBody>
      </p:sp>
    </p:spTree>
    <p:extLst>
      <p:ext uri="{BB962C8B-B14F-4D97-AF65-F5344CB8AC3E}">
        <p14:creationId xmlns:p14="http://schemas.microsoft.com/office/powerpoint/2010/main" val="9698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9" y="701676"/>
            <a:ext cx="8272463" cy="10144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 smtClean="0"/>
              <a:t>Incisions in appendectomy</a:t>
            </a:r>
            <a:endParaRPr lang="en-IN" dirty="0"/>
          </a:p>
        </p:txBody>
      </p:sp>
      <p:pic>
        <p:nvPicPr>
          <p:cNvPr id="4098" name="Picture 2" descr="Image result for Incision in Appendectomy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l="3520" t="6400" r="7429"/>
          <a:stretch/>
        </p:blipFill>
        <p:spPr>
          <a:xfrm>
            <a:off x="2321719" y="1985963"/>
            <a:ext cx="3626644" cy="4506912"/>
          </a:xfrm>
          <a:ln w="38100" cap="sq">
            <a:solidFill>
              <a:srgbClr val="000000"/>
            </a:solidFill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276513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9" y="701676"/>
            <a:ext cx="8272463" cy="10144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 smtClean="0"/>
              <a:t>Treatment</a:t>
            </a:r>
            <a:endParaRPr lang="en-IN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35769" y="2181226"/>
            <a:ext cx="8272463" cy="42322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200000"/>
              </a:lnSpc>
            </a:pPr>
            <a:r>
              <a:rPr lang="en-IN" altLang="en-US" sz="2400" smtClean="0">
                <a:latin typeface="Arial" charset="0"/>
              </a:rPr>
              <a:t>Absolute bed rest &amp; NPO </a:t>
            </a:r>
          </a:p>
          <a:p>
            <a:pPr eaLnBrk="1" hangingPunct="1">
              <a:lnSpc>
                <a:spcPct val="200000"/>
              </a:lnSpc>
            </a:pPr>
            <a:r>
              <a:rPr lang="en-IN" altLang="en-US" sz="2400" smtClean="0">
                <a:latin typeface="Arial" charset="0"/>
              </a:rPr>
              <a:t>IV Fluids Supplements</a:t>
            </a:r>
          </a:p>
          <a:p>
            <a:pPr eaLnBrk="1" hangingPunct="1">
              <a:lnSpc>
                <a:spcPct val="200000"/>
              </a:lnSpc>
            </a:pPr>
            <a:r>
              <a:rPr lang="en-IN" altLang="en-US" sz="2400" smtClean="0">
                <a:latin typeface="Arial" charset="0"/>
              </a:rPr>
              <a:t>Analgesics</a:t>
            </a:r>
          </a:p>
          <a:p>
            <a:pPr eaLnBrk="1" hangingPunct="1">
              <a:lnSpc>
                <a:spcPct val="200000"/>
              </a:lnSpc>
            </a:pPr>
            <a:r>
              <a:rPr lang="en-IN" altLang="en-US" sz="2400" smtClean="0">
                <a:latin typeface="Arial" charset="0"/>
              </a:rPr>
              <a:t>Antibiotics</a:t>
            </a:r>
          </a:p>
          <a:p>
            <a:pPr eaLnBrk="1" hangingPunct="1">
              <a:lnSpc>
                <a:spcPct val="200000"/>
              </a:lnSpc>
            </a:pPr>
            <a:r>
              <a:rPr lang="en-IN" altLang="en-US" sz="2400" smtClean="0">
                <a:latin typeface="Arial" charset="0"/>
              </a:rPr>
              <a:t>Appendectomy ( within 24 hours ASAP)</a:t>
            </a:r>
          </a:p>
        </p:txBody>
      </p:sp>
    </p:spTree>
    <p:extLst>
      <p:ext uri="{BB962C8B-B14F-4D97-AF65-F5344CB8AC3E}">
        <p14:creationId xmlns:p14="http://schemas.microsoft.com/office/powerpoint/2010/main" val="17441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10" y="154379"/>
            <a:ext cx="8211541" cy="5789222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Appendicitis </a:t>
            </a:r>
            <a:r>
              <a:rPr lang="en-US" dirty="0"/>
              <a:t>is defined as an inflammation of the inner lining of the vermiform appendix that spreads to its other parts. </a:t>
            </a:r>
            <a:endParaRPr lang="en-US" dirty="0" smtClean="0"/>
          </a:p>
          <a:p>
            <a:pPr marL="0" indent="0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Epidemiology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smtClean="0"/>
              <a:t>Commonest </a:t>
            </a:r>
            <a:r>
              <a:rPr lang="en-US" dirty="0"/>
              <a:t>cause of an acute abdomen and surgical admission in the UK.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Approximately </a:t>
            </a:r>
            <a:r>
              <a:rPr lang="en-US" dirty="0"/>
              <a:t>one in seven people will have an </a:t>
            </a:r>
            <a:r>
              <a:rPr lang="en-US" dirty="0" err="1"/>
              <a:t>appendicectomy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It </a:t>
            </a:r>
            <a:r>
              <a:rPr lang="en-US" dirty="0"/>
              <a:t>most commonly occurs between 10 and 20 years; it is rare under 3 years of age.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32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0011" y="705178"/>
            <a:ext cx="766552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Complications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2000" dirty="0"/>
              <a:t>Abscess formation; </a:t>
            </a:r>
            <a:r>
              <a:rPr lang="en-US" sz="2000" dirty="0" err="1"/>
              <a:t>peri</a:t>
            </a:r>
            <a:r>
              <a:rPr lang="en-US" sz="2000" dirty="0"/>
              <a:t>-appendicular, pelvic or sub-hepatic.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2000" dirty="0"/>
              <a:t>Post-operative collection or abscess.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2000" dirty="0"/>
              <a:t>Wound problems, including infection or </a:t>
            </a:r>
            <a:r>
              <a:rPr lang="en-US" sz="2000" dirty="0" err="1"/>
              <a:t>haematoma</a:t>
            </a:r>
            <a:r>
              <a:rPr lang="en-US" sz="2000" dirty="0"/>
              <a:t>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2000" dirty="0"/>
              <a:t>Intestinal obstruction due to adhesion formation within the abdomen.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2631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8426" y="2967335"/>
            <a:ext cx="364715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Thank you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3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ppendicitis: Early Symptoms, Causes, Treatment, &amp; Surge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39" y="1166504"/>
            <a:ext cx="7433953" cy="555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58234"/>
            <a:ext cx="30414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Anatomy</a:t>
            </a:r>
          </a:p>
        </p:txBody>
      </p:sp>
    </p:spTree>
    <p:extLst>
      <p:ext uri="{BB962C8B-B14F-4D97-AF65-F5344CB8AC3E}">
        <p14:creationId xmlns:p14="http://schemas.microsoft.com/office/powerpoint/2010/main" val="2769676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iseases of the appendix pptx - غير معروف - Muhadhara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7122" cy="459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764375"/>
            <a:ext cx="8847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Anatomical </a:t>
            </a:r>
            <a:r>
              <a:rPr lang="en-US" sz="2400" dirty="0" smtClean="0"/>
              <a:t>variants</a:t>
            </a:r>
          </a:p>
          <a:p>
            <a:r>
              <a:rPr lang="en-US" sz="2400" dirty="0" err="1"/>
              <a:t>Localisation</a:t>
            </a:r>
            <a:r>
              <a:rPr lang="en-US" sz="2400" dirty="0"/>
              <a:t> gives all the symptoms appendicitis – </a:t>
            </a:r>
            <a:endParaRPr lang="en-US" sz="2400" dirty="0" smtClean="0"/>
          </a:p>
          <a:p>
            <a:r>
              <a:rPr lang="en-US" sz="2400" dirty="0" smtClean="0"/>
              <a:t>«</a:t>
            </a:r>
            <a:r>
              <a:rPr lang="en-US" sz="2400" dirty="0"/>
              <a:t>monkey» of all the diseases</a:t>
            </a:r>
          </a:p>
        </p:txBody>
      </p:sp>
    </p:spTree>
    <p:extLst>
      <p:ext uri="{BB962C8B-B14F-4D97-AF65-F5344CB8AC3E}">
        <p14:creationId xmlns:p14="http://schemas.microsoft.com/office/powerpoint/2010/main" val="2402015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56357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Classification – on the stage of destructive changes</a:t>
            </a:r>
          </a:p>
          <a:p>
            <a:r>
              <a:rPr lang="en-US" sz="2400" dirty="0"/>
              <a:t>I. Acute appendicitis</a:t>
            </a:r>
          </a:p>
          <a:p>
            <a:r>
              <a:rPr lang="en-US" sz="2400" dirty="0" smtClean="0"/>
              <a:t>II</a:t>
            </a:r>
            <a:r>
              <a:rPr lang="en-US" sz="2400" dirty="0"/>
              <a:t>. Chronic appendicitis – result of the not operated </a:t>
            </a:r>
            <a:r>
              <a:rPr lang="en-US" sz="2400" dirty="0" smtClean="0"/>
              <a:t>resolved acute </a:t>
            </a:r>
            <a:r>
              <a:rPr lang="en-US" sz="2400" dirty="0"/>
              <a:t>appendicitis.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34" y="2828925"/>
            <a:ext cx="6947065" cy="1909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01708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316" y="73415"/>
            <a:ext cx="84433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Etiology and </a:t>
            </a:r>
            <a:r>
              <a:rPr lang="en-US" dirty="0" smtClean="0"/>
              <a:t>pathogenesis</a:t>
            </a:r>
          </a:p>
          <a:p>
            <a:r>
              <a:rPr lang="en-US" dirty="0" smtClean="0"/>
              <a:t>1</a:t>
            </a:r>
            <a:r>
              <a:rPr lang="en-US" dirty="0"/>
              <a:t>. Mechanical reason - </a:t>
            </a:r>
            <a:r>
              <a:rPr lang="en-US" dirty="0" err="1" smtClean="0"/>
              <a:t>obturation</a:t>
            </a:r>
            <a:r>
              <a:rPr lang="en-US" dirty="0" smtClean="0"/>
              <a:t> </a:t>
            </a:r>
            <a:r>
              <a:rPr lang="en-US" dirty="0"/>
              <a:t>of the appendix lumen</a:t>
            </a:r>
          </a:p>
          <a:p>
            <a:r>
              <a:rPr lang="en-US" dirty="0"/>
              <a:t>(</a:t>
            </a:r>
            <a:r>
              <a:rPr lang="en-US" dirty="0" err="1"/>
              <a:t>coprolythiase</a:t>
            </a:r>
            <a:r>
              <a:rPr lang="en-US" dirty="0"/>
              <a:t>, bending , foreign body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luminal </a:t>
            </a:r>
            <a:r>
              <a:rPr lang="en-US" dirty="0"/>
              <a:t>hypertension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vessels</a:t>
            </a:r>
            <a:r>
              <a:rPr lang="en-US" dirty="0"/>
              <a:t>’ compression, interruption of the venous and lymphatic</a:t>
            </a:r>
          </a:p>
          <a:p>
            <a:pPr algn="ctr"/>
            <a:r>
              <a:rPr lang="en-US" dirty="0"/>
              <a:t>outflow, </a:t>
            </a:r>
            <a:r>
              <a:rPr lang="en-US" dirty="0" err="1"/>
              <a:t>oedema</a:t>
            </a:r>
            <a:r>
              <a:rPr lang="en-US" dirty="0"/>
              <a:t> of the organ’s wall, vessels’ </a:t>
            </a:r>
            <a:r>
              <a:rPr lang="en-US" dirty="0" smtClean="0"/>
              <a:t>thrombosis</a:t>
            </a:r>
          </a:p>
          <a:p>
            <a:pPr algn="ctr"/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loss of the barrier function of the mucous</a:t>
            </a:r>
          </a:p>
          <a:p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penetration </a:t>
            </a:r>
            <a:r>
              <a:rPr lang="en-US" dirty="0"/>
              <a:t>of the intestinal flora into the wall of the appendix</a:t>
            </a:r>
          </a:p>
          <a:p>
            <a:pPr algn="ctr"/>
            <a:r>
              <a:rPr lang="en-US" dirty="0"/>
              <a:t>mural </a:t>
            </a:r>
            <a:r>
              <a:rPr lang="en-US" dirty="0" smtClean="0"/>
              <a:t>destruction</a:t>
            </a:r>
          </a:p>
          <a:p>
            <a:pPr algn="ctr"/>
            <a:endParaRPr lang="en-US" dirty="0"/>
          </a:p>
          <a:p>
            <a:r>
              <a:rPr lang="en-US" dirty="0"/>
              <a:t>2. Vascular </a:t>
            </a:r>
            <a:r>
              <a:rPr lang="en-US" dirty="0" smtClean="0"/>
              <a:t>reason</a:t>
            </a:r>
            <a:endParaRPr lang="en-US" dirty="0"/>
          </a:p>
          <a:p>
            <a:r>
              <a:rPr lang="en-US" dirty="0"/>
              <a:t>3. Infectious reason </a:t>
            </a:r>
          </a:p>
        </p:txBody>
      </p:sp>
      <p:sp>
        <p:nvSpPr>
          <p:cNvPr id="3" name="Down Arrow 2"/>
          <p:cNvSpPr/>
          <p:nvPr/>
        </p:nvSpPr>
        <p:spPr>
          <a:xfrm>
            <a:off x="3948886" y="942931"/>
            <a:ext cx="558141" cy="48920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3887874" y="1989632"/>
            <a:ext cx="654233" cy="48920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984511" y="3163310"/>
            <a:ext cx="654233" cy="48920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961644" y="3966476"/>
            <a:ext cx="654233" cy="48920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8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692" y="473517"/>
            <a:ext cx="88174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Clinical </a:t>
            </a:r>
            <a:r>
              <a:rPr lang="en-US" b="1" dirty="0" smtClean="0"/>
              <a:t>features/</a:t>
            </a:r>
            <a:r>
              <a:rPr lang="en-US" dirty="0"/>
              <a:t>Can vary a lot, considering anatomical variations of the appendix position</a:t>
            </a:r>
          </a:p>
          <a:p>
            <a:endParaRPr lang="en-US" dirty="0"/>
          </a:p>
          <a:p>
            <a:r>
              <a:rPr lang="en-US" b="1" dirty="0"/>
              <a:t>Abdominal pain</a:t>
            </a:r>
            <a:endParaRPr lang="en-US" dirty="0"/>
          </a:p>
          <a:p>
            <a:pPr lvl="0"/>
            <a:r>
              <a:rPr lang="en-US" dirty="0"/>
              <a:t>Initially vague, colicky central abdominal pain.</a:t>
            </a:r>
          </a:p>
          <a:p>
            <a:pPr lvl="0"/>
            <a:r>
              <a:rPr lang="en-US" dirty="0"/>
              <a:t>Visceral pain caused by luminal obstruction of the appendix and stretch of the visceral peritoneum.</a:t>
            </a:r>
          </a:p>
          <a:p>
            <a:pPr lvl="0"/>
            <a:r>
              <a:rPr lang="en-US" dirty="0" err="1"/>
              <a:t>Localising</a:t>
            </a:r>
            <a:r>
              <a:rPr lang="en-US" dirty="0"/>
              <a:t> to the right iliac fossa and becoming constant.</a:t>
            </a:r>
          </a:p>
          <a:p>
            <a:pPr lvl="0"/>
            <a:r>
              <a:rPr lang="en-US" dirty="0"/>
              <a:t>The pain changes as the parietal peritoneum becomes involved.</a:t>
            </a:r>
          </a:p>
          <a:p>
            <a:pPr lvl="0"/>
            <a:r>
              <a:rPr lang="en-US" dirty="0"/>
              <a:t>Usually accompanied by a low-grade fever, nausea, vomiting and anorexia.</a:t>
            </a:r>
          </a:p>
          <a:p>
            <a:pPr lvl="0"/>
            <a:r>
              <a:rPr lang="en-US" dirty="0"/>
              <a:t>The appendix position varies and can result in different symptoms; for example a pelvic appendix may cause urinary symptoms or </a:t>
            </a:r>
            <a:r>
              <a:rPr lang="en-US" dirty="0" err="1"/>
              <a:t>diarrhoea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On examination there may be general signs of sepsis:</a:t>
            </a:r>
          </a:p>
          <a:p>
            <a:pPr lvl="0"/>
            <a:r>
              <a:rPr lang="en-US" dirty="0"/>
              <a:t>Usually a low-grade pyrexia initially, which may spike up to 38–39°C in the presence of perforation or abscess formation.</a:t>
            </a:r>
          </a:p>
          <a:p>
            <a:pPr lvl="0"/>
            <a:r>
              <a:rPr lang="en-US" dirty="0"/>
              <a:t>There may be tachycardia, flushing and evidence of dehydration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9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0971" y="497406"/>
            <a:ext cx="70717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Pain irradiations </a:t>
            </a:r>
            <a:r>
              <a:rPr lang="en-US" sz="2400" dirty="0" smtClean="0"/>
              <a:t> </a:t>
            </a:r>
            <a:r>
              <a:rPr lang="en-US" sz="2400" dirty="0"/>
              <a:t>into </a:t>
            </a:r>
            <a:r>
              <a:rPr lang="en-US" sz="2400" dirty="0" smtClean="0"/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perineum – if pelvic </a:t>
            </a:r>
            <a:r>
              <a:rPr lang="en-US" sz="2400" dirty="0" err="1" smtClean="0"/>
              <a:t>localisation</a:t>
            </a:r>
            <a:r>
              <a:rPr lang="en-US" sz="2400" dirty="0" smtClean="0"/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 smtClean="0"/>
              <a:t>right </a:t>
            </a:r>
            <a:r>
              <a:rPr lang="en-US" sz="2400" dirty="0"/>
              <a:t>lumbar region </a:t>
            </a:r>
            <a:r>
              <a:rPr lang="en-US" sz="2400" dirty="0" smtClean="0"/>
              <a:t>– </a:t>
            </a:r>
            <a:r>
              <a:rPr lang="en-US" sz="2400" dirty="0"/>
              <a:t>if retroperitoneal </a:t>
            </a:r>
            <a:r>
              <a:rPr lang="en-US" sz="2400" dirty="0" err="1" smtClean="0"/>
              <a:t>localisation</a:t>
            </a:r>
            <a:r>
              <a:rPr lang="en-US" sz="2400" dirty="0" smtClean="0"/>
              <a:t> right flank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 smtClean="0"/>
              <a:t>right </a:t>
            </a:r>
            <a:r>
              <a:rPr lang="en-US" sz="2400" dirty="0" err="1"/>
              <a:t>hypochondrium</a:t>
            </a:r>
            <a:r>
              <a:rPr lang="en-US" sz="2400" dirty="0"/>
              <a:t> – </a:t>
            </a:r>
            <a:r>
              <a:rPr lang="en-US" sz="2400" dirty="0" smtClean="0"/>
              <a:t>if </a:t>
            </a:r>
            <a:r>
              <a:rPr lang="en-US" sz="2400" dirty="0" err="1"/>
              <a:t>retrocecal</a:t>
            </a:r>
            <a:r>
              <a:rPr lang="en-US" sz="2400" dirty="0"/>
              <a:t> </a:t>
            </a:r>
            <a:r>
              <a:rPr lang="en-US" sz="2400" dirty="0" err="1"/>
              <a:t>localisation</a:t>
            </a:r>
            <a:r>
              <a:rPr lang="en-US" sz="2400" dirty="0"/>
              <a:t> </a:t>
            </a:r>
            <a:endParaRPr lang="en-US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 err="1"/>
              <a:t>mesogastrium</a:t>
            </a:r>
            <a:r>
              <a:rPr lang="en-US" sz="2400" dirty="0"/>
              <a:t> - if median </a:t>
            </a:r>
            <a:r>
              <a:rPr lang="en-US" sz="2400" dirty="0" err="1"/>
              <a:t>localisation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25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54007"/>
            <a:ext cx="86927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Abdominal examination</a:t>
            </a:r>
            <a:endParaRPr lang="en-US" dirty="0"/>
          </a:p>
          <a:p>
            <a:pPr lvl="0"/>
            <a:r>
              <a:rPr lang="en-US" dirty="0"/>
              <a:t>Tenderness over </a:t>
            </a:r>
            <a:r>
              <a:rPr lang="en-US" dirty="0" err="1"/>
              <a:t>McBurney’s</a:t>
            </a:r>
            <a:r>
              <a:rPr lang="en-US" dirty="0"/>
              <a:t> point is the usual feature.</a:t>
            </a:r>
          </a:p>
          <a:p>
            <a:pPr lvl="0"/>
            <a:r>
              <a:rPr lang="en-US" dirty="0"/>
              <a:t>There may also be signs of peritoneal inflammation, including:</a:t>
            </a:r>
          </a:p>
          <a:p>
            <a:pPr lvl="0"/>
            <a:r>
              <a:rPr lang="en-US" dirty="0"/>
              <a:t>Guarding, tenderness on percussion, pain on coughing or other movement.</a:t>
            </a:r>
          </a:p>
          <a:p>
            <a:pPr lvl="0"/>
            <a:r>
              <a:rPr lang="en-US" dirty="0"/>
              <a:t>Signs of </a:t>
            </a:r>
            <a:r>
              <a:rPr lang="en-US" dirty="0" err="1"/>
              <a:t>generalised</a:t>
            </a:r>
            <a:r>
              <a:rPr lang="en-US" dirty="0"/>
              <a:t> peritonitis may develop as the illness progresses with abdominal rigidity.</a:t>
            </a:r>
          </a:p>
          <a:p>
            <a:pPr lvl="0"/>
            <a:r>
              <a:rPr lang="en-US" dirty="0" err="1"/>
              <a:t>Rovsing’s</a:t>
            </a:r>
            <a:r>
              <a:rPr lang="en-US" dirty="0"/>
              <a:t> sign: Pain is felt in the RIF when pressure is applied to the LIF.</a:t>
            </a:r>
          </a:p>
          <a:p>
            <a:pPr lvl="0"/>
            <a:r>
              <a:rPr lang="en-US" dirty="0"/>
              <a:t>There must also be RIF tenderness for this sign to be positive.</a:t>
            </a:r>
          </a:p>
          <a:p>
            <a:pPr lvl="0"/>
            <a:r>
              <a:rPr lang="en-US" dirty="0"/>
              <a:t>Psoas sign: The patient keeps his or her hip in flexion to relieve his or her pain.</a:t>
            </a:r>
          </a:p>
          <a:p>
            <a:pPr lvl="0"/>
            <a:r>
              <a:rPr lang="en-US" dirty="0"/>
              <a:t>The appendix is anatomically adjacent to the psoas muscle, which is involved in hip flexion.</a:t>
            </a:r>
          </a:p>
          <a:p>
            <a:pPr lvl="0"/>
            <a:r>
              <a:rPr lang="en-US" dirty="0"/>
              <a:t>PR examination may reveal tenderness </a:t>
            </a:r>
            <a:r>
              <a:rPr lang="en-US" dirty="0" err="1"/>
              <a:t>anterolaterally</a:t>
            </a:r>
            <a:r>
              <a:rPr lang="en-US" dirty="0"/>
              <a:t> on the right.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36252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672</TotalTime>
  <Words>539</Words>
  <Application>Microsoft Office PowerPoint</Application>
  <PresentationFormat>On-screen Show (4:3)</PresentationFormat>
  <Paragraphs>126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Breeze</vt:lpstr>
      <vt:lpstr>Appendicitis: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ALVARADO SCORING SYSTEM SYMPTOMS SCORE</vt:lpstr>
      <vt:lpstr>PowerPoint Presentation</vt:lpstr>
      <vt:lpstr>PowerPoint Presentation</vt:lpstr>
      <vt:lpstr>Indications of Appendectomy</vt:lpstr>
      <vt:lpstr>Incisions in appendectomy</vt:lpstr>
      <vt:lpstr>Treatment</vt:lpstr>
      <vt:lpstr>PowerPoint Presentation</vt:lpstr>
      <vt:lpstr>PowerPoint Presentation</vt:lpstr>
    </vt:vector>
  </TitlesOfParts>
  <Company>VCU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Therese M Duane</dc:creator>
  <cp:lastModifiedBy>DR.Ahmed Saker 2o1O</cp:lastModifiedBy>
  <cp:revision>52</cp:revision>
  <dcterms:created xsi:type="dcterms:W3CDTF">2015-03-07T22:27:25Z</dcterms:created>
  <dcterms:modified xsi:type="dcterms:W3CDTF">2023-03-07T05:41:59Z</dcterms:modified>
</cp:coreProperties>
</file>