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6" r:id="rId2"/>
    <p:sldId id="262" r:id="rId3"/>
    <p:sldId id="257" r:id="rId4"/>
    <p:sldId id="259" r:id="rId5"/>
    <p:sldId id="260" r:id="rId6"/>
    <p:sldId id="261" r:id="rId7"/>
    <p:sldId id="263" r:id="rId8"/>
    <p:sldId id="270" r:id="rId9"/>
    <p:sldId id="264" r:id="rId10"/>
    <p:sldId id="272" r:id="rId11"/>
    <p:sldId id="274" r:id="rId12"/>
    <p:sldId id="275" r:id="rId13"/>
    <p:sldId id="276" r:id="rId14"/>
    <p:sldId id="27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15D85C-0A0E-468A-8327-7D40588AA4B2}" type="datetimeFigureOut">
              <a:rPr lang="en-US" smtClean="0"/>
              <a:t>11/21/2023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79F595-3E61-4932-8639-F2DC5060DF66}" type="slidenum">
              <a:rPr lang="en-US" smtClean="0"/>
              <a:t>‹#›</a:t>
            </a:fld>
            <a:endParaRPr lang="en-US"/>
          </a:p>
        </p:txBody>
      </p:sp>
    </p:spTree>
    <p:extLst>
      <p:ext uri="{BB962C8B-B14F-4D97-AF65-F5344CB8AC3E}">
        <p14:creationId xmlns:p14="http://schemas.microsoft.com/office/powerpoint/2010/main" val="3207821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308DF-308E-4741-5EB1-3E572A703F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263753-1C0A-FAA2-84B9-03E47A1847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265DBE-0A5A-964C-FBD9-9120B252E0A1}"/>
              </a:ext>
            </a:extLst>
          </p:cNvPr>
          <p:cNvSpPr>
            <a:spLocks noGrp="1"/>
          </p:cNvSpPr>
          <p:nvPr>
            <p:ph type="dt" sz="half" idx="10"/>
          </p:nvPr>
        </p:nvSpPr>
        <p:spPr/>
        <p:txBody>
          <a:bodyPr/>
          <a:lstStyle/>
          <a:p>
            <a:fld id="{9CA7F2A5-3C88-4EC9-8BBB-D858075D2450}" type="datetime1">
              <a:rPr lang="en-US" smtClean="0"/>
              <a:t>11/21/2023</a:t>
            </a:fld>
            <a:endParaRPr lang="en-US"/>
          </a:p>
        </p:txBody>
      </p:sp>
      <p:sp>
        <p:nvSpPr>
          <p:cNvPr id="5" name="Footer Placeholder 4">
            <a:extLst>
              <a:ext uri="{FF2B5EF4-FFF2-40B4-BE49-F238E27FC236}">
                <a16:creationId xmlns:a16="http://schemas.microsoft.com/office/drawing/2014/main" id="{A193F4B0-1F63-F464-B48A-D4822F219C83}"/>
              </a:ext>
            </a:extLst>
          </p:cNvPr>
          <p:cNvSpPr>
            <a:spLocks noGrp="1"/>
          </p:cNvSpPr>
          <p:nvPr>
            <p:ph type="ftr" sz="quarter" idx="11"/>
          </p:nvPr>
        </p:nvSpPr>
        <p:spPr/>
        <p:txBody>
          <a:bodyPr/>
          <a:lstStyle/>
          <a:p>
            <a:r>
              <a:rPr lang="en-US"/>
              <a:t>Ali Albakaa</a:t>
            </a:r>
          </a:p>
        </p:txBody>
      </p:sp>
      <p:sp>
        <p:nvSpPr>
          <p:cNvPr id="6" name="Slide Number Placeholder 5">
            <a:extLst>
              <a:ext uri="{FF2B5EF4-FFF2-40B4-BE49-F238E27FC236}">
                <a16:creationId xmlns:a16="http://schemas.microsoft.com/office/drawing/2014/main" id="{F0504780-2A18-6FB8-385F-06502D4045AF}"/>
              </a:ext>
            </a:extLst>
          </p:cNvPr>
          <p:cNvSpPr>
            <a:spLocks noGrp="1"/>
          </p:cNvSpPr>
          <p:nvPr>
            <p:ph type="sldNum" sz="quarter" idx="12"/>
          </p:nvPr>
        </p:nvSpPr>
        <p:spPr/>
        <p:txBody>
          <a:bodyPr/>
          <a:lstStyle/>
          <a:p>
            <a:fld id="{F51841A7-9399-40DE-9AB0-4CE4590EC15D}" type="slidenum">
              <a:rPr lang="en-US" smtClean="0"/>
              <a:t>‹#›</a:t>
            </a:fld>
            <a:endParaRPr lang="en-US"/>
          </a:p>
        </p:txBody>
      </p:sp>
    </p:spTree>
    <p:extLst>
      <p:ext uri="{BB962C8B-B14F-4D97-AF65-F5344CB8AC3E}">
        <p14:creationId xmlns:p14="http://schemas.microsoft.com/office/powerpoint/2010/main" val="2058091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986F4-80DA-D171-11B8-293BF092F0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75FC63-4F40-CAC3-3A09-B1776D4BC0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8AF967-00DB-2113-F637-F0703C353A6B}"/>
              </a:ext>
            </a:extLst>
          </p:cNvPr>
          <p:cNvSpPr>
            <a:spLocks noGrp="1"/>
          </p:cNvSpPr>
          <p:nvPr>
            <p:ph type="dt" sz="half" idx="10"/>
          </p:nvPr>
        </p:nvSpPr>
        <p:spPr/>
        <p:txBody>
          <a:bodyPr/>
          <a:lstStyle/>
          <a:p>
            <a:fld id="{030DD8E9-43B1-40FE-B5D7-1373D0E0F056}" type="datetime1">
              <a:rPr lang="en-US" smtClean="0"/>
              <a:t>11/21/2023</a:t>
            </a:fld>
            <a:endParaRPr lang="en-US"/>
          </a:p>
        </p:txBody>
      </p:sp>
      <p:sp>
        <p:nvSpPr>
          <p:cNvPr id="5" name="Footer Placeholder 4">
            <a:extLst>
              <a:ext uri="{FF2B5EF4-FFF2-40B4-BE49-F238E27FC236}">
                <a16:creationId xmlns:a16="http://schemas.microsoft.com/office/drawing/2014/main" id="{2980CEAB-0DFF-3C88-1565-813767FEB1C5}"/>
              </a:ext>
            </a:extLst>
          </p:cNvPr>
          <p:cNvSpPr>
            <a:spLocks noGrp="1"/>
          </p:cNvSpPr>
          <p:nvPr>
            <p:ph type="ftr" sz="quarter" idx="11"/>
          </p:nvPr>
        </p:nvSpPr>
        <p:spPr/>
        <p:txBody>
          <a:bodyPr/>
          <a:lstStyle/>
          <a:p>
            <a:r>
              <a:rPr lang="en-US"/>
              <a:t>Ali Albakaa</a:t>
            </a:r>
          </a:p>
        </p:txBody>
      </p:sp>
      <p:sp>
        <p:nvSpPr>
          <p:cNvPr id="6" name="Slide Number Placeholder 5">
            <a:extLst>
              <a:ext uri="{FF2B5EF4-FFF2-40B4-BE49-F238E27FC236}">
                <a16:creationId xmlns:a16="http://schemas.microsoft.com/office/drawing/2014/main" id="{689F8AB5-A25D-4F28-ABF7-BF5234FC8C15}"/>
              </a:ext>
            </a:extLst>
          </p:cNvPr>
          <p:cNvSpPr>
            <a:spLocks noGrp="1"/>
          </p:cNvSpPr>
          <p:nvPr>
            <p:ph type="sldNum" sz="quarter" idx="12"/>
          </p:nvPr>
        </p:nvSpPr>
        <p:spPr/>
        <p:txBody>
          <a:bodyPr/>
          <a:lstStyle/>
          <a:p>
            <a:fld id="{F51841A7-9399-40DE-9AB0-4CE4590EC15D}" type="slidenum">
              <a:rPr lang="en-US" smtClean="0"/>
              <a:t>‹#›</a:t>
            </a:fld>
            <a:endParaRPr lang="en-US"/>
          </a:p>
        </p:txBody>
      </p:sp>
    </p:spTree>
    <p:extLst>
      <p:ext uri="{BB962C8B-B14F-4D97-AF65-F5344CB8AC3E}">
        <p14:creationId xmlns:p14="http://schemas.microsoft.com/office/powerpoint/2010/main" val="134027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D91249-FB64-7422-A0CB-D303C4455E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8D230A-34A3-7E3C-D479-B5201715D9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842F0F-A99D-51EA-EA89-4EF7101C7201}"/>
              </a:ext>
            </a:extLst>
          </p:cNvPr>
          <p:cNvSpPr>
            <a:spLocks noGrp="1"/>
          </p:cNvSpPr>
          <p:nvPr>
            <p:ph type="dt" sz="half" idx="10"/>
          </p:nvPr>
        </p:nvSpPr>
        <p:spPr/>
        <p:txBody>
          <a:bodyPr/>
          <a:lstStyle/>
          <a:p>
            <a:fld id="{86B54569-CBF2-4E11-BB11-0556F8041446}" type="datetime1">
              <a:rPr lang="en-US" smtClean="0"/>
              <a:t>11/21/2023</a:t>
            </a:fld>
            <a:endParaRPr lang="en-US"/>
          </a:p>
        </p:txBody>
      </p:sp>
      <p:sp>
        <p:nvSpPr>
          <p:cNvPr id="5" name="Footer Placeholder 4">
            <a:extLst>
              <a:ext uri="{FF2B5EF4-FFF2-40B4-BE49-F238E27FC236}">
                <a16:creationId xmlns:a16="http://schemas.microsoft.com/office/drawing/2014/main" id="{117E9F68-A5DD-0DBE-84C2-2A7A88542BC5}"/>
              </a:ext>
            </a:extLst>
          </p:cNvPr>
          <p:cNvSpPr>
            <a:spLocks noGrp="1"/>
          </p:cNvSpPr>
          <p:nvPr>
            <p:ph type="ftr" sz="quarter" idx="11"/>
          </p:nvPr>
        </p:nvSpPr>
        <p:spPr/>
        <p:txBody>
          <a:bodyPr/>
          <a:lstStyle/>
          <a:p>
            <a:r>
              <a:rPr lang="en-US"/>
              <a:t>Ali Albakaa</a:t>
            </a:r>
          </a:p>
        </p:txBody>
      </p:sp>
      <p:sp>
        <p:nvSpPr>
          <p:cNvPr id="6" name="Slide Number Placeholder 5">
            <a:extLst>
              <a:ext uri="{FF2B5EF4-FFF2-40B4-BE49-F238E27FC236}">
                <a16:creationId xmlns:a16="http://schemas.microsoft.com/office/drawing/2014/main" id="{B974C250-A693-4E4B-3B28-E626420B6A65}"/>
              </a:ext>
            </a:extLst>
          </p:cNvPr>
          <p:cNvSpPr>
            <a:spLocks noGrp="1"/>
          </p:cNvSpPr>
          <p:nvPr>
            <p:ph type="sldNum" sz="quarter" idx="12"/>
          </p:nvPr>
        </p:nvSpPr>
        <p:spPr/>
        <p:txBody>
          <a:bodyPr/>
          <a:lstStyle/>
          <a:p>
            <a:fld id="{F51841A7-9399-40DE-9AB0-4CE4590EC15D}" type="slidenum">
              <a:rPr lang="en-US" smtClean="0"/>
              <a:t>‹#›</a:t>
            </a:fld>
            <a:endParaRPr lang="en-US"/>
          </a:p>
        </p:txBody>
      </p:sp>
    </p:spTree>
    <p:extLst>
      <p:ext uri="{BB962C8B-B14F-4D97-AF65-F5344CB8AC3E}">
        <p14:creationId xmlns:p14="http://schemas.microsoft.com/office/powerpoint/2010/main" val="2788023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C9960-F705-ECC8-1A5C-5959ADF823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14FF37-67BA-C153-3CFC-6CF60398A3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9E83BF-D38C-D9FC-5AFA-37B060ACE84B}"/>
              </a:ext>
            </a:extLst>
          </p:cNvPr>
          <p:cNvSpPr>
            <a:spLocks noGrp="1"/>
          </p:cNvSpPr>
          <p:nvPr>
            <p:ph type="dt" sz="half" idx="10"/>
          </p:nvPr>
        </p:nvSpPr>
        <p:spPr/>
        <p:txBody>
          <a:bodyPr/>
          <a:lstStyle/>
          <a:p>
            <a:fld id="{5324863F-9CAB-4873-9A50-25A041BCE9C6}" type="datetime1">
              <a:rPr lang="en-US" smtClean="0"/>
              <a:t>11/21/2023</a:t>
            </a:fld>
            <a:endParaRPr lang="en-US"/>
          </a:p>
        </p:txBody>
      </p:sp>
      <p:sp>
        <p:nvSpPr>
          <p:cNvPr id="5" name="Footer Placeholder 4">
            <a:extLst>
              <a:ext uri="{FF2B5EF4-FFF2-40B4-BE49-F238E27FC236}">
                <a16:creationId xmlns:a16="http://schemas.microsoft.com/office/drawing/2014/main" id="{904C1979-6FB2-CE81-C779-8A526FD8E8E3}"/>
              </a:ext>
            </a:extLst>
          </p:cNvPr>
          <p:cNvSpPr>
            <a:spLocks noGrp="1"/>
          </p:cNvSpPr>
          <p:nvPr>
            <p:ph type="ftr" sz="quarter" idx="11"/>
          </p:nvPr>
        </p:nvSpPr>
        <p:spPr/>
        <p:txBody>
          <a:bodyPr/>
          <a:lstStyle/>
          <a:p>
            <a:r>
              <a:rPr lang="en-US"/>
              <a:t>Ali Albakaa</a:t>
            </a:r>
          </a:p>
        </p:txBody>
      </p:sp>
      <p:sp>
        <p:nvSpPr>
          <p:cNvPr id="6" name="Slide Number Placeholder 5">
            <a:extLst>
              <a:ext uri="{FF2B5EF4-FFF2-40B4-BE49-F238E27FC236}">
                <a16:creationId xmlns:a16="http://schemas.microsoft.com/office/drawing/2014/main" id="{F0540174-85E1-AD10-E53B-D25ED5F75D98}"/>
              </a:ext>
            </a:extLst>
          </p:cNvPr>
          <p:cNvSpPr>
            <a:spLocks noGrp="1"/>
          </p:cNvSpPr>
          <p:nvPr>
            <p:ph type="sldNum" sz="quarter" idx="12"/>
          </p:nvPr>
        </p:nvSpPr>
        <p:spPr/>
        <p:txBody>
          <a:bodyPr/>
          <a:lstStyle/>
          <a:p>
            <a:fld id="{F51841A7-9399-40DE-9AB0-4CE4590EC15D}" type="slidenum">
              <a:rPr lang="en-US" smtClean="0"/>
              <a:t>‹#›</a:t>
            </a:fld>
            <a:endParaRPr lang="en-US"/>
          </a:p>
        </p:txBody>
      </p:sp>
    </p:spTree>
    <p:extLst>
      <p:ext uri="{BB962C8B-B14F-4D97-AF65-F5344CB8AC3E}">
        <p14:creationId xmlns:p14="http://schemas.microsoft.com/office/powerpoint/2010/main" val="154114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CFC37-0658-E4D3-2200-74CD954678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EF39C1-3A96-0BA9-FEC3-844975DA1E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409BD7-5555-1E4A-0E0C-863146E15BE1}"/>
              </a:ext>
            </a:extLst>
          </p:cNvPr>
          <p:cNvSpPr>
            <a:spLocks noGrp="1"/>
          </p:cNvSpPr>
          <p:nvPr>
            <p:ph type="dt" sz="half" idx="10"/>
          </p:nvPr>
        </p:nvSpPr>
        <p:spPr/>
        <p:txBody>
          <a:bodyPr/>
          <a:lstStyle/>
          <a:p>
            <a:fld id="{1F4A4FCB-FB5A-4BDC-8B4E-5AD01464DA2A}" type="datetime1">
              <a:rPr lang="en-US" smtClean="0"/>
              <a:t>11/21/2023</a:t>
            </a:fld>
            <a:endParaRPr lang="en-US"/>
          </a:p>
        </p:txBody>
      </p:sp>
      <p:sp>
        <p:nvSpPr>
          <p:cNvPr id="5" name="Footer Placeholder 4">
            <a:extLst>
              <a:ext uri="{FF2B5EF4-FFF2-40B4-BE49-F238E27FC236}">
                <a16:creationId xmlns:a16="http://schemas.microsoft.com/office/drawing/2014/main" id="{57670E54-1637-DB5B-A078-083A778E6319}"/>
              </a:ext>
            </a:extLst>
          </p:cNvPr>
          <p:cNvSpPr>
            <a:spLocks noGrp="1"/>
          </p:cNvSpPr>
          <p:nvPr>
            <p:ph type="ftr" sz="quarter" idx="11"/>
          </p:nvPr>
        </p:nvSpPr>
        <p:spPr/>
        <p:txBody>
          <a:bodyPr/>
          <a:lstStyle/>
          <a:p>
            <a:r>
              <a:rPr lang="en-US"/>
              <a:t>Ali Albakaa</a:t>
            </a:r>
          </a:p>
        </p:txBody>
      </p:sp>
      <p:sp>
        <p:nvSpPr>
          <p:cNvPr id="6" name="Slide Number Placeholder 5">
            <a:extLst>
              <a:ext uri="{FF2B5EF4-FFF2-40B4-BE49-F238E27FC236}">
                <a16:creationId xmlns:a16="http://schemas.microsoft.com/office/drawing/2014/main" id="{D2251FF8-E913-298C-4F6C-FA41DE685AF8}"/>
              </a:ext>
            </a:extLst>
          </p:cNvPr>
          <p:cNvSpPr>
            <a:spLocks noGrp="1"/>
          </p:cNvSpPr>
          <p:nvPr>
            <p:ph type="sldNum" sz="quarter" idx="12"/>
          </p:nvPr>
        </p:nvSpPr>
        <p:spPr/>
        <p:txBody>
          <a:bodyPr/>
          <a:lstStyle/>
          <a:p>
            <a:fld id="{F51841A7-9399-40DE-9AB0-4CE4590EC15D}" type="slidenum">
              <a:rPr lang="en-US" smtClean="0"/>
              <a:t>‹#›</a:t>
            </a:fld>
            <a:endParaRPr lang="en-US"/>
          </a:p>
        </p:txBody>
      </p:sp>
    </p:spTree>
    <p:extLst>
      <p:ext uri="{BB962C8B-B14F-4D97-AF65-F5344CB8AC3E}">
        <p14:creationId xmlns:p14="http://schemas.microsoft.com/office/powerpoint/2010/main" val="611030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1B34B-D6C7-9F07-FFD7-5EA24FE7C1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B98E09-2863-1F89-E690-366ED890A0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B0967F-8B8B-8FA2-09F2-0DF152BB39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15DB6D-1BA8-9D2C-4567-5A9C88D2A8E5}"/>
              </a:ext>
            </a:extLst>
          </p:cNvPr>
          <p:cNvSpPr>
            <a:spLocks noGrp="1"/>
          </p:cNvSpPr>
          <p:nvPr>
            <p:ph type="dt" sz="half" idx="10"/>
          </p:nvPr>
        </p:nvSpPr>
        <p:spPr/>
        <p:txBody>
          <a:bodyPr/>
          <a:lstStyle/>
          <a:p>
            <a:fld id="{B78560C4-692D-4D6B-9213-5560EF93749E}" type="datetime1">
              <a:rPr lang="en-US" smtClean="0"/>
              <a:t>11/21/2023</a:t>
            </a:fld>
            <a:endParaRPr lang="en-US"/>
          </a:p>
        </p:txBody>
      </p:sp>
      <p:sp>
        <p:nvSpPr>
          <p:cNvPr id="6" name="Footer Placeholder 5">
            <a:extLst>
              <a:ext uri="{FF2B5EF4-FFF2-40B4-BE49-F238E27FC236}">
                <a16:creationId xmlns:a16="http://schemas.microsoft.com/office/drawing/2014/main" id="{3DF182C7-E9B6-49D7-9A91-E9767AFE9509}"/>
              </a:ext>
            </a:extLst>
          </p:cNvPr>
          <p:cNvSpPr>
            <a:spLocks noGrp="1"/>
          </p:cNvSpPr>
          <p:nvPr>
            <p:ph type="ftr" sz="quarter" idx="11"/>
          </p:nvPr>
        </p:nvSpPr>
        <p:spPr/>
        <p:txBody>
          <a:bodyPr/>
          <a:lstStyle/>
          <a:p>
            <a:r>
              <a:rPr lang="en-US"/>
              <a:t>Ali Albakaa</a:t>
            </a:r>
          </a:p>
        </p:txBody>
      </p:sp>
      <p:sp>
        <p:nvSpPr>
          <p:cNvPr id="7" name="Slide Number Placeholder 6">
            <a:extLst>
              <a:ext uri="{FF2B5EF4-FFF2-40B4-BE49-F238E27FC236}">
                <a16:creationId xmlns:a16="http://schemas.microsoft.com/office/drawing/2014/main" id="{CC586C9A-249B-5F29-3E8C-984A426CC927}"/>
              </a:ext>
            </a:extLst>
          </p:cNvPr>
          <p:cNvSpPr>
            <a:spLocks noGrp="1"/>
          </p:cNvSpPr>
          <p:nvPr>
            <p:ph type="sldNum" sz="quarter" idx="12"/>
          </p:nvPr>
        </p:nvSpPr>
        <p:spPr/>
        <p:txBody>
          <a:bodyPr/>
          <a:lstStyle/>
          <a:p>
            <a:fld id="{F51841A7-9399-40DE-9AB0-4CE4590EC15D}" type="slidenum">
              <a:rPr lang="en-US" smtClean="0"/>
              <a:t>‹#›</a:t>
            </a:fld>
            <a:endParaRPr lang="en-US"/>
          </a:p>
        </p:txBody>
      </p:sp>
    </p:spTree>
    <p:extLst>
      <p:ext uri="{BB962C8B-B14F-4D97-AF65-F5344CB8AC3E}">
        <p14:creationId xmlns:p14="http://schemas.microsoft.com/office/powerpoint/2010/main" val="1771427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CD7F4-2BE8-4001-BBA9-2E516BC1E1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78201E-1EAF-879A-0332-133D120594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D9B583-AB6F-2C30-9FC8-33CC7A2E5B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466028-655E-466E-9CDE-FD459BC393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B56D72-A24A-A6D5-4445-7F802B35B2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2A3EFE-3EA6-DB81-E58B-4CC316B4EAF4}"/>
              </a:ext>
            </a:extLst>
          </p:cNvPr>
          <p:cNvSpPr>
            <a:spLocks noGrp="1"/>
          </p:cNvSpPr>
          <p:nvPr>
            <p:ph type="dt" sz="half" idx="10"/>
          </p:nvPr>
        </p:nvSpPr>
        <p:spPr/>
        <p:txBody>
          <a:bodyPr/>
          <a:lstStyle/>
          <a:p>
            <a:fld id="{E632D915-6D83-4314-87CC-A0C4C8997BE4}" type="datetime1">
              <a:rPr lang="en-US" smtClean="0"/>
              <a:t>11/21/2023</a:t>
            </a:fld>
            <a:endParaRPr lang="en-US"/>
          </a:p>
        </p:txBody>
      </p:sp>
      <p:sp>
        <p:nvSpPr>
          <p:cNvPr id="8" name="Footer Placeholder 7">
            <a:extLst>
              <a:ext uri="{FF2B5EF4-FFF2-40B4-BE49-F238E27FC236}">
                <a16:creationId xmlns:a16="http://schemas.microsoft.com/office/drawing/2014/main" id="{AE44E977-C14D-38B7-6866-5F5AABD1075C}"/>
              </a:ext>
            </a:extLst>
          </p:cNvPr>
          <p:cNvSpPr>
            <a:spLocks noGrp="1"/>
          </p:cNvSpPr>
          <p:nvPr>
            <p:ph type="ftr" sz="quarter" idx="11"/>
          </p:nvPr>
        </p:nvSpPr>
        <p:spPr/>
        <p:txBody>
          <a:bodyPr/>
          <a:lstStyle/>
          <a:p>
            <a:r>
              <a:rPr lang="en-US"/>
              <a:t>Ali Albakaa</a:t>
            </a:r>
          </a:p>
        </p:txBody>
      </p:sp>
      <p:sp>
        <p:nvSpPr>
          <p:cNvPr id="9" name="Slide Number Placeholder 8">
            <a:extLst>
              <a:ext uri="{FF2B5EF4-FFF2-40B4-BE49-F238E27FC236}">
                <a16:creationId xmlns:a16="http://schemas.microsoft.com/office/drawing/2014/main" id="{D05627FA-5C33-D7EF-6122-D793564D8CBA}"/>
              </a:ext>
            </a:extLst>
          </p:cNvPr>
          <p:cNvSpPr>
            <a:spLocks noGrp="1"/>
          </p:cNvSpPr>
          <p:nvPr>
            <p:ph type="sldNum" sz="quarter" idx="12"/>
          </p:nvPr>
        </p:nvSpPr>
        <p:spPr/>
        <p:txBody>
          <a:bodyPr/>
          <a:lstStyle/>
          <a:p>
            <a:fld id="{F51841A7-9399-40DE-9AB0-4CE4590EC15D}" type="slidenum">
              <a:rPr lang="en-US" smtClean="0"/>
              <a:t>‹#›</a:t>
            </a:fld>
            <a:endParaRPr lang="en-US"/>
          </a:p>
        </p:txBody>
      </p:sp>
    </p:spTree>
    <p:extLst>
      <p:ext uri="{BB962C8B-B14F-4D97-AF65-F5344CB8AC3E}">
        <p14:creationId xmlns:p14="http://schemas.microsoft.com/office/powerpoint/2010/main" val="1413310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83751-EE90-A705-7D70-BD3D5546BB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B68C3C-FF11-95E4-DC2E-C6BD13956D74}"/>
              </a:ext>
            </a:extLst>
          </p:cNvPr>
          <p:cNvSpPr>
            <a:spLocks noGrp="1"/>
          </p:cNvSpPr>
          <p:nvPr>
            <p:ph type="dt" sz="half" idx="10"/>
          </p:nvPr>
        </p:nvSpPr>
        <p:spPr/>
        <p:txBody>
          <a:bodyPr/>
          <a:lstStyle/>
          <a:p>
            <a:fld id="{2396EAB7-74D2-4781-8471-F90DFD01F235}" type="datetime1">
              <a:rPr lang="en-US" smtClean="0"/>
              <a:t>11/21/2023</a:t>
            </a:fld>
            <a:endParaRPr lang="en-US"/>
          </a:p>
        </p:txBody>
      </p:sp>
      <p:sp>
        <p:nvSpPr>
          <p:cNvPr id="4" name="Footer Placeholder 3">
            <a:extLst>
              <a:ext uri="{FF2B5EF4-FFF2-40B4-BE49-F238E27FC236}">
                <a16:creationId xmlns:a16="http://schemas.microsoft.com/office/drawing/2014/main" id="{43340B49-29BF-039D-7594-39569EEF02C3}"/>
              </a:ext>
            </a:extLst>
          </p:cNvPr>
          <p:cNvSpPr>
            <a:spLocks noGrp="1"/>
          </p:cNvSpPr>
          <p:nvPr>
            <p:ph type="ftr" sz="quarter" idx="11"/>
          </p:nvPr>
        </p:nvSpPr>
        <p:spPr/>
        <p:txBody>
          <a:bodyPr/>
          <a:lstStyle/>
          <a:p>
            <a:r>
              <a:rPr lang="en-US"/>
              <a:t>Ali Albakaa</a:t>
            </a:r>
          </a:p>
        </p:txBody>
      </p:sp>
      <p:sp>
        <p:nvSpPr>
          <p:cNvPr id="5" name="Slide Number Placeholder 4">
            <a:extLst>
              <a:ext uri="{FF2B5EF4-FFF2-40B4-BE49-F238E27FC236}">
                <a16:creationId xmlns:a16="http://schemas.microsoft.com/office/drawing/2014/main" id="{3CCD48D4-2472-A8D1-BCBF-1C66920C2981}"/>
              </a:ext>
            </a:extLst>
          </p:cNvPr>
          <p:cNvSpPr>
            <a:spLocks noGrp="1"/>
          </p:cNvSpPr>
          <p:nvPr>
            <p:ph type="sldNum" sz="quarter" idx="12"/>
          </p:nvPr>
        </p:nvSpPr>
        <p:spPr/>
        <p:txBody>
          <a:bodyPr/>
          <a:lstStyle/>
          <a:p>
            <a:fld id="{F51841A7-9399-40DE-9AB0-4CE4590EC15D}" type="slidenum">
              <a:rPr lang="en-US" smtClean="0"/>
              <a:t>‹#›</a:t>
            </a:fld>
            <a:endParaRPr lang="en-US"/>
          </a:p>
        </p:txBody>
      </p:sp>
    </p:spTree>
    <p:extLst>
      <p:ext uri="{BB962C8B-B14F-4D97-AF65-F5344CB8AC3E}">
        <p14:creationId xmlns:p14="http://schemas.microsoft.com/office/powerpoint/2010/main" val="351191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48EBF4-39DE-9DC7-9E4D-BF604E651491}"/>
              </a:ext>
            </a:extLst>
          </p:cNvPr>
          <p:cNvSpPr>
            <a:spLocks noGrp="1"/>
          </p:cNvSpPr>
          <p:nvPr>
            <p:ph type="dt" sz="half" idx="10"/>
          </p:nvPr>
        </p:nvSpPr>
        <p:spPr/>
        <p:txBody>
          <a:bodyPr/>
          <a:lstStyle/>
          <a:p>
            <a:fld id="{981B3A43-6085-45D1-94FF-535891723C37}" type="datetime1">
              <a:rPr lang="en-US" smtClean="0"/>
              <a:t>11/21/2023</a:t>
            </a:fld>
            <a:endParaRPr lang="en-US"/>
          </a:p>
        </p:txBody>
      </p:sp>
      <p:sp>
        <p:nvSpPr>
          <p:cNvPr id="3" name="Footer Placeholder 2">
            <a:extLst>
              <a:ext uri="{FF2B5EF4-FFF2-40B4-BE49-F238E27FC236}">
                <a16:creationId xmlns:a16="http://schemas.microsoft.com/office/drawing/2014/main" id="{4AE3880D-F3F6-F5E5-7947-9A9ABCEB10BE}"/>
              </a:ext>
            </a:extLst>
          </p:cNvPr>
          <p:cNvSpPr>
            <a:spLocks noGrp="1"/>
          </p:cNvSpPr>
          <p:nvPr>
            <p:ph type="ftr" sz="quarter" idx="11"/>
          </p:nvPr>
        </p:nvSpPr>
        <p:spPr/>
        <p:txBody>
          <a:bodyPr/>
          <a:lstStyle/>
          <a:p>
            <a:r>
              <a:rPr lang="en-US"/>
              <a:t>Ali Albakaa</a:t>
            </a:r>
          </a:p>
        </p:txBody>
      </p:sp>
      <p:sp>
        <p:nvSpPr>
          <p:cNvPr id="4" name="Slide Number Placeholder 3">
            <a:extLst>
              <a:ext uri="{FF2B5EF4-FFF2-40B4-BE49-F238E27FC236}">
                <a16:creationId xmlns:a16="http://schemas.microsoft.com/office/drawing/2014/main" id="{A1FFE81C-F5D3-FA82-F689-FC52E374DC92}"/>
              </a:ext>
            </a:extLst>
          </p:cNvPr>
          <p:cNvSpPr>
            <a:spLocks noGrp="1"/>
          </p:cNvSpPr>
          <p:nvPr>
            <p:ph type="sldNum" sz="quarter" idx="12"/>
          </p:nvPr>
        </p:nvSpPr>
        <p:spPr/>
        <p:txBody>
          <a:bodyPr/>
          <a:lstStyle/>
          <a:p>
            <a:fld id="{F51841A7-9399-40DE-9AB0-4CE4590EC15D}" type="slidenum">
              <a:rPr lang="en-US" smtClean="0"/>
              <a:t>‹#›</a:t>
            </a:fld>
            <a:endParaRPr lang="en-US"/>
          </a:p>
        </p:txBody>
      </p:sp>
    </p:spTree>
    <p:extLst>
      <p:ext uri="{BB962C8B-B14F-4D97-AF65-F5344CB8AC3E}">
        <p14:creationId xmlns:p14="http://schemas.microsoft.com/office/powerpoint/2010/main" val="2091147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97B5B-A1FA-84BA-260A-3DFB106DE4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56469B-C00C-0CDE-EC70-FA8C74C71B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A68C05-E90E-FA75-F65C-49C76F4443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8F65B5-032F-4911-3BF0-80037B095CF1}"/>
              </a:ext>
            </a:extLst>
          </p:cNvPr>
          <p:cNvSpPr>
            <a:spLocks noGrp="1"/>
          </p:cNvSpPr>
          <p:nvPr>
            <p:ph type="dt" sz="half" idx="10"/>
          </p:nvPr>
        </p:nvSpPr>
        <p:spPr/>
        <p:txBody>
          <a:bodyPr/>
          <a:lstStyle/>
          <a:p>
            <a:fld id="{000A357B-42FA-4BF7-8A10-27AFB3B114A7}" type="datetime1">
              <a:rPr lang="en-US" smtClean="0"/>
              <a:t>11/21/2023</a:t>
            </a:fld>
            <a:endParaRPr lang="en-US"/>
          </a:p>
        </p:txBody>
      </p:sp>
      <p:sp>
        <p:nvSpPr>
          <p:cNvPr id="6" name="Footer Placeholder 5">
            <a:extLst>
              <a:ext uri="{FF2B5EF4-FFF2-40B4-BE49-F238E27FC236}">
                <a16:creationId xmlns:a16="http://schemas.microsoft.com/office/drawing/2014/main" id="{8F4659F4-58B6-32BD-6957-AB0399E59C82}"/>
              </a:ext>
            </a:extLst>
          </p:cNvPr>
          <p:cNvSpPr>
            <a:spLocks noGrp="1"/>
          </p:cNvSpPr>
          <p:nvPr>
            <p:ph type="ftr" sz="quarter" idx="11"/>
          </p:nvPr>
        </p:nvSpPr>
        <p:spPr/>
        <p:txBody>
          <a:bodyPr/>
          <a:lstStyle/>
          <a:p>
            <a:r>
              <a:rPr lang="en-US"/>
              <a:t>Ali Albakaa</a:t>
            </a:r>
          </a:p>
        </p:txBody>
      </p:sp>
      <p:sp>
        <p:nvSpPr>
          <p:cNvPr id="7" name="Slide Number Placeholder 6">
            <a:extLst>
              <a:ext uri="{FF2B5EF4-FFF2-40B4-BE49-F238E27FC236}">
                <a16:creationId xmlns:a16="http://schemas.microsoft.com/office/drawing/2014/main" id="{E4F78AB9-E524-2FAE-0F45-07A711BA782C}"/>
              </a:ext>
            </a:extLst>
          </p:cNvPr>
          <p:cNvSpPr>
            <a:spLocks noGrp="1"/>
          </p:cNvSpPr>
          <p:nvPr>
            <p:ph type="sldNum" sz="quarter" idx="12"/>
          </p:nvPr>
        </p:nvSpPr>
        <p:spPr/>
        <p:txBody>
          <a:bodyPr/>
          <a:lstStyle/>
          <a:p>
            <a:fld id="{F51841A7-9399-40DE-9AB0-4CE4590EC15D}" type="slidenum">
              <a:rPr lang="en-US" smtClean="0"/>
              <a:t>‹#›</a:t>
            </a:fld>
            <a:endParaRPr lang="en-US"/>
          </a:p>
        </p:txBody>
      </p:sp>
    </p:spTree>
    <p:extLst>
      <p:ext uri="{BB962C8B-B14F-4D97-AF65-F5344CB8AC3E}">
        <p14:creationId xmlns:p14="http://schemas.microsoft.com/office/powerpoint/2010/main" val="3764673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B5F91-3A7D-1B22-9BC5-F6E60C6D36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965BCD-C9D6-45D1-E514-07A28758DE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FDD45E-A859-2FE1-2F11-CFB75FBA3E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69BEAF-2217-8CAC-E01A-735AEF878AE2}"/>
              </a:ext>
            </a:extLst>
          </p:cNvPr>
          <p:cNvSpPr>
            <a:spLocks noGrp="1"/>
          </p:cNvSpPr>
          <p:nvPr>
            <p:ph type="dt" sz="half" idx="10"/>
          </p:nvPr>
        </p:nvSpPr>
        <p:spPr/>
        <p:txBody>
          <a:bodyPr/>
          <a:lstStyle/>
          <a:p>
            <a:fld id="{ACA07F49-CE1B-46B5-92C6-630638C660A7}" type="datetime1">
              <a:rPr lang="en-US" smtClean="0"/>
              <a:t>11/21/2023</a:t>
            </a:fld>
            <a:endParaRPr lang="en-US"/>
          </a:p>
        </p:txBody>
      </p:sp>
      <p:sp>
        <p:nvSpPr>
          <p:cNvPr id="6" name="Footer Placeholder 5">
            <a:extLst>
              <a:ext uri="{FF2B5EF4-FFF2-40B4-BE49-F238E27FC236}">
                <a16:creationId xmlns:a16="http://schemas.microsoft.com/office/drawing/2014/main" id="{55C05972-CCFF-24DD-083F-C74A2B89CCDB}"/>
              </a:ext>
            </a:extLst>
          </p:cNvPr>
          <p:cNvSpPr>
            <a:spLocks noGrp="1"/>
          </p:cNvSpPr>
          <p:nvPr>
            <p:ph type="ftr" sz="quarter" idx="11"/>
          </p:nvPr>
        </p:nvSpPr>
        <p:spPr/>
        <p:txBody>
          <a:bodyPr/>
          <a:lstStyle/>
          <a:p>
            <a:r>
              <a:rPr lang="en-US"/>
              <a:t>Ali Albakaa</a:t>
            </a:r>
          </a:p>
        </p:txBody>
      </p:sp>
      <p:sp>
        <p:nvSpPr>
          <p:cNvPr id="7" name="Slide Number Placeholder 6">
            <a:extLst>
              <a:ext uri="{FF2B5EF4-FFF2-40B4-BE49-F238E27FC236}">
                <a16:creationId xmlns:a16="http://schemas.microsoft.com/office/drawing/2014/main" id="{A394976C-12B7-9279-F01E-BD6F5DBBB050}"/>
              </a:ext>
            </a:extLst>
          </p:cNvPr>
          <p:cNvSpPr>
            <a:spLocks noGrp="1"/>
          </p:cNvSpPr>
          <p:nvPr>
            <p:ph type="sldNum" sz="quarter" idx="12"/>
          </p:nvPr>
        </p:nvSpPr>
        <p:spPr/>
        <p:txBody>
          <a:bodyPr/>
          <a:lstStyle/>
          <a:p>
            <a:fld id="{F51841A7-9399-40DE-9AB0-4CE4590EC15D}" type="slidenum">
              <a:rPr lang="en-US" smtClean="0"/>
              <a:t>‹#›</a:t>
            </a:fld>
            <a:endParaRPr lang="en-US"/>
          </a:p>
        </p:txBody>
      </p:sp>
    </p:spTree>
    <p:extLst>
      <p:ext uri="{BB962C8B-B14F-4D97-AF65-F5344CB8AC3E}">
        <p14:creationId xmlns:p14="http://schemas.microsoft.com/office/powerpoint/2010/main" val="3069778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757DFA-D4F9-E082-3591-97D78DA8DA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734488-5951-5700-4F0E-6E66BD3E91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D1C8D1-BF1B-7E2B-A1D0-04DF9391F6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F8A46-BB3F-4B6F-9493-25929332E456}" type="datetime1">
              <a:rPr lang="en-US" smtClean="0"/>
              <a:t>11/21/2023</a:t>
            </a:fld>
            <a:endParaRPr lang="en-US"/>
          </a:p>
        </p:txBody>
      </p:sp>
      <p:sp>
        <p:nvSpPr>
          <p:cNvPr id="5" name="Footer Placeholder 4">
            <a:extLst>
              <a:ext uri="{FF2B5EF4-FFF2-40B4-BE49-F238E27FC236}">
                <a16:creationId xmlns:a16="http://schemas.microsoft.com/office/drawing/2014/main" id="{ED5C91BC-9B47-1094-ACFC-54D6338842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Ali Albakaa</a:t>
            </a:r>
          </a:p>
        </p:txBody>
      </p:sp>
      <p:sp>
        <p:nvSpPr>
          <p:cNvPr id="6" name="Slide Number Placeholder 5">
            <a:extLst>
              <a:ext uri="{FF2B5EF4-FFF2-40B4-BE49-F238E27FC236}">
                <a16:creationId xmlns:a16="http://schemas.microsoft.com/office/drawing/2014/main" id="{57B09D49-59C7-6DD6-7E5B-D6AF7F56BB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841A7-9399-40DE-9AB0-4CE4590EC15D}" type="slidenum">
              <a:rPr lang="en-US" smtClean="0"/>
              <a:t>‹#›</a:t>
            </a:fld>
            <a:endParaRPr lang="en-US"/>
          </a:p>
        </p:txBody>
      </p:sp>
    </p:spTree>
    <p:extLst>
      <p:ext uri="{BB962C8B-B14F-4D97-AF65-F5344CB8AC3E}">
        <p14:creationId xmlns:p14="http://schemas.microsoft.com/office/powerpoint/2010/main" val="720796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99EC7-482D-549F-8C45-10D1ECDB8F54}"/>
              </a:ext>
            </a:extLst>
          </p:cNvPr>
          <p:cNvSpPr>
            <a:spLocks noGrp="1"/>
          </p:cNvSpPr>
          <p:nvPr>
            <p:ph type="ctrTitle"/>
          </p:nvPr>
        </p:nvSpPr>
        <p:spPr>
          <a:xfrm>
            <a:off x="1158240" y="320504"/>
            <a:ext cx="9144000" cy="2387600"/>
          </a:xfrm>
        </p:spPr>
        <p:txBody>
          <a:bodyPr/>
          <a:lstStyle/>
          <a:p>
            <a:r>
              <a:rPr lang="en-US" dirty="0"/>
              <a:t>Physiological </a:t>
            </a:r>
            <a:br>
              <a:rPr lang="en-US" dirty="0"/>
            </a:br>
            <a:r>
              <a:rPr lang="en-US" dirty="0"/>
              <a:t>acid base balance</a:t>
            </a:r>
          </a:p>
        </p:txBody>
      </p:sp>
      <p:sp>
        <p:nvSpPr>
          <p:cNvPr id="4" name="TextBox 3">
            <a:extLst>
              <a:ext uri="{FF2B5EF4-FFF2-40B4-BE49-F238E27FC236}">
                <a16:creationId xmlns:a16="http://schemas.microsoft.com/office/drawing/2014/main" id="{C8AA490D-0B9D-4C55-6998-3ABC94F94F3E}"/>
              </a:ext>
            </a:extLst>
          </p:cNvPr>
          <p:cNvSpPr txBox="1"/>
          <p:nvPr/>
        </p:nvSpPr>
        <p:spPr>
          <a:xfrm>
            <a:off x="426720" y="2995735"/>
            <a:ext cx="11338559" cy="2308324"/>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This lecture presents the basic concepts of pharmaceutical inorganic chemistry with emphasis on the description, mechanisms and uses of various pharmaceutical products which are clinically used to correct various body disorders. The major topics to be covered are acids and bases, intra and extra cellular electrolytes, the gastrointestinal agents and topical agents frequently employed in the conversion of drugs to chemical forms convenient to their product formulations.</a:t>
            </a:r>
          </a:p>
        </p:txBody>
      </p:sp>
      <p:sp>
        <p:nvSpPr>
          <p:cNvPr id="3" name="Subtitle 2">
            <a:extLst>
              <a:ext uri="{FF2B5EF4-FFF2-40B4-BE49-F238E27FC236}">
                <a16:creationId xmlns:a16="http://schemas.microsoft.com/office/drawing/2014/main" id="{5D30512B-BD00-FB9D-D8DE-AEA663399B45}"/>
              </a:ext>
            </a:extLst>
          </p:cNvPr>
          <p:cNvSpPr txBox="1">
            <a:spLocks/>
          </p:cNvSpPr>
          <p:nvPr/>
        </p:nvSpPr>
        <p:spPr>
          <a:xfrm>
            <a:off x="1059766" y="294482"/>
            <a:ext cx="9144000" cy="82788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Bef>
                <a:spcPts val="0"/>
              </a:spcBef>
              <a:buNone/>
            </a:pPr>
            <a:r>
              <a:rPr lang="en-US" sz="2400" b="1" kern="100" dirty="0">
                <a:solidFill>
                  <a:srgbClr val="000000"/>
                </a:solidFill>
                <a:latin typeface="Arial" panose="020B0604020202020204" pitchFamily="34" charset="0"/>
                <a:ea typeface="Calibri" panose="020F0502020204030204" pitchFamily="34" charset="0"/>
                <a:cs typeface="Arial" panose="020B0604020202020204" pitchFamily="34" charset="0"/>
              </a:rPr>
              <a:t>Lecture No.3</a:t>
            </a:r>
            <a:endParaRPr lang="en-US" sz="2400" kern="100" dirty="0">
              <a:latin typeface="Arial" panose="020B0604020202020204" pitchFamily="34" charset="0"/>
              <a:ea typeface="Calibri" panose="020F0502020204030204" pitchFamily="34" charset="0"/>
              <a:cs typeface="Arial" panose="020B0604020202020204" pitchFamily="34" charset="0"/>
            </a:endParaRPr>
          </a:p>
          <a:p>
            <a:pPr marL="0" indent="0" algn="ctr">
              <a:lnSpc>
                <a:spcPct val="107000"/>
              </a:lnSpc>
              <a:spcBef>
                <a:spcPts val="0"/>
              </a:spcBef>
              <a:buNone/>
            </a:pPr>
            <a:r>
              <a:rPr lang="en-US" sz="2400" b="1" kern="100" dirty="0">
                <a:solidFill>
                  <a:srgbClr val="000000"/>
                </a:solidFill>
                <a:latin typeface="Arial" panose="020B0604020202020204" pitchFamily="34" charset="0"/>
                <a:ea typeface="Calibri" panose="020F0502020204030204" pitchFamily="34" charset="0"/>
                <a:cs typeface="Arial" panose="020B0604020202020204" pitchFamily="34" charset="0"/>
              </a:rPr>
              <a:t>Inorganic pharmaceutical chemistry</a:t>
            </a:r>
          </a:p>
          <a:p>
            <a:endParaRPr lang="en-US" dirty="0"/>
          </a:p>
        </p:txBody>
      </p:sp>
    </p:spTree>
    <p:extLst>
      <p:ext uri="{BB962C8B-B14F-4D97-AF65-F5344CB8AC3E}">
        <p14:creationId xmlns:p14="http://schemas.microsoft.com/office/powerpoint/2010/main" val="2801601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9DA28CC-B735-B09D-CA83-F90F9445F73E}"/>
              </a:ext>
            </a:extLst>
          </p:cNvPr>
          <p:cNvPicPr>
            <a:picLocks noGrp="1" noChangeAspect="1"/>
          </p:cNvPicPr>
          <p:nvPr>
            <p:ph idx="1"/>
          </p:nvPr>
        </p:nvPicPr>
        <p:blipFill rotWithShape="1">
          <a:blip r:embed="rId2"/>
          <a:srcRect l="3607" t="9125" r="4738" b="7465"/>
          <a:stretch/>
        </p:blipFill>
        <p:spPr>
          <a:xfrm>
            <a:off x="942535" y="532785"/>
            <a:ext cx="10255348" cy="5910218"/>
          </a:xfrm>
          <a:prstGeom prst="rect">
            <a:avLst/>
          </a:prstGeom>
          <a:ln>
            <a:solidFill>
              <a:schemeClr val="accent1"/>
            </a:solidFill>
          </a:ln>
        </p:spPr>
      </p:pic>
      <p:sp>
        <p:nvSpPr>
          <p:cNvPr id="2" name="Footer Placeholder 1">
            <a:extLst>
              <a:ext uri="{FF2B5EF4-FFF2-40B4-BE49-F238E27FC236}">
                <a16:creationId xmlns:a16="http://schemas.microsoft.com/office/drawing/2014/main" id="{7CC50FE5-A9A8-8AFB-75C1-9663ED424D63}"/>
              </a:ext>
            </a:extLst>
          </p:cNvPr>
          <p:cNvSpPr>
            <a:spLocks noGrp="1"/>
          </p:cNvSpPr>
          <p:nvPr>
            <p:ph type="ftr" sz="quarter" idx="11"/>
          </p:nvPr>
        </p:nvSpPr>
        <p:spPr/>
        <p:txBody>
          <a:bodyPr/>
          <a:lstStyle/>
          <a:p>
            <a:r>
              <a:rPr lang="en-US"/>
              <a:t>Ali Albakaa</a:t>
            </a:r>
          </a:p>
        </p:txBody>
      </p:sp>
      <p:sp>
        <p:nvSpPr>
          <p:cNvPr id="3" name="Slide Number Placeholder 2">
            <a:extLst>
              <a:ext uri="{FF2B5EF4-FFF2-40B4-BE49-F238E27FC236}">
                <a16:creationId xmlns:a16="http://schemas.microsoft.com/office/drawing/2014/main" id="{73A161D6-F753-7888-DE07-C8557B07434D}"/>
              </a:ext>
            </a:extLst>
          </p:cNvPr>
          <p:cNvSpPr>
            <a:spLocks noGrp="1"/>
          </p:cNvSpPr>
          <p:nvPr>
            <p:ph type="sldNum" sz="quarter" idx="12"/>
          </p:nvPr>
        </p:nvSpPr>
        <p:spPr/>
        <p:txBody>
          <a:bodyPr/>
          <a:lstStyle/>
          <a:p>
            <a:fld id="{F51841A7-9399-40DE-9AB0-4CE4590EC15D}" type="slidenum">
              <a:rPr lang="en-US" smtClean="0"/>
              <a:t>10</a:t>
            </a:fld>
            <a:endParaRPr lang="en-US"/>
          </a:p>
        </p:txBody>
      </p:sp>
    </p:spTree>
    <p:extLst>
      <p:ext uri="{BB962C8B-B14F-4D97-AF65-F5344CB8AC3E}">
        <p14:creationId xmlns:p14="http://schemas.microsoft.com/office/powerpoint/2010/main" val="1416933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A225860-3CB4-9F51-C1F2-E1AEA3E926EA}"/>
              </a:ext>
            </a:extLst>
          </p:cNvPr>
          <p:cNvSpPr txBox="1"/>
          <p:nvPr/>
        </p:nvSpPr>
        <p:spPr>
          <a:xfrm>
            <a:off x="328246" y="133643"/>
            <a:ext cx="11535507" cy="1569660"/>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The phosphate buffer system is also effective in maintaining physiological pH, at pH7.4 the (HPO</a:t>
            </a:r>
            <a:r>
              <a:rPr lang="en-US" sz="2400" baseline="-25000" dirty="0">
                <a:latin typeface="Times New Roman" panose="02020603050405020304" pitchFamily="18" charset="0"/>
                <a:cs typeface="Times New Roman" panose="02020603050405020304" pitchFamily="18" charset="0"/>
              </a:rPr>
              <a:t>4</a:t>
            </a:r>
            <a:r>
              <a:rPr lang="en-US" sz="2400" baseline="30000" dirty="0">
                <a:latin typeface="Times New Roman" panose="02020603050405020304" pitchFamily="18" charset="0"/>
                <a:cs typeface="Times New Roman" panose="02020603050405020304" pitchFamily="18" charset="0"/>
              </a:rPr>
              <a:t>−2 </a:t>
            </a:r>
            <a:r>
              <a:rPr lang="en-US" sz="2400"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PO</a:t>
            </a:r>
            <a:r>
              <a:rPr lang="en-US" sz="2400" baseline="-25000" dirty="0">
                <a:latin typeface="Times New Roman" panose="02020603050405020304" pitchFamily="18" charset="0"/>
                <a:cs typeface="Times New Roman" panose="02020603050405020304" pitchFamily="18" charset="0"/>
              </a:rPr>
              <a:t>4</a:t>
            </a:r>
            <a:r>
              <a:rPr lang="en-US" sz="2400" baseline="30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ratio is approximately 4:1.</a:t>
            </a:r>
          </a:p>
          <a:p>
            <a:pPr algn="just"/>
            <a:r>
              <a:rPr lang="en-US" sz="2400" dirty="0">
                <a:latin typeface="Times New Roman" panose="02020603050405020304" pitchFamily="18" charset="0"/>
                <a:cs typeface="Times New Roman" panose="02020603050405020304" pitchFamily="18" charset="0"/>
              </a:rPr>
              <a:t>In the kidneys, the pH of urine can drop to 4.5-4.8, corresponding to (HPO</a:t>
            </a:r>
            <a:r>
              <a:rPr lang="en-US" sz="2400" baseline="-25000" dirty="0">
                <a:latin typeface="Times New Roman" panose="02020603050405020304" pitchFamily="18" charset="0"/>
                <a:cs typeface="Times New Roman" panose="02020603050405020304" pitchFamily="18" charset="0"/>
              </a:rPr>
              <a:t>4</a:t>
            </a:r>
            <a:r>
              <a:rPr lang="en-US" sz="2400" baseline="30000" dirty="0">
                <a:latin typeface="Times New Roman" panose="02020603050405020304" pitchFamily="18" charset="0"/>
                <a:cs typeface="Times New Roman" panose="02020603050405020304" pitchFamily="18" charset="0"/>
              </a:rPr>
              <a:t>−2 </a:t>
            </a:r>
            <a:r>
              <a:rPr lang="en-US" sz="2400"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PO</a:t>
            </a:r>
            <a:r>
              <a:rPr lang="en-US" sz="2400" baseline="-25000" dirty="0">
                <a:latin typeface="Times New Roman" panose="02020603050405020304" pitchFamily="18" charset="0"/>
                <a:cs typeface="Times New Roman" panose="02020603050405020304" pitchFamily="18" charset="0"/>
              </a:rPr>
              <a:t>4</a:t>
            </a:r>
            <a:r>
              <a:rPr lang="en-US" sz="2400" baseline="30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ratios of 1:99 to 1:100.</a:t>
            </a:r>
          </a:p>
        </p:txBody>
      </p:sp>
      <p:pic>
        <p:nvPicPr>
          <p:cNvPr id="5" name="Content Placeholder 4">
            <a:extLst>
              <a:ext uri="{FF2B5EF4-FFF2-40B4-BE49-F238E27FC236}">
                <a16:creationId xmlns:a16="http://schemas.microsoft.com/office/drawing/2014/main" id="{B1D74D8E-63D5-DFDD-2A10-E3167F682DA3}"/>
              </a:ext>
            </a:extLst>
          </p:cNvPr>
          <p:cNvPicPr>
            <a:picLocks noGrp="1" noChangeAspect="1"/>
          </p:cNvPicPr>
          <p:nvPr>
            <p:ph idx="1"/>
          </p:nvPr>
        </p:nvPicPr>
        <p:blipFill rotWithShape="1">
          <a:blip r:embed="rId2"/>
          <a:srcRect l="4819" r="5466" b="11667"/>
          <a:stretch/>
        </p:blipFill>
        <p:spPr>
          <a:xfrm>
            <a:off x="1209823" y="1603717"/>
            <a:ext cx="10353820" cy="5120640"/>
          </a:xfrm>
          <a:prstGeom prst="rect">
            <a:avLst/>
          </a:prstGeom>
        </p:spPr>
      </p:pic>
      <p:sp>
        <p:nvSpPr>
          <p:cNvPr id="2" name="Footer Placeholder 1">
            <a:extLst>
              <a:ext uri="{FF2B5EF4-FFF2-40B4-BE49-F238E27FC236}">
                <a16:creationId xmlns:a16="http://schemas.microsoft.com/office/drawing/2014/main" id="{88D01D7D-F4EB-3BEB-4959-F9C6D92B1565}"/>
              </a:ext>
            </a:extLst>
          </p:cNvPr>
          <p:cNvSpPr>
            <a:spLocks noGrp="1"/>
          </p:cNvSpPr>
          <p:nvPr>
            <p:ph type="ftr" sz="quarter" idx="11"/>
          </p:nvPr>
        </p:nvSpPr>
        <p:spPr/>
        <p:txBody>
          <a:bodyPr/>
          <a:lstStyle/>
          <a:p>
            <a:r>
              <a:rPr lang="en-US"/>
              <a:t>Ali Albakaa</a:t>
            </a:r>
          </a:p>
        </p:txBody>
      </p:sp>
      <p:sp>
        <p:nvSpPr>
          <p:cNvPr id="3" name="Slide Number Placeholder 2">
            <a:extLst>
              <a:ext uri="{FF2B5EF4-FFF2-40B4-BE49-F238E27FC236}">
                <a16:creationId xmlns:a16="http://schemas.microsoft.com/office/drawing/2014/main" id="{28EA3307-79A9-E360-E0D4-455E6F73A743}"/>
              </a:ext>
            </a:extLst>
          </p:cNvPr>
          <p:cNvSpPr>
            <a:spLocks noGrp="1"/>
          </p:cNvSpPr>
          <p:nvPr>
            <p:ph type="sldNum" sz="quarter" idx="12"/>
          </p:nvPr>
        </p:nvSpPr>
        <p:spPr/>
        <p:txBody>
          <a:bodyPr/>
          <a:lstStyle/>
          <a:p>
            <a:fld id="{F51841A7-9399-40DE-9AB0-4CE4590EC15D}" type="slidenum">
              <a:rPr lang="en-US" smtClean="0"/>
              <a:t>11</a:t>
            </a:fld>
            <a:endParaRPr lang="en-US"/>
          </a:p>
        </p:txBody>
      </p:sp>
    </p:spTree>
    <p:extLst>
      <p:ext uri="{BB962C8B-B14F-4D97-AF65-F5344CB8AC3E}">
        <p14:creationId xmlns:p14="http://schemas.microsoft.com/office/powerpoint/2010/main" val="1593055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4DD99F3-A36D-A68D-3655-D4DA5C2D07A0}"/>
              </a:ext>
            </a:extLst>
          </p:cNvPr>
          <p:cNvPicPr>
            <a:picLocks noChangeAspect="1" noChangeArrowheads="1"/>
          </p:cNvPicPr>
          <p:nvPr/>
        </p:nvPicPr>
        <p:blipFill>
          <a:blip r:embed="rId2"/>
          <a:srcRect/>
          <a:stretch>
            <a:fillRect/>
          </a:stretch>
        </p:blipFill>
        <p:spPr bwMode="auto">
          <a:xfrm>
            <a:off x="1795627" y="1285373"/>
            <a:ext cx="8473788" cy="5492374"/>
          </a:xfrm>
          <a:prstGeom prst="rect">
            <a:avLst/>
          </a:prstGeom>
          <a:noFill/>
          <a:ln w="9525">
            <a:solidFill>
              <a:schemeClr val="accent1">
                <a:lumMod val="60000"/>
                <a:lumOff val="40000"/>
              </a:schemeClr>
            </a:solidFill>
            <a:miter lim="800000"/>
            <a:headEnd/>
            <a:tailEnd/>
          </a:ln>
          <a:effectLst/>
        </p:spPr>
      </p:pic>
      <p:sp>
        <p:nvSpPr>
          <p:cNvPr id="5" name="TextBox 4">
            <a:extLst>
              <a:ext uri="{FF2B5EF4-FFF2-40B4-BE49-F238E27FC236}">
                <a16:creationId xmlns:a16="http://schemas.microsoft.com/office/drawing/2014/main" id="{BC1EB39F-6649-4BBA-3655-8146933E7B13}"/>
              </a:ext>
            </a:extLst>
          </p:cNvPr>
          <p:cNvSpPr txBox="1"/>
          <p:nvPr/>
        </p:nvSpPr>
        <p:spPr>
          <a:xfrm>
            <a:off x="314178" y="122457"/>
            <a:ext cx="11563643" cy="1200329"/>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The tendency to lower pH of the erythrocytes due to increased concentration of carbonic acid is compensated by hemoglobin; the bicarbonate anion then diffuses out of the erythrocyte and chloride anion diffuses in. this has been named the chloride shift.</a:t>
            </a:r>
          </a:p>
        </p:txBody>
      </p:sp>
      <p:sp>
        <p:nvSpPr>
          <p:cNvPr id="2" name="Footer Placeholder 1">
            <a:extLst>
              <a:ext uri="{FF2B5EF4-FFF2-40B4-BE49-F238E27FC236}">
                <a16:creationId xmlns:a16="http://schemas.microsoft.com/office/drawing/2014/main" id="{48CAB51A-2854-4C2A-4697-A450F189A272}"/>
              </a:ext>
            </a:extLst>
          </p:cNvPr>
          <p:cNvSpPr>
            <a:spLocks noGrp="1"/>
          </p:cNvSpPr>
          <p:nvPr>
            <p:ph type="ftr" sz="quarter" idx="11"/>
          </p:nvPr>
        </p:nvSpPr>
        <p:spPr/>
        <p:txBody>
          <a:bodyPr/>
          <a:lstStyle/>
          <a:p>
            <a:r>
              <a:rPr lang="en-US"/>
              <a:t>Ali Albakaa</a:t>
            </a:r>
          </a:p>
        </p:txBody>
      </p:sp>
      <p:sp>
        <p:nvSpPr>
          <p:cNvPr id="3" name="Slide Number Placeholder 2">
            <a:extLst>
              <a:ext uri="{FF2B5EF4-FFF2-40B4-BE49-F238E27FC236}">
                <a16:creationId xmlns:a16="http://schemas.microsoft.com/office/drawing/2014/main" id="{9F1BB670-0B03-C7C9-C18C-95552CE6239B}"/>
              </a:ext>
            </a:extLst>
          </p:cNvPr>
          <p:cNvSpPr>
            <a:spLocks noGrp="1"/>
          </p:cNvSpPr>
          <p:nvPr>
            <p:ph type="sldNum" sz="quarter" idx="12"/>
          </p:nvPr>
        </p:nvSpPr>
        <p:spPr/>
        <p:txBody>
          <a:bodyPr/>
          <a:lstStyle/>
          <a:p>
            <a:fld id="{F51841A7-9399-40DE-9AB0-4CE4590EC15D}" type="slidenum">
              <a:rPr lang="en-US" smtClean="0"/>
              <a:t>12</a:t>
            </a:fld>
            <a:endParaRPr lang="en-US"/>
          </a:p>
        </p:txBody>
      </p:sp>
    </p:spTree>
    <p:extLst>
      <p:ext uri="{BB962C8B-B14F-4D97-AF65-F5344CB8AC3E}">
        <p14:creationId xmlns:p14="http://schemas.microsoft.com/office/powerpoint/2010/main" val="1601986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44C52F-65ED-19BE-ED52-F3AAF21A71CA}"/>
              </a:ext>
            </a:extLst>
          </p:cNvPr>
          <p:cNvSpPr>
            <a:spLocks noGrp="1"/>
          </p:cNvSpPr>
          <p:nvPr>
            <p:ph idx="1"/>
          </p:nvPr>
        </p:nvSpPr>
        <p:spPr>
          <a:xfrm>
            <a:off x="379828" y="267286"/>
            <a:ext cx="11507372" cy="6288259"/>
          </a:xfrm>
        </p:spPr>
        <p:txBody>
          <a:bodyPr>
            <a:normAutofit/>
          </a:bodyPr>
          <a:lstStyle/>
          <a:p>
            <a:pPr marL="0" indent="0" algn="just">
              <a:buNone/>
            </a:pPr>
            <a:r>
              <a:rPr lang="en-US" sz="2400" dirty="0">
                <a:latin typeface="Times New Roman" pitchFamily="18" charset="0"/>
                <a:cs typeface="Times New Roman" pitchFamily="18" charset="0"/>
              </a:rPr>
              <a:t>The bicarbonate in plasma, along with the plasma carbonic acid now acts as efficient buffer system. The normal (HCO</a:t>
            </a:r>
            <a:r>
              <a:rPr lang="en-US" sz="2400" baseline="-25000" dirty="0">
                <a:latin typeface="Times New Roman" panose="02020603050405020304" pitchFamily="18" charset="0"/>
                <a:cs typeface="Times New Roman" panose="02020603050405020304" pitchFamily="18" charset="0"/>
              </a:rPr>
              <a:t>3</a:t>
            </a:r>
            <a:r>
              <a:rPr lang="en-US" sz="2400" baseline="30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CO</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ratio is 27/1.35mEq/L (20/1) corresponding to pH 7.4.</a:t>
            </a:r>
          </a:p>
          <a:p>
            <a:pPr marL="0" indent="0" algn="just">
              <a:lnSpc>
                <a:spcPct val="100000"/>
              </a:lnSpc>
              <a:buNone/>
            </a:pPr>
            <a:r>
              <a:rPr lang="en-US" sz="2800" b="1" dirty="0">
                <a:latin typeface="Times New Roman" pitchFamily="18" charset="0"/>
                <a:cs typeface="Times New Roman" pitchFamily="18" charset="0"/>
              </a:rPr>
              <a:t>In lungs </a:t>
            </a:r>
            <a:r>
              <a:rPr lang="en-US" sz="2400" dirty="0">
                <a:latin typeface="Times New Roman" pitchFamily="18" charset="0"/>
                <a:cs typeface="Times New Roman" pitchFamily="18" charset="0"/>
              </a:rPr>
              <a:t>there is reversal of the above process due to the large amount of O</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present. Oxygen combines with the protonated deoxyhemoglobin releasing proton. </a:t>
            </a:r>
          </a:p>
          <a:p>
            <a:pPr marL="0" indent="0" algn="ctr">
              <a:lnSpc>
                <a:spcPct val="100000"/>
              </a:lnSpc>
              <a:buNone/>
            </a:pPr>
            <a:r>
              <a:rPr lang="en-US" sz="2800" dirty="0" err="1">
                <a:latin typeface="Times New Roman" pitchFamily="18" charset="0"/>
                <a:cs typeface="Times New Roman" pitchFamily="18" charset="0"/>
              </a:rPr>
              <a:t>HHb</a:t>
            </a:r>
            <a:r>
              <a:rPr lang="en-US" sz="2800" dirty="0">
                <a:latin typeface="Times New Roman" pitchFamily="18" charset="0"/>
                <a:cs typeface="Times New Roman" pitchFamily="18" charset="0"/>
              </a:rPr>
              <a:t> + O</a:t>
            </a:r>
            <a:r>
              <a:rPr lang="en-US" sz="2800" baseline="-25000" dirty="0">
                <a:latin typeface="Times New Roman" pitchFamily="18" charset="0"/>
                <a:cs typeface="Times New Roman" pitchFamily="18" charset="0"/>
              </a:rPr>
              <a:t>2</a:t>
            </a:r>
            <a:r>
              <a:rPr lang="en-US" sz="2800" dirty="0">
                <a:latin typeface="Times New Roman" pitchFamily="18" charset="0"/>
                <a:cs typeface="Times New Roman" pitchFamily="18" charset="0"/>
              </a:rPr>
              <a:t>  </a:t>
            </a:r>
            <a:r>
              <a:rPr lang="en-US" sz="2800" dirty="0">
                <a:latin typeface="Times New Roman" pitchFamily="18" charset="0"/>
                <a:cs typeface="Times New Roman" pitchFamily="18" charset="0"/>
                <a:sym typeface="Wingdings" panose="05000000000000000000" pitchFamily="2" charset="2"/>
              </a:rPr>
              <a:t></a:t>
            </a:r>
            <a:r>
              <a:rPr lang="en-US" sz="2800" dirty="0">
                <a:latin typeface="Times New Roman" pitchFamily="18" charset="0"/>
                <a:cs typeface="Times New Roman" pitchFamily="18" charset="0"/>
              </a:rPr>
              <a:t> HbO</a:t>
            </a:r>
            <a:r>
              <a:rPr lang="en-US" sz="2800" baseline="-25000" dirty="0">
                <a:latin typeface="Times New Roman" pitchFamily="18" charset="0"/>
                <a:cs typeface="Times New Roman" pitchFamily="18" charset="0"/>
              </a:rPr>
              <a:t>2</a:t>
            </a:r>
            <a:r>
              <a:rPr lang="en-US" sz="2800" baseline="30000" dirty="0">
                <a:latin typeface="Times New Roman" pitchFamily="18" charset="0"/>
                <a:cs typeface="Times New Roman" pitchFamily="18" charset="0"/>
              </a:rPr>
              <a:t>-</a:t>
            </a:r>
            <a:r>
              <a:rPr lang="en-US" sz="2800" dirty="0">
                <a:latin typeface="Times New Roman" pitchFamily="18" charset="0"/>
                <a:cs typeface="Times New Roman" pitchFamily="18" charset="0"/>
              </a:rPr>
              <a:t> + H</a:t>
            </a:r>
            <a:r>
              <a:rPr lang="en-US" sz="2800" baseline="30000" dirty="0">
                <a:latin typeface="Times New Roman" pitchFamily="18" charset="0"/>
                <a:cs typeface="Times New Roman" pitchFamily="18" charset="0"/>
              </a:rPr>
              <a:t>+</a:t>
            </a:r>
            <a:r>
              <a:rPr lang="en-US" sz="2800" dirty="0">
                <a:latin typeface="Times New Roman" pitchFamily="18" charset="0"/>
                <a:cs typeface="Times New Roman" pitchFamily="18" charset="0"/>
              </a:rPr>
              <a:t>  </a:t>
            </a:r>
          </a:p>
          <a:p>
            <a:pPr marL="0" indent="0" algn="just">
              <a:lnSpc>
                <a:spcPct val="100000"/>
              </a:lnSpc>
              <a:buNone/>
            </a:pPr>
            <a:r>
              <a:rPr lang="en-US" sz="2400" dirty="0">
                <a:latin typeface="Times New Roman" pitchFamily="18" charset="0"/>
                <a:cs typeface="Times New Roman" pitchFamily="18" charset="0"/>
              </a:rPr>
              <a:t>These combine with HCO</a:t>
            </a:r>
            <a:r>
              <a:rPr lang="en-US" sz="2400" baseline="-25000" dirty="0">
                <a:latin typeface="Times New Roman" pitchFamily="18" charset="0"/>
                <a:cs typeface="Times New Roman" pitchFamily="18" charset="0"/>
              </a:rPr>
              <a:t>3</a:t>
            </a:r>
            <a:r>
              <a:rPr lang="en-US" sz="2400" baseline="30000" dirty="0">
                <a:latin typeface="Times New Roman" pitchFamily="18" charset="0"/>
                <a:cs typeface="Times New Roman" pitchFamily="18" charset="0"/>
              </a:rPr>
              <a:t>-</a:t>
            </a:r>
            <a:r>
              <a:rPr lang="en-US" sz="2400" dirty="0">
                <a:latin typeface="Times New Roman" pitchFamily="18" charset="0"/>
                <a:cs typeface="Times New Roman" pitchFamily="18" charset="0"/>
              </a:rPr>
              <a:t> forming H</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CO</a:t>
            </a:r>
            <a:r>
              <a:rPr lang="en-US" sz="2400" baseline="-25000" dirty="0">
                <a:latin typeface="Times New Roman" pitchFamily="18" charset="0"/>
                <a:cs typeface="Times New Roman" pitchFamily="18" charset="0"/>
              </a:rPr>
              <a:t>3</a:t>
            </a:r>
            <a:r>
              <a:rPr lang="en-US" sz="2400" dirty="0">
                <a:latin typeface="Times New Roman" pitchFamily="18" charset="0"/>
                <a:cs typeface="Times New Roman" pitchFamily="18" charset="0"/>
              </a:rPr>
              <a:t> which then dissociates to CO</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and water. The carbon dioxide is exhaled by the lungs. Thus by regulating breathing it is possible for the body to exert a partial control on the (HCO</a:t>
            </a:r>
            <a:r>
              <a:rPr lang="en-US" sz="2400" baseline="-25000" dirty="0">
                <a:latin typeface="Times New Roman" pitchFamily="18" charset="0"/>
                <a:cs typeface="Times New Roman" pitchFamily="18" charset="0"/>
              </a:rPr>
              <a:t>3</a:t>
            </a:r>
            <a:r>
              <a:rPr lang="en-US" sz="2400" baseline="30000" dirty="0">
                <a:latin typeface="Times New Roman" pitchFamily="18" charset="0"/>
                <a:cs typeface="Times New Roman" pitchFamily="18" charset="0"/>
              </a:rPr>
              <a:t>-</a:t>
            </a:r>
            <a:r>
              <a:rPr lang="en-US" sz="2400" dirty="0">
                <a:latin typeface="Times New Roman" pitchFamily="18" charset="0"/>
                <a:cs typeface="Times New Roman" pitchFamily="18" charset="0"/>
              </a:rPr>
              <a:t>/H</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CO</a:t>
            </a:r>
            <a:r>
              <a:rPr lang="en-US" sz="2400" baseline="-25000" dirty="0">
                <a:latin typeface="Times New Roman" pitchFamily="18" charset="0"/>
                <a:cs typeface="Times New Roman" pitchFamily="18" charset="0"/>
              </a:rPr>
              <a:t>3</a:t>
            </a:r>
            <a:r>
              <a:rPr lang="en-US" sz="2400" dirty="0">
                <a:latin typeface="Times New Roman" pitchFamily="18" charset="0"/>
                <a:cs typeface="Times New Roman" pitchFamily="18" charset="0"/>
              </a:rPr>
              <a:t>) ratio. </a:t>
            </a:r>
          </a:p>
          <a:p>
            <a:pPr marL="0" indent="0">
              <a:buNone/>
            </a:pPr>
            <a:endParaRPr lang="en-US" dirty="0"/>
          </a:p>
        </p:txBody>
      </p:sp>
      <p:sp>
        <p:nvSpPr>
          <p:cNvPr id="2" name="Footer Placeholder 1">
            <a:extLst>
              <a:ext uri="{FF2B5EF4-FFF2-40B4-BE49-F238E27FC236}">
                <a16:creationId xmlns:a16="http://schemas.microsoft.com/office/drawing/2014/main" id="{CBB6E2B9-7F2E-B931-6F21-949C48A85CBA}"/>
              </a:ext>
            </a:extLst>
          </p:cNvPr>
          <p:cNvSpPr>
            <a:spLocks noGrp="1"/>
          </p:cNvSpPr>
          <p:nvPr>
            <p:ph type="ftr" sz="quarter" idx="11"/>
          </p:nvPr>
        </p:nvSpPr>
        <p:spPr/>
        <p:txBody>
          <a:bodyPr/>
          <a:lstStyle/>
          <a:p>
            <a:r>
              <a:rPr lang="en-US"/>
              <a:t>Ali Albakaa</a:t>
            </a:r>
          </a:p>
        </p:txBody>
      </p:sp>
      <p:sp>
        <p:nvSpPr>
          <p:cNvPr id="4" name="Slide Number Placeholder 3">
            <a:extLst>
              <a:ext uri="{FF2B5EF4-FFF2-40B4-BE49-F238E27FC236}">
                <a16:creationId xmlns:a16="http://schemas.microsoft.com/office/drawing/2014/main" id="{DA5D3C02-CD01-28EE-AAA8-8CA1EB6F05D5}"/>
              </a:ext>
            </a:extLst>
          </p:cNvPr>
          <p:cNvSpPr>
            <a:spLocks noGrp="1"/>
          </p:cNvSpPr>
          <p:nvPr>
            <p:ph type="sldNum" sz="quarter" idx="12"/>
          </p:nvPr>
        </p:nvSpPr>
        <p:spPr/>
        <p:txBody>
          <a:bodyPr/>
          <a:lstStyle/>
          <a:p>
            <a:fld id="{F51841A7-9399-40DE-9AB0-4CE4590EC15D}" type="slidenum">
              <a:rPr lang="en-US" smtClean="0"/>
              <a:t>13</a:t>
            </a:fld>
            <a:endParaRPr lang="en-US"/>
          </a:p>
        </p:txBody>
      </p:sp>
    </p:spTree>
    <p:extLst>
      <p:ext uri="{BB962C8B-B14F-4D97-AF65-F5344CB8AC3E}">
        <p14:creationId xmlns:p14="http://schemas.microsoft.com/office/powerpoint/2010/main" val="2773151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DE14019-56AE-BE78-461F-360524A85D8A}"/>
              </a:ext>
            </a:extLst>
          </p:cNvPr>
          <p:cNvSpPr>
            <a:spLocks noGrp="1"/>
          </p:cNvSpPr>
          <p:nvPr>
            <p:ph type="ftr" sz="quarter" idx="11"/>
          </p:nvPr>
        </p:nvSpPr>
        <p:spPr/>
        <p:txBody>
          <a:bodyPr/>
          <a:lstStyle/>
          <a:p>
            <a:r>
              <a:rPr lang="en-US"/>
              <a:t>Ali Albakaa</a:t>
            </a:r>
          </a:p>
        </p:txBody>
      </p:sp>
      <p:sp>
        <p:nvSpPr>
          <p:cNvPr id="5" name="Slide Number Placeholder 4">
            <a:extLst>
              <a:ext uri="{FF2B5EF4-FFF2-40B4-BE49-F238E27FC236}">
                <a16:creationId xmlns:a16="http://schemas.microsoft.com/office/drawing/2014/main" id="{86810D34-96AB-7F17-C4F5-A24956348FB3}"/>
              </a:ext>
            </a:extLst>
          </p:cNvPr>
          <p:cNvSpPr>
            <a:spLocks noGrp="1"/>
          </p:cNvSpPr>
          <p:nvPr>
            <p:ph type="sldNum" sz="quarter" idx="12"/>
          </p:nvPr>
        </p:nvSpPr>
        <p:spPr/>
        <p:txBody>
          <a:bodyPr/>
          <a:lstStyle/>
          <a:p>
            <a:fld id="{F51841A7-9399-40DE-9AB0-4CE4590EC15D}" type="slidenum">
              <a:rPr lang="en-US" smtClean="0"/>
              <a:t>14</a:t>
            </a:fld>
            <a:endParaRPr lang="en-US"/>
          </a:p>
        </p:txBody>
      </p:sp>
      <p:pic>
        <p:nvPicPr>
          <p:cNvPr id="8" name="Content Placeholder 3">
            <a:extLst>
              <a:ext uri="{FF2B5EF4-FFF2-40B4-BE49-F238E27FC236}">
                <a16:creationId xmlns:a16="http://schemas.microsoft.com/office/drawing/2014/main" id="{E731CE76-1039-280A-9625-E812007F8A5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2542" y="31832"/>
            <a:ext cx="11943470" cy="6324517"/>
          </a:xfrm>
          <a:prstGeom prst="rect">
            <a:avLst/>
          </a:prstGeom>
        </p:spPr>
      </p:pic>
    </p:spTree>
    <p:extLst>
      <p:ext uri="{BB962C8B-B14F-4D97-AF65-F5344CB8AC3E}">
        <p14:creationId xmlns:p14="http://schemas.microsoft.com/office/powerpoint/2010/main" val="3086634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3D73F-3839-76A9-BD50-6A2B4714E7D4}"/>
              </a:ext>
            </a:extLst>
          </p:cNvPr>
          <p:cNvSpPr>
            <a:spLocks noGrp="1"/>
          </p:cNvSpPr>
          <p:nvPr>
            <p:ph type="title"/>
          </p:nvPr>
        </p:nvSpPr>
        <p:spPr>
          <a:xfrm>
            <a:off x="720970" y="445048"/>
            <a:ext cx="10515600" cy="1325563"/>
          </a:xfrm>
        </p:spPr>
        <p:txBody>
          <a:bodyPr/>
          <a:lstStyle/>
          <a:p>
            <a:pPr algn="ctr"/>
            <a:r>
              <a:rPr lang="en-US" dirty="0">
                <a:latin typeface="Times New Roman" panose="02020603050405020304" pitchFamily="18" charset="0"/>
                <a:cs typeface="Times New Roman" panose="02020603050405020304" pitchFamily="18" charset="0"/>
              </a:rPr>
              <a:t>Intra and Extra Cellular Electrolytes</a:t>
            </a:r>
          </a:p>
        </p:txBody>
      </p:sp>
      <p:sp>
        <p:nvSpPr>
          <p:cNvPr id="3" name="Content Placeholder 2">
            <a:extLst>
              <a:ext uri="{FF2B5EF4-FFF2-40B4-BE49-F238E27FC236}">
                <a16:creationId xmlns:a16="http://schemas.microsoft.com/office/drawing/2014/main" id="{35BCA762-EB2A-998B-260C-A6928F801250}"/>
              </a:ext>
            </a:extLst>
          </p:cNvPr>
          <p:cNvSpPr>
            <a:spLocks noGrp="1"/>
          </p:cNvSpPr>
          <p:nvPr>
            <p:ph idx="1"/>
          </p:nvPr>
        </p:nvSpPr>
        <p:spPr>
          <a:xfrm>
            <a:off x="154745" y="2417725"/>
            <a:ext cx="11648050" cy="4105201"/>
          </a:xfrm>
        </p:spPr>
        <p:txBody>
          <a:bodyPr/>
          <a:lstStyle/>
          <a:p>
            <a:pPr marL="0" indent="0" algn="just">
              <a:buNone/>
            </a:pPr>
            <a:r>
              <a:rPr lang="en-US" dirty="0">
                <a:latin typeface="Times New Roman" panose="02020603050405020304" pitchFamily="18" charset="0"/>
                <a:cs typeface="Times New Roman" panose="02020603050405020304" pitchFamily="18" charset="0"/>
              </a:rPr>
              <a:t>Generally, in the body, electrolyte concentration is maintained, but if the body can not maintain or correct the electrolyte balance, then it is done by external administration, which is known as replacement therapy.</a:t>
            </a:r>
          </a:p>
          <a:p>
            <a:pPr marL="0" indent="0" algn="just">
              <a:buNone/>
            </a:pPr>
            <a:r>
              <a:rPr lang="en-US" dirty="0"/>
              <a:t>There are two compartments of body fluids: </a:t>
            </a:r>
          </a:p>
          <a:p>
            <a:pPr marL="514350" indent="-514350" algn="just">
              <a:buFont typeface="+mj-lt"/>
              <a:buAutoNum type="arabicPeriod"/>
            </a:pPr>
            <a:r>
              <a:rPr lang="en-US" dirty="0"/>
              <a:t>Extracellular fluid (</a:t>
            </a:r>
            <a:r>
              <a:rPr lang="en-US" b="1" dirty="0"/>
              <a:t>ECF</a:t>
            </a:r>
            <a:r>
              <a:rPr lang="en-US" dirty="0"/>
              <a:t>). approximately 20% of total body weight.</a:t>
            </a:r>
          </a:p>
          <a:p>
            <a:pPr marL="514350" indent="-514350" algn="just">
              <a:buFont typeface="+mj-lt"/>
              <a:buAutoNum type="arabicPeriod"/>
            </a:pPr>
            <a:r>
              <a:rPr lang="en-US" dirty="0"/>
              <a:t>Intracellular fluid (</a:t>
            </a:r>
            <a:r>
              <a:rPr lang="en-US" b="1" dirty="0"/>
              <a:t>ICF</a:t>
            </a:r>
            <a:r>
              <a:rPr lang="en-US" dirty="0"/>
              <a:t>). makes up 35-40% of total body weight. </a:t>
            </a:r>
          </a:p>
          <a:p>
            <a:pPr marL="0" indent="0" algn="just">
              <a:buNone/>
            </a:pPr>
            <a:r>
              <a:rPr lang="en-US" dirty="0"/>
              <a:t>These fluid compartments are separated from each other by </a:t>
            </a:r>
            <a:r>
              <a:rPr lang="en-US" b="1" dirty="0"/>
              <a:t>membranes</a:t>
            </a:r>
            <a:r>
              <a:rPr lang="en-US" dirty="0"/>
              <a:t>. These membranes are permeable to water and certain inorganic and organic components present in the body fluids. </a:t>
            </a:r>
            <a:endParaRPr lang="en-US" dirty="0">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664E1D55-3009-B47A-F659-C34C42A6732F}"/>
              </a:ext>
            </a:extLst>
          </p:cNvPr>
          <p:cNvSpPr>
            <a:spLocks noGrp="1"/>
          </p:cNvSpPr>
          <p:nvPr>
            <p:ph type="ftr" sz="quarter" idx="11"/>
          </p:nvPr>
        </p:nvSpPr>
        <p:spPr/>
        <p:txBody>
          <a:bodyPr/>
          <a:lstStyle/>
          <a:p>
            <a:r>
              <a:rPr lang="en-US"/>
              <a:t>Ali Albakaa</a:t>
            </a:r>
          </a:p>
        </p:txBody>
      </p:sp>
      <p:sp>
        <p:nvSpPr>
          <p:cNvPr id="6" name="Slide Number Placeholder 5">
            <a:extLst>
              <a:ext uri="{FF2B5EF4-FFF2-40B4-BE49-F238E27FC236}">
                <a16:creationId xmlns:a16="http://schemas.microsoft.com/office/drawing/2014/main" id="{66C37A30-E92A-E0D4-239A-FDF5F1FE1DF4}"/>
              </a:ext>
            </a:extLst>
          </p:cNvPr>
          <p:cNvSpPr>
            <a:spLocks noGrp="1"/>
          </p:cNvSpPr>
          <p:nvPr>
            <p:ph type="sldNum" sz="quarter" idx="12"/>
          </p:nvPr>
        </p:nvSpPr>
        <p:spPr/>
        <p:txBody>
          <a:bodyPr/>
          <a:lstStyle/>
          <a:p>
            <a:fld id="{F51841A7-9399-40DE-9AB0-4CE4590EC15D}" type="slidenum">
              <a:rPr lang="en-US" smtClean="0"/>
              <a:t>2</a:t>
            </a:fld>
            <a:endParaRPr lang="en-US"/>
          </a:p>
        </p:txBody>
      </p:sp>
    </p:spTree>
    <p:extLst>
      <p:ext uri="{BB962C8B-B14F-4D97-AF65-F5344CB8AC3E}">
        <p14:creationId xmlns:p14="http://schemas.microsoft.com/office/powerpoint/2010/main" val="1089786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B914DB-3179-E96A-7B3F-3CA9683E345E}"/>
              </a:ext>
            </a:extLst>
          </p:cNvPr>
          <p:cNvSpPr>
            <a:spLocks noGrp="1"/>
          </p:cNvSpPr>
          <p:nvPr>
            <p:ph idx="1"/>
          </p:nvPr>
        </p:nvSpPr>
        <p:spPr>
          <a:xfrm>
            <a:off x="377483" y="160020"/>
            <a:ext cx="11437034" cy="6537960"/>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Acids and Bases: </a:t>
            </a:r>
          </a:p>
          <a:p>
            <a:pPr marL="0" indent="0" algn="just">
              <a:buNone/>
            </a:pPr>
            <a:r>
              <a:rPr lang="en-US" dirty="0">
                <a:latin typeface="Times New Roman" panose="02020603050405020304" pitchFamily="18" charset="0"/>
                <a:cs typeface="Times New Roman" panose="02020603050405020304" pitchFamily="18" charset="0"/>
              </a:rPr>
              <a:t>There are three distinct concepts of acids and bases (the Arrhenius concept, the Bronsted-Lowry concept and the Lewis concept). </a:t>
            </a:r>
          </a:p>
          <a:p>
            <a:pPr marL="0" indent="0" algn="just">
              <a:buNone/>
            </a:pPr>
            <a:r>
              <a:rPr lang="en-US" b="1" dirty="0">
                <a:latin typeface="Times New Roman" panose="02020603050405020304" pitchFamily="18" charset="0"/>
                <a:cs typeface="Times New Roman" panose="02020603050405020304" pitchFamily="18" charset="0"/>
              </a:rPr>
              <a:t>Arrhenius Acids and Bases</a:t>
            </a:r>
            <a:r>
              <a:rPr lang="en-US" dirty="0">
                <a:latin typeface="Times New Roman" panose="02020603050405020304" pitchFamily="18" charset="0"/>
                <a:cs typeface="Times New Roman" panose="02020603050405020304" pitchFamily="18" charset="0"/>
              </a:rPr>
              <a:t>: defined an acid as any compound that releases protons, H</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in water and a base as any compound that gives OH</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ions in water.</a:t>
            </a:r>
          </a:p>
          <a:p>
            <a:pPr marL="0" indent="0" algn="just">
              <a:buNone/>
            </a:pPr>
            <a:r>
              <a:rPr lang="en-US" b="1" dirty="0">
                <a:latin typeface="Times New Roman" panose="02020603050405020304" pitchFamily="18" charset="0"/>
                <a:cs typeface="Times New Roman" panose="02020603050405020304" pitchFamily="18" charset="0"/>
              </a:rPr>
              <a:t>Bronsted-Lowry-Acids and Bases</a:t>
            </a:r>
            <a:r>
              <a:rPr lang="en-US" dirty="0">
                <a:latin typeface="Times New Roman" panose="02020603050405020304" pitchFamily="18" charset="0"/>
                <a:cs typeface="Times New Roman" panose="02020603050405020304" pitchFamily="18" charset="0"/>
              </a:rPr>
              <a:t>: an acid is a proton donor and a base is a proton acceptor.</a:t>
            </a:r>
          </a:p>
          <a:p>
            <a:pPr marL="0" indent="0" algn="just">
              <a:buNone/>
            </a:pPr>
            <a:r>
              <a:rPr lang="en-US" b="1" dirty="0">
                <a:latin typeface="Times New Roman" panose="02020603050405020304" pitchFamily="18" charset="0"/>
                <a:cs typeface="Times New Roman" panose="02020603050405020304" pitchFamily="18" charset="0"/>
              </a:rPr>
              <a:t>Lewis Acid-Base</a:t>
            </a:r>
            <a:r>
              <a:rPr lang="en-US" dirty="0">
                <a:latin typeface="Times New Roman" panose="02020603050405020304" pitchFamily="18" charset="0"/>
                <a:cs typeface="Times New Roman" panose="02020603050405020304" pitchFamily="18" charset="0"/>
              </a:rPr>
              <a:t>: an acid is an electron pair acceptor while a base is an electron pair donor.</a:t>
            </a:r>
          </a:p>
          <a:p>
            <a:pPr marL="0" indent="0" algn="just">
              <a:buNone/>
            </a:pPr>
            <a:r>
              <a:rPr lang="en-US" b="1" dirty="0">
                <a:latin typeface="Times New Roman" panose="02020603050405020304" pitchFamily="18" charset="0"/>
                <a:cs typeface="Times New Roman" panose="02020603050405020304" pitchFamily="18" charset="0"/>
              </a:rPr>
              <a:t>pH Concept</a:t>
            </a:r>
            <a:r>
              <a:rPr lang="en-US" dirty="0">
                <a:latin typeface="Times New Roman" panose="02020603050405020304" pitchFamily="18" charset="0"/>
                <a:cs typeface="Times New Roman" panose="02020603050405020304" pitchFamily="18" charset="0"/>
              </a:rPr>
              <a:t>: pH as negative log of hydrogen ion concentration. To speak of acid or base strength, we need scales for acidity and basicity. </a:t>
            </a:r>
          </a:p>
          <a:p>
            <a:pPr marL="0" indent="0" algn="just">
              <a:buNone/>
            </a:pPr>
            <a:r>
              <a:rPr lang="en-US" dirty="0">
                <a:latin typeface="Times New Roman" panose="02020603050405020304" pitchFamily="18" charset="0"/>
                <a:cs typeface="Times New Roman" panose="02020603050405020304" pitchFamily="18" charset="0"/>
              </a:rPr>
              <a:t>pH = -log[H</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pH + pOH=14, </a:t>
            </a:r>
            <a:r>
              <a:rPr lang="en-US" dirty="0" err="1">
                <a:latin typeface="Times New Roman" panose="02020603050405020304" pitchFamily="18" charset="0"/>
                <a:cs typeface="Times New Roman" panose="02020603050405020304" pitchFamily="18" charset="0"/>
              </a:rPr>
              <a:t>pK</a:t>
            </a:r>
            <a:r>
              <a:rPr lang="en-US" baseline="-25000" dirty="0" err="1">
                <a:latin typeface="Times New Roman" panose="02020603050405020304" pitchFamily="18" charset="0"/>
                <a:cs typeface="Times New Roman" panose="02020603050405020304" pitchFamily="18" charset="0"/>
              </a:rPr>
              <a:t>w</a:t>
            </a:r>
            <a:r>
              <a:rPr lang="en-US" dirty="0">
                <a:latin typeface="Times New Roman" panose="02020603050405020304" pitchFamily="18" charset="0"/>
                <a:cs typeface="Times New Roman" panose="02020603050405020304" pitchFamily="18" charset="0"/>
              </a:rPr>
              <a:t>=14, (pH= 0-3 strong acid, pH= 3-7 weak acid, pH=7 neutral , pH=7-11 weak base, pH=11-14 strong base)</a:t>
            </a:r>
          </a:p>
          <a:p>
            <a:pPr marL="0" indent="0" algn="just">
              <a:buNone/>
            </a:pPr>
            <a:endParaRPr lang="en-US"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83A96EBC-0260-8F85-4E14-6817CE0A6865}"/>
              </a:ext>
            </a:extLst>
          </p:cNvPr>
          <p:cNvSpPr>
            <a:spLocks noGrp="1"/>
          </p:cNvSpPr>
          <p:nvPr>
            <p:ph type="ftr" sz="quarter" idx="11"/>
          </p:nvPr>
        </p:nvSpPr>
        <p:spPr/>
        <p:txBody>
          <a:bodyPr/>
          <a:lstStyle/>
          <a:p>
            <a:r>
              <a:rPr lang="en-US"/>
              <a:t>Ali Albakaa</a:t>
            </a:r>
          </a:p>
        </p:txBody>
      </p:sp>
      <p:sp>
        <p:nvSpPr>
          <p:cNvPr id="4" name="Slide Number Placeholder 3">
            <a:extLst>
              <a:ext uri="{FF2B5EF4-FFF2-40B4-BE49-F238E27FC236}">
                <a16:creationId xmlns:a16="http://schemas.microsoft.com/office/drawing/2014/main" id="{2C670088-B444-442A-647B-F1D8173AD10E}"/>
              </a:ext>
            </a:extLst>
          </p:cNvPr>
          <p:cNvSpPr>
            <a:spLocks noGrp="1"/>
          </p:cNvSpPr>
          <p:nvPr>
            <p:ph type="sldNum" sz="quarter" idx="12"/>
          </p:nvPr>
        </p:nvSpPr>
        <p:spPr/>
        <p:txBody>
          <a:bodyPr/>
          <a:lstStyle/>
          <a:p>
            <a:fld id="{F51841A7-9399-40DE-9AB0-4CE4590EC15D}" type="slidenum">
              <a:rPr lang="en-US" smtClean="0"/>
              <a:t>3</a:t>
            </a:fld>
            <a:endParaRPr lang="en-US"/>
          </a:p>
        </p:txBody>
      </p:sp>
    </p:spTree>
    <p:extLst>
      <p:ext uri="{BB962C8B-B14F-4D97-AF65-F5344CB8AC3E}">
        <p14:creationId xmlns:p14="http://schemas.microsoft.com/office/powerpoint/2010/main" val="3776200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6809B1-DDA4-4F31-D9B1-5A19238CC47B}"/>
              </a:ext>
            </a:extLst>
          </p:cNvPr>
          <p:cNvSpPr>
            <a:spLocks noGrp="1"/>
          </p:cNvSpPr>
          <p:nvPr>
            <p:ph idx="1"/>
          </p:nvPr>
        </p:nvSpPr>
        <p:spPr>
          <a:xfrm>
            <a:off x="407963" y="225083"/>
            <a:ext cx="11254154" cy="6386732"/>
          </a:xfrm>
        </p:spPr>
        <p:txBody>
          <a:bodyPr>
            <a:normAutofit/>
          </a:bodyPr>
          <a:lstStyle/>
          <a:p>
            <a:pPr marL="0" indent="0" algn="just">
              <a:buNone/>
            </a:pPr>
            <a:r>
              <a:rPr lang="en-US" b="1" dirty="0">
                <a:latin typeface="Times New Roman" panose="02020603050405020304" pitchFamily="18" charset="0"/>
                <a:cs typeface="Times New Roman" panose="02020603050405020304" pitchFamily="18" charset="0"/>
              </a:rPr>
              <a:t>Buffers: </a:t>
            </a:r>
            <a:r>
              <a:rPr lang="en-US" dirty="0">
                <a:latin typeface="Times New Roman" panose="02020603050405020304" pitchFamily="18" charset="0"/>
                <a:cs typeface="Times New Roman" panose="02020603050405020304" pitchFamily="18" charset="0"/>
              </a:rPr>
              <a:t>an aqueous solution consisting of a mixture of a weak acid and its conjugate base or a weak base and its conjugate acid whose pH does not change on addition of small amount of an acid or a base</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a:t>
            </a:r>
            <a:r>
              <a:rPr lang="en-US" dirty="0"/>
              <a:t>nd do not change their pH values also on: </a:t>
            </a:r>
          </a:p>
          <a:p>
            <a:pPr algn="just"/>
            <a:r>
              <a:rPr lang="en-US" dirty="0"/>
              <a:t>Standing for a long time.</a:t>
            </a:r>
          </a:p>
          <a:p>
            <a:pPr algn="just"/>
            <a:r>
              <a:rPr lang="en-US" dirty="0"/>
              <a:t>Exposure to atmosphere.</a:t>
            </a:r>
          </a:p>
          <a:p>
            <a:pPr algn="just"/>
            <a:r>
              <a:rPr lang="en-US" dirty="0"/>
              <a:t>Slight dilution.</a:t>
            </a:r>
          </a:p>
          <a:p>
            <a:pPr marL="0" indent="0" algn="just">
              <a:buNone/>
            </a:pPr>
            <a:r>
              <a:rPr lang="en-US" dirty="0"/>
              <a:t>A buffer solution is prepared by adding a solution of a weak acid to solution of one of its salts with a strong base.</a:t>
            </a:r>
            <a:endParaRPr lang="en-US" b="1" dirty="0">
              <a:latin typeface="Times New Roman" panose="02020603050405020304" pitchFamily="18" charset="0"/>
              <a:cs typeface="Times New Roman" panose="02020603050405020304" pitchFamily="18" charset="0"/>
            </a:endParaRPr>
          </a:p>
          <a:p>
            <a:pPr marL="0" indent="0" algn="just">
              <a:buNone/>
            </a:pPr>
            <a:r>
              <a:rPr lang="en-US" dirty="0"/>
              <a:t>The buffer should not react with other chemicals in a pharmaceutical preparation, and it should not participate in redox reactions, alter the solubility of other components, form complexes with active ingredients, or participate in acid base reactions other than those required as part of the buffer function.</a:t>
            </a:r>
            <a:endParaRPr lang="en-US" b="1" dirty="0">
              <a:latin typeface="Times New Roman" panose="02020603050405020304" pitchFamily="18" charset="0"/>
              <a:cs typeface="Times New Roman" panose="02020603050405020304" pitchFamily="18" charset="0"/>
            </a:endParaRPr>
          </a:p>
          <a:p>
            <a:pPr marL="0" indent="0" algn="just">
              <a:buNone/>
            </a:pPr>
            <a:endParaRPr lang="en-US" b="1"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0ED55F62-82EE-55C0-F1D7-48F53D558DDF}"/>
              </a:ext>
            </a:extLst>
          </p:cNvPr>
          <p:cNvSpPr>
            <a:spLocks noGrp="1"/>
          </p:cNvSpPr>
          <p:nvPr>
            <p:ph type="ftr" sz="quarter" idx="11"/>
          </p:nvPr>
        </p:nvSpPr>
        <p:spPr/>
        <p:txBody>
          <a:bodyPr/>
          <a:lstStyle/>
          <a:p>
            <a:r>
              <a:rPr lang="en-US"/>
              <a:t>Ali Albakaa</a:t>
            </a:r>
          </a:p>
        </p:txBody>
      </p:sp>
      <p:sp>
        <p:nvSpPr>
          <p:cNvPr id="4" name="Slide Number Placeholder 3">
            <a:extLst>
              <a:ext uri="{FF2B5EF4-FFF2-40B4-BE49-F238E27FC236}">
                <a16:creationId xmlns:a16="http://schemas.microsoft.com/office/drawing/2014/main" id="{A4946830-FD63-CE27-8EF9-F5B519CF6433}"/>
              </a:ext>
            </a:extLst>
          </p:cNvPr>
          <p:cNvSpPr>
            <a:spLocks noGrp="1"/>
          </p:cNvSpPr>
          <p:nvPr>
            <p:ph type="sldNum" sz="quarter" idx="12"/>
          </p:nvPr>
        </p:nvSpPr>
        <p:spPr/>
        <p:txBody>
          <a:bodyPr/>
          <a:lstStyle/>
          <a:p>
            <a:fld id="{F51841A7-9399-40DE-9AB0-4CE4590EC15D}" type="slidenum">
              <a:rPr lang="en-US" smtClean="0"/>
              <a:t>4</a:t>
            </a:fld>
            <a:endParaRPr lang="en-US"/>
          </a:p>
        </p:txBody>
      </p:sp>
    </p:spTree>
    <p:extLst>
      <p:ext uri="{BB962C8B-B14F-4D97-AF65-F5344CB8AC3E}">
        <p14:creationId xmlns:p14="http://schemas.microsoft.com/office/powerpoint/2010/main" val="2374873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4CEE69-87F2-0BD2-3E17-8A9EBD11AF27}"/>
              </a:ext>
            </a:extLst>
          </p:cNvPr>
          <p:cNvSpPr>
            <a:spLocks noGrp="1"/>
          </p:cNvSpPr>
          <p:nvPr>
            <p:ph idx="1"/>
          </p:nvPr>
        </p:nvSpPr>
        <p:spPr>
          <a:xfrm>
            <a:off x="365760" y="407962"/>
            <a:ext cx="11422966" cy="6077243"/>
          </a:xfrm>
        </p:spPr>
        <p:txBody>
          <a:bodyPr/>
          <a:lstStyle/>
          <a:p>
            <a:pPr marL="0" indent="0" algn="just">
              <a:buNone/>
            </a:pPr>
            <a:r>
              <a:rPr lang="en-US" b="1" dirty="0">
                <a:latin typeface="Times New Roman" panose="02020603050405020304" pitchFamily="18" charset="0"/>
                <a:cs typeface="Times New Roman" panose="02020603050405020304" pitchFamily="18" charset="0"/>
              </a:rPr>
              <a:t>Role of Buffers in Pharmacy </a:t>
            </a:r>
          </a:p>
          <a:p>
            <a:pPr marL="0" indent="0" algn="just">
              <a:buNone/>
            </a:pPr>
            <a:r>
              <a:rPr lang="en-US" dirty="0">
                <a:latin typeface="Times New Roman" panose="02020603050405020304" pitchFamily="18" charset="0"/>
                <a:cs typeface="Times New Roman" panose="02020603050405020304" pitchFamily="18" charset="0"/>
              </a:rPr>
              <a:t>The buffers play an important role in pharmaceutical preparations to ensure stable pH conditions for the medicinally active compound. The following factors are influenced by the change in pH of any pharmaceutical compound/preparation: </a:t>
            </a:r>
          </a:p>
          <a:p>
            <a:pPr marL="514350" indent="-514350" algn="just">
              <a:buAutoNum type="alphaLcParenR"/>
            </a:pPr>
            <a:r>
              <a:rPr lang="en-US" b="1" dirty="0"/>
              <a:t>Solubility: </a:t>
            </a:r>
            <a:r>
              <a:rPr lang="en-US" dirty="0"/>
              <a:t>Many inorganic salts such as ferric, phosphates, borates become soluble in acid media but precipitate in alkaline media. Many organic compounds with acidic functional groups are soluble in alkaline media. Similarly, amines and alkaloids are soluble in acidic media but are almost insoluble in alkaline media.</a:t>
            </a:r>
          </a:p>
          <a:p>
            <a:pPr marL="514350" indent="-514350" algn="just">
              <a:buAutoNum type="alphaLcParenR"/>
            </a:pPr>
            <a:r>
              <a:rPr lang="en-US" b="1" dirty="0"/>
              <a:t>Colour:</a:t>
            </a:r>
            <a:r>
              <a:rPr lang="en-US" dirty="0"/>
              <a:t> The colour of many synthetic and natural dyes is pH dependent. e.g. red colour of cherry and raspberry is maintained in acidic pH and becomes pale yellow to nearly </a:t>
            </a:r>
            <a:r>
              <a:rPr lang="en-US" dirty="0" err="1"/>
              <a:t>colourless</a:t>
            </a:r>
            <a:r>
              <a:rPr lang="en-US" dirty="0"/>
              <a:t> in alkaline pH. </a:t>
            </a:r>
            <a:endParaRPr lang="en-US"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7A2403EA-DA58-B04B-7FE4-F19262DCBFE1}"/>
              </a:ext>
            </a:extLst>
          </p:cNvPr>
          <p:cNvSpPr>
            <a:spLocks noGrp="1"/>
          </p:cNvSpPr>
          <p:nvPr>
            <p:ph type="ftr" sz="quarter" idx="11"/>
          </p:nvPr>
        </p:nvSpPr>
        <p:spPr/>
        <p:txBody>
          <a:bodyPr/>
          <a:lstStyle/>
          <a:p>
            <a:r>
              <a:rPr lang="en-US"/>
              <a:t>Ali Albakaa</a:t>
            </a:r>
          </a:p>
        </p:txBody>
      </p:sp>
      <p:sp>
        <p:nvSpPr>
          <p:cNvPr id="4" name="Slide Number Placeholder 3">
            <a:extLst>
              <a:ext uri="{FF2B5EF4-FFF2-40B4-BE49-F238E27FC236}">
                <a16:creationId xmlns:a16="http://schemas.microsoft.com/office/drawing/2014/main" id="{1F0C465F-42AD-6BEB-C483-4E5D5823ED7E}"/>
              </a:ext>
            </a:extLst>
          </p:cNvPr>
          <p:cNvSpPr>
            <a:spLocks noGrp="1"/>
          </p:cNvSpPr>
          <p:nvPr>
            <p:ph type="sldNum" sz="quarter" idx="12"/>
          </p:nvPr>
        </p:nvSpPr>
        <p:spPr/>
        <p:txBody>
          <a:bodyPr/>
          <a:lstStyle/>
          <a:p>
            <a:fld id="{F51841A7-9399-40DE-9AB0-4CE4590EC15D}" type="slidenum">
              <a:rPr lang="en-US" smtClean="0"/>
              <a:t>5</a:t>
            </a:fld>
            <a:endParaRPr lang="en-US"/>
          </a:p>
        </p:txBody>
      </p:sp>
    </p:spTree>
    <p:extLst>
      <p:ext uri="{BB962C8B-B14F-4D97-AF65-F5344CB8AC3E}">
        <p14:creationId xmlns:p14="http://schemas.microsoft.com/office/powerpoint/2010/main" val="3070333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94B6E0-14C2-3BE6-C0E0-441DDD2E205E}"/>
              </a:ext>
            </a:extLst>
          </p:cNvPr>
          <p:cNvSpPr>
            <a:spLocks noGrp="1"/>
          </p:cNvSpPr>
          <p:nvPr>
            <p:ph idx="1"/>
          </p:nvPr>
        </p:nvSpPr>
        <p:spPr>
          <a:xfrm>
            <a:off x="168812" y="464234"/>
            <a:ext cx="11859065" cy="5964701"/>
          </a:xfrm>
        </p:spPr>
        <p:txBody>
          <a:bodyPr>
            <a:normAutofit fontScale="92500" lnSpcReduction="20000"/>
          </a:bodyPr>
          <a:lstStyle/>
          <a:p>
            <a:pPr marL="514350" indent="-514350" algn="just">
              <a:buFont typeface="+mj-lt"/>
              <a:buAutoNum type="alphaLcParenR" startAt="3"/>
            </a:pPr>
            <a:r>
              <a:rPr lang="en-US" b="1" dirty="0">
                <a:latin typeface="Times New Roman" panose="02020603050405020304" pitchFamily="18" charset="0"/>
                <a:cs typeface="Times New Roman" panose="02020603050405020304" pitchFamily="18" charset="0"/>
              </a:rPr>
              <a:t>Stability</a:t>
            </a:r>
            <a:r>
              <a:rPr lang="en-US" dirty="0">
                <a:latin typeface="Times New Roman" panose="02020603050405020304" pitchFamily="18" charset="0"/>
                <a:cs typeface="Times New Roman" panose="02020603050405020304" pitchFamily="18" charset="0"/>
              </a:rPr>
              <a:t> of some compounds to redox conditions, the adrenaline with dissolved oxygen in the presence of alkaline medium, so its solution for injection is to be buffered to most stable pH range 2.5-5; ascorbic acid and penicillin are unstable in alkaline pH.</a:t>
            </a:r>
          </a:p>
          <a:p>
            <a:pPr marL="514350" indent="-514350" algn="just">
              <a:buFont typeface="+mj-lt"/>
              <a:buAutoNum type="alphaLcParenR" startAt="3"/>
            </a:pPr>
            <a:r>
              <a:rPr lang="en-US" b="1" dirty="0">
                <a:latin typeface="Times New Roman" panose="02020603050405020304" pitchFamily="18" charset="0"/>
                <a:cs typeface="Times New Roman" panose="02020603050405020304" pitchFamily="18" charset="0"/>
              </a:rPr>
              <a:t>Patient comfort: </a:t>
            </a:r>
            <a:r>
              <a:rPr lang="en-US" dirty="0">
                <a:latin typeface="Times New Roman" panose="02020603050405020304" pitchFamily="18" charset="0"/>
                <a:cs typeface="Times New Roman" panose="02020603050405020304" pitchFamily="18" charset="0"/>
              </a:rPr>
              <a:t>If the pH of injectable and preparations for internal or external use differs greatly from the normal pH, they become irritating for the patient. An extremely acidic or alkaline pH must be avoided to prevent tissue damage.</a:t>
            </a:r>
          </a:p>
          <a:p>
            <a:pPr marL="0" indent="0" algn="ctr">
              <a:buNone/>
            </a:pPr>
            <a:r>
              <a:rPr lang="en-US" b="1" dirty="0">
                <a:latin typeface="Times New Roman" panose="02020603050405020304" pitchFamily="18" charset="0"/>
                <a:cs typeface="Times New Roman" panose="02020603050405020304" pitchFamily="18" charset="0"/>
              </a:rPr>
              <a:t>Acid Base Balance </a:t>
            </a:r>
          </a:p>
          <a:p>
            <a:pPr marL="0" indent="0" algn="just">
              <a:buNone/>
            </a:pPr>
            <a:r>
              <a:rPr lang="en-US" dirty="0">
                <a:latin typeface="Times New Roman" panose="02020603050405020304" pitchFamily="18" charset="0"/>
                <a:cs typeface="Times New Roman" panose="02020603050405020304" pitchFamily="18" charset="0"/>
              </a:rPr>
              <a:t>   Normal pH 7.35 – 7.45</a:t>
            </a:r>
          </a:p>
          <a:p>
            <a:pPr marL="0" indent="0" algn="just">
              <a:buNone/>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Acidosis</a:t>
            </a:r>
            <a:r>
              <a:rPr lang="en-US" dirty="0">
                <a:latin typeface="Times New Roman" panose="02020603050405020304" pitchFamily="18" charset="0"/>
                <a:cs typeface="Times New Roman" panose="02020603050405020304" pitchFamily="18" charset="0"/>
              </a:rPr>
              <a:t> physiological state resulting from abnormally low plasma pH.</a:t>
            </a:r>
          </a:p>
          <a:p>
            <a:pPr marL="0" indent="0" algn="just">
              <a:buNone/>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Alkalosis</a:t>
            </a:r>
            <a:r>
              <a:rPr lang="en-US" dirty="0">
                <a:latin typeface="Times New Roman" panose="02020603050405020304" pitchFamily="18" charset="0"/>
                <a:cs typeface="Times New Roman" panose="02020603050405020304" pitchFamily="18" charset="0"/>
              </a:rPr>
              <a:t> physiological state resulting from abnormally high plasma pH.</a:t>
            </a:r>
          </a:p>
          <a:p>
            <a:pPr marL="0" indent="0" algn="just">
              <a:buNone/>
            </a:pPr>
            <a:r>
              <a:rPr lang="en-US" dirty="0">
                <a:latin typeface="Times New Roman" panose="02020603050405020304" pitchFamily="18" charset="0"/>
                <a:cs typeface="Times New Roman" panose="02020603050405020304" pitchFamily="18" charset="0"/>
              </a:rPr>
              <a:t>    Acidemia : plasma pH less than 7.35</a:t>
            </a:r>
          </a:p>
          <a:p>
            <a:pPr marL="0" indent="0" algn="just">
              <a:buNone/>
            </a:pPr>
            <a:r>
              <a:rPr lang="en-US" dirty="0">
                <a:latin typeface="Times New Roman" panose="02020603050405020304" pitchFamily="18" charset="0"/>
                <a:cs typeface="Times New Roman" panose="02020603050405020304" pitchFamily="18" charset="0"/>
              </a:rPr>
              <a:t>   Alkalemia : plasma pH more than 7.45</a:t>
            </a:r>
          </a:p>
          <a:p>
            <a:pPr marL="0" indent="0" algn="ctr">
              <a:lnSpc>
                <a:spcPct val="100000"/>
              </a:lnSpc>
              <a:spcBef>
                <a:spcPts val="0"/>
              </a:spcBef>
              <a:buNone/>
            </a:pPr>
            <a:r>
              <a:rPr lang="en-US" b="1" dirty="0">
                <a:latin typeface="Times New Roman" panose="02020603050405020304" pitchFamily="18" charset="0"/>
                <a:cs typeface="Times New Roman" panose="02020603050405020304" pitchFamily="18" charset="0"/>
              </a:rPr>
              <a:t>Maintenance of Acid-Base balance</a:t>
            </a:r>
          </a:p>
          <a:p>
            <a:pPr marL="457200" indent="-457200" algn="just">
              <a:lnSpc>
                <a:spcPct val="100000"/>
              </a:lnSpc>
              <a:spcBef>
                <a:spcPts val="0"/>
              </a:spcBef>
              <a:buAutoNum type="alphaLcPeriod"/>
            </a:pPr>
            <a:r>
              <a:rPr lang="en-US" b="1" dirty="0">
                <a:latin typeface="Times New Roman" panose="02020603050405020304" pitchFamily="18" charset="0"/>
                <a:cs typeface="Times New Roman" panose="02020603050405020304" pitchFamily="18" charset="0"/>
              </a:rPr>
              <a:t>Buffer systems.   </a:t>
            </a:r>
          </a:p>
          <a:p>
            <a:pPr marL="457200" indent="-457200" algn="just">
              <a:lnSpc>
                <a:spcPct val="100000"/>
              </a:lnSpc>
              <a:spcBef>
                <a:spcPts val="0"/>
              </a:spcBef>
              <a:buAutoNum type="alphaLcPeriod"/>
            </a:pPr>
            <a:r>
              <a:rPr lang="en-US" b="1" dirty="0">
                <a:latin typeface="Times New Roman" panose="02020603050405020304" pitchFamily="18" charset="0"/>
                <a:cs typeface="Times New Roman" panose="02020603050405020304" pitchFamily="18" charset="0"/>
              </a:rPr>
              <a:t>Elimination of some ions through kidney.</a:t>
            </a:r>
          </a:p>
          <a:p>
            <a:pPr marL="457200" indent="-457200" algn="just">
              <a:lnSpc>
                <a:spcPct val="100000"/>
              </a:lnSpc>
              <a:spcBef>
                <a:spcPts val="0"/>
              </a:spcBef>
              <a:buAutoNum type="alphaLcPeriod"/>
            </a:pPr>
            <a:r>
              <a:rPr lang="en-US" b="1" dirty="0">
                <a:latin typeface="Times New Roman" panose="02020603050405020304" pitchFamily="18" charset="0"/>
                <a:cs typeface="Times New Roman" panose="02020603050405020304" pitchFamily="18" charset="0"/>
              </a:rPr>
              <a:t>through the respiratory system.    </a:t>
            </a:r>
          </a:p>
        </p:txBody>
      </p:sp>
      <p:sp>
        <p:nvSpPr>
          <p:cNvPr id="2" name="Footer Placeholder 1">
            <a:extLst>
              <a:ext uri="{FF2B5EF4-FFF2-40B4-BE49-F238E27FC236}">
                <a16:creationId xmlns:a16="http://schemas.microsoft.com/office/drawing/2014/main" id="{7AC1EE6B-16C6-5553-234B-89374F6A0115}"/>
              </a:ext>
            </a:extLst>
          </p:cNvPr>
          <p:cNvSpPr>
            <a:spLocks noGrp="1"/>
          </p:cNvSpPr>
          <p:nvPr>
            <p:ph type="ftr" sz="quarter" idx="11"/>
          </p:nvPr>
        </p:nvSpPr>
        <p:spPr/>
        <p:txBody>
          <a:bodyPr/>
          <a:lstStyle/>
          <a:p>
            <a:r>
              <a:rPr lang="en-US"/>
              <a:t>Ali Albakaa</a:t>
            </a:r>
          </a:p>
        </p:txBody>
      </p:sp>
      <p:sp>
        <p:nvSpPr>
          <p:cNvPr id="4" name="Slide Number Placeholder 3">
            <a:extLst>
              <a:ext uri="{FF2B5EF4-FFF2-40B4-BE49-F238E27FC236}">
                <a16:creationId xmlns:a16="http://schemas.microsoft.com/office/drawing/2014/main" id="{FBD85B65-05DF-673F-61D5-6A226D4F90F3}"/>
              </a:ext>
            </a:extLst>
          </p:cNvPr>
          <p:cNvSpPr>
            <a:spLocks noGrp="1"/>
          </p:cNvSpPr>
          <p:nvPr>
            <p:ph type="sldNum" sz="quarter" idx="12"/>
          </p:nvPr>
        </p:nvSpPr>
        <p:spPr/>
        <p:txBody>
          <a:bodyPr/>
          <a:lstStyle/>
          <a:p>
            <a:fld id="{F51841A7-9399-40DE-9AB0-4CE4590EC15D}" type="slidenum">
              <a:rPr lang="en-US" smtClean="0"/>
              <a:t>6</a:t>
            </a:fld>
            <a:endParaRPr lang="en-US"/>
          </a:p>
        </p:txBody>
      </p:sp>
    </p:spTree>
    <p:extLst>
      <p:ext uri="{BB962C8B-B14F-4D97-AF65-F5344CB8AC3E}">
        <p14:creationId xmlns:p14="http://schemas.microsoft.com/office/powerpoint/2010/main" val="488461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a:extLst>
              <a:ext uri="{FF2B5EF4-FFF2-40B4-BE49-F238E27FC236}">
                <a16:creationId xmlns:a16="http://schemas.microsoft.com/office/drawing/2014/main" id="{D2A8AA57-A9CB-CECC-1B68-ADA136EA438D}"/>
              </a:ext>
            </a:extLst>
          </p:cNvPr>
          <p:cNvPicPr>
            <a:picLocks noChangeAspect="1"/>
          </p:cNvPicPr>
          <p:nvPr/>
        </p:nvPicPr>
        <p:blipFill rotWithShape="1">
          <a:blip r:embed="rId2"/>
          <a:srcRect l="28097" t="9126" r="28016" b="15223"/>
          <a:stretch/>
        </p:blipFill>
        <p:spPr>
          <a:xfrm>
            <a:off x="7610623" y="520504"/>
            <a:ext cx="4459458" cy="5669281"/>
          </a:xfrm>
          <a:prstGeom prst="rect">
            <a:avLst/>
          </a:prstGeom>
          <a:ln>
            <a:solidFill>
              <a:schemeClr val="accent1"/>
            </a:solidFill>
          </a:ln>
        </p:spPr>
      </p:pic>
      <p:sp>
        <p:nvSpPr>
          <p:cNvPr id="3" name="Content Placeholder 2">
            <a:extLst>
              <a:ext uri="{FF2B5EF4-FFF2-40B4-BE49-F238E27FC236}">
                <a16:creationId xmlns:a16="http://schemas.microsoft.com/office/drawing/2014/main" id="{0B067BA7-B1C5-0596-E3DF-D64E3053C260}"/>
              </a:ext>
            </a:extLst>
          </p:cNvPr>
          <p:cNvSpPr>
            <a:spLocks noGrp="1"/>
          </p:cNvSpPr>
          <p:nvPr>
            <p:ph idx="1"/>
          </p:nvPr>
        </p:nvSpPr>
        <p:spPr>
          <a:xfrm>
            <a:off x="1" y="109026"/>
            <a:ext cx="7610622" cy="6748974"/>
          </a:xfrm>
        </p:spPr>
        <p:txBody>
          <a:bodyPr>
            <a:noAutofit/>
          </a:bodyPr>
          <a:lstStyle/>
          <a:p>
            <a:pPr marL="0" indent="0" algn="just">
              <a:lnSpc>
                <a:spcPct val="100000"/>
              </a:lnSpc>
              <a:spcAft>
                <a:spcPts val="1200"/>
              </a:spcAft>
              <a:buNone/>
            </a:pPr>
            <a:r>
              <a:rPr lang="en-US" sz="2600" dirty="0">
                <a:latin typeface="Times New Roman" panose="02020603050405020304" pitchFamily="18" charset="0"/>
                <a:cs typeface="Times New Roman" panose="02020603050405020304" pitchFamily="18" charset="0"/>
              </a:rPr>
              <a:t>In the body, acids (either as carbonic acid from CO</a:t>
            </a:r>
            <a:r>
              <a:rPr lang="en-US" sz="2600" baseline="-25000" dirty="0">
                <a:latin typeface="Times New Roman" panose="02020603050405020304" pitchFamily="18" charset="0"/>
                <a:cs typeface="Times New Roman" panose="02020603050405020304" pitchFamily="18" charset="0"/>
              </a:rPr>
              <a:t>2</a:t>
            </a:r>
            <a:r>
              <a:rPr lang="en-US" sz="2600" dirty="0">
                <a:latin typeface="Times New Roman" panose="02020603050405020304" pitchFamily="18" charset="0"/>
                <a:cs typeface="Times New Roman" panose="02020603050405020304" pitchFamily="18" charset="0"/>
              </a:rPr>
              <a:t> or lactic acid from </a:t>
            </a:r>
            <a:r>
              <a:rPr lang="en-US" sz="2600" b="1" dirty="0">
                <a:latin typeface="Times New Roman" panose="02020603050405020304" pitchFamily="18" charset="0"/>
                <a:cs typeface="Times New Roman" panose="02020603050405020304" pitchFamily="18" charset="0"/>
              </a:rPr>
              <a:t>anaerobic respiration</a:t>
            </a:r>
            <a:r>
              <a:rPr lang="en-US" sz="2600" dirty="0">
                <a:latin typeface="Times New Roman" panose="02020603050405020304" pitchFamily="18" charset="0"/>
                <a:cs typeface="Times New Roman" panose="02020603050405020304" pitchFamily="18" charset="0"/>
              </a:rPr>
              <a:t>) are constantly being produced during the metabolism. Since most of the reactions occur only with in a very narrow pH range (7.38- 7.42), the body utilizes several buffer systems. </a:t>
            </a:r>
          </a:p>
          <a:p>
            <a:pPr algn="just">
              <a:lnSpc>
                <a:spcPct val="100000"/>
              </a:lnSpc>
              <a:spcBef>
                <a:spcPts val="0"/>
              </a:spcBef>
            </a:pPr>
            <a:r>
              <a:rPr lang="en-US" sz="2600" dirty="0">
                <a:latin typeface="Times New Roman" panose="02020603050405020304" pitchFamily="18" charset="0"/>
                <a:cs typeface="Times New Roman" panose="02020603050405020304" pitchFamily="18" charset="0"/>
              </a:rPr>
              <a:t>carbonic acid / bicarbonate buffer system</a:t>
            </a:r>
          </a:p>
          <a:p>
            <a:pPr marL="0" indent="0" algn="just">
              <a:lnSpc>
                <a:spcPct val="100000"/>
              </a:lnSpc>
              <a:spcBef>
                <a:spcPts val="0"/>
              </a:spcBef>
              <a:buNone/>
            </a:pPr>
            <a:r>
              <a:rPr lang="en-US" sz="2600" dirty="0">
                <a:latin typeface="Times New Roman" panose="02020603050405020304" pitchFamily="18" charset="0"/>
                <a:cs typeface="Times New Roman" panose="02020603050405020304" pitchFamily="18" charset="0"/>
              </a:rPr>
              <a:t> in the plasma and kidneys.</a:t>
            </a:r>
          </a:p>
          <a:p>
            <a:pPr algn="just">
              <a:lnSpc>
                <a:spcPct val="100000"/>
              </a:lnSpc>
              <a:spcBef>
                <a:spcPts val="0"/>
              </a:spcBef>
            </a:pPr>
            <a:r>
              <a:rPr lang="en-US" sz="2600" dirty="0">
                <a:latin typeface="Times New Roman" panose="02020603050405020304" pitchFamily="18" charset="0"/>
                <a:cs typeface="Times New Roman" panose="02020603050405020304" pitchFamily="18" charset="0"/>
              </a:rPr>
              <a:t>Phosphate buffer system in the cells and kidneys. </a:t>
            </a:r>
          </a:p>
          <a:p>
            <a:pPr algn="just">
              <a:lnSpc>
                <a:spcPct val="100000"/>
              </a:lnSpc>
              <a:spcBef>
                <a:spcPts val="0"/>
              </a:spcBef>
            </a:pPr>
            <a:r>
              <a:rPr lang="en-US" sz="2600" dirty="0">
                <a:latin typeface="Times New Roman" panose="02020603050405020304" pitchFamily="18" charset="0"/>
                <a:cs typeface="Times New Roman" panose="02020603050405020304" pitchFamily="18" charset="0"/>
              </a:rPr>
              <a:t>Protein hemoglobin (Hb) buffer system </a:t>
            </a:r>
          </a:p>
          <a:p>
            <a:pPr marL="0" indent="0" algn="just">
              <a:lnSpc>
                <a:spcPct val="100000"/>
              </a:lnSpc>
              <a:spcBef>
                <a:spcPts val="0"/>
              </a:spcBef>
              <a:buNone/>
            </a:pPr>
            <a:r>
              <a:rPr lang="en-US" sz="2600" dirty="0">
                <a:latin typeface="Times New Roman" panose="02020603050405020304" pitchFamily="18" charset="0"/>
                <a:cs typeface="Times New Roman" panose="02020603050405020304" pitchFamily="18" charset="0"/>
              </a:rPr>
              <a:t>in the red blood cells.</a:t>
            </a:r>
          </a:p>
          <a:p>
            <a:pPr marL="0" indent="0" algn="just">
              <a:lnSpc>
                <a:spcPct val="100000"/>
              </a:lnSpc>
              <a:spcAft>
                <a:spcPts val="1200"/>
              </a:spcAft>
              <a:buNone/>
            </a:pPr>
            <a:r>
              <a:rPr lang="en-US" sz="2600" dirty="0">
                <a:latin typeface="Times New Roman" panose="02020603050405020304" pitchFamily="18" charset="0"/>
                <a:cs typeface="Times New Roman" panose="02020603050405020304" pitchFamily="18" charset="0"/>
              </a:rPr>
              <a:t>Two of the main buffer solutions in the body are (HCO</a:t>
            </a:r>
            <a:r>
              <a:rPr lang="en-US" sz="2600" baseline="-25000" dirty="0">
                <a:latin typeface="Times New Roman" panose="02020603050405020304" pitchFamily="18" charset="0"/>
                <a:cs typeface="Times New Roman" panose="02020603050405020304" pitchFamily="18" charset="0"/>
              </a:rPr>
              <a:t>3</a:t>
            </a:r>
            <a:r>
              <a:rPr lang="en-US" sz="2600" baseline="30000" dirty="0">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 /H</a:t>
            </a:r>
            <a:r>
              <a:rPr lang="en-US" sz="2600" baseline="-25000" dirty="0">
                <a:latin typeface="Times New Roman" panose="02020603050405020304" pitchFamily="18" charset="0"/>
                <a:cs typeface="Times New Roman" panose="02020603050405020304" pitchFamily="18" charset="0"/>
              </a:rPr>
              <a:t>2</a:t>
            </a:r>
            <a:r>
              <a:rPr lang="en-US" sz="2600" dirty="0">
                <a:latin typeface="Times New Roman" panose="02020603050405020304" pitchFamily="18" charset="0"/>
                <a:cs typeface="Times New Roman" panose="02020603050405020304" pitchFamily="18" charset="0"/>
              </a:rPr>
              <a:t>CO</a:t>
            </a:r>
            <a:r>
              <a:rPr lang="en-US" sz="2600" baseline="-25000" dirty="0">
                <a:latin typeface="Times New Roman" panose="02020603050405020304" pitchFamily="18" charset="0"/>
                <a:cs typeface="Times New Roman" panose="02020603050405020304" pitchFamily="18" charset="0"/>
              </a:rPr>
              <a:t>3</a:t>
            </a:r>
            <a:r>
              <a:rPr lang="en-US" sz="2600" dirty="0">
                <a:latin typeface="Times New Roman" panose="02020603050405020304" pitchFamily="18" charset="0"/>
                <a:cs typeface="Times New Roman" panose="02020603050405020304" pitchFamily="18" charset="0"/>
              </a:rPr>
              <a:t>), and (HPO</a:t>
            </a:r>
            <a:r>
              <a:rPr lang="en-US" sz="2600" baseline="-25000" dirty="0">
                <a:latin typeface="Times New Roman" panose="02020603050405020304" pitchFamily="18" charset="0"/>
                <a:cs typeface="Times New Roman" panose="02020603050405020304" pitchFamily="18" charset="0"/>
              </a:rPr>
              <a:t>4</a:t>
            </a:r>
            <a:r>
              <a:rPr lang="en-US" sz="2600" baseline="30000" dirty="0">
                <a:latin typeface="Times New Roman" panose="02020603050405020304" pitchFamily="18" charset="0"/>
                <a:cs typeface="Times New Roman" panose="02020603050405020304" pitchFamily="18" charset="0"/>
              </a:rPr>
              <a:t>−2 </a:t>
            </a:r>
            <a:r>
              <a:rPr lang="en-US" sz="2600" dirty="0">
                <a:latin typeface="Times New Roman" panose="02020603050405020304" pitchFamily="18" charset="0"/>
                <a:cs typeface="Times New Roman" panose="02020603050405020304" pitchFamily="18" charset="0"/>
              </a:rPr>
              <a:t>/H</a:t>
            </a:r>
            <a:r>
              <a:rPr lang="en-US" sz="2600" baseline="-25000" dirty="0">
                <a:latin typeface="Times New Roman" panose="02020603050405020304" pitchFamily="18" charset="0"/>
                <a:cs typeface="Times New Roman" panose="02020603050405020304" pitchFamily="18" charset="0"/>
              </a:rPr>
              <a:t>2</a:t>
            </a:r>
            <a:r>
              <a:rPr lang="en-US" sz="2600" dirty="0">
                <a:latin typeface="Times New Roman" panose="02020603050405020304" pitchFamily="18" charset="0"/>
                <a:cs typeface="Times New Roman" panose="02020603050405020304" pitchFamily="18" charset="0"/>
              </a:rPr>
              <a:t>PO</a:t>
            </a:r>
            <a:r>
              <a:rPr lang="en-US" sz="2600" baseline="-25000" dirty="0">
                <a:latin typeface="Times New Roman" panose="02020603050405020304" pitchFamily="18" charset="0"/>
                <a:cs typeface="Times New Roman" panose="02020603050405020304" pitchFamily="18" charset="0"/>
              </a:rPr>
              <a:t>4</a:t>
            </a:r>
            <a:r>
              <a:rPr lang="en-US" sz="2600" baseline="30000" dirty="0">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 There is also a buffer solution </a:t>
            </a:r>
            <a:r>
              <a:rPr lang="en-US" sz="2400" dirty="0">
                <a:latin typeface="Times New Roman" panose="02020603050405020304" pitchFamily="18" charset="0"/>
                <a:cs typeface="Times New Roman" panose="02020603050405020304" pitchFamily="18" charset="0"/>
              </a:rPr>
              <a:t>in (RBCs) </a:t>
            </a:r>
            <a:r>
              <a:rPr lang="en-US" sz="2600" dirty="0">
                <a:latin typeface="Times New Roman" panose="02020603050405020304" pitchFamily="18" charset="0"/>
                <a:cs typeface="Times New Roman" panose="02020603050405020304" pitchFamily="18" charset="0"/>
              </a:rPr>
              <a:t>red blood cells (HbO</a:t>
            </a:r>
            <a:r>
              <a:rPr lang="en-US" sz="2600" baseline="-25000" dirty="0">
                <a:latin typeface="Times New Roman" panose="02020603050405020304" pitchFamily="18" charset="0"/>
                <a:cs typeface="Times New Roman" panose="02020603050405020304" pitchFamily="18" charset="0"/>
              </a:rPr>
              <a:t>2</a:t>
            </a:r>
            <a:r>
              <a:rPr lang="en-US" sz="2600" baseline="30000" dirty="0">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a:t>
            </a:r>
            <a:r>
              <a:rPr lang="en-US" sz="2600" dirty="0" err="1">
                <a:latin typeface="Times New Roman" panose="02020603050405020304" pitchFamily="18" charset="0"/>
                <a:cs typeface="Times New Roman" panose="02020603050405020304" pitchFamily="18" charset="0"/>
              </a:rPr>
              <a:t>HHb</a:t>
            </a:r>
            <a:r>
              <a:rPr lang="en-US" sz="2600" dirty="0">
                <a:latin typeface="Times New Roman" panose="02020603050405020304" pitchFamily="18" charset="0"/>
                <a:cs typeface="Times New Roman" panose="02020603050405020304" pitchFamily="18" charset="0"/>
              </a:rPr>
              <a:t>),which is the most effective buffer solution for the carbonic acid buffer solution produced during metabolic processes.</a:t>
            </a:r>
          </a:p>
        </p:txBody>
      </p:sp>
      <p:sp>
        <p:nvSpPr>
          <p:cNvPr id="4" name="Footer Placeholder 3">
            <a:extLst>
              <a:ext uri="{FF2B5EF4-FFF2-40B4-BE49-F238E27FC236}">
                <a16:creationId xmlns:a16="http://schemas.microsoft.com/office/drawing/2014/main" id="{384DA95E-B5D6-8491-A9ED-7E46F64348A9}"/>
              </a:ext>
            </a:extLst>
          </p:cNvPr>
          <p:cNvSpPr>
            <a:spLocks noGrp="1"/>
          </p:cNvSpPr>
          <p:nvPr>
            <p:ph type="ftr" sz="quarter" idx="11"/>
          </p:nvPr>
        </p:nvSpPr>
        <p:spPr/>
        <p:txBody>
          <a:bodyPr/>
          <a:lstStyle/>
          <a:p>
            <a:r>
              <a:rPr lang="en-US"/>
              <a:t>Ali Albakaa</a:t>
            </a:r>
          </a:p>
        </p:txBody>
      </p:sp>
      <p:sp>
        <p:nvSpPr>
          <p:cNvPr id="5" name="Slide Number Placeholder 4">
            <a:extLst>
              <a:ext uri="{FF2B5EF4-FFF2-40B4-BE49-F238E27FC236}">
                <a16:creationId xmlns:a16="http://schemas.microsoft.com/office/drawing/2014/main" id="{70443574-53D8-C5DA-45B0-236A26ED51A6}"/>
              </a:ext>
            </a:extLst>
          </p:cNvPr>
          <p:cNvSpPr>
            <a:spLocks noGrp="1"/>
          </p:cNvSpPr>
          <p:nvPr>
            <p:ph type="sldNum" sz="quarter" idx="12"/>
          </p:nvPr>
        </p:nvSpPr>
        <p:spPr/>
        <p:txBody>
          <a:bodyPr/>
          <a:lstStyle/>
          <a:p>
            <a:fld id="{F51841A7-9399-40DE-9AB0-4CE4590EC15D}" type="slidenum">
              <a:rPr lang="en-US" smtClean="0"/>
              <a:t>7</a:t>
            </a:fld>
            <a:endParaRPr lang="en-US"/>
          </a:p>
        </p:txBody>
      </p:sp>
    </p:spTree>
    <p:extLst>
      <p:ext uri="{BB962C8B-B14F-4D97-AF65-F5344CB8AC3E}">
        <p14:creationId xmlns:p14="http://schemas.microsoft.com/office/powerpoint/2010/main" val="4105636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403FCC-EEDE-ACBD-150D-B2BD79AE92B6}"/>
              </a:ext>
            </a:extLst>
          </p:cNvPr>
          <p:cNvSpPr>
            <a:spLocks noGrp="1"/>
          </p:cNvSpPr>
          <p:nvPr>
            <p:ph idx="1"/>
          </p:nvPr>
        </p:nvSpPr>
        <p:spPr>
          <a:xfrm>
            <a:off x="307144" y="327074"/>
            <a:ext cx="11577711" cy="6203852"/>
          </a:xfrm>
        </p:spPr>
        <p:txBody>
          <a:bodyPr>
            <a:normAutofit/>
          </a:bodyPr>
          <a:lstStyle/>
          <a:p>
            <a:pPr marL="0" indent="0" algn="ctr">
              <a:lnSpc>
                <a:spcPct val="100000"/>
              </a:lnSpc>
              <a:buNone/>
            </a:pPr>
            <a:r>
              <a:rPr lang="en-US" sz="2600" dirty="0">
                <a:latin typeface="Times New Roman" panose="02020603050405020304" pitchFamily="18" charset="0"/>
                <a:cs typeface="Times New Roman" panose="02020603050405020304" pitchFamily="18" charset="0"/>
              </a:rPr>
              <a:t>For each millimole of oxygen that dissociates from Hb, 0.7 millimole H</a:t>
            </a:r>
            <a:r>
              <a:rPr lang="en-US" sz="2600" baseline="30000" dirty="0">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 is removed</a:t>
            </a:r>
            <a:r>
              <a:rPr lang="en-US" sz="2800" dirty="0">
                <a:latin typeface="Times New Roman" panose="02020603050405020304" pitchFamily="18" charset="0"/>
                <a:cs typeface="Times New Roman" panose="02020603050405020304" pitchFamily="18" charset="0"/>
              </a:rPr>
              <a:t>.</a:t>
            </a:r>
          </a:p>
          <a:p>
            <a:pPr marL="0" indent="0" algn="ctr">
              <a:lnSpc>
                <a:spcPct val="100000"/>
              </a:lnSpc>
              <a:buNone/>
            </a:pPr>
            <a:r>
              <a:rPr lang="en-US" sz="2800" dirty="0">
                <a:latin typeface="Times New Roman" panose="02020603050405020304" pitchFamily="18" charset="0"/>
                <a:cs typeface="Times New Roman" panose="02020603050405020304" pitchFamily="18" charset="0"/>
              </a:rPr>
              <a:t>H</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CO</a:t>
            </a:r>
            <a:r>
              <a:rPr lang="en-US" sz="2800" baseline="-25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 + HbO</a:t>
            </a:r>
            <a:r>
              <a:rPr lang="en-US" sz="2800" baseline="-25000" dirty="0">
                <a:latin typeface="Times New Roman" panose="02020603050405020304" pitchFamily="18" charset="0"/>
                <a:cs typeface="Times New Roman" panose="02020603050405020304" pitchFamily="18" charset="0"/>
              </a:rPr>
              <a:t>2</a:t>
            </a:r>
            <a:r>
              <a:rPr lang="en-US" sz="2800" baseline="300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 K</a:t>
            </a:r>
            <a:r>
              <a:rPr lang="en-US" sz="2800" baseline="300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sym typeface="Wingdings" panose="05000000000000000000" pitchFamily="2" charset="2"/>
              </a:rPr>
              <a:t> K</a:t>
            </a:r>
            <a:r>
              <a:rPr lang="en-US" sz="2800"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sz="2800" dirty="0">
                <a:latin typeface="Times New Roman" panose="02020603050405020304" pitchFamily="18" charset="0"/>
                <a:cs typeface="Times New Roman" panose="02020603050405020304" pitchFamily="18" charset="0"/>
                <a:sym typeface="Wingdings" panose="05000000000000000000" pitchFamily="2" charset="2"/>
              </a:rPr>
              <a:t> + HCO</a:t>
            </a:r>
            <a:r>
              <a:rPr lang="en-US" sz="2800" baseline="-25000" dirty="0">
                <a:latin typeface="Times New Roman" panose="02020603050405020304" pitchFamily="18" charset="0"/>
                <a:cs typeface="Times New Roman" panose="02020603050405020304" pitchFamily="18" charset="0"/>
                <a:sym typeface="Wingdings" panose="05000000000000000000" pitchFamily="2" charset="2"/>
              </a:rPr>
              <a:t>3</a:t>
            </a:r>
            <a:r>
              <a:rPr lang="en-US" sz="2800"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sz="2800" dirty="0">
                <a:latin typeface="Times New Roman" panose="02020603050405020304" pitchFamily="18" charset="0"/>
                <a:cs typeface="Times New Roman" panose="02020603050405020304" pitchFamily="18" charset="0"/>
                <a:sym typeface="Wingdings" panose="05000000000000000000" pitchFamily="2" charset="2"/>
              </a:rPr>
              <a:t> +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HHb</a:t>
            </a:r>
            <a:r>
              <a:rPr lang="en-US" sz="2800" dirty="0">
                <a:latin typeface="Times New Roman" panose="02020603050405020304" pitchFamily="18" charset="0"/>
                <a:cs typeface="Times New Roman" panose="02020603050405020304" pitchFamily="18" charset="0"/>
                <a:sym typeface="Wingdings" panose="05000000000000000000" pitchFamily="2" charset="2"/>
              </a:rPr>
              <a:t> + O</a:t>
            </a:r>
            <a:r>
              <a:rPr lang="en-US" sz="2800" baseline="-25000" dirty="0">
                <a:latin typeface="Times New Roman" panose="02020603050405020304" pitchFamily="18" charset="0"/>
                <a:cs typeface="Times New Roman" panose="02020603050405020304" pitchFamily="18" charset="0"/>
                <a:sym typeface="Wingdings" panose="05000000000000000000" pitchFamily="2" charset="2"/>
              </a:rPr>
              <a:t>2</a:t>
            </a:r>
            <a:endParaRPr lang="en-US" sz="2800" baseline="-25000" dirty="0">
              <a:latin typeface="Times New Roman" panose="02020603050405020304" pitchFamily="18" charset="0"/>
              <a:cs typeface="Times New Roman" panose="02020603050405020304" pitchFamily="18" charset="0"/>
            </a:endParaRPr>
          </a:p>
          <a:p>
            <a:pPr marL="0" indent="0" algn="just">
              <a:lnSpc>
                <a:spcPct val="100000"/>
              </a:lnSpc>
              <a:buNone/>
            </a:pPr>
            <a:r>
              <a:rPr lang="en-US" sz="2600" dirty="0">
                <a:latin typeface="Times New Roman" panose="02020603050405020304" pitchFamily="18" charset="0"/>
                <a:cs typeface="Times New Roman" panose="02020603050405020304" pitchFamily="18" charset="0"/>
              </a:rPr>
              <a:t>Due to various causes (reasons), the body’s acid levels may increase and/or alkali levels decrease below normal, causing</a:t>
            </a:r>
            <a:r>
              <a:rPr lang="en-US" sz="2600" b="1" dirty="0">
                <a:latin typeface="Times New Roman" panose="02020603050405020304" pitchFamily="18" charset="0"/>
                <a:cs typeface="Times New Roman" panose="02020603050405020304" pitchFamily="18" charset="0"/>
              </a:rPr>
              <a:t> acidosis</a:t>
            </a:r>
            <a:r>
              <a:rPr lang="en-US" sz="2600" dirty="0">
                <a:latin typeface="Times New Roman" panose="02020603050405020304" pitchFamily="18" charset="0"/>
                <a:cs typeface="Times New Roman" panose="02020603050405020304" pitchFamily="18" charset="0"/>
              </a:rPr>
              <a:t> (pH = slightly below 7.38), or the acid levels may decrease and/or alkali levels may increase above normal causing</a:t>
            </a:r>
            <a:r>
              <a:rPr lang="en-US" sz="2600" b="1" dirty="0">
                <a:latin typeface="Times New Roman" panose="02020603050405020304" pitchFamily="18" charset="0"/>
                <a:cs typeface="Times New Roman" panose="02020603050405020304" pitchFamily="18" charset="0"/>
              </a:rPr>
              <a:t> alkalosis </a:t>
            </a:r>
            <a:r>
              <a:rPr lang="en-US" sz="2600" dirty="0">
                <a:latin typeface="Times New Roman" panose="02020603050405020304" pitchFamily="18" charset="0"/>
                <a:cs typeface="Times New Roman" panose="02020603050405020304" pitchFamily="18" charset="0"/>
              </a:rPr>
              <a:t>(pH slightly above 7.42).</a:t>
            </a:r>
          </a:p>
          <a:p>
            <a:pPr marL="0" indent="0" algn="just">
              <a:lnSpc>
                <a:spcPct val="100000"/>
              </a:lnSpc>
              <a:buNone/>
            </a:pPr>
            <a:r>
              <a:rPr lang="en-US" sz="2600" dirty="0">
                <a:latin typeface="Times New Roman" panose="02020603050405020304" pitchFamily="18" charset="0"/>
                <a:cs typeface="Times New Roman" panose="02020603050405020304" pitchFamily="18" charset="0"/>
              </a:rPr>
              <a:t> If the body can restore the pH back to 7.35-7.45 by alterations in the </a:t>
            </a:r>
            <a:r>
              <a:rPr lang="en-US" sz="2600" b="1" dirty="0">
                <a:latin typeface="Times New Roman" panose="02020603050405020304" pitchFamily="18" charset="0"/>
                <a:cs typeface="Times New Roman" panose="02020603050405020304" pitchFamily="18" charset="0"/>
              </a:rPr>
              <a:t>respiration and kidney function</a:t>
            </a:r>
            <a:r>
              <a:rPr lang="en-US" sz="2600" dirty="0">
                <a:latin typeface="Times New Roman" panose="02020603050405020304" pitchFamily="18" charset="0"/>
                <a:cs typeface="Times New Roman" panose="02020603050405020304" pitchFamily="18" charset="0"/>
              </a:rPr>
              <a:t>, it is referred to as compensated metabolic acidosis or alkalosis.</a:t>
            </a:r>
          </a:p>
          <a:p>
            <a:pPr marL="0" indent="0" algn="just">
              <a:buNone/>
            </a:pPr>
            <a:r>
              <a:rPr lang="en-US" sz="2400" b="1" dirty="0">
                <a:latin typeface="Times New Roman" panose="02020603050405020304" pitchFamily="18" charset="0"/>
                <a:cs typeface="Times New Roman" panose="02020603050405020304" pitchFamily="18" charset="0"/>
              </a:rPr>
              <a:t>Metabolic acidosis</a:t>
            </a:r>
            <a:r>
              <a:rPr lang="en-US" sz="2400" dirty="0">
                <a:latin typeface="Times New Roman" panose="02020603050405020304" pitchFamily="18" charset="0"/>
                <a:cs typeface="Times New Roman" panose="02020603050405020304" pitchFamily="18" charset="0"/>
              </a:rPr>
              <a:t> is treated with the </a:t>
            </a:r>
            <a:r>
              <a:rPr lang="en-US" sz="2400" b="1" dirty="0">
                <a:latin typeface="Times New Roman" panose="02020603050405020304" pitchFamily="18" charset="0"/>
                <a:cs typeface="Times New Roman" panose="02020603050405020304" pitchFamily="18" charset="0"/>
              </a:rPr>
              <a:t>sodium salts </a:t>
            </a:r>
            <a:r>
              <a:rPr lang="en-US" sz="2400" dirty="0">
                <a:latin typeface="Times New Roman" panose="02020603050405020304" pitchFamily="18" charset="0"/>
                <a:cs typeface="Times New Roman" panose="02020603050405020304" pitchFamily="18" charset="0"/>
              </a:rPr>
              <a:t>of bicarbonate, lactate, acetate and citrate. Administration of bicarbonate increases the (HCO</a:t>
            </a:r>
            <a:r>
              <a:rPr lang="en-US" sz="2400" baseline="-25000" dirty="0">
                <a:latin typeface="Times New Roman" panose="02020603050405020304" pitchFamily="18" charset="0"/>
                <a:cs typeface="Times New Roman" panose="02020603050405020304" pitchFamily="18" charset="0"/>
              </a:rPr>
              <a:t>3</a:t>
            </a:r>
            <a:r>
              <a:rPr lang="en-US" sz="2400" baseline="30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CO</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ratio when there is a </a:t>
            </a:r>
            <a:r>
              <a:rPr lang="en-US" sz="2400" b="1" dirty="0">
                <a:latin typeface="Times New Roman" panose="02020603050405020304" pitchFamily="18" charset="0"/>
                <a:cs typeface="Times New Roman" panose="02020603050405020304" pitchFamily="18" charset="0"/>
              </a:rPr>
              <a:t>bicarbonate deficit</a:t>
            </a:r>
            <a:r>
              <a:rPr lang="en-US" sz="2400" dirty="0">
                <a:latin typeface="Times New Roman" panose="02020603050405020304" pitchFamily="18" charset="0"/>
                <a:cs typeface="Times New Roman" panose="02020603050405020304" pitchFamily="18" charset="0"/>
              </a:rPr>
              <a:t>.</a:t>
            </a:r>
          </a:p>
          <a:p>
            <a:pPr marL="0" marR="0" lvl="0" indent="0" algn="just" defTabSz="914400" eaLnBrk="1" fontAlgn="base" latinLnBrk="0" hangingPunct="1">
              <a:lnSpc>
                <a:spcPct val="100000"/>
              </a:lnSpc>
              <a:spcBef>
                <a:spcPct val="0"/>
              </a:spcBef>
              <a:spcAft>
                <a:spcPct val="0"/>
              </a:spcAft>
              <a:buClrTx/>
              <a:buSzTx/>
              <a:buFontTx/>
              <a:buNone/>
              <a:tabLst/>
            </a:pPr>
            <a:r>
              <a:rPr kumimoji="0" lang="en-US" sz="240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If an excess of acid is liberated in the body it is neutralized by some of sodium bicarbonate . </a:t>
            </a:r>
            <a:endParaRPr kumimoji="0" lang="en-US" sz="240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H</a:t>
            </a:r>
            <a:r>
              <a:rPr kumimoji="0" lang="en-US" sz="2400" b="1" i="0" u="none" strike="noStrike" cap="none" normalizeH="0" baseline="30000" dirty="0">
                <a:ln>
                  <a:noFill/>
                </a:ln>
                <a:solidFill>
                  <a:schemeClr val="tx1"/>
                </a:solidFill>
                <a:effectLst/>
                <a:latin typeface="Times New Roman" pitchFamily="18" charset="0"/>
                <a:ea typeface="Times New Roman" pitchFamily="18" charset="0"/>
                <a:cs typeface="Times New Roman" pitchFamily="18" charset="0"/>
              </a:rPr>
              <a:t>+</a:t>
            </a:r>
            <a:r>
              <a:rPr kumimoji="0" lang="en-US" sz="2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 NaHCO</a:t>
            </a:r>
            <a:r>
              <a:rPr kumimoji="0" lang="en-US" sz="2400" b="1" i="0" u="none" strike="noStrike" cap="none" normalizeH="0" baseline="-25000" dirty="0">
                <a:ln>
                  <a:noFill/>
                </a:ln>
                <a:solidFill>
                  <a:schemeClr val="tx1"/>
                </a:solidFill>
                <a:effectLst/>
                <a:latin typeface="Times New Roman" pitchFamily="18" charset="0"/>
                <a:ea typeface="Times New Roman" pitchFamily="18" charset="0"/>
                <a:cs typeface="Times New Roman" pitchFamily="18" charset="0"/>
              </a:rPr>
              <a:t>3</a:t>
            </a:r>
            <a:r>
              <a:rPr kumimoji="0" lang="en-US" sz="2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sym typeface="Wingdings" panose="05000000000000000000" pitchFamily="2" charset="2"/>
              </a:rPr>
              <a:t></a:t>
            </a:r>
            <a:r>
              <a:rPr kumimoji="0" lang="en-US" sz="24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sym typeface="Wingdings" panose="05000000000000000000" pitchFamily="2" charset="2"/>
              </a:rPr>
              <a:t></a:t>
            </a:r>
            <a:r>
              <a:rPr kumimoji="0" lang="en-US" sz="24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Na</a:t>
            </a:r>
            <a:r>
              <a:rPr kumimoji="0" lang="en-US" sz="2400" b="1" i="0" u="none" strike="noStrike" cap="none" normalizeH="0" baseline="30000" dirty="0">
                <a:ln>
                  <a:noFill/>
                </a:ln>
                <a:solidFill>
                  <a:schemeClr val="tx1"/>
                </a:solidFill>
                <a:effectLst/>
                <a:latin typeface="Times New Roman" pitchFamily="18" charset="0"/>
                <a:ea typeface="Times New Roman" pitchFamily="18" charset="0"/>
                <a:cs typeface="Times New Roman" pitchFamily="18" charset="0"/>
              </a:rPr>
              <a:t>+</a:t>
            </a:r>
            <a:r>
              <a:rPr kumimoji="0" lang="en-US" sz="2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 H</a:t>
            </a:r>
            <a:r>
              <a:rPr kumimoji="0" lang="en-US" sz="2400" b="1" i="0" u="none" strike="noStrike" cap="none" normalizeH="0" baseline="-25000" dirty="0">
                <a:ln>
                  <a:noFill/>
                </a:ln>
                <a:solidFill>
                  <a:schemeClr val="tx1"/>
                </a:solidFill>
                <a:effectLst/>
                <a:latin typeface="Times New Roman" pitchFamily="18" charset="0"/>
                <a:ea typeface="Times New Roman" pitchFamily="18" charset="0"/>
                <a:cs typeface="Times New Roman" pitchFamily="18" charset="0"/>
              </a:rPr>
              <a:t>2</a:t>
            </a:r>
            <a:r>
              <a:rPr kumimoji="0" lang="en-US" sz="2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CO</a:t>
            </a:r>
            <a:r>
              <a:rPr kumimoji="0" lang="en-US" sz="2400" b="1" i="0" u="none" strike="noStrike" cap="none" normalizeH="0" baseline="-25000" dirty="0">
                <a:ln>
                  <a:noFill/>
                </a:ln>
                <a:solidFill>
                  <a:schemeClr val="tx1"/>
                </a:solidFill>
                <a:effectLst/>
                <a:latin typeface="Times New Roman" pitchFamily="18" charset="0"/>
                <a:ea typeface="Times New Roman" pitchFamily="18" charset="0"/>
                <a:cs typeface="Times New Roman" pitchFamily="18" charset="0"/>
              </a:rPr>
              <a:t>3</a:t>
            </a:r>
            <a:r>
              <a:rPr kumimoji="0" lang="en-US" sz="2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sym typeface="Wingdings" panose="05000000000000000000" pitchFamily="2" charset="2"/>
              </a:rPr>
              <a:t></a:t>
            </a:r>
            <a:r>
              <a:rPr kumimoji="0" lang="en-US" sz="24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sym typeface="Wingdings" panose="05000000000000000000" pitchFamily="2" charset="2"/>
              </a:rPr>
              <a:t></a:t>
            </a:r>
            <a:r>
              <a:rPr kumimoji="0" lang="en-US" sz="24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H</a:t>
            </a:r>
            <a:r>
              <a:rPr kumimoji="0" lang="en-US" sz="2400" b="1" i="0" u="none" strike="noStrike" cap="none" normalizeH="0" baseline="-25000" dirty="0">
                <a:ln>
                  <a:noFill/>
                </a:ln>
                <a:solidFill>
                  <a:schemeClr val="tx1"/>
                </a:solidFill>
                <a:effectLst/>
                <a:latin typeface="Times New Roman" pitchFamily="18" charset="0"/>
                <a:ea typeface="Times New Roman" pitchFamily="18" charset="0"/>
                <a:cs typeface="Times New Roman" pitchFamily="18" charset="0"/>
              </a:rPr>
              <a:t>2</a:t>
            </a:r>
            <a:r>
              <a:rPr kumimoji="0" lang="en-US" sz="2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O + CO</a:t>
            </a:r>
            <a:r>
              <a:rPr kumimoji="0" lang="en-US" sz="2400" b="1" i="0" u="none" strike="noStrike" cap="none" normalizeH="0" baseline="-25000" dirty="0">
                <a:ln>
                  <a:noFill/>
                </a:ln>
                <a:solidFill>
                  <a:schemeClr val="tx1"/>
                </a:solidFill>
                <a:effectLst/>
                <a:latin typeface="Times New Roman" pitchFamily="18" charset="0"/>
                <a:ea typeface="Times New Roman" pitchFamily="18" charset="0"/>
                <a:cs typeface="Times New Roman" pitchFamily="18" charset="0"/>
              </a:rPr>
              <a:t>2</a:t>
            </a:r>
            <a:endParaRPr kumimoji="0" lang="en-US" sz="1050" b="1" i="0" u="none" strike="noStrike" cap="none" normalizeH="0" baseline="-25000" dirty="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 CO</a:t>
            </a:r>
            <a:r>
              <a:rPr kumimoji="0" lang="en-US" sz="2800" b="1" i="0" u="none" strike="noStrike" cap="none" normalizeH="0" baseline="-25000" dirty="0">
                <a:ln>
                  <a:noFill/>
                </a:ln>
                <a:solidFill>
                  <a:schemeClr val="tx1"/>
                </a:solidFill>
                <a:effectLst/>
                <a:latin typeface="Times New Roman" pitchFamily="18" charset="0"/>
                <a:ea typeface="Times New Roman" pitchFamily="18" charset="0"/>
                <a:cs typeface="Times New Roman" pitchFamily="18" charset="0"/>
              </a:rPr>
              <a:t>2</a:t>
            </a:r>
            <a:r>
              <a:rPr kumimoji="0" lang="en-US" sz="28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excreted by lungs )</a:t>
            </a:r>
          </a:p>
        </p:txBody>
      </p:sp>
      <p:sp>
        <p:nvSpPr>
          <p:cNvPr id="2" name="Footer Placeholder 1">
            <a:extLst>
              <a:ext uri="{FF2B5EF4-FFF2-40B4-BE49-F238E27FC236}">
                <a16:creationId xmlns:a16="http://schemas.microsoft.com/office/drawing/2014/main" id="{A2826180-2E70-9A68-6B5E-1E449BCF03CF}"/>
              </a:ext>
            </a:extLst>
          </p:cNvPr>
          <p:cNvSpPr>
            <a:spLocks noGrp="1"/>
          </p:cNvSpPr>
          <p:nvPr>
            <p:ph type="ftr" sz="quarter" idx="11"/>
          </p:nvPr>
        </p:nvSpPr>
        <p:spPr/>
        <p:txBody>
          <a:bodyPr/>
          <a:lstStyle/>
          <a:p>
            <a:r>
              <a:rPr lang="en-US"/>
              <a:t>Ali Albakaa</a:t>
            </a:r>
          </a:p>
        </p:txBody>
      </p:sp>
      <p:sp>
        <p:nvSpPr>
          <p:cNvPr id="4" name="Slide Number Placeholder 3">
            <a:extLst>
              <a:ext uri="{FF2B5EF4-FFF2-40B4-BE49-F238E27FC236}">
                <a16:creationId xmlns:a16="http://schemas.microsoft.com/office/drawing/2014/main" id="{DB4E2AAE-C00A-0891-4E13-56310B057AB9}"/>
              </a:ext>
            </a:extLst>
          </p:cNvPr>
          <p:cNvSpPr>
            <a:spLocks noGrp="1"/>
          </p:cNvSpPr>
          <p:nvPr>
            <p:ph type="sldNum" sz="quarter" idx="12"/>
          </p:nvPr>
        </p:nvSpPr>
        <p:spPr/>
        <p:txBody>
          <a:bodyPr/>
          <a:lstStyle/>
          <a:p>
            <a:fld id="{F51841A7-9399-40DE-9AB0-4CE4590EC15D}" type="slidenum">
              <a:rPr lang="en-US" smtClean="0"/>
              <a:t>8</a:t>
            </a:fld>
            <a:endParaRPr lang="en-US"/>
          </a:p>
        </p:txBody>
      </p:sp>
    </p:spTree>
    <p:extLst>
      <p:ext uri="{BB962C8B-B14F-4D97-AF65-F5344CB8AC3E}">
        <p14:creationId xmlns:p14="http://schemas.microsoft.com/office/powerpoint/2010/main" val="1235951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AAB10B-5787-3B19-6254-5022C9B4ABFC}"/>
              </a:ext>
            </a:extLst>
          </p:cNvPr>
          <p:cNvSpPr>
            <a:spLocks noGrp="1"/>
          </p:cNvSpPr>
          <p:nvPr>
            <p:ph idx="1"/>
          </p:nvPr>
        </p:nvSpPr>
        <p:spPr>
          <a:xfrm>
            <a:off x="225083" y="253218"/>
            <a:ext cx="11563643" cy="6175717"/>
          </a:xfrm>
        </p:spPr>
        <p:txBody>
          <a:bodyPr>
            <a:normAutofit fontScale="92500" lnSpcReduction="10000"/>
          </a:bodyPr>
          <a:lstStyle/>
          <a:p>
            <a:pPr marL="0" lvl="0" indent="0" algn="just" eaLnBrk="0" fontAlgn="base" hangingPunct="0">
              <a:lnSpc>
                <a:spcPct val="125000"/>
              </a:lnSpc>
              <a:spcBef>
                <a:spcPct val="0"/>
              </a:spcBef>
              <a:spcAft>
                <a:spcPct val="0"/>
              </a:spcAft>
              <a:buNone/>
            </a:pPr>
            <a:r>
              <a:rPr lang="en-US" sz="2800" dirty="0">
                <a:latin typeface="Times New Roman" pitchFamily="18" charset="0"/>
                <a:ea typeface="Times New Roman" pitchFamily="18" charset="0"/>
                <a:cs typeface="Times New Roman" pitchFamily="18" charset="0"/>
              </a:rPr>
              <a:t>Lactate , acetate and citrate ions are normal compounds of metabolism and will be</a:t>
            </a:r>
            <a:r>
              <a:rPr lang="en-US" sz="2800" b="1" dirty="0">
                <a:latin typeface="Times New Roman" pitchFamily="18" charset="0"/>
                <a:ea typeface="Times New Roman" pitchFamily="18" charset="0"/>
                <a:cs typeface="Times New Roman" pitchFamily="18" charset="0"/>
              </a:rPr>
              <a:t> degraded to CO</a:t>
            </a:r>
            <a:r>
              <a:rPr lang="en-US" sz="2800" b="1" baseline="-25000" dirty="0">
                <a:latin typeface="Times New Roman" pitchFamily="18" charset="0"/>
                <a:ea typeface="Times New Roman" pitchFamily="18" charset="0"/>
                <a:cs typeface="Times New Roman" pitchFamily="18" charset="0"/>
              </a:rPr>
              <a:t>2</a:t>
            </a:r>
            <a:r>
              <a:rPr lang="en-US" sz="2800" b="1" dirty="0">
                <a:latin typeface="Times New Roman" pitchFamily="18" charset="0"/>
                <a:ea typeface="Times New Roman" pitchFamily="18" charset="0"/>
                <a:cs typeface="Times New Roman" pitchFamily="18" charset="0"/>
              </a:rPr>
              <a:t> and H</a:t>
            </a:r>
            <a:r>
              <a:rPr lang="en-US" sz="2800" b="1" baseline="-25000" dirty="0">
                <a:latin typeface="Times New Roman" pitchFamily="18" charset="0"/>
                <a:ea typeface="Times New Roman" pitchFamily="18" charset="0"/>
                <a:cs typeface="Times New Roman" pitchFamily="18" charset="0"/>
              </a:rPr>
              <a:t>2</a:t>
            </a:r>
            <a:r>
              <a:rPr lang="en-US" sz="2800" b="1" dirty="0">
                <a:latin typeface="Times New Roman" pitchFamily="18" charset="0"/>
                <a:ea typeface="Times New Roman" pitchFamily="18" charset="0"/>
                <a:cs typeface="Times New Roman" pitchFamily="18" charset="0"/>
              </a:rPr>
              <a:t>O </a:t>
            </a:r>
            <a:r>
              <a:rPr lang="en-US" sz="2800" dirty="0">
                <a:latin typeface="Times New Roman" pitchFamily="18" charset="0"/>
                <a:ea typeface="Times New Roman" pitchFamily="18" charset="0"/>
                <a:cs typeface="Times New Roman" pitchFamily="18" charset="0"/>
              </a:rPr>
              <a:t>by</a:t>
            </a:r>
            <a:r>
              <a:rPr lang="en-US" sz="2800" b="1" dirty="0">
                <a:latin typeface="Times New Roman" pitchFamily="18" charset="0"/>
                <a:ea typeface="Times New Roman" pitchFamily="18" charset="0"/>
                <a:cs typeface="Times New Roman" pitchFamily="18" charset="0"/>
              </a:rPr>
              <a:t> </a:t>
            </a:r>
            <a:r>
              <a:rPr lang="en-US" sz="2800" dirty="0">
                <a:latin typeface="Times New Roman" pitchFamily="18" charset="0"/>
                <a:ea typeface="Times New Roman" pitchFamily="18" charset="0"/>
                <a:cs typeface="Times New Roman" pitchFamily="18" charset="0"/>
              </a:rPr>
              <a:t>tricarboxylic acid cycle </a:t>
            </a:r>
            <a:r>
              <a:rPr lang="en-US" sz="2800" b="1" dirty="0">
                <a:latin typeface="Times New Roman" pitchFamily="18" charset="0"/>
                <a:ea typeface="Times New Roman" pitchFamily="18" charset="0"/>
                <a:cs typeface="Times New Roman" pitchFamily="18" charset="0"/>
              </a:rPr>
              <a:t>(TCA cycle, citric acid cycle, Krebs cycle).</a:t>
            </a:r>
            <a:endParaRPr lang="en-US" sz="1050" b="1" dirty="0">
              <a:latin typeface="Times New Roman" pitchFamily="18" charset="0"/>
              <a:cs typeface="Times New Roman" pitchFamily="18" charset="0"/>
            </a:endParaRPr>
          </a:p>
          <a:p>
            <a:pPr marL="0" lvl="0" indent="0" algn="just" eaLnBrk="0" fontAlgn="base" hangingPunct="0">
              <a:lnSpc>
                <a:spcPct val="125000"/>
              </a:lnSpc>
              <a:spcBef>
                <a:spcPct val="0"/>
              </a:spcBef>
              <a:spcAft>
                <a:spcPct val="0"/>
              </a:spcAft>
              <a:buNone/>
            </a:pPr>
            <a:r>
              <a:rPr lang="en-US" sz="2800" dirty="0">
                <a:latin typeface="Times New Roman" pitchFamily="18" charset="0"/>
                <a:ea typeface="Times New Roman" pitchFamily="18" charset="0"/>
                <a:cs typeface="Times New Roman" pitchFamily="18" charset="0"/>
              </a:rPr>
              <a:t>The CO</a:t>
            </a:r>
            <a:r>
              <a:rPr lang="en-US" sz="2400" baseline="-25000" dirty="0">
                <a:latin typeface="Times New Roman" pitchFamily="18" charset="0"/>
                <a:ea typeface="Times New Roman" pitchFamily="18" charset="0"/>
                <a:cs typeface="Times New Roman" pitchFamily="18" charset="0"/>
              </a:rPr>
              <a:t>2</a:t>
            </a:r>
            <a:r>
              <a:rPr lang="en-US" sz="2800" dirty="0">
                <a:latin typeface="Times New Roman" pitchFamily="18" charset="0"/>
                <a:ea typeface="Times New Roman" pitchFamily="18" charset="0"/>
                <a:cs typeface="Times New Roman" pitchFamily="18" charset="0"/>
              </a:rPr>
              <a:t> by the action of carbonic anhydrase will form bicarbonate and thereby reduce the HCO</a:t>
            </a:r>
            <a:r>
              <a:rPr lang="en-US" sz="2800" baseline="-25000" dirty="0">
                <a:latin typeface="Times New Roman" pitchFamily="18" charset="0"/>
                <a:ea typeface="Times New Roman" pitchFamily="18" charset="0"/>
                <a:cs typeface="Times New Roman" pitchFamily="18" charset="0"/>
              </a:rPr>
              <a:t>3</a:t>
            </a:r>
            <a:r>
              <a:rPr lang="en-US" sz="2800" baseline="30000" dirty="0">
                <a:latin typeface="Times New Roman" pitchFamily="18" charset="0"/>
                <a:ea typeface="Times New Roman" pitchFamily="18" charset="0"/>
                <a:cs typeface="Times New Roman" pitchFamily="18" charset="0"/>
              </a:rPr>
              <a:t>- </a:t>
            </a:r>
            <a:r>
              <a:rPr lang="en-US" sz="2800" dirty="0">
                <a:latin typeface="Times New Roman" pitchFamily="18" charset="0"/>
                <a:ea typeface="Times New Roman" pitchFamily="18" charset="0"/>
                <a:cs typeface="Times New Roman" pitchFamily="18" charset="0"/>
              </a:rPr>
              <a:t>deficit.            CO</a:t>
            </a:r>
            <a:r>
              <a:rPr lang="en-US" sz="2800" baseline="-25000" dirty="0">
                <a:latin typeface="Times New Roman" pitchFamily="18" charset="0"/>
                <a:ea typeface="Times New Roman" pitchFamily="18" charset="0"/>
                <a:cs typeface="Times New Roman" pitchFamily="18" charset="0"/>
              </a:rPr>
              <a:t>2</a:t>
            </a:r>
            <a:r>
              <a:rPr lang="en-US" sz="2800" dirty="0">
                <a:latin typeface="Times New Roman" pitchFamily="18" charset="0"/>
                <a:ea typeface="Times New Roman" pitchFamily="18" charset="0"/>
                <a:cs typeface="Times New Roman" pitchFamily="18" charset="0"/>
              </a:rPr>
              <a:t> + H</a:t>
            </a:r>
            <a:r>
              <a:rPr lang="en-US" sz="2800" baseline="-25000" dirty="0">
                <a:latin typeface="Times New Roman" pitchFamily="18" charset="0"/>
                <a:ea typeface="Times New Roman" pitchFamily="18" charset="0"/>
                <a:cs typeface="Times New Roman" pitchFamily="18" charset="0"/>
              </a:rPr>
              <a:t>2</a:t>
            </a:r>
            <a:r>
              <a:rPr lang="en-US" sz="2800" dirty="0">
                <a:latin typeface="Times New Roman" pitchFamily="18" charset="0"/>
                <a:ea typeface="Times New Roman" pitchFamily="18" charset="0"/>
                <a:cs typeface="Times New Roman" pitchFamily="18" charset="0"/>
              </a:rPr>
              <a:t>O </a:t>
            </a:r>
            <a:r>
              <a:rPr lang="en-US" sz="2800" dirty="0">
                <a:latin typeface="Times New Roman" pitchFamily="18" charset="0"/>
                <a:ea typeface="Times New Roman" pitchFamily="18" charset="0"/>
                <a:cs typeface="Times New Roman" pitchFamily="18" charset="0"/>
                <a:sym typeface="Wingdings" panose="05000000000000000000" pitchFamily="2" charset="2"/>
              </a:rPr>
              <a:t> H</a:t>
            </a:r>
            <a:r>
              <a:rPr lang="en-US" sz="2800" baseline="-25000" dirty="0">
                <a:latin typeface="Times New Roman" pitchFamily="18" charset="0"/>
                <a:ea typeface="Times New Roman" pitchFamily="18" charset="0"/>
                <a:cs typeface="Times New Roman" pitchFamily="18" charset="0"/>
                <a:sym typeface="Wingdings" panose="05000000000000000000" pitchFamily="2" charset="2"/>
              </a:rPr>
              <a:t>2</a:t>
            </a:r>
            <a:r>
              <a:rPr lang="en-US" sz="2800" dirty="0">
                <a:latin typeface="Times New Roman" pitchFamily="18" charset="0"/>
                <a:ea typeface="Times New Roman" pitchFamily="18" charset="0"/>
                <a:cs typeface="Times New Roman" pitchFamily="18" charset="0"/>
                <a:sym typeface="Wingdings" panose="05000000000000000000" pitchFamily="2" charset="2"/>
              </a:rPr>
              <a:t>CO</a:t>
            </a:r>
            <a:r>
              <a:rPr lang="en-US" sz="2800" baseline="-25000" dirty="0">
                <a:latin typeface="Times New Roman" pitchFamily="18" charset="0"/>
                <a:ea typeface="Times New Roman" pitchFamily="18" charset="0"/>
                <a:cs typeface="Times New Roman" pitchFamily="18" charset="0"/>
                <a:sym typeface="Wingdings" panose="05000000000000000000" pitchFamily="2" charset="2"/>
              </a:rPr>
              <a:t>3 </a:t>
            </a:r>
            <a:endParaRPr lang="en-US" sz="2800" baseline="-25000" dirty="0">
              <a:latin typeface="Times New Roman" pitchFamily="18" charset="0"/>
              <a:ea typeface="Times New Roman" pitchFamily="18" charset="0"/>
              <a:cs typeface="Times New Roman" pitchFamily="18" charset="0"/>
            </a:endParaRPr>
          </a:p>
          <a:p>
            <a:pPr marL="0" marR="0" lvl="0" indent="0" algn="ctr" defTabSz="914400" eaLnBrk="0" fontAlgn="base" latinLnBrk="0" hangingPunct="0">
              <a:lnSpc>
                <a:spcPct val="100000"/>
              </a:lnSpc>
              <a:spcBef>
                <a:spcPct val="0"/>
              </a:spcBef>
              <a:spcAft>
                <a:spcPct val="0"/>
              </a:spcAft>
              <a:buClrTx/>
              <a:buSzTx/>
              <a:buFontTx/>
              <a:buNone/>
              <a:tabLst/>
            </a:pPr>
            <a:r>
              <a:rPr lang="en-US" dirty="0">
                <a:latin typeface="Times New Roman" panose="02020603050405020304" pitchFamily="18" charset="0"/>
                <a:cs typeface="Times New Roman" panose="02020603050405020304" pitchFamily="18" charset="0"/>
              </a:rPr>
              <a:t>Na</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 H</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CO</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sym typeface="Wingdings" panose="05000000000000000000" pitchFamily="2" charset="2"/>
              </a:rPr>
              <a:t> Na</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sym typeface="Wingdings" panose="05000000000000000000" pitchFamily="2" charset="2"/>
              </a:rPr>
              <a:t> + HCO</a:t>
            </a:r>
            <a:r>
              <a:rPr lang="en-US" baseline="-25000" dirty="0">
                <a:latin typeface="Times New Roman" panose="02020603050405020304" pitchFamily="18" charset="0"/>
                <a:cs typeface="Times New Roman" panose="02020603050405020304" pitchFamily="18" charset="0"/>
                <a:sym typeface="Wingdings" panose="05000000000000000000" pitchFamily="2" charset="2"/>
              </a:rPr>
              <a:t>3</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sym typeface="Wingdings" panose="05000000000000000000" pitchFamily="2" charset="2"/>
              </a:rPr>
              <a:t> +H</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endParaRPr kumimoji="0" lang="en-US" sz="28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indent="0" algn="just">
              <a:buNone/>
            </a:pPr>
            <a:r>
              <a:rPr lang="en-US" sz="2800" dirty="0">
                <a:latin typeface="Times New Roman" panose="02020603050405020304" pitchFamily="18" charset="0"/>
                <a:cs typeface="Times New Roman" panose="02020603050405020304" pitchFamily="18" charset="0"/>
              </a:rPr>
              <a:t>The steps for acids acid excretion in the kidneys occur: </a:t>
            </a:r>
          </a:p>
          <a:p>
            <a:pPr marL="514350" indent="-514350" algn="just">
              <a:buFont typeface="+mj-lt"/>
              <a:buAutoNum type="arabicPeriod"/>
            </a:pPr>
            <a:r>
              <a:rPr lang="en-US" sz="2800" dirty="0">
                <a:latin typeface="Times New Roman" panose="02020603050405020304" pitchFamily="18" charset="0"/>
                <a:cs typeface="Times New Roman" panose="02020603050405020304" pitchFamily="18" charset="0"/>
              </a:rPr>
              <a:t>Sodium salts of mineral and organic acids are removed from the plasma by glomerular filtration.</a:t>
            </a:r>
          </a:p>
          <a:p>
            <a:pPr marL="514350" indent="-514350" algn="just">
              <a:buFont typeface="+mj-lt"/>
              <a:buAutoNum type="arabicPeriod"/>
            </a:pPr>
            <a:r>
              <a:rPr lang="en-US" dirty="0">
                <a:latin typeface="Times New Roman" panose="02020603050405020304" pitchFamily="18" charset="0"/>
                <a:cs typeface="Times New Roman" panose="02020603050405020304" pitchFamily="18" charset="0"/>
              </a:rPr>
              <a:t>sodium</a:t>
            </a:r>
            <a:r>
              <a:rPr lang="en-US" sz="2800" dirty="0">
                <a:latin typeface="Times New Roman" panose="02020603050405020304" pitchFamily="18" charset="0"/>
                <a:cs typeface="Times New Roman" panose="02020603050405020304" pitchFamily="18" charset="0"/>
              </a:rPr>
              <a:t> is preferentially removed from the renal filtrate or tubular fluid and, in the tubule cells, reacts with carbonic acid formed by the carbonic anhydrase- catalyzed reaction of carbonic dioxide and water.</a:t>
            </a:r>
          </a:p>
          <a:p>
            <a:pPr marL="514350" indent="-514350" algn="just">
              <a:buFont typeface="+mj-lt"/>
              <a:buAutoNum type="arabicPeriod"/>
            </a:pPr>
            <a:r>
              <a:rPr lang="en-US" sz="2800" dirty="0">
                <a:latin typeface="Times New Roman" panose="02020603050405020304" pitchFamily="18" charset="0"/>
                <a:cs typeface="Times New Roman" panose="02020603050405020304" pitchFamily="18" charset="0"/>
              </a:rPr>
              <a:t>NaHCO</a:t>
            </a:r>
            <a:r>
              <a:rPr lang="en-US" sz="2800" baseline="-25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 returns to the plasma and the protons enter the tubular fluid, forming acids of the anions.</a:t>
            </a:r>
          </a:p>
        </p:txBody>
      </p:sp>
      <p:sp>
        <p:nvSpPr>
          <p:cNvPr id="2" name="Footer Placeholder 1">
            <a:extLst>
              <a:ext uri="{FF2B5EF4-FFF2-40B4-BE49-F238E27FC236}">
                <a16:creationId xmlns:a16="http://schemas.microsoft.com/office/drawing/2014/main" id="{CDCC5C40-F69B-E1D3-94F3-A609F864D5B6}"/>
              </a:ext>
            </a:extLst>
          </p:cNvPr>
          <p:cNvSpPr>
            <a:spLocks noGrp="1"/>
          </p:cNvSpPr>
          <p:nvPr>
            <p:ph type="ftr" sz="quarter" idx="11"/>
          </p:nvPr>
        </p:nvSpPr>
        <p:spPr/>
        <p:txBody>
          <a:bodyPr/>
          <a:lstStyle/>
          <a:p>
            <a:r>
              <a:rPr lang="en-US"/>
              <a:t>Ali Albakaa</a:t>
            </a:r>
          </a:p>
        </p:txBody>
      </p:sp>
      <p:sp>
        <p:nvSpPr>
          <p:cNvPr id="4" name="Slide Number Placeholder 3">
            <a:extLst>
              <a:ext uri="{FF2B5EF4-FFF2-40B4-BE49-F238E27FC236}">
                <a16:creationId xmlns:a16="http://schemas.microsoft.com/office/drawing/2014/main" id="{C3F04971-72A8-42D4-8C08-1FDB4DAD7B4C}"/>
              </a:ext>
            </a:extLst>
          </p:cNvPr>
          <p:cNvSpPr>
            <a:spLocks noGrp="1"/>
          </p:cNvSpPr>
          <p:nvPr>
            <p:ph type="sldNum" sz="quarter" idx="12"/>
          </p:nvPr>
        </p:nvSpPr>
        <p:spPr/>
        <p:txBody>
          <a:bodyPr/>
          <a:lstStyle/>
          <a:p>
            <a:fld id="{F51841A7-9399-40DE-9AB0-4CE4590EC15D}" type="slidenum">
              <a:rPr lang="en-US" smtClean="0"/>
              <a:t>9</a:t>
            </a:fld>
            <a:endParaRPr lang="en-US"/>
          </a:p>
        </p:txBody>
      </p:sp>
    </p:spTree>
    <p:extLst>
      <p:ext uri="{BB962C8B-B14F-4D97-AF65-F5344CB8AC3E}">
        <p14:creationId xmlns:p14="http://schemas.microsoft.com/office/powerpoint/2010/main" val="25230333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3260</TotalTime>
  <Words>1547</Words>
  <Application>Microsoft Office PowerPoint</Application>
  <PresentationFormat>Widescreen</PresentationFormat>
  <Paragraphs>94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Physiological  acid base balance</vt:lpstr>
      <vt:lpstr>Intra and Extra Cellular Electrolytes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albakaa</dc:creator>
  <cp:lastModifiedBy>ali albakaa</cp:lastModifiedBy>
  <cp:revision>13</cp:revision>
  <dcterms:created xsi:type="dcterms:W3CDTF">2023-11-16T09:24:58Z</dcterms:created>
  <dcterms:modified xsi:type="dcterms:W3CDTF">2023-11-21T03:25:18Z</dcterms:modified>
</cp:coreProperties>
</file>