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309" r:id="rId4"/>
    <p:sldId id="286" r:id="rId5"/>
    <p:sldId id="287" r:id="rId6"/>
    <p:sldId id="288" r:id="rId7"/>
    <p:sldId id="289" r:id="rId8"/>
    <p:sldId id="290" r:id="rId9"/>
    <p:sldId id="291" r:id="rId10"/>
    <p:sldId id="310" r:id="rId11"/>
    <p:sldId id="292" r:id="rId12"/>
    <p:sldId id="293" r:id="rId13"/>
    <p:sldId id="294" r:id="rId14"/>
    <p:sldId id="311" r:id="rId15"/>
    <p:sldId id="295" r:id="rId16"/>
    <p:sldId id="296" r:id="rId17"/>
    <p:sldId id="297" r:id="rId18"/>
    <p:sldId id="298" r:id="rId19"/>
    <p:sldId id="299" r:id="rId20"/>
    <p:sldId id="300" r:id="rId21"/>
    <p:sldId id="301" r:id="rId22"/>
    <p:sldId id="302" r:id="rId23"/>
    <p:sldId id="303" r:id="rId24"/>
    <p:sldId id="304" r:id="rId25"/>
    <p:sldId id="305" r:id="rId26"/>
    <p:sldId id="306" r:id="rId27"/>
    <p:sldId id="277"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916702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322704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98755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EBF6B4-414E-41D1-A6A9-E808EF34E874}"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75028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5EBF6B4-414E-41D1-A6A9-E808EF34E874}" type="datetimeFigureOut">
              <a:rPr lang="en-US" smtClean="0"/>
              <a:t>10/25/2023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45237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EBF6B4-414E-41D1-A6A9-E808EF34E874}"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30097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EBF6B4-414E-41D1-A6A9-E808EF34E874}" type="datetimeFigureOut">
              <a:rPr lang="en-US" smtClean="0"/>
              <a:t>10/25/2023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97433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EBF6B4-414E-41D1-A6A9-E808EF34E874}" type="datetimeFigureOut">
              <a:rPr lang="en-US" smtClean="0"/>
              <a:t>10/25/2023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39636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EBF6B4-414E-41D1-A6A9-E808EF34E874}" type="datetimeFigureOut">
              <a:rPr lang="en-US" smtClean="0"/>
              <a:t>10/25/2023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2348183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3414734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5EBF6B4-414E-41D1-A6A9-E808EF34E874}" type="datetimeFigureOut">
              <a:rPr lang="en-US" smtClean="0"/>
              <a:t>10/25/2023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FFA9F1-8DAD-4748-ABA1-38B4C2CDFB9E}" type="slidenum">
              <a:rPr lang="en-US" smtClean="0"/>
              <a:t>‹#›</a:t>
            </a:fld>
            <a:endParaRPr lang="en-US"/>
          </a:p>
        </p:txBody>
      </p:sp>
    </p:spTree>
    <p:extLst>
      <p:ext uri="{BB962C8B-B14F-4D97-AF65-F5344CB8AC3E}">
        <p14:creationId xmlns:p14="http://schemas.microsoft.com/office/powerpoint/2010/main" val="1155728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EBF6B4-414E-41D1-A6A9-E808EF34E874}" type="datetimeFigureOut">
              <a:rPr lang="en-US" smtClean="0"/>
              <a:t>10/25/2023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FFA9F1-8DAD-4748-ABA1-38B4C2CDFB9E}" type="slidenum">
              <a:rPr lang="en-US" smtClean="0"/>
              <a:t>‹#›</a:t>
            </a:fld>
            <a:endParaRPr lang="en-US"/>
          </a:p>
        </p:txBody>
      </p:sp>
    </p:spTree>
    <p:extLst>
      <p:ext uri="{BB962C8B-B14F-4D97-AF65-F5344CB8AC3E}">
        <p14:creationId xmlns:p14="http://schemas.microsoft.com/office/powerpoint/2010/main" val="2758816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2727" y="1122363"/>
            <a:ext cx="10861964" cy="3269528"/>
          </a:xfrm>
        </p:spPr>
        <p:txBody>
          <a:bodyPr>
            <a:noAutofit/>
          </a:bodyPr>
          <a:lstStyle/>
          <a:p>
            <a:pPr>
              <a:lnSpc>
                <a:spcPct val="115000"/>
              </a:lnSpc>
              <a:spcBef>
                <a:spcPts val="0"/>
              </a:spcBef>
            </a:pPr>
            <a:r>
              <a:rPr lang="en-US" sz="8000" b="1" dirty="0" smtClean="0">
                <a:solidFill>
                  <a:srgbClr val="0070C0"/>
                </a:solidFill>
                <a:effectLst>
                  <a:reflection blurRad="6350" stA="55000" endA="300" endPos="45500" dir="5400000" sy="-100000" algn="bl" rotWithShape="0"/>
                </a:effectLst>
                <a:latin typeface="Bahnschrift" panose="020B0502040204020203" pitchFamily="34" charset="0"/>
                <a:ea typeface="Calibri" panose="020F0502020204030204" pitchFamily="34" charset="0"/>
                <a:cs typeface="Arial" panose="020B0604020202020204" pitchFamily="34" charset="0"/>
              </a:rPr>
              <a:t>Treatment </a:t>
            </a:r>
            <a:r>
              <a:rPr lang="en-US" sz="8000" b="1" dirty="0">
                <a:solidFill>
                  <a:srgbClr val="0070C0"/>
                </a:solidFill>
                <a:effectLst>
                  <a:reflection blurRad="6350" stA="55000" endA="300" endPos="45500" dir="5400000" sy="-100000" algn="bl" rotWithShape="0"/>
                </a:effectLst>
                <a:latin typeface="Bahnschrift" panose="020B0502040204020203" pitchFamily="34" charset="0"/>
                <a:ea typeface="Calibri" panose="020F0502020204030204" pitchFamily="34" charset="0"/>
                <a:cs typeface="Arial" panose="020B0604020202020204" pitchFamily="34" charset="0"/>
              </a:rPr>
              <a:t>of Cancer Pain</a:t>
            </a:r>
          </a:p>
        </p:txBody>
      </p:sp>
      <p:sp>
        <p:nvSpPr>
          <p:cNvPr id="3" name="Subtitle 2"/>
          <p:cNvSpPr>
            <a:spLocks noGrp="1"/>
          </p:cNvSpPr>
          <p:nvPr>
            <p:ph type="subTitle" idx="1"/>
          </p:nvPr>
        </p:nvSpPr>
        <p:spPr>
          <a:xfrm>
            <a:off x="1551709" y="5112327"/>
            <a:ext cx="9144000" cy="1496290"/>
          </a:xfrm>
        </p:spPr>
        <p:txBody>
          <a:bodyPr>
            <a:normAutofit/>
          </a:bodyPr>
          <a:lstStyle/>
          <a:p>
            <a:pPr lvl="0">
              <a:lnSpc>
                <a:spcPct val="100000"/>
              </a:lnSpc>
              <a:spcBef>
                <a:spcPct val="20000"/>
              </a:spcBef>
            </a:pPr>
            <a:r>
              <a:rPr lang="en-US" sz="3600" b="1" dirty="0">
                <a:solidFill>
                  <a:srgbClr val="FF0000"/>
                </a:solidFill>
                <a:latin typeface="Lucida Calligraphy" panose="03010101010101010101" pitchFamily="66" charset="0"/>
              </a:rPr>
              <a:t>Dr. Haider Raheem Mohammad</a:t>
            </a:r>
            <a:endParaRPr lang="ar-SA" sz="3600" dirty="0">
              <a:solidFill>
                <a:srgbClr val="FF0000"/>
              </a:solidFill>
              <a:latin typeface="Lucida Calligraphy" panose="03010101010101010101" pitchFamily="66" charset="0"/>
            </a:endParaRPr>
          </a:p>
        </p:txBody>
      </p:sp>
    </p:spTree>
    <p:extLst>
      <p:ext uri="{BB962C8B-B14F-4D97-AF65-F5344CB8AC3E}">
        <p14:creationId xmlns:p14="http://schemas.microsoft.com/office/powerpoint/2010/main" val="960720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1673"/>
            <a:ext cx="10515600" cy="6636328"/>
          </a:xfrm>
        </p:spPr>
        <p:txBody>
          <a:bodyPr>
            <a:normAutofit fontScale="92500"/>
          </a:bodyPr>
          <a:lstStyle/>
          <a:p>
            <a:pPr marL="0" lvl="0" indent="0" algn="just">
              <a:lnSpc>
                <a:spcPct val="115000"/>
              </a:lnSpc>
              <a:spcBef>
                <a:spcPts val="0"/>
              </a:spcBef>
              <a:buNone/>
            </a:pPr>
            <a:r>
              <a:rPr lang="en-US" dirty="0">
                <a:latin typeface="Bahnschrift" panose="020B0502040204020203" pitchFamily="34" charset="0"/>
                <a:ea typeface="Calibri" panose="020F0502020204030204" pitchFamily="34" charset="0"/>
                <a:cs typeface="Arial" panose="020B0604020202020204" pitchFamily="34" charset="0"/>
              </a:rPr>
              <a:t>• </a:t>
            </a:r>
            <a:r>
              <a:rPr lang="en-US" b="1"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Dependence</a:t>
            </a:r>
            <a:r>
              <a:rPr lang="en-US" dirty="0">
                <a:latin typeface="Bahnschrift" panose="020B0502040204020203" pitchFamily="34" charset="0"/>
                <a:ea typeface="Calibri" panose="020F0502020204030204" pitchFamily="34" charset="0"/>
                <a:cs typeface="Arial" panose="020B0604020202020204" pitchFamily="34" charset="0"/>
              </a:rPr>
              <a:t>, or “</a:t>
            </a:r>
            <a:r>
              <a:rPr lang="en-US" dirty="0" smtClean="0">
                <a:latin typeface="Bahnschrift" panose="020B0502040204020203" pitchFamily="34" charset="0"/>
                <a:ea typeface="Calibri" panose="020F0502020204030204" pitchFamily="34" charset="0"/>
                <a:cs typeface="Arial" panose="020B0604020202020204" pitchFamily="34" charset="0"/>
              </a:rPr>
              <a:t>physical” dependence, produced when there is </a:t>
            </a:r>
            <a:r>
              <a:rPr lang="en-US"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progressive pharmacological adaptation to </a:t>
            </a:r>
            <a:r>
              <a:rPr lang="en-US" dirty="0">
                <a:solidFill>
                  <a:srgbClr val="FF0000"/>
                </a:solidFill>
                <a:latin typeface="Bahnschrift" panose="020B0502040204020203" pitchFamily="34" charset="0"/>
                <a:ea typeface="Calibri" panose="020F0502020204030204" pitchFamily="34" charset="0"/>
                <a:cs typeface="Arial" panose="020B0604020202020204" pitchFamily="34" charset="0"/>
              </a:rPr>
              <a:t>the drug </a:t>
            </a:r>
            <a:r>
              <a:rPr lang="en-US" dirty="0">
                <a:latin typeface="Bahnschrift" panose="020B0502040204020203" pitchFamily="34" charset="0"/>
                <a:ea typeface="Calibri" panose="020F0502020204030204" pitchFamily="34" charset="0"/>
                <a:cs typeface="Arial" panose="020B0604020202020204" pitchFamily="34" charset="0"/>
              </a:rPr>
              <a:t>resulting in tolerance. </a:t>
            </a:r>
            <a:endParaRPr lang="en-US" dirty="0" smtClean="0">
              <a:latin typeface="Bahnschrift" panose="020B0502040204020203"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Bahnschrift" panose="020B0502040204020203"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Bahnschrift" panose="020B0502040204020203" pitchFamily="34" charset="0"/>
                <a:ea typeface="Calibri" panose="020F0502020204030204" pitchFamily="34" charset="0"/>
                <a:cs typeface="Arial" panose="020B0604020202020204" pitchFamily="34" charset="0"/>
              </a:rPr>
              <a:t>• </a:t>
            </a:r>
            <a:r>
              <a:rPr lang="en-US" b="1"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Tolerance</a:t>
            </a:r>
            <a:r>
              <a:rPr lang="en-US" dirty="0" smtClean="0">
                <a:latin typeface="Bahnschrift" panose="020B0502040204020203" pitchFamily="34" charset="0"/>
                <a:ea typeface="Calibri" panose="020F0502020204030204" pitchFamily="34" charset="0"/>
                <a:cs typeface="Arial" panose="020B0604020202020204" pitchFamily="34" charset="0"/>
              </a:rPr>
              <a:t> </a:t>
            </a:r>
            <a:r>
              <a:rPr lang="en-US" dirty="0">
                <a:latin typeface="Bahnschrift" panose="020B0502040204020203" pitchFamily="34" charset="0"/>
                <a:ea typeface="Calibri" panose="020F0502020204030204" pitchFamily="34" charset="0"/>
                <a:cs typeface="Arial" panose="020B0604020202020204" pitchFamily="34" charset="0"/>
              </a:rPr>
              <a:t>is a normal reaction </a:t>
            </a:r>
            <a:r>
              <a:rPr lang="en-US" dirty="0" smtClean="0">
                <a:latin typeface="Bahnschrift" panose="020B0502040204020203" pitchFamily="34" charset="0"/>
                <a:ea typeface="Calibri" panose="020F0502020204030204" pitchFamily="34" charset="0"/>
                <a:cs typeface="Arial" panose="020B0604020202020204" pitchFamily="34" charset="0"/>
              </a:rPr>
              <a:t>that is </a:t>
            </a:r>
            <a:r>
              <a:rPr lang="en-US" dirty="0">
                <a:latin typeface="Bahnschrift" panose="020B0502040204020203" pitchFamily="34" charset="0"/>
                <a:ea typeface="Calibri" panose="020F0502020204030204" pitchFamily="34" charset="0"/>
                <a:cs typeface="Arial" panose="020B0604020202020204" pitchFamily="34" charset="0"/>
              </a:rPr>
              <a:t>often mistaken for a sign of “addiction.” In the tolerant state, </a:t>
            </a:r>
            <a:r>
              <a:rPr lang="en-US"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repeating the </a:t>
            </a:r>
            <a:r>
              <a:rPr lang="en-US" dirty="0">
                <a:solidFill>
                  <a:srgbClr val="FF0000"/>
                </a:solidFill>
                <a:latin typeface="Bahnschrift" panose="020B0502040204020203" pitchFamily="34" charset="0"/>
                <a:ea typeface="Calibri" panose="020F0502020204030204" pitchFamily="34" charset="0"/>
                <a:cs typeface="Arial" panose="020B0604020202020204" pitchFamily="34" charset="0"/>
              </a:rPr>
              <a:t>same dose of a drug produces a smaller effect</a:t>
            </a:r>
            <a:r>
              <a:rPr lang="en-US" dirty="0">
                <a:latin typeface="Bahnschrift" panose="020B0502040204020203" pitchFamily="34" charset="0"/>
                <a:ea typeface="Calibri" panose="020F0502020204030204" pitchFamily="34" charset="0"/>
                <a:cs typeface="Arial" panose="020B0604020202020204" pitchFamily="34" charset="0"/>
              </a:rPr>
              <a:t>. </a:t>
            </a:r>
            <a:endParaRPr lang="en-US" dirty="0" smtClean="0">
              <a:latin typeface="Bahnschrift" panose="020B0502040204020203"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Bahnschrift" panose="020B0502040204020203"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Bahnschrift" panose="020B0502040204020203" pitchFamily="34" charset="0"/>
                <a:ea typeface="Calibri" panose="020F0502020204030204" pitchFamily="34" charset="0"/>
                <a:cs typeface="Arial" panose="020B0604020202020204" pitchFamily="34" charset="0"/>
              </a:rPr>
              <a:t>• </a:t>
            </a:r>
            <a:r>
              <a:rPr lang="en-US" dirty="0" smtClean="0">
                <a:latin typeface="Bahnschrift" panose="020B0502040204020203" pitchFamily="34" charset="0"/>
                <a:ea typeface="Calibri" panose="020F0502020204030204" pitchFamily="34" charset="0"/>
                <a:cs typeface="Arial" panose="020B0604020202020204" pitchFamily="34" charset="0"/>
              </a:rPr>
              <a:t>The </a:t>
            </a:r>
            <a:r>
              <a:rPr lang="en-US" dirty="0">
                <a:latin typeface="Bahnschrift" panose="020B0502040204020203" pitchFamily="34" charset="0"/>
                <a:ea typeface="Calibri" panose="020F0502020204030204" pitchFamily="34" charset="0"/>
                <a:cs typeface="Arial" panose="020B0604020202020204" pitchFamily="34" charset="0"/>
              </a:rPr>
              <a:t>appearance of withdrawal </a:t>
            </a:r>
            <a:r>
              <a:rPr lang="en-US" dirty="0" smtClean="0">
                <a:latin typeface="Bahnschrift" panose="020B0502040204020203" pitchFamily="34" charset="0"/>
                <a:ea typeface="Calibri" panose="020F0502020204030204" pitchFamily="34" charset="0"/>
                <a:cs typeface="Arial" panose="020B0604020202020204" pitchFamily="34" charset="0"/>
              </a:rPr>
              <a:t>symptoms is </a:t>
            </a:r>
            <a:r>
              <a:rPr lang="en-US" dirty="0">
                <a:latin typeface="Bahnschrift" panose="020B0502040204020203" pitchFamily="34" charset="0"/>
                <a:ea typeface="Calibri" panose="020F0502020204030204" pitchFamily="34" charset="0"/>
                <a:cs typeface="Arial" panose="020B0604020202020204" pitchFamily="34" charset="0"/>
              </a:rPr>
              <a:t>the cardinal sign of “physical” dependence. </a:t>
            </a:r>
            <a:endParaRPr lang="en-US" dirty="0" smtClean="0">
              <a:latin typeface="Bahnschrift" panose="020B0502040204020203"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Bahnschrift" panose="020B0502040204020203"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Bahnschrift" panose="020B0502040204020203" pitchFamily="34" charset="0"/>
                <a:ea typeface="Calibri" panose="020F0502020204030204" pitchFamily="34" charset="0"/>
                <a:cs typeface="Arial" panose="020B0604020202020204" pitchFamily="34" charset="0"/>
              </a:rPr>
              <a:t>• </a:t>
            </a:r>
            <a:r>
              <a:rPr lang="en-US" b="1"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Addiction</a:t>
            </a:r>
            <a:r>
              <a:rPr lang="en-US" dirty="0">
                <a:latin typeface="Bahnschrift" panose="020B0502040204020203" pitchFamily="34" charset="0"/>
                <a:ea typeface="Calibri" panose="020F0502020204030204" pitchFamily="34" charset="0"/>
                <a:cs typeface="Arial" panose="020B0604020202020204" pitchFamily="34" charset="0"/>
              </a:rPr>
              <a:t>, the second </a:t>
            </a:r>
            <a:r>
              <a:rPr lang="en-US" dirty="0" smtClean="0">
                <a:latin typeface="Bahnschrift" panose="020B0502040204020203" pitchFamily="34" charset="0"/>
                <a:ea typeface="Calibri" panose="020F0502020204030204" pitchFamily="34" charset="0"/>
                <a:cs typeface="Arial" panose="020B0604020202020204" pitchFamily="34" charset="0"/>
              </a:rPr>
              <a:t>abnormal state </a:t>
            </a:r>
            <a:r>
              <a:rPr lang="en-US" dirty="0">
                <a:latin typeface="Bahnschrift" panose="020B0502040204020203" pitchFamily="34" charset="0"/>
                <a:ea typeface="Calibri" panose="020F0502020204030204" pitchFamily="34" charset="0"/>
                <a:cs typeface="Arial" panose="020B0604020202020204" pitchFamily="34" charset="0"/>
              </a:rPr>
              <a:t>produced by repeated drug use, occurs in only a minority </a:t>
            </a:r>
            <a:r>
              <a:rPr lang="en-US" dirty="0" smtClean="0">
                <a:latin typeface="Bahnschrift" panose="020B0502040204020203" pitchFamily="34" charset="0"/>
                <a:ea typeface="Calibri" panose="020F0502020204030204" pitchFamily="34" charset="0"/>
                <a:cs typeface="Arial" panose="020B0604020202020204" pitchFamily="34" charset="0"/>
              </a:rPr>
              <a:t>of those </a:t>
            </a:r>
            <a:r>
              <a:rPr lang="en-US" dirty="0">
                <a:latin typeface="Bahnschrift" panose="020B0502040204020203" pitchFamily="34" charset="0"/>
                <a:ea typeface="Calibri" panose="020F0502020204030204" pitchFamily="34" charset="0"/>
                <a:cs typeface="Arial" panose="020B0604020202020204" pitchFamily="34" charset="0"/>
              </a:rPr>
              <a:t>who initiate drug use; addiction leads progressively to </a:t>
            </a:r>
            <a:r>
              <a:rPr lang="en-US"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compulsive</a:t>
            </a:r>
            <a:r>
              <a:rPr lang="en-US" dirty="0" smtClean="0">
                <a:latin typeface="Bahnschrift" panose="020B0502040204020203" pitchFamily="34" charset="0"/>
                <a:ea typeface="Calibri" panose="020F0502020204030204" pitchFamily="34" charset="0"/>
                <a:cs typeface="Arial" panose="020B0604020202020204" pitchFamily="34" charset="0"/>
              </a:rPr>
              <a:t>, </a:t>
            </a:r>
            <a:r>
              <a:rPr lang="en-US"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out-of-control </a:t>
            </a:r>
            <a:r>
              <a:rPr lang="en-US" dirty="0">
                <a:solidFill>
                  <a:srgbClr val="FF0000"/>
                </a:solidFill>
                <a:latin typeface="Bahnschrift" panose="020B0502040204020203" pitchFamily="34" charset="0"/>
                <a:ea typeface="Calibri" panose="020F0502020204030204" pitchFamily="34" charset="0"/>
                <a:cs typeface="Arial" panose="020B0604020202020204" pitchFamily="34" charset="0"/>
              </a:rPr>
              <a:t>drug use</a:t>
            </a:r>
            <a:r>
              <a:rPr lang="en-US" dirty="0">
                <a:latin typeface="Bahnschrift" panose="020B0502040204020203"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980121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8763"/>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008909"/>
            <a:ext cx="10515600" cy="4849091"/>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There are several published tables for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converting morphine to transdermal fentanyl</a:t>
            </a:r>
            <a:r>
              <a:rPr lang="en-US" dirty="0">
                <a:latin typeface="Times New Roman" panose="02020603050405020304" pitchFamily="18" charset="0"/>
                <a:ea typeface="Calibri" panose="020F0502020204030204" pitchFamily="34" charset="0"/>
                <a:cs typeface="Arial" panose="020B0604020202020204" pitchFamily="34" charset="0"/>
              </a:rPr>
              <a:t> (Duragesic</a:t>
            </a:r>
            <a:r>
              <a:rPr lang="en-US" baseline="30000"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by researchers and manufacturers of transdermal fentanyl products. They provide slightly different dose conversion recommendations.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Duragesic</a:t>
            </a:r>
            <a:r>
              <a:rPr lang="en-US" baseline="30000" dirty="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 has wide morphine dose ranges, which may result in underdosing the transdermal fentanyl patch in cancer patients (Table 5-2).</a:t>
            </a:r>
          </a:p>
        </p:txBody>
      </p:sp>
    </p:spTree>
    <p:extLst>
      <p:ext uri="{BB962C8B-B14F-4D97-AF65-F5344CB8AC3E}">
        <p14:creationId xmlns:p14="http://schemas.microsoft.com/office/powerpoint/2010/main" val="32955236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346" y="204405"/>
            <a:ext cx="10515600" cy="969819"/>
          </a:xfrm>
        </p:spPr>
        <p:txBody>
          <a:bodyPr>
            <a:normAutofit/>
          </a:bodyPr>
          <a:lstStyle/>
          <a:p>
            <a:pPr algn="ctr">
              <a:lnSpc>
                <a:spcPct val="115000"/>
              </a:lnSpc>
              <a:spcBef>
                <a:spcPts val="0"/>
              </a:spcBef>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5-2: Conversion from oral morphine to Duragesic</a:t>
            </a:r>
            <a:r>
              <a:rPr lang="en-US" sz="3200" b="1" baseline="30000" dirty="0">
                <a:solidFill>
                  <a:srgbClr val="0070C0"/>
                </a:solidFill>
                <a:latin typeface="Times New Roman" panose="02020603050405020304" pitchFamily="18" charset="0"/>
                <a:ea typeface="Calibri" panose="020F0502020204030204" pitchFamily="34" charset="0"/>
                <a:cs typeface="Arial" panose="020B0604020202020204" pitchFamily="34" charset="0"/>
              </a:rPr>
              <a:t>®</a:t>
            </a: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5523793"/>
              </p:ext>
            </p:extLst>
          </p:nvPr>
        </p:nvGraphicFramePr>
        <p:xfrm>
          <a:off x="1960420" y="1271206"/>
          <a:ext cx="8749144" cy="5468112"/>
        </p:xfrm>
        <a:graphic>
          <a:graphicData uri="http://schemas.openxmlformats.org/drawingml/2006/table">
            <a:tbl>
              <a:tblPr firstRow="1" firstCol="1" bandRow="1">
                <a:tableStyleId>{5C22544A-7EE6-4342-B048-85BDC9FD1C3A}</a:tableStyleId>
              </a:tblPr>
              <a:tblGrid>
                <a:gridCol w="4374572">
                  <a:extLst>
                    <a:ext uri="{9D8B030D-6E8A-4147-A177-3AD203B41FA5}">
                      <a16:colId xmlns:a16="http://schemas.microsoft.com/office/drawing/2014/main" val="2794846607"/>
                    </a:ext>
                  </a:extLst>
                </a:gridCol>
                <a:gridCol w="4374572">
                  <a:extLst>
                    <a:ext uri="{9D8B030D-6E8A-4147-A177-3AD203B41FA5}">
                      <a16:colId xmlns:a16="http://schemas.microsoft.com/office/drawing/2014/main" val="1921858651"/>
                    </a:ext>
                  </a:extLst>
                </a:gridCol>
              </a:tblGrid>
              <a:tr h="380467">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Oral 24-Hour Morphine (mg/d)</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dirty="0" smtClean="0">
                          <a:effectLst/>
                          <a:latin typeface="Times New Roman" panose="02020603050405020304" pitchFamily="18" charset="0"/>
                          <a:cs typeface="Times New Roman" panose="02020603050405020304" pitchFamily="18" charset="0"/>
                        </a:rPr>
                        <a:t>Duragesic</a:t>
                      </a:r>
                      <a:r>
                        <a:rPr lang="en-US" sz="2400" baseline="30000" dirty="0" smtClean="0">
                          <a:effectLst/>
                          <a:latin typeface="Times New Roman" panose="02020603050405020304" pitchFamily="18" charset="0"/>
                          <a:cs typeface="Times New Roman" panose="02020603050405020304" pitchFamily="18" charset="0"/>
                        </a:rPr>
                        <a:t>®</a:t>
                      </a:r>
                      <a:r>
                        <a:rPr lang="en-US" sz="2400" dirty="0" smtClean="0">
                          <a:effectLst/>
                          <a:latin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cs typeface="Times New Roman" panose="02020603050405020304" pitchFamily="18" charset="0"/>
                        </a:rPr>
                        <a:t>Dose (mcg/h)</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34112258"/>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60–134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22861253"/>
                  </a:ext>
                </a:extLst>
              </a:tr>
              <a:tr h="380467">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135–224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50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0835005"/>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225–314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75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674685"/>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315–404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622149"/>
                  </a:ext>
                </a:extLst>
              </a:tr>
              <a:tr h="380467">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405–494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125</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2333534"/>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495–584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150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2921237"/>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585–674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175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04949426"/>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675–764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200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81747934"/>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765–854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225</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94607410"/>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855–944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250</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15827281"/>
                  </a:ext>
                </a:extLst>
              </a:tr>
              <a:tr h="380467">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945–1034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275</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7226445"/>
                  </a:ext>
                </a:extLst>
              </a:tr>
              <a:tr h="231093">
                <a:tc>
                  <a:txBody>
                    <a:bodyPr/>
                    <a:lstStyle/>
                    <a:p>
                      <a:pPr marL="0" marR="0" algn="just" rtl="0">
                        <a:lnSpc>
                          <a:spcPct val="115000"/>
                        </a:lnSpc>
                        <a:spcBef>
                          <a:spcPts val="0"/>
                        </a:spcBef>
                        <a:spcAft>
                          <a:spcPts val="0"/>
                        </a:spcAft>
                      </a:pPr>
                      <a:r>
                        <a:rPr lang="en-US" sz="2400">
                          <a:effectLst/>
                          <a:latin typeface="Times New Roman" panose="02020603050405020304" pitchFamily="18" charset="0"/>
                          <a:cs typeface="Times New Roman" panose="02020603050405020304" pitchFamily="18" charset="0"/>
                        </a:rPr>
                        <a:t>1035–1124 </a:t>
                      </a:r>
                      <a:endParaRPr lang="en-US" sz="1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300</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21427405"/>
                  </a:ext>
                </a:extLst>
              </a:tr>
            </a:tbl>
          </a:graphicData>
        </a:graphic>
      </p:graphicFrame>
    </p:spTree>
    <p:extLst>
      <p:ext uri="{BB962C8B-B14F-4D97-AF65-F5344CB8AC3E}">
        <p14:creationId xmlns:p14="http://schemas.microsoft.com/office/powerpoint/2010/main" val="341605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4"/>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68581"/>
            <a:ext cx="10515600" cy="5389419"/>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Breitbart</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et al</a:t>
            </a:r>
            <a:r>
              <a:rPr lang="en-US" dirty="0">
                <a:latin typeface="Times New Roman" panose="02020603050405020304" pitchFamily="18" charset="0"/>
                <a:ea typeface="Calibri" panose="020F0502020204030204" pitchFamily="34" charset="0"/>
                <a:cs typeface="Arial" panose="020B0604020202020204" pitchFamily="34" charset="0"/>
              </a:rPr>
              <a:t>. recommend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2:1 ratio of oral morphine to transdermal fentanyl</a:t>
            </a:r>
            <a:r>
              <a:rPr lang="en-US" dirty="0">
                <a:latin typeface="Times New Roman" panose="02020603050405020304" pitchFamily="18" charset="0"/>
                <a:ea typeface="Calibri" panose="020F0502020204030204" pitchFamily="34" charset="0"/>
                <a:cs typeface="Arial" panose="020B0604020202020204" pitchFamily="34" charset="0"/>
              </a:rPr>
              <a:t> (i.e., 2 mg oral morphine is equivalent to 1 mcg/hour transdermal fentanyl), resulting in higher transdermal fentanyl doses, which may be excessive for elderly patients.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 A </a:t>
            </a:r>
            <a:r>
              <a:rPr lang="en-US" dirty="0">
                <a:latin typeface="Times New Roman" panose="02020603050405020304" pitchFamily="18" charset="0"/>
                <a:ea typeface="Calibri" panose="020F0502020204030204" pitchFamily="34" charset="0"/>
                <a:cs typeface="Arial" panose="020B0604020202020204" pitchFamily="34" charset="0"/>
              </a:rPr>
              <a:t>study by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Donner</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i="1" dirty="0">
                <a:latin typeface="Times New Roman" panose="02020603050405020304" pitchFamily="18" charset="0"/>
                <a:ea typeface="Calibri" panose="020F0502020204030204" pitchFamily="34" charset="0"/>
                <a:cs typeface="Arial" panose="020B0604020202020204" pitchFamily="34" charset="0"/>
              </a:rPr>
              <a:t>et al</a:t>
            </a:r>
            <a:r>
              <a:rPr lang="en-US" dirty="0">
                <a:latin typeface="Times New Roman" panose="02020603050405020304" pitchFamily="18" charset="0"/>
                <a:ea typeface="Calibri" panose="020F0502020204030204" pitchFamily="34" charset="0"/>
                <a:cs typeface="Arial" panose="020B0604020202020204" pitchFamily="34" charset="0"/>
              </a:rPr>
              <a:t>. suggested a dose ratio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60 mg/day oral morphine is equal to 25 mcg/hour transdermal fentanyl</a:t>
            </a:r>
            <a:r>
              <a:rPr lang="en-US" dirty="0">
                <a:latin typeface="Times New Roman" panose="02020603050405020304" pitchFamily="18" charset="0"/>
                <a:ea typeface="Calibri" panose="020F0502020204030204" pitchFamily="34" charset="0"/>
                <a:cs typeface="Arial" panose="020B0604020202020204" pitchFamily="34" charset="0"/>
              </a:rPr>
              <a:t>, which falls between the manufacturer’s table and the study recommendations by Breitbart </a:t>
            </a:r>
            <a:r>
              <a:rPr lang="en-US" i="1" dirty="0">
                <a:latin typeface="Times New Roman" panose="02020603050405020304" pitchFamily="18" charset="0"/>
                <a:ea typeface="Calibri" panose="020F0502020204030204" pitchFamily="34" charset="0"/>
                <a:cs typeface="Arial" panose="020B0604020202020204" pitchFamily="34" charset="0"/>
              </a:rPr>
              <a:t>et al</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Donner conversion ratio is used in most references </a:t>
            </a:r>
            <a:r>
              <a:rPr lang="en-US" dirty="0">
                <a:latin typeface="Times New Roman" panose="02020603050405020304" pitchFamily="18" charset="0"/>
                <a:ea typeface="Calibri" panose="020F0502020204030204" pitchFamily="34" charset="0"/>
                <a:cs typeface="Arial" panose="020B0604020202020204" pitchFamily="34" charset="0"/>
              </a:rPr>
              <a:t>because it is less likely to cause underdosing or overdosing. </a:t>
            </a:r>
          </a:p>
        </p:txBody>
      </p:sp>
    </p:spTree>
    <p:extLst>
      <p:ext uri="{BB962C8B-B14F-4D97-AF65-F5344CB8AC3E}">
        <p14:creationId xmlns:p14="http://schemas.microsoft.com/office/powerpoint/2010/main" val="19899501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858001"/>
          </a:xfrm>
        </p:spPr>
        <p:txBody>
          <a:bodyPr>
            <a:normAutofit lnSpcReduction="10000"/>
          </a:bodyPr>
          <a:lstStyle/>
          <a:p>
            <a:pPr marL="0" lvl="0" indent="0" algn="just">
              <a:lnSpc>
                <a:spcPct val="115000"/>
              </a:lnSpc>
              <a:spcBef>
                <a:spcPts val="0"/>
              </a:spcBef>
              <a:buNone/>
            </a:pPr>
            <a:r>
              <a:rPr lang="en-US" dirty="0">
                <a:latin typeface="Bahnschrift" panose="020B0502040204020203" pitchFamily="34" charset="0"/>
                <a:ea typeface="Calibri" panose="020F0502020204030204" pitchFamily="34" charset="0"/>
                <a:cs typeface="Arial" panose="020B0604020202020204" pitchFamily="34" charset="0"/>
              </a:rPr>
              <a:t>• </a:t>
            </a:r>
            <a:r>
              <a:rPr lang="en-US" dirty="0" smtClean="0">
                <a:latin typeface="Bahnschrift" panose="020B0502040204020203" pitchFamily="34" charset="0"/>
                <a:ea typeface="Calibri" panose="020F0502020204030204" pitchFamily="34" charset="0"/>
                <a:cs typeface="Arial" panose="020B0604020202020204" pitchFamily="34" charset="0"/>
              </a:rPr>
              <a:t>The </a:t>
            </a:r>
            <a:r>
              <a:rPr lang="en-US" dirty="0">
                <a:latin typeface="Bahnschrift" panose="020B0502040204020203" pitchFamily="34" charset="0"/>
                <a:ea typeface="Calibri" panose="020F0502020204030204" pitchFamily="34" charset="0"/>
                <a:cs typeface="Arial" panose="020B0604020202020204" pitchFamily="34" charset="0"/>
              </a:rPr>
              <a:t>MHRA advises healthcare professionals that </a:t>
            </a:r>
            <a:r>
              <a:rPr lang="en-US" dirty="0" smtClean="0">
                <a:latin typeface="Bahnschrift" panose="020B0502040204020203" pitchFamily="34" charset="0"/>
                <a:ea typeface="Calibri" panose="020F0502020204030204" pitchFamily="34" charset="0"/>
                <a:cs typeface="Arial" panose="020B0604020202020204" pitchFamily="34" charset="0"/>
              </a:rPr>
              <a:t>the use </a:t>
            </a:r>
            <a:r>
              <a:rPr lang="en-US" dirty="0">
                <a:latin typeface="Bahnschrift" panose="020B0502040204020203" pitchFamily="34" charset="0"/>
                <a:ea typeface="Calibri" panose="020F0502020204030204" pitchFamily="34" charset="0"/>
                <a:cs typeface="Arial" panose="020B0604020202020204" pitchFamily="34" charset="0"/>
              </a:rPr>
              <a:t>of </a:t>
            </a:r>
            <a:r>
              <a:rPr lang="en-US" dirty="0">
                <a:solidFill>
                  <a:srgbClr val="FF0000"/>
                </a:solidFill>
                <a:latin typeface="Bahnschrift" panose="020B0502040204020203" pitchFamily="34" charset="0"/>
                <a:ea typeface="Calibri" panose="020F0502020204030204" pitchFamily="34" charset="0"/>
                <a:cs typeface="Arial" panose="020B0604020202020204" pitchFamily="34" charset="0"/>
              </a:rPr>
              <a:t>fentanyl transdermal patches is </a:t>
            </a:r>
            <a:r>
              <a:rPr lang="en-US"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contra-indicated in </a:t>
            </a:r>
            <a:r>
              <a:rPr lang="en-US" dirty="0">
                <a:solidFill>
                  <a:srgbClr val="FF0000"/>
                </a:solidFill>
                <a:latin typeface="Bahnschrift" panose="020B0502040204020203" pitchFamily="34" charset="0"/>
                <a:ea typeface="Calibri" panose="020F0502020204030204" pitchFamily="34" charset="0"/>
                <a:cs typeface="Arial" panose="020B0604020202020204" pitchFamily="34" charset="0"/>
              </a:rPr>
              <a:t>opioid-naive </a:t>
            </a:r>
            <a:r>
              <a:rPr lang="en-US"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patients</a:t>
            </a:r>
            <a:r>
              <a:rPr lang="en-US" dirty="0">
                <a:latin typeface="Bahnschrift" panose="020B0502040204020203" pitchFamily="34" charset="0"/>
                <a:ea typeface="Calibri" panose="020F0502020204030204" pitchFamily="34" charset="0"/>
                <a:cs typeface="Arial" panose="020B0604020202020204" pitchFamily="34" charset="0"/>
              </a:rPr>
              <a:t> (risk of respiratory </a:t>
            </a:r>
            <a:r>
              <a:rPr lang="en-US" dirty="0" smtClean="0">
                <a:latin typeface="Bahnschrift" panose="020B0502040204020203" pitchFamily="34" charset="0"/>
                <a:ea typeface="Calibri" panose="020F0502020204030204" pitchFamily="34" charset="0"/>
                <a:cs typeface="Arial" panose="020B0604020202020204" pitchFamily="34" charset="0"/>
              </a:rPr>
              <a:t>depression); other opioids </a:t>
            </a:r>
            <a:r>
              <a:rPr lang="en-US" dirty="0">
                <a:latin typeface="Bahnschrift" panose="020B0502040204020203" pitchFamily="34" charset="0"/>
                <a:ea typeface="Calibri" panose="020F0502020204030204" pitchFamily="34" charset="0"/>
                <a:cs typeface="Arial" panose="020B0604020202020204" pitchFamily="34" charset="0"/>
              </a:rPr>
              <a:t>for non-malignant pain should be used </a:t>
            </a:r>
            <a:r>
              <a:rPr lang="en-US" dirty="0" smtClean="0">
                <a:latin typeface="Bahnschrift" panose="020B0502040204020203" pitchFamily="34" charset="0"/>
                <a:ea typeface="Calibri" panose="020F0502020204030204" pitchFamily="34" charset="0"/>
                <a:cs typeface="Arial" panose="020B0604020202020204" pitchFamily="34" charset="0"/>
              </a:rPr>
              <a:t>before prescribing </a:t>
            </a:r>
            <a:r>
              <a:rPr lang="en-US" dirty="0">
                <a:latin typeface="Bahnschrift" panose="020B0502040204020203" pitchFamily="34" charset="0"/>
                <a:ea typeface="Calibri" panose="020F0502020204030204" pitchFamily="34" charset="0"/>
                <a:cs typeface="Arial" panose="020B0604020202020204" pitchFamily="34" charset="0"/>
              </a:rPr>
              <a:t>fentanyl patches</a:t>
            </a:r>
            <a:r>
              <a:rPr lang="en-US" dirty="0" smtClean="0">
                <a:latin typeface="Bahnschrift" panose="020B0502040204020203" pitchFamily="34"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a:latin typeface="Bahnschrift" panose="020B0502040204020203"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Bahnschrift" panose="020B0502040204020203" pitchFamily="34" charset="0"/>
                <a:ea typeface="Calibri" panose="020F0502020204030204" pitchFamily="34" charset="0"/>
                <a:cs typeface="Arial" panose="020B0604020202020204" pitchFamily="34" charset="0"/>
              </a:rPr>
              <a:t>• </a:t>
            </a:r>
            <a:r>
              <a:rPr lang="en-US" dirty="0" smtClean="0">
                <a:latin typeface="Bahnschrift" panose="020B0502040204020203" pitchFamily="34" charset="0"/>
                <a:ea typeface="Calibri" panose="020F0502020204030204" pitchFamily="34" charset="0"/>
                <a:cs typeface="Arial" panose="020B0604020202020204" pitchFamily="34" charset="0"/>
              </a:rPr>
              <a:t>Patches</a:t>
            </a:r>
            <a:r>
              <a:rPr lang="en-US" dirty="0">
                <a:latin typeface="Bahnschrift" panose="020B0502040204020203" pitchFamily="34" charset="0"/>
                <a:ea typeface="Calibri" panose="020F0502020204030204" pitchFamily="34" charset="0"/>
                <a:cs typeface="Arial" panose="020B0604020202020204" pitchFamily="34" charset="0"/>
              </a:rPr>
              <a:t>, apply to dry, </a:t>
            </a:r>
            <a:r>
              <a:rPr lang="en-US" dirty="0" smtClean="0">
                <a:latin typeface="Bahnschrift" panose="020B0502040204020203" pitchFamily="34" charset="0"/>
                <a:ea typeface="Calibri" panose="020F0502020204030204" pitchFamily="34" charset="0"/>
                <a:cs typeface="Arial" panose="020B0604020202020204" pitchFamily="34" charset="0"/>
              </a:rPr>
              <a:t>non-irritated, non-irradiated</a:t>
            </a:r>
            <a:r>
              <a:rPr lang="en-US" dirty="0">
                <a:latin typeface="Bahnschrift" panose="020B0502040204020203" pitchFamily="34" charset="0"/>
                <a:ea typeface="Calibri" panose="020F0502020204030204" pitchFamily="34" charset="0"/>
                <a:cs typeface="Arial" panose="020B0604020202020204" pitchFamily="34" charset="0"/>
              </a:rPr>
              <a:t>, non-hairy skin on torso or </a:t>
            </a:r>
            <a:r>
              <a:rPr lang="en-US" dirty="0" smtClean="0">
                <a:latin typeface="Bahnschrift" panose="020B0502040204020203" pitchFamily="34" charset="0"/>
                <a:ea typeface="Calibri" panose="020F0502020204030204" pitchFamily="34" charset="0"/>
                <a:cs typeface="Arial" panose="020B0604020202020204" pitchFamily="34" charset="0"/>
              </a:rPr>
              <a:t>upper arm</a:t>
            </a:r>
            <a:r>
              <a:rPr lang="en-US" dirty="0">
                <a:latin typeface="Bahnschrift" panose="020B0502040204020203" pitchFamily="34" charset="0"/>
                <a:ea typeface="Calibri" panose="020F0502020204030204" pitchFamily="34" charset="0"/>
                <a:cs typeface="Arial" panose="020B0604020202020204" pitchFamily="34" charset="0"/>
              </a:rPr>
              <a:t>, </a:t>
            </a:r>
            <a:r>
              <a:rPr lang="en-US" dirty="0">
                <a:solidFill>
                  <a:srgbClr val="FF0000"/>
                </a:solidFill>
                <a:latin typeface="Bahnschrift" panose="020B0502040204020203" pitchFamily="34" charset="0"/>
                <a:ea typeface="Calibri" panose="020F0502020204030204" pitchFamily="34" charset="0"/>
                <a:cs typeface="Arial" panose="020B0604020202020204" pitchFamily="34" charset="0"/>
              </a:rPr>
              <a:t>removing after 72 hours</a:t>
            </a:r>
            <a:r>
              <a:rPr lang="en-US" dirty="0">
                <a:latin typeface="Bahnschrift" panose="020B0502040204020203" pitchFamily="34" charset="0"/>
                <a:ea typeface="Calibri" panose="020F0502020204030204" pitchFamily="34" charset="0"/>
                <a:cs typeface="Arial" panose="020B0604020202020204" pitchFamily="34" charset="0"/>
              </a:rPr>
              <a:t> and siting replacement </a:t>
            </a:r>
            <a:r>
              <a:rPr lang="en-US" dirty="0" smtClean="0">
                <a:latin typeface="Bahnschrift" panose="020B0502040204020203" pitchFamily="34" charset="0"/>
                <a:ea typeface="Calibri" panose="020F0502020204030204" pitchFamily="34" charset="0"/>
                <a:cs typeface="Arial" panose="020B0604020202020204" pitchFamily="34" charset="0"/>
              </a:rPr>
              <a:t>patch on </a:t>
            </a:r>
            <a:r>
              <a:rPr lang="en-US" dirty="0">
                <a:latin typeface="Bahnschrift" panose="020B0502040204020203" pitchFamily="34" charset="0"/>
                <a:ea typeface="Calibri" panose="020F0502020204030204" pitchFamily="34" charset="0"/>
                <a:cs typeface="Arial" panose="020B0604020202020204" pitchFamily="34" charset="0"/>
              </a:rPr>
              <a:t>a different area (avoid using the same area for </a:t>
            </a:r>
            <a:r>
              <a:rPr lang="en-US" dirty="0" smtClean="0">
                <a:latin typeface="Bahnschrift" panose="020B0502040204020203" pitchFamily="34" charset="0"/>
                <a:ea typeface="Calibri" panose="020F0502020204030204" pitchFamily="34" charset="0"/>
                <a:cs typeface="Arial" panose="020B0604020202020204" pitchFamily="34" charset="0"/>
              </a:rPr>
              <a:t>several days</a:t>
            </a:r>
            <a:r>
              <a:rPr lang="en-US" dirty="0">
                <a:latin typeface="Bahnschrift" panose="020B0502040204020203" pitchFamily="34" charset="0"/>
                <a:ea typeface="Calibri" panose="020F0502020204030204" pitchFamily="34" charset="0"/>
                <a:cs typeface="Arial" panose="020B0604020202020204" pitchFamily="34" charset="0"/>
              </a:rPr>
              <a:t>).</a:t>
            </a:r>
            <a:endParaRPr lang="en-US" dirty="0" smtClean="0">
              <a:latin typeface="Bahnschrift" panose="020B0502040204020203"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Bahnschrift" panose="020B0502040204020203" pitchFamily="34"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Bahnschrift" panose="020B0502040204020203" pitchFamily="34" charset="0"/>
                <a:ea typeface="Calibri" panose="020F0502020204030204" pitchFamily="34" charset="0"/>
                <a:cs typeface="Arial" panose="020B0604020202020204" pitchFamily="34" charset="0"/>
              </a:rPr>
              <a:t>• </a:t>
            </a:r>
            <a:r>
              <a:rPr lang="en-US" dirty="0" smtClean="0">
                <a:latin typeface="Bahnschrift" panose="020B0502040204020203" pitchFamily="34" charset="0"/>
                <a:ea typeface="Calibri" panose="020F0502020204030204" pitchFamily="34" charset="0"/>
                <a:cs typeface="Arial" panose="020B0604020202020204" pitchFamily="34" charset="0"/>
              </a:rPr>
              <a:t>Monitor </a:t>
            </a:r>
            <a:r>
              <a:rPr lang="en-US" dirty="0">
                <a:latin typeface="Bahnschrift" panose="020B0502040204020203" pitchFamily="34" charset="0"/>
                <a:ea typeface="Calibri" panose="020F0502020204030204" pitchFamily="34" charset="0"/>
                <a:cs typeface="Arial" panose="020B0604020202020204" pitchFamily="34" charset="0"/>
              </a:rPr>
              <a:t>patients using patches </a:t>
            </a:r>
            <a:r>
              <a:rPr lang="en-US" dirty="0" smtClean="0">
                <a:latin typeface="Bahnschrift" panose="020B0502040204020203" pitchFamily="34" charset="0"/>
                <a:ea typeface="Calibri" panose="020F0502020204030204" pitchFamily="34" charset="0"/>
                <a:cs typeface="Arial" panose="020B0604020202020204" pitchFamily="34" charset="0"/>
              </a:rPr>
              <a:t>for increased </a:t>
            </a:r>
            <a:r>
              <a:rPr lang="en-US" dirty="0">
                <a:latin typeface="Bahnschrift" panose="020B0502040204020203" pitchFamily="34" charset="0"/>
                <a:ea typeface="Calibri" panose="020F0502020204030204" pitchFamily="34" charset="0"/>
                <a:cs typeface="Arial" panose="020B0604020202020204" pitchFamily="34" charset="0"/>
              </a:rPr>
              <a:t>side-effects if </a:t>
            </a:r>
            <a:r>
              <a:rPr lang="en-US" dirty="0">
                <a:solidFill>
                  <a:srgbClr val="FF0000"/>
                </a:solidFill>
                <a:latin typeface="Bahnschrift" panose="020B0502040204020203" pitchFamily="34" charset="0"/>
                <a:ea typeface="Calibri" panose="020F0502020204030204" pitchFamily="34" charset="0"/>
                <a:cs typeface="Arial" panose="020B0604020202020204" pitchFamily="34" charset="0"/>
              </a:rPr>
              <a:t>fever</a:t>
            </a:r>
            <a:r>
              <a:rPr lang="en-US" dirty="0">
                <a:latin typeface="Bahnschrift" panose="020B0502040204020203" pitchFamily="34" charset="0"/>
                <a:ea typeface="Calibri" panose="020F0502020204030204" pitchFamily="34" charset="0"/>
                <a:cs typeface="Arial" panose="020B0604020202020204" pitchFamily="34" charset="0"/>
              </a:rPr>
              <a:t> is present (</a:t>
            </a:r>
            <a:r>
              <a:rPr lang="en-US" b="1"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increased absorption </a:t>
            </a:r>
            <a:r>
              <a:rPr lang="en-US" dirty="0">
                <a:latin typeface="Bahnschrift" panose="020B0502040204020203" pitchFamily="34" charset="0"/>
                <a:ea typeface="Calibri" panose="020F0502020204030204" pitchFamily="34" charset="0"/>
                <a:cs typeface="Arial" panose="020B0604020202020204" pitchFamily="34" charset="0"/>
              </a:rPr>
              <a:t>possible); avoid exposing application site </a:t>
            </a:r>
            <a:r>
              <a:rPr lang="en-US" dirty="0" smtClean="0">
                <a:latin typeface="Bahnschrift" panose="020B0502040204020203" pitchFamily="34" charset="0"/>
                <a:ea typeface="Calibri" panose="020F0502020204030204" pitchFamily="34" charset="0"/>
                <a:cs typeface="Arial" panose="020B0604020202020204" pitchFamily="34" charset="0"/>
              </a:rPr>
              <a:t>to </a:t>
            </a:r>
            <a:r>
              <a:rPr lang="en-US"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external </a:t>
            </a:r>
            <a:r>
              <a:rPr lang="en-US" dirty="0">
                <a:solidFill>
                  <a:srgbClr val="FF0000"/>
                </a:solidFill>
                <a:latin typeface="Bahnschrift" panose="020B0502040204020203" pitchFamily="34" charset="0"/>
                <a:ea typeface="Calibri" panose="020F0502020204030204" pitchFamily="34" charset="0"/>
                <a:cs typeface="Arial" panose="020B0604020202020204" pitchFamily="34" charset="0"/>
              </a:rPr>
              <a:t>heat</a:t>
            </a:r>
            <a:r>
              <a:rPr lang="en-US" dirty="0">
                <a:latin typeface="Bahnschrift" panose="020B0502040204020203" pitchFamily="34" charset="0"/>
                <a:ea typeface="Calibri" panose="020F0502020204030204" pitchFamily="34" charset="0"/>
                <a:cs typeface="Arial" panose="020B0604020202020204" pitchFamily="34" charset="0"/>
              </a:rPr>
              <a:t>, for example a </a:t>
            </a:r>
            <a:r>
              <a:rPr lang="en-US" dirty="0">
                <a:solidFill>
                  <a:srgbClr val="FF0000"/>
                </a:solidFill>
                <a:latin typeface="Bahnschrift" panose="020B0502040204020203" pitchFamily="34" charset="0"/>
                <a:ea typeface="Calibri" panose="020F0502020204030204" pitchFamily="34" charset="0"/>
                <a:cs typeface="Arial" panose="020B0604020202020204" pitchFamily="34" charset="0"/>
              </a:rPr>
              <a:t>hot bath </a:t>
            </a:r>
            <a:r>
              <a:rPr lang="en-US" dirty="0">
                <a:latin typeface="Bahnschrift" panose="020B0502040204020203" pitchFamily="34" charset="0"/>
                <a:ea typeface="Calibri" panose="020F0502020204030204" pitchFamily="34" charset="0"/>
                <a:cs typeface="Arial" panose="020B0604020202020204" pitchFamily="34" charset="0"/>
              </a:rPr>
              <a:t>or </a:t>
            </a:r>
            <a:r>
              <a:rPr lang="en-US" dirty="0">
                <a:solidFill>
                  <a:srgbClr val="FF0000"/>
                </a:solidFill>
                <a:latin typeface="Bahnschrift" panose="020B0502040204020203" pitchFamily="34" charset="0"/>
                <a:ea typeface="Calibri" panose="020F0502020204030204" pitchFamily="34" charset="0"/>
                <a:cs typeface="Arial" panose="020B0604020202020204" pitchFamily="34" charset="0"/>
              </a:rPr>
              <a:t>sauna </a:t>
            </a:r>
            <a:r>
              <a:rPr lang="en-US" dirty="0">
                <a:latin typeface="Bahnschrift" panose="020B0502040204020203" pitchFamily="34" charset="0"/>
                <a:ea typeface="Calibri" panose="020F0502020204030204" pitchFamily="34" charset="0"/>
                <a:cs typeface="Arial" panose="020B0604020202020204" pitchFamily="34" charset="0"/>
              </a:rPr>
              <a:t>(may </a:t>
            </a:r>
            <a:r>
              <a:rPr lang="en-US" dirty="0" smtClean="0">
                <a:latin typeface="Bahnschrift" panose="020B0502040204020203" pitchFamily="34" charset="0"/>
                <a:ea typeface="Calibri" panose="020F0502020204030204" pitchFamily="34" charset="0"/>
                <a:cs typeface="Arial" panose="020B0604020202020204" pitchFamily="34" charset="0"/>
              </a:rPr>
              <a:t>also </a:t>
            </a:r>
            <a:r>
              <a:rPr lang="en-US" b="1" dirty="0" smtClean="0">
                <a:solidFill>
                  <a:srgbClr val="FF0000"/>
                </a:solidFill>
                <a:latin typeface="Bahnschrift" panose="020B0502040204020203" pitchFamily="34" charset="0"/>
                <a:ea typeface="Calibri" panose="020F0502020204030204" pitchFamily="34" charset="0"/>
                <a:cs typeface="Arial" panose="020B0604020202020204" pitchFamily="34" charset="0"/>
              </a:rPr>
              <a:t>increase </a:t>
            </a:r>
            <a:r>
              <a:rPr lang="en-US" b="1" dirty="0">
                <a:solidFill>
                  <a:srgbClr val="FF0000"/>
                </a:solidFill>
                <a:latin typeface="Bahnschrift" panose="020B0502040204020203" pitchFamily="34" charset="0"/>
                <a:ea typeface="Calibri" panose="020F0502020204030204" pitchFamily="34" charset="0"/>
                <a:cs typeface="Arial" panose="020B0604020202020204" pitchFamily="34" charset="0"/>
              </a:rPr>
              <a:t>absorption</a:t>
            </a:r>
            <a:r>
              <a:rPr lang="en-US" dirty="0">
                <a:latin typeface="Bahnschrift" panose="020B0502040204020203" pitchFamily="34"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2287772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07127"/>
            <a:ext cx="10515600" cy="5250874"/>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The calculations to convert L.V. from IV hydromorphone to transdermal fentanyl demonstrated in the following steps</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b="1" dirty="0">
                <a:latin typeface="Times New Roman" panose="02020603050405020304" pitchFamily="18" charset="0"/>
                <a:ea typeface="Calibri" panose="020F0502020204030204" pitchFamily="34" charset="0"/>
                <a:cs typeface="Arial" panose="020B0604020202020204" pitchFamily="34" charset="0"/>
              </a:rPr>
              <a:t>Step 1:</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Determine </a:t>
            </a:r>
            <a:r>
              <a:rPr lang="en-US" dirty="0">
                <a:latin typeface="Times New Roman" panose="02020603050405020304" pitchFamily="18" charset="0"/>
                <a:ea typeface="Calibri" panose="020F0502020204030204" pitchFamily="34" charset="0"/>
                <a:cs typeface="Arial" panose="020B0604020202020204" pitchFamily="34" charset="0"/>
              </a:rPr>
              <a:t>the 24-hour total of the opioid that will be converted. For L.V., the 24-hour total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intravenous hydromorphone is 14 mg</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b="1" dirty="0">
                <a:latin typeface="Times New Roman" panose="02020603050405020304" pitchFamily="18" charset="0"/>
                <a:ea typeface="Calibri" panose="020F0502020204030204" pitchFamily="34" charset="0"/>
                <a:cs typeface="Arial" panose="020B0604020202020204" pitchFamily="34" charset="0"/>
              </a:rPr>
              <a:t>Step 2:</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Select </a:t>
            </a:r>
            <a:r>
              <a:rPr lang="en-US" dirty="0">
                <a:latin typeface="Times New Roman" panose="02020603050405020304" pitchFamily="18" charset="0"/>
                <a:ea typeface="Calibri" panose="020F0502020204030204" pitchFamily="34" charset="0"/>
                <a:cs typeface="Arial" panose="020B0604020202020204" pitchFamily="34" charset="0"/>
              </a:rPr>
              <a:t>the equianalgesic dose ratio that corresponds to the opioid and route that will be converted from Table 5-1. Ratio calculations should be set up to correlate the actual dose with the equianalgesic equivalent as shown below</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278661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0219"/>
            <a:ext cx="10515600" cy="1634838"/>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0" y="1995056"/>
                <a:ext cx="12192000" cy="4862946"/>
              </a:xfrm>
            </p:spPr>
            <p:txBody>
              <a:bodyPr>
                <a:normAutofit/>
              </a:bodyPr>
              <a:lstStyle/>
              <a:p>
                <a:pPr marL="0" lvl="0" indent="0" algn="ctr">
                  <a:lnSpc>
                    <a:spcPct val="115000"/>
                  </a:lnSpc>
                  <a:spcBef>
                    <a:spcPts val="0"/>
                  </a:spcBef>
                  <a:buNone/>
                </a:pPr>
                <a:r>
                  <a:rPr lang="en-US" sz="3200" dirty="0" smtClean="0">
                    <a:latin typeface="Times New Roman" panose="02020603050405020304" pitchFamily="18" charset="0"/>
                    <a:ea typeface="Calibri" panose="020F0502020204030204" pitchFamily="34" charset="0"/>
                    <a:cs typeface="Arial" panose="020B0604020202020204" pitchFamily="34" charset="0"/>
                  </a:rPr>
                  <a:t> </a:t>
                </a:r>
                <a14:m>
                  <m:oMath xmlns:m="http://schemas.openxmlformats.org/officeDocument/2006/math">
                    <m:f>
                      <m:fPr>
                        <m:ctrlPr>
                          <a:rPr lang="en-US" sz="3200" i="1">
                            <a:latin typeface="Cambria Math" panose="02040503050406030204" pitchFamily="18" charset="0"/>
                            <a:ea typeface="Calibri" panose="020F0502020204030204" pitchFamily="34" charset="0"/>
                            <a:cs typeface="Times New Roman" panose="02020603050405020304" pitchFamily="18" charset="0"/>
                          </a:rPr>
                        </m:ctrlPr>
                      </m:fPr>
                      <m:num>
                        <m:r>
                          <a:rPr lang="en-US" sz="3200">
                            <a:latin typeface="Cambria Math" panose="02040503050406030204" pitchFamily="18" charset="0"/>
                            <a:ea typeface="Calibri" panose="020F0502020204030204" pitchFamily="34" charset="0"/>
                            <a:cs typeface="Cambria Math" panose="02040503050406030204" pitchFamily="18" charset="0"/>
                          </a:rPr>
                          <m:t>“</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X</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mg</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total</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daily</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dose</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of</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new</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opioid</m:t>
                        </m:r>
                      </m:num>
                      <m:den>
                        <m:r>
                          <m:rPr>
                            <m:sty m:val="p"/>
                          </m:rPr>
                          <a:rPr lang="en-US" sz="3200">
                            <a:latin typeface="Cambria Math" panose="02040503050406030204" pitchFamily="18" charset="0"/>
                            <a:ea typeface="Calibri" panose="020F0502020204030204" pitchFamily="34" charset="0"/>
                            <a:cs typeface="Cambria Math" panose="02040503050406030204" pitchFamily="18" charset="0"/>
                          </a:rPr>
                          <m:t>mg</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total</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daily</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dose</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of</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current</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opioid</m:t>
                        </m:r>
                      </m:den>
                    </m:f>
                    <m:r>
                      <a:rPr lang="en-US" sz="3200" i="1">
                        <a:latin typeface="Cambria Math" panose="02040503050406030204" pitchFamily="18" charset="0"/>
                        <a:ea typeface="Calibri" panose="020F0502020204030204" pitchFamily="34" charset="0"/>
                        <a:cs typeface="Times New Roman" panose="02020603050405020304" pitchFamily="18" charset="0"/>
                      </a:rPr>
                      <m:t>= </m:t>
                    </m:r>
                    <m:f>
                      <m:fPr>
                        <m:ctrlPr>
                          <a:rPr lang="en-US" sz="3200" i="1">
                            <a:latin typeface="Cambria Math" panose="02040503050406030204" pitchFamily="18" charset="0"/>
                            <a:ea typeface="Calibri" panose="020F0502020204030204" pitchFamily="34" charset="0"/>
                            <a:cs typeface="Times New Roman" panose="02020603050405020304" pitchFamily="18" charset="0"/>
                          </a:rPr>
                        </m:ctrlPr>
                      </m:fPr>
                      <m:num>
                        <m:r>
                          <m:rPr>
                            <m:sty m:val="p"/>
                          </m:rPr>
                          <a:rPr lang="en-US" sz="3200">
                            <a:latin typeface="Cambria Math" panose="02040503050406030204" pitchFamily="18" charset="0"/>
                            <a:ea typeface="Calibri" panose="020F0502020204030204" pitchFamily="34" charset="0"/>
                            <a:cs typeface="Cambria Math" panose="02040503050406030204" pitchFamily="18" charset="0"/>
                          </a:rPr>
                          <m:t>equianalgesic</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factor</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of</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new</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opioid</m:t>
                        </m:r>
                      </m:num>
                      <m:den>
                        <m:r>
                          <m:rPr>
                            <m:sty m:val="p"/>
                          </m:rPr>
                          <a:rPr lang="en-US" sz="3200">
                            <a:latin typeface="Cambria Math" panose="02040503050406030204" pitchFamily="18" charset="0"/>
                            <a:ea typeface="Calibri" panose="020F0502020204030204" pitchFamily="34" charset="0"/>
                            <a:cs typeface="Cambria Math" panose="02040503050406030204" pitchFamily="18" charset="0"/>
                          </a:rPr>
                          <m:t>equianalgesic</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factor</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of</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current</m:t>
                        </m:r>
                        <m:r>
                          <a:rPr lang="en-US" sz="32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3200">
                            <a:latin typeface="Cambria Math" panose="02040503050406030204" pitchFamily="18" charset="0"/>
                            <a:ea typeface="Calibri" panose="020F0502020204030204" pitchFamily="34" charset="0"/>
                            <a:cs typeface="Cambria Math" panose="02040503050406030204" pitchFamily="18" charset="0"/>
                          </a:rPr>
                          <m:t>opioid</m:t>
                        </m:r>
                      </m:den>
                    </m:f>
                    <m:r>
                      <a:rPr lang="en-US" sz="3200" i="1">
                        <a:latin typeface="Cambria Math" panose="02040503050406030204" pitchFamily="18" charset="0"/>
                        <a:ea typeface="Calibri" panose="020F0502020204030204" pitchFamily="34" charset="0"/>
                        <a:cs typeface="Cambria Math" panose="02040503050406030204" pitchFamily="18" charset="0"/>
                      </a:rPr>
                      <m:t> </m:t>
                    </m:r>
                  </m:oMath>
                </a14:m>
                <a:endParaRPr lang="en-US" sz="3200"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ctr">
                  <a:lnSpc>
                    <a:spcPct val="115000"/>
                  </a:lnSpc>
                  <a:spcBef>
                    <a:spcPts val="0"/>
                  </a:spcBef>
                  <a:buNone/>
                </a:pPr>
                <a:endParaRPr lang="en-US" sz="3200"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latin typeface="Times New Roman" panose="02020603050405020304" pitchFamily="18" charset="0"/>
                    <a:ea typeface="Calibri" panose="020F0502020204030204" pitchFamily="34" charset="0"/>
                    <a:cs typeface="Arial" panose="020B0604020202020204" pitchFamily="34" charset="0"/>
                  </a:rPr>
                  <a:t>conversion of L.V.’s hydromorphone dose, 1.5 mg intravenous hydromorphone is equianalgesic to 30 mg oral morphine</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600" i="1">
                              <a:latin typeface="Cambria Math" panose="02040503050406030204" pitchFamily="18" charset="0"/>
                              <a:ea typeface="Calibri" panose="020F0502020204030204" pitchFamily="34" charset="0"/>
                              <a:cs typeface="Times New Roman" panose="02020603050405020304" pitchFamily="18" charset="0"/>
                            </a:rPr>
                          </m:ctrlPr>
                        </m:fPr>
                        <m:num>
                          <m:r>
                            <a:rPr lang="en-US" sz="26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X</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mg</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total</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daily</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dose</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of</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new</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opioid</m:t>
                          </m:r>
                        </m:num>
                        <m:den>
                          <m:r>
                            <a:rPr lang="en-US" sz="2600">
                              <a:latin typeface="Cambria Math" panose="02040503050406030204" pitchFamily="18" charset="0"/>
                              <a:ea typeface="Calibri" panose="020F0502020204030204" pitchFamily="34" charset="0"/>
                              <a:cs typeface="Cambria Math" panose="02040503050406030204" pitchFamily="18" charset="0"/>
                            </a:rPr>
                            <m:t>14 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mg</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intravenous</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hydromorphone</m:t>
                          </m:r>
                        </m:den>
                      </m:f>
                      <m:r>
                        <a:rPr lang="en-US" sz="2600" i="1">
                          <a:latin typeface="Cambria Math" panose="02040503050406030204" pitchFamily="18" charset="0"/>
                          <a:ea typeface="Calibri" panose="020F0502020204030204" pitchFamily="34" charset="0"/>
                          <a:cs typeface="Times New Roman" panose="02020603050405020304" pitchFamily="18" charset="0"/>
                        </a:rPr>
                        <m:t>= </m:t>
                      </m:r>
                      <m:f>
                        <m:fPr>
                          <m:ctrlPr>
                            <a:rPr lang="en-US" sz="2600" i="1">
                              <a:latin typeface="Cambria Math" panose="02040503050406030204" pitchFamily="18" charset="0"/>
                              <a:ea typeface="Calibri" panose="020F0502020204030204" pitchFamily="34" charset="0"/>
                              <a:cs typeface="Times New Roman" panose="02020603050405020304" pitchFamily="18" charset="0"/>
                            </a:rPr>
                          </m:ctrlPr>
                        </m:fPr>
                        <m:num>
                          <m:r>
                            <a:rPr lang="en-US" sz="2600">
                              <a:latin typeface="Cambria Math" panose="02040503050406030204" pitchFamily="18" charset="0"/>
                              <a:ea typeface="Calibri" panose="020F0502020204030204" pitchFamily="34" charset="0"/>
                              <a:cs typeface="Cambria Math" panose="02040503050406030204" pitchFamily="18" charset="0"/>
                            </a:rPr>
                            <m:t>30 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mg</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oral</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morphine</m:t>
                          </m:r>
                        </m:num>
                        <m:den>
                          <m:r>
                            <a:rPr lang="en-US" sz="2600">
                              <a:latin typeface="Cambria Math" panose="02040503050406030204" pitchFamily="18" charset="0"/>
                              <a:ea typeface="Calibri" panose="020F0502020204030204" pitchFamily="34" charset="0"/>
                              <a:cs typeface="Cambria Math" panose="02040503050406030204" pitchFamily="18" charset="0"/>
                            </a:rPr>
                            <m:t>1.5 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mg</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intravenous</m:t>
                          </m:r>
                          <m:r>
                            <a:rPr lang="en-US" sz="26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600">
                              <a:latin typeface="Cambria Math" panose="02040503050406030204" pitchFamily="18" charset="0"/>
                              <a:ea typeface="Calibri" panose="020F0502020204030204" pitchFamily="34" charset="0"/>
                              <a:cs typeface="Cambria Math" panose="02040503050406030204" pitchFamily="18" charset="0"/>
                            </a:rPr>
                            <m:t>hydromorphone</m:t>
                          </m:r>
                        </m:den>
                      </m:f>
                    </m:oMath>
                  </m:oMathPara>
                </a14:m>
                <a:endParaRPr lang="en-US" sz="3000" dirty="0">
                  <a:latin typeface="Times New Roman" panose="02020603050405020304" pitchFamily="18"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0" y="1995056"/>
                <a:ext cx="12192000" cy="4862946"/>
              </a:xfrm>
              <a:blipFill>
                <a:blip r:embed="rId2"/>
                <a:stretch>
                  <a:fillRect l="-1000" r="-1000"/>
                </a:stretch>
              </a:blipFill>
            </p:spPr>
            <p:txBody>
              <a:bodyPr/>
              <a:lstStyle/>
              <a:p>
                <a:r>
                  <a:rPr lang="en-US">
                    <a:noFill/>
                  </a:rPr>
                  <a:t> </a:t>
                </a:r>
              </a:p>
            </p:txBody>
          </p:sp>
        </mc:Fallback>
      </mc:AlternateContent>
    </p:spTree>
    <p:extLst>
      <p:ext uri="{BB962C8B-B14F-4D97-AF65-F5344CB8AC3E}">
        <p14:creationId xmlns:p14="http://schemas.microsoft.com/office/powerpoint/2010/main" val="12735930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607127"/>
            <a:ext cx="10515600" cy="5250874"/>
          </a:xfrm>
        </p:spPr>
        <p:txBody>
          <a:bodyPr>
            <a:normAutofit lnSpcReduction="10000"/>
          </a:bodyPr>
          <a:lstStyle/>
          <a:p>
            <a:pPr marL="0" lvl="0" indent="0" algn="just">
              <a:lnSpc>
                <a:spcPct val="115000"/>
              </a:lnSpc>
              <a:spcBef>
                <a:spcPts val="0"/>
              </a:spcBef>
              <a:buNone/>
            </a:pPr>
            <a:r>
              <a:rPr lang="en-US" b="1" dirty="0" smtClean="0">
                <a:latin typeface="Times New Roman" panose="02020603050405020304" pitchFamily="18" charset="0"/>
                <a:ea typeface="Calibri" panose="020F0502020204030204" pitchFamily="34" charset="0"/>
                <a:cs typeface="Arial" panose="020B0604020202020204" pitchFamily="34" charset="0"/>
              </a:rPr>
              <a:t>Step </a:t>
            </a:r>
            <a:r>
              <a:rPr lang="en-US" b="1" dirty="0">
                <a:latin typeface="Times New Roman" panose="02020603050405020304" pitchFamily="18" charset="0"/>
                <a:ea typeface="Calibri" panose="020F0502020204030204" pitchFamily="34" charset="0"/>
                <a:cs typeface="Arial" panose="020B0604020202020204" pitchFamily="34" charset="0"/>
              </a:rPr>
              <a:t>3:</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Cross </a:t>
            </a:r>
            <a:r>
              <a:rPr lang="en-US" dirty="0">
                <a:latin typeface="Times New Roman" panose="02020603050405020304" pitchFamily="18" charset="0"/>
                <a:ea typeface="Calibri" panose="020F0502020204030204" pitchFamily="34" charset="0"/>
                <a:cs typeface="Arial" panose="020B0604020202020204" pitchFamily="34" charset="0"/>
              </a:rPr>
              <a:t>multiply the ratio to determine the total daily dose of oral morphine.</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(1.5) (X) = (14) (30)</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1.5 X = 420</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280 mg of oral </a:t>
            </a:r>
            <a:r>
              <a:rPr lang="en-US" dirty="0" smtClean="0">
                <a:latin typeface="Times New Roman" panose="02020603050405020304" pitchFamily="18" charset="0"/>
                <a:ea typeface="Calibri" panose="020F0502020204030204" pitchFamily="34" charset="0"/>
                <a:cs typeface="Arial" panose="020B0604020202020204" pitchFamily="34" charset="0"/>
              </a:rPr>
              <a:t>morphine</a:t>
            </a: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b="1" dirty="0">
                <a:latin typeface="Times New Roman" panose="02020603050405020304" pitchFamily="18" charset="0"/>
                <a:ea typeface="Calibri" panose="020F0502020204030204" pitchFamily="34" charset="0"/>
                <a:cs typeface="Arial" panose="020B0604020202020204" pitchFamily="34" charset="0"/>
              </a:rPr>
              <a:t>Step 4:</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Determine </a:t>
            </a:r>
            <a:r>
              <a:rPr lang="en-US" dirty="0">
                <a:latin typeface="Times New Roman" panose="02020603050405020304" pitchFamily="18" charset="0"/>
                <a:ea typeface="Calibri" panose="020F0502020204030204" pitchFamily="34" charset="0"/>
                <a:cs typeface="Arial" panose="020B0604020202020204" pitchFamily="34" charset="0"/>
              </a:rPr>
              <a:t>L.V.’s transdermal fentanyl patch dose equivalent to 280 mg oral morphine</a:t>
            </a:r>
            <a:r>
              <a:rPr lang="en-US" dirty="0" smtClean="0">
                <a:latin typeface="Times New Roman" panose="02020603050405020304" pitchFamily="18" charset="0"/>
                <a:ea typeface="Calibri" panose="020F0502020204030204" pitchFamily="34" charset="0"/>
                <a:cs typeface="Arial" panose="020B0604020202020204" pitchFamily="34" charset="0"/>
              </a:rPr>
              <a:t>.</a:t>
            </a: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Manufacturer’s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Conversion Ratio</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225–314 mg oral morphine/day = 75 mcg/hour transdermal fentanyl</a:t>
            </a:r>
          </a:p>
        </p:txBody>
      </p:sp>
    </p:spTree>
    <p:extLst>
      <p:ext uri="{BB962C8B-B14F-4D97-AF65-F5344CB8AC3E}">
        <p14:creationId xmlns:p14="http://schemas.microsoft.com/office/powerpoint/2010/main" val="2858106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07127"/>
                <a:ext cx="10515600" cy="5250874"/>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Donner Study Ratio</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 conversion ratio of 60 mg/day oral morphine to 25 mcg/hour transdermal fentanyl will be used for the calculation</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X</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total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daily</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dose</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of</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new</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opioid</m:t>
                          </m:r>
                        </m:num>
                        <m:den>
                          <m:r>
                            <a:rPr lang="en-US" sz="2400">
                              <a:latin typeface="Cambria Math" panose="02040503050406030204" pitchFamily="18" charset="0"/>
                              <a:ea typeface="Calibri" panose="020F0502020204030204" pitchFamily="34" charset="0"/>
                              <a:cs typeface="Cambria Math" panose="02040503050406030204" pitchFamily="18" charset="0"/>
                            </a:rPr>
                            <m:t>280 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oral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morphine</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day</m:t>
                          </m:r>
                        </m:den>
                      </m:f>
                      <m:r>
                        <a:rPr lang="en-US" sz="2400" i="1">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latin typeface="Cambria Math" panose="02040503050406030204" pitchFamily="18" charset="0"/>
                              <a:ea typeface="Calibri" panose="020F0502020204030204" pitchFamily="34" charset="0"/>
                              <a:cs typeface="Cambria Math" panose="02040503050406030204" pitchFamily="18" charset="0"/>
                            </a:rPr>
                            <m:t>25 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mcg</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hour</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transdermal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fentanyl</m:t>
                          </m:r>
                        </m:num>
                        <m:den>
                          <m:r>
                            <a:rPr lang="en-US" sz="2400">
                              <a:latin typeface="Cambria Math" panose="02040503050406030204" pitchFamily="18" charset="0"/>
                              <a:ea typeface="Calibri" panose="020F0502020204030204" pitchFamily="34" charset="0"/>
                              <a:cs typeface="Cambria Math" panose="02040503050406030204" pitchFamily="18" charset="0"/>
                            </a:rPr>
                            <m:t>60 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oral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morphine</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day</m:t>
                          </m:r>
                        </m:den>
                      </m:f>
                    </m:oMath>
                  </m:oMathPara>
                </a14:m>
                <a:endParaRPr lang="en-US" sz="2400"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60) (X) = (280) (25)</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116 mcg/hour transdermal fentanyl</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07127"/>
                <a:ext cx="10515600" cy="5250874"/>
              </a:xfrm>
              <a:blipFill>
                <a:blip r:embed="rId2"/>
                <a:stretch>
                  <a:fillRect l="-1217" t="-813" r="-1159"/>
                </a:stretch>
              </a:blipFill>
            </p:spPr>
            <p:txBody>
              <a:bodyPr/>
              <a:lstStyle/>
              <a:p>
                <a:r>
                  <a:rPr lang="en-US">
                    <a:noFill/>
                  </a:rPr>
                  <a:t> </a:t>
                </a:r>
              </a:p>
            </p:txBody>
          </p:sp>
        </mc:Fallback>
      </mc:AlternateContent>
    </p:spTree>
    <p:extLst>
      <p:ext uri="{BB962C8B-B14F-4D97-AF65-F5344CB8AC3E}">
        <p14:creationId xmlns:p14="http://schemas.microsoft.com/office/powerpoint/2010/main" val="3168172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07127"/>
                <a:ext cx="10515600" cy="5250874"/>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i="1"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Breitbart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Study Ratio</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 conversion ratio of 2 mg oral morphine to 1 mcg/hour transdermal fentanyl will be used for the calculation.</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X</m:t>
                          </m:r>
                          <m:r>
                            <a:rPr lang="en-US" sz="2400">
                              <a:effectLst/>
                              <a:latin typeface="Cambria Math" panose="02040503050406030204" pitchFamily="18" charset="0"/>
                              <a:ea typeface="Calibri" panose="020F0502020204030204" pitchFamily="34" charset="0"/>
                              <a:cs typeface="Cambria Math" panose="02040503050406030204" pitchFamily="18" charset="0"/>
                            </a:rPr>
                            <m:t>”</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total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daily</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dose</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of</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new</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opioid</m:t>
                          </m:r>
                        </m:num>
                        <m:den>
                          <m:r>
                            <a:rPr lang="en-US" sz="2400">
                              <a:effectLst/>
                              <a:latin typeface="Cambria Math" panose="02040503050406030204" pitchFamily="18" charset="0"/>
                              <a:ea typeface="Calibri" panose="020F0502020204030204" pitchFamily="34" charset="0"/>
                              <a:cs typeface="Cambria Math" panose="02040503050406030204" pitchFamily="18" charset="0"/>
                            </a:rPr>
                            <m:t>280</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morphine</m:t>
                          </m:r>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day</m:t>
                          </m:r>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a:effectLst/>
                              <a:latin typeface="Cambria Math" panose="02040503050406030204" pitchFamily="18" charset="0"/>
                              <a:ea typeface="Calibri" panose="020F0502020204030204" pitchFamily="34" charset="0"/>
                              <a:cs typeface="Cambria Math" panose="02040503050406030204" pitchFamily="18" charset="0"/>
                            </a:rPr>
                            <m:t>1</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mcg</m:t>
                          </m:r>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hour</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transdermal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fentanyl</m:t>
                          </m:r>
                        </m:num>
                        <m:den>
                          <m:r>
                            <a:rPr lang="en-US" sz="2400">
                              <a:effectLst/>
                              <a:latin typeface="Cambria Math" panose="02040503050406030204" pitchFamily="18" charset="0"/>
                              <a:ea typeface="Calibri" panose="020F0502020204030204" pitchFamily="34" charset="0"/>
                              <a:cs typeface="Cambria Math" panose="02040503050406030204" pitchFamily="18" charset="0"/>
                            </a:rPr>
                            <m:t>2</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morphine</m:t>
                          </m:r>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day</m:t>
                          </m:r>
                        </m:den>
                      </m:f>
                    </m:oMath>
                  </m:oMathPara>
                </a14:m>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(2) (X) = (280) (1)</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140 mcg/hour transdermal fentanyl</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07127"/>
                <a:ext cx="10515600" cy="5250874"/>
              </a:xfrm>
              <a:blipFill>
                <a:blip r:embed="rId2"/>
                <a:stretch>
                  <a:fillRect l="-1217" t="-813" r="-1159"/>
                </a:stretch>
              </a:blipFill>
            </p:spPr>
            <p:txBody>
              <a:bodyPr/>
              <a:lstStyle/>
              <a:p>
                <a:r>
                  <a:rPr lang="en-US">
                    <a:noFill/>
                  </a:rPr>
                  <a:t> </a:t>
                </a:r>
              </a:p>
            </p:txBody>
          </p:sp>
        </mc:Fallback>
      </mc:AlternateContent>
    </p:spTree>
    <p:extLst>
      <p:ext uri="{BB962C8B-B14F-4D97-AF65-F5344CB8AC3E}">
        <p14:creationId xmlns:p14="http://schemas.microsoft.com/office/powerpoint/2010/main" val="3617860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7091"/>
            <a:ext cx="10515600" cy="1510146"/>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Cancer Pain Etiology</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787237"/>
            <a:ext cx="10515600" cy="5070763"/>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L.V. is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58-year-old man </a:t>
            </a:r>
            <a:r>
              <a:rPr lang="en-US" dirty="0">
                <a:latin typeface="Times New Roman" panose="02020603050405020304" pitchFamily="18" charset="0"/>
                <a:ea typeface="Calibri" panose="020F0502020204030204" pitchFamily="34" charset="0"/>
                <a:cs typeface="Arial" panose="020B0604020202020204" pitchFamily="34" charset="0"/>
              </a:rPr>
              <a:t>who was diagnosed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stage IV squamous cell carcinoma of the subglottis</a:t>
            </a:r>
            <a:r>
              <a:rPr lang="en-US" dirty="0">
                <a:latin typeface="Times New Roman" panose="02020603050405020304" pitchFamily="18" charset="0"/>
                <a:ea typeface="Calibri" panose="020F0502020204030204" pitchFamily="34" charset="0"/>
                <a:cs typeface="Arial" panose="020B0604020202020204" pitchFamily="34" charset="0"/>
              </a:rPr>
              <a:t> 2 months ago.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cancer is locally advanced with involvement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multiple cervical lymph nodes</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He </a:t>
            </a:r>
            <a:r>
              <a:rPr lang="en-US" dirty="0">
                <a:latin typeface="Times New Roman" panose="02020603050405020304" pitchFamily="18" charset="0"/>
                <a:ea typeface="Calibri" panose="020F0502020204030204" pitchFamily="34" charset="0"/>
                <a:cs typeface="Arial" panose="020B0604020202020204" pitchFamily="34" charset="0"/>
              </a:rPr>
              <a:t>had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modified neck resection </a:t>
            </a:r>
            <a:r>
              <a:rPr lang="en-US" dirty="0">
                <a:latin typeface="Times New Roman" panose="02020603050405020304" pitchFamily="18" charset="0"/>
                <a:ea typeface="Calibri" panose="020F0502020204030204" pitchFamily="34" charset="0"/>
                <a:cs typeface="Arial" panose="020B0604020202020204" pitchFamily="34" charset="0"/>
              </a:rPr>
              <a:t>to remove the primary tumor and lymph nodes while sparing the larynx. </a:t>
            </a:r>
          </a:p>
        </p:txBody>
      </p:sp>
    </p:spTree>
    <p:extLst>
      <p:ext uri="{BB962C8B-B14F-4D97-AF65-F5344CB8AC3E}">
        <p14:creationId xmlns:p14="http://schemas.microsoft.com/office/powerpoint/2010/main" val="13958499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6253"/>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27017"/>
            <a:ext cx="10515600" cy="5430983"/>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L.V. has now completed chemoradiation therapy, and the mucositis pain has resolved. He continues to have persistent burning neuropathic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pain rated 8 of 10 </a:t>
            </a:r>
            <a:r>
              <a:rPr lang="en-US" dirty="0">
                <a:latin typeface="Times New Roman" panose="02020603050405020304" pitchFamily="18" charset="0"/>
                <a:ea typeface="Calibri" panose="020F0502020204030204" pitchFamily="34" charset="0"/>
                <a:cs typeface="Arial" panose="020B0604020202020204" pitchFamily="34" charset="0"/>
              </a:rPr>
              <a:t>in the neck and shoulders and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using transdermal fentanyl 100 mcg/hour</a:t>
            </a:r>
            <a:r>
              <a:rPr lang="en-US" dirty="0">
                <a:latin typeface="Times New Roman" panose="02020603050405020304" pitchFamily="18" charset="0"/>
                <a:ea typeface="Calibri" panose="020F0502020204030204" pitchFamily="34" charset="0"/>
                <a:cs typeface="Arial" panose="020B0604020202020204" pitchFamily="34" charset="0"/>
              </a:rPr>
              <a:t> along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five doses of immediate-release oral morphine 30 mg per day</a:t>
            </a:r>
            <a:r>
              <a:rPr lang="en-US" dirty="0">
                <a:latin typeface="Times New Roman" panose="02020603050405020304" pitchFamily="18" charset="0"/>
                <a:ea typeface="Calibri" panose="020F0502020204030204" pitchFamily="34" charset="0"/>
                <a:cs typeface="Arial" panose="020B0604020202020204" pitchFamily="34" charset="0"/>
              </a:rPr>
              <a:t>. He is also taking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gabapentin 900 mg orally </a:t>
            </a:r>
            <a:r>
              <a:rPr lang="en-US" dirty="0">
                <a:latin typeface="Times New Roman" panose="02020603050405020304" pitchFamily="18" charset="0"/>
                <a:ea typeface="Calibri" panose="020F0502020204030204" pitchFamily="34" charset="0"/>
                <a:cs typeface="Arial" panose="020B0604020202020204" pitchFamily="34" charset="0"/>
              </a:rPr>
              <a:t>three times a day and using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Lidoderm patch </a:t>
            </a:r>
            <a:r>
              <a:rPr lang="en-US" dirty="0">
                <a:latin typeface="Times New Roman" panose="02020603050405020304" pitchFamily="18" charset="0"/>
                <a:ea typeface="Calibri" panose="020F0502020204030204" pitchFamily="34" charset="0"/>
                <a:cs typeface="Arial" panose="020B0604020202020204" pitchFamily="34" charset="0"/>
              </a:rPr>
              <a:t>on each shoulder.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L.V</a:t>
            </a:r>
            <a:r>
              <a:rPr lang="en-US" dirty="0">
                <a:latin typeface="Times New Roman" panose="02020603050405020304" pitchFamily="18" charset="0"/>
                <a:ea typeface="Calibri" panose="020F0502020204030204" pitchFamily="34" charset="0"/>
                <a:cs typeface="Arial" panose="020B0604020202020204" pitchFamily="34" charset="0"/>
              </a:rPr>
              <a:t>.’s oncologist wants to switch to oral methadone for neuropathic pain management.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What is the oral methadone dose </a:t>
            </a:r>
            <a:r>
              <a:rPr lang="en-US" dirty="0">
                <a:latin typeface="Times New Roman" panose="02020603050405020304" pitchFamily="18" charset="0"/>
                <a:ea typeface="Calibri" panose="020F0502020204030204" pitchFamily="34" charset="0"/>
                <a:cs typeface="Arial" panose="020B0604020202020204" pitchFamily="34" charset="0"/>
              </a:rPr>
              <a:t>L.V. should be started on?</a:t>
            </a:r>
          </a:p>
        </p:txBody>
      </p:sp>
    </p:spTree>
    <p:extLst>
      <p:ext uri="{BB962C8B-B14F-4D97-AF65-F5344CB8AC3E}">
        <p14:creationId xmlns:p14="http://schemas.microsoft.com/office/powerpoint/2010/main" val="38965353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1273"/>
            <a:ext cx="10515600" cy="1454728"/>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286001"/>
            <a:ext cx="10515600" cy="4378036"/>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Unlike short-acting opioids,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methadone has a long half-life</a:t>
            </a:r>
            <a:r>
              <a:rPr lang="en-US" dirty="0">
                <a:latin typeface="Times New Roman" panose="02020603050405020304" pitchFamily="18" charset="0"/>
                <a:ea typeface="Calibri" panose="020F0502020204030204" pitchFamily="34" charset="0"/>
                <a:cs typeface="Arial" panose="020B0604020202020204" pitchFamily="34" charset="0"/>
              </a:rPr>
              <a:t> that ranges from 15 to 60 hours with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duration of action of 6 to 12 hours</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conversion to methadone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not proportional </a:t>
            </a:r>
            <a:r>
              <a:rPr lang="en-US" dirty="0">
                <a:latin typeface="Times New Roman" panose="02020603050405020304" pitchFamily="18" charset="0"/>
                <a:ea typeface="Calibri" panose="020F0502020204030204" pitchFamily="34" charset="0"/>
                <a:cs typeface="Arial" panose="020B0604020202020204" pitchFamily="34" charset="0"/>
              </a:rPr>
              <a:t>like other opioid equianalgesic dose calculations. The most commonly used morphine to methadone conversions are given in Table 5-3.</a:t>
            </a:r>
          </a:p>
        </p:txBody>
      </p:sp>
    </p:spTree>
    <p:extLst>
      <p:ext uri="{BB962C8B-B14F-4D97-AF65-F5344CB8AC3E}">
        <p14:creationId xmlns:p14="http://schemas.microsoft.com/office/powerpoint/2010/main" val="22623293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9709"/>
            <a:ext cx="10515600" cy="1260765"/>
          </a:xfrm>
        </p:spPr>
        <p:txBody>
          <a:bodyPr>
            <a:noAutofit/>
          </a:bodyPr>
          <a:lstStyle/>
          <a:p>
            <a:pPr algn="just">
              <a:lnSpc>
                <a:spcPct val="115000"/>
              </a:lnSpc>
              <a:spcBef>
                <a:spcPts val="0"/>
              </a:spcBef>
            </a:pPr>
            <a:r>
              <a:rPr lang="en-US" sz="32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5-3: Morphine to methadone equianalgesic dose ratio.</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5126182"/>
            <a:ext cx="10515600" cy="1537854"/>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dose of oral morphine falls within the dose range of 301 to 600 mg, which corresponds to a 10:1 oral morphine to oral methadone ratio.</a:t>
            </a:r>
          </a:p>
        </p:txBody>
      </p:sp>
      <p:graphicFrame>
        <p:nvGraphicFramePr>
          <p:cNvPr id="4" name="Table 3"/>
          <p:cNvGraphicFramePr>
            <a:graphicFrameLocks noGrp="1"/>
          </p:cNvGraphicFramePr>
          <p:nvPr>
            <p:extLst>
              <p:ext uri="{D42A27DB-BD31-4B8C-83A1-F6EECF244321}">
                <p14:modId xmlns:p14="http://schemas.microsoft.com/office/powerpoint/2010/main" val="1110545201"/>
              </p:ext>
            </p:extLst>
          </p:nvPr>
        </p:nvGraphicFramePr>
        <p:xfrm>
          <a:off x="374072" y="2466110"/>
          <a:ext cx="11582401" cy="2244436"/>
        </p:xfrm>
        <a:graphic>
          <a:graphicData uri="http://schemas.openxmlformats.org/drawingml/2006/table">
            <a:tbl>
              <a:tblPr firstRow="1" firstCol="1" bandRow="1">
                <a:tableStyleId>{5C22544A-7EE6-4342-B048-85BDC9FD1C3A}</a:tableStyleId>
              </a:tblPr>
              <a:tblGrid>
                <a:gridCol w="3505201">
                  <a:extLst>
                    <a:ext uri="{9D8B030D-6E8A-4147-A177-3AD203B41FA5}">
                      <a16:colId xmlns:a16="http://schemas.microsoft.com/office/drawing/2014/main" val="2229538146"/>
                    </a:ext>
                  </a:extLst>
                </a:gridCol>
                <a:gridCol w="990696">
                  <a:extLst>
                    <a:ext uri="{9D8B030D-6E8A-4147-A177-3AD203B41FA5}">
                      <a16:colId xmlns:a16="http://schemas.microsoft.com/office/drawing/2014/main" val="2651559513"/>
                    </a:ext>
                  </a:extLst>
                </a:gridCol>
                <a:gridCol w="1450289">
                  <a:extLst>
                    <a:ext uri="{9D8B030D-6E8A-4147-A177-3AD203B41FA5}">
                      <a16:colId xmlns:a16="http://schemas.microsoft.com/office/drawing/2014/main" val="1403451639"/>
                    </a:ext>
                  </a:extLst>
                </a:gridCol>
                <a:gridCol w="1450289">
                  <a:extLst>
                    <a:ext uri="{9D8B030D-6E8A-4147-A177-3AD203B41FA5}">
                      <a16:colId xmlns:a16="http://schemas.microsoft.com/office/drawing/2014/main" val="2374207284"/>
                    </a:ext>
                  </a:extLst>
                </a:gridCol>
                <a:gridCol w="1450289">
                  <a:extLst>
                    <a:ext uri="{9D8B030D-6E8A-4147-A177-3AD203B41FA5}">
                      <a16:colId xmlns:a16="http://schemas.microsoft.com/office/drawing/2014/main" val="2131882912"/>
                    </a:ext>
                  </a:extLst>
                </a:gridCol>
                <a:gridCol w="1560403">
                  <a:extLst>
                    <a:ext uri="{9D8B030D-6E8A-4147-A177-3AD203B41FA5}">
                      <a16:colId xmlns:a16="http://schemas.microsoft.com/office/drawing/2014/main" val="2905253166"/>
                    </a:ext>
                  </a:extLst>
                </a:gridCol>
                <a:gridCol w="1175234">
                  <a:extLst>
                    <a:ext uri="{9D8B030D-6E8A-4147-A177-3AD203B41FA5}">
                      <a16:colId xmlns:a16="http://schemas.microsoft.com/office/drawing/2014/main" val="773579360"/>
                    </a:ext>
                  </a:extLst>
                </a:gridCol>
              </a:tblGrid>
              <a:tr h="1122218">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Oral Morphine Dose (mg/d)</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&lt;100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101–300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301–600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601–800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801–1000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≥1001</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200898"/>
                  </a:ext>
                </a:extLst>
              </a:tr>
              <a:tr h="1122218">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Oral morphine to oral methadone ratio</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3:1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5:1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10:1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12:1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15:1 </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20:1</a:t>
                      </a:r>
                      <a:endParaRPr lang="en-US"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3801505"/>
                  </a:ext>
                </a:extLst>
              </a:tr>
            </a:tbl>
          </a:graphicData>
        </a:graphic>
      </p:graphicFrame>
    </p:spTree>
    <p:extLst>
      <p:ext uri="{BB962C8B-B14F-4D97-AF65-F5344CB8AC3E}">
        <p14:creationId xmlns:p14="http://schemas.microsoft.com/office/powerpoint/2010/main" val="8957904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12617"/>
            <a:ext cx="10515600" cy="162098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2133601"/>
            <a:ext cx="10515600" cy="4724400"/>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The calculations to convert transdermal fentanyl to oral methadone in L.V. are:</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b="1" dirty="0">
                <a:latin typeface="Times New Roman" panose="02020603050405020304" pitchFamily="18" charset="0"/>
                <a:ea typeface="Calibri" panose="020F0502020204030204" pitchFamily="34" charset="0"/>
                <a:cs typeface="Arial" panose="020B0604020202020204" pitchFamily="34" charset="0"/>
              </a:rPr>
              <a:t>Step 1:</a:t>
            </a: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Determine </a:t>
            </a:r>
            <a:r>
              <a:rPr lang="en-US" dirty="0">
                <a:latin typeface="Times New Roman" panose="02020603050405020304" pitchFamily="18" charset="0"/>
                <a:ea typeface="Calibri" panose="020F0502020204030204" pitchFamily="34" charset="0"/>
                <a:cs typeface="Arial" panose="020B0604020202020204" pitchFamily="34" charset="0"/>
              </a:rPr>
              <a:t>the 24-hour total of the opioid that will be converted. For L.V.,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the transdermal fentanyl 100 mcg/hour patch </a:t>
            </a:r>
            <a:r>
              <a:rPr lang="en-US" dirty="0">
                <a:latin typeface="Times New Roman" panose="02020603050405020304" pitchFamily="18" charset="0"/>
                <a:ea typeface="Calibri" panose="020F0502020204030204" pitchFamily="34" charset="0"/>
                <a:cs typeface="Arial" panose="020B0604020202020204" pitchFamily="34" charset="0"/>
              </a:rPr>
              <a:t>will need to be converted to oral morphine. In addition, L.V. is using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150 mg/day of immediate-release oral morphine</a:t>
            </a:r>
            <a:r>
              <a:rPr lang="en-US" dirty="0">
                <a:latin typeface="Times New Roman" panose="02020603050405020304" pitchFamily="18" charset="0"/>
                <a:ea typeface="Calibri" panose="020F0502020204030204" pitchFamily="34" charset="0"/>
                <a:cs typeface="Arial" panose="020B0604020202020204" pitchFamily="34" charset="0"/>
              </a:rPr>
              <a:t>.</a:t>
            </a:r>
          </a:p>
        </p:txBody>
      </p:sp>
    </p:spTree>
    <p:extLst>
      <p:ext uri="{BB962C8B-B14F-4D97-AF65-F5344CB8AC3E}">
        <p14:creationId xmlns:p14="http://schemas.microsoft.com/office/powerpoint/2010/main" val="36845610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07127"/>
                <a:ext cx="10515600" cy="5250874"/>
              </a:xfrm>
            </p:spPr>
            <p:txBody>
              <a:bodyPr>
                <a:normAutofit lnSpcReduction="10000"/>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Donner Study Ratio</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 conversion ratio of 60 mg/day oral morphine to 25 mcg/hour transdermal fentanyl will be used for the calculation</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X</m:t>
                          </m:r>
                          <m:r>
                            <a:rPr lang="en-US" sz="2400">
                              <a:latin typeface="Cambria Math" panose="02040503050406030204" pitchFamily="18" charset="0"/>
                              <a:ea typeface="Calibri" panose="020F0502020204030204" pitchFamily="34" charset="0"/>
                              <a:cs typeface="Cambria Math" panose="02040503050406030204" pitchFamily="18" charset="0"/>
                            </a:rPr>
                            <m:t>”</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total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daily</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dose</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of</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new</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opioid</m:t>
                          </m:r>
                        </m:num>
                        <m:den>
                          <m:r>
                            <a:rPr lang="en-US" sz="2400">
                              <a:latin typeface="Cambria Math" panose="02040503050406030204" pitchFamily="18" charset="0"/>
                              <a:ea typeface="Calibri" panose="020F0502020204030204" pitchFamily="34" charset="0"/>
                              <a:cs typeface="Cambria Math" panose="02040503050406030204" pitchFamily="18" charset="0"/>
                            </a:rPr>
                            <m:t>100</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mcg</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hour</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transdermal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fentanyl</m:t>
                          </m:r>
                        </m:den>
                      </m:f>
                      <m:r>
                        <a:rPr lang="en-US" sz="2400" i="1">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b="0" i="0" smtClean="0">
                              <a:latin typeface="Cambria Math" panose="02040503050406030204" pitchFamily="18" charset="0"/>
                              <a:ea typeface="Calibri" panose="020F0502020204030204" pitchFamily="34" charset="0"/>
                              <a:cs typeface="Cambria Math" panose="02040503050406030204" pitchFamily="18" charset="0"/>
                            </a:rPr>
                            <m:t>60</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oral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morphine</m:t>
                          </m:r>
                        </m:num>
                        <m:den>
                          <m:r>
                            <a:rPr lang="en-US" sz="2400" b="0" i="0" smtClean="0">
                              <a:latin typeface="Cambria Math" panose="02040503050406030204" pitchFamily="18" charset="0"/>
                              <a:ea typeface="Calibri" panose="020F0502020204030204" pitchFamily="34" charset="0"/>
                              <a:cs typeface="Cambria Math" panose="02040503050406030204" pitchFamily="18" charset="0"/>
                            </a:rPr>
                            <m:t>25</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mcg</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hour</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transdermal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fentanyl</m:t>
                          </m:r>
                        </m:den>
                      </m:f>
                    </m:oMath>
                  </m:oMathPara>
                </a14:m>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latin typeface="Times New Roman" panose="02020603050405020304" pitchFamily="18" charset="0"/>
                    <a:ea typeface="Calibri" panose="020F0502020204030204" pitchFamily="34" charset="0"/>
                    <a:cs typeface="Arial" panose="020B0604020202020204" pitchFamily="34" charset="0"/>
                  </a:rPr>
                  <a:t>(</a:t>
                </a:r>
                <a:r>
                  <a:rPr lang="en-US" dirty="0">
                    <a:latin typeface="Times New Roman" panose="02020603050405020304" pitchFamily="18" charset="0"/>
                    <a:ea typeface="Calibri" panose="020F0502020204030204" pitchFamily="34" charset="0"/>
                    <a:cs typeface="Arial" panose="020B0604020202020204" pitchFamily="34" charset="0"/>
                  </a:rPr>
                  <a:t>25) (X) = (100) (60)</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240 mg oral morphine</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Therefore, the total daily dose of oral morphine is 390 mg (240 mg + 150 mg)</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07127"/>
                <a:ext cx="10515600" cy="5250874"/>
              </a:xfrm>
              <a:blipFill>
                <a:blip r:embed="rId2"/>
                <a:stretch>
                  <a:fillRect l="-1217" t="-1394" r="-1159"/>
                </a:stretch>
              </a:blipFill>
            </p:spPr>
            <p:txBody>
              <a:bodyPr/>
              <a:lstStyle/>
              <a:p>
                <a:r>
                  <a:rPr lang="en-US">
                    <a:noFill/>
                  </a:rPr>
                  <a:t> </a:t>
                </a:r>
              </a:p>
            </p:txBody>
          </p:sp>
        </mc:Fallback>
      </mc:AlternateContent>
    </p:spTree>
    <p:extLst>
      <p:ext uri="{BB962C8B-B14F-4D97-AF65-F5344CB8AC3E}">
        <p14:creationId xmlns:p14="http://schemas.microsoft.com/office/powerpoint/2010/main" val="33115189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6364"/>
            <a:ext cx="10515600" cy="1260764"/>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607127"/>
                <a:ext cx="10515600" cy="5250874"/>
              </a:xfrm>
            </p:spPr>
            <p:txBody>
              <a:bodyPr>
                <a:normAutofit lnSpcReduction="10000"/>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i="1" dirty="0">
                    <a:solidFill>
                      <a:srgbClr val="FF0000"/>
                    </a:solidFill>
                    <a:latin typeface="Times New Roman" panose="02020603050405020304" pitchFamily="18" charset="0"/>
                    <a:ea typeface="Calibri" panose="020F0502020204030204" pitchFamily="34" charset="0"/>
                    <a:cs typeface="Arial" panose="020B0604020202020204" pitchFamily="34" charset="0"/>
                  </a:rPr>
                  <a:t>Breitbart Study Ratio</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 conversion ratio of 2 mg oral morphine to 1 mcg/hour transdermal fentanyl will be used for the calculation.</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X</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total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daily</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dose</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of</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new</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opioid</m:t>
                          </m:r>
                        </m:num>
                        <m:den>
                          <m:r>
                            <a:rPr lang="en-US" sz="2400">
                              <a:latin typeface="Cambria Math" panose="02040503050406030204" pitchFamily="18" charset="0"/>
                              <a:ea typeface="Calibri" panose="020F0502020204030204" pitchFamily="34" charset="0"/>
                              <a:cs typeface="Cambria Math" panose="02040503050406030204" pitchFamily="18" charset="0"/>
                            </a:rPr>
                            <m:t>100 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mcg</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hour</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transdermal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fentanyl</m:t>
                          </m:r>
                        </m:den>
                      </m:f>
                      <m:r>
                        <a:rPr lang="en-US" sz="2400" i="1">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b="0" i="0" smtClean="0">
                              <a:latin typeface="Cambria Math" panose="02040503050406030204" pitchFamily="18" charset="0"/>
                              <a:ea typeface="Calibri" panose="020F0502020204030204" pitchFamily="34" charset="0"/>
                              <a:cs typeface="Cambria Math" panose="02040503050406030204" pitchFamily="18" charset="0"/>
                            </a:rPr>
                            <m:t>2</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mg</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oral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morphine</m:t>
                          </m:r>
                        </m:num>
                        <m:den>
                          <m:r>
                            <a:rPr lang="en-US" sz="2400" b="0" i="0" smtClean="0">
                              <a:latin typeface="Cambria Math" panose="02040503050406030204" pitchFamily="18" charset="0"/>
                              <a:ea typeface="Calibri" panose="020F0502020204030204" pitchFamily="34" charset="0"/>
                              <a:cs typeface="Cambria Math" panose="02040503050406030204" pitchFamily="18" charset="0"/>
                            </a:rPr>
                            <m:t>1</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mcg</m:t>
                          </m:r>
                          <m:r>
                            <a:rPr lang="en-US" sz="2400">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hour</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transdermal</m:t>
                          </m:r>
                          <m:r>
                            <a:rPr lang="en-US" sz="2400">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latin typeface="Cambria Math" panose="02040503050406030204" pitchFamily="18" charset="0"/>
                              <a:ea typeface="Calibri" panose="020F0502020204030204" pitchFamily="34" charset="0"/>
                              <a:cs typeface="Cambria Math" panose="02040503050406030204" pitchFamily="18" charset="0"/>
                            </a:rPr>
                            <m:t>fentanyl</m:t>
                          </m:r>
                        </m:den>
                      </m:f>
                    </m:oMath>
                  </m:oMathPara>
                </a14:m>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 (X) = (2) (100)</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200 mg/day oral morphine</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Therefore, the total daily dose of oral morphine is </a:t>
                </a:r>
                <a:r>
                  <a:rPr lang="en-US" dirty="0" smtClean="0">
                    <a:latin typeface="Times New Roman" panose="02020603050405020304" pitchFamily="18" charset="0"/>
                    <a:ea typeface="Calibri" panose="020F0502020204030204" pitchFamily="34" charset="0"/>
                    <a:cs typeface="Arial" panose="020B0604020202020204" pitchFamily="34" charset="0"/>
                  </a:rPr>
                  <a:t>330 </a:t>
                </a:r>
                <a:r>
                  <a:rPr lang="en-US" dirty="0">
                    <a:latin typeface="Times New Roman" panose="02020603050405020304" pitchFamily="18" charset="0"/>
                    <a:ea typeface="Calibri" panose="020F0502020204030204" pitchFamily="34" charset="0"/>
                    <a:cs typeface="Arial" panose="020B0604020202020204" pitchFamily="34" charset="0"/>
                  </a:rPr>
                  <a:t>mg (200 mg + 150 mg).</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607127"/>
                <a:ext cx="10515600" cy="5250874"/>
              </a:xfrm>
              <a:blipFill>
                <a:blip r:embed="rId2"/>
                <a:stretch>
                  <a:fillRect l="-1217" t="-1394" r="-1159"/>
                </a:stretch>
              </a:blipFill>
            </p:spPr>
            <p:txBody>
              <a:bodyPr/>
              <a:lstStyle/>
              <a:p>
                <a:r>
                  <a:rPr lang="en-US">
                    <a:noFill/>
                  </a:rPr>
                  <a:t> </a:t>
                </a:r>
              </a:p>
            </p:txBody>
          </p:sp>
        </mc:Fallback>
      </mc:AlternateContent>
    </p:spTree>
    <p:extLst>
      <p:ext uri="{BB962C8B-B14F-4D97-AF65-F5344CB8AC3E}">
        <p14:creationId xmlns:p14="http://schemas.microsoft.com/office/powerpoint/2010/main" val="28439344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86691"/>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Methadone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886691"/>
                <a:ext cx="10515600" cy="5971310"/>
              </a:xfrm>
            </p:spPr>
            <p:txBody>
              <a:bodyPr>
                <a:normAutofit fontScale="92500"/>
              </a:bodyPr>
              <a:lstStyle/>
              <a:p>
                <a:pPr marL="0" lvl="0" indent="0" algn="just">
                  <a:lnSpc>
                    <a:spcPct val="115000"/>
                  </a:lnSpc>
                  <a:spcBef>
                    <a:spcPts val="0"/>
                  </a:spcBef>
                  <a:buNone/>
                </a:pPr>
                <a:r>
                  <a:rPr lang="en-US" b="1" dirty="0" smtClean="0">
                    <a:latin typeface="Times New Roman" panose="02020603050405020304" pitchFamily="18" charset="0"/>
                    <a:ea typeface="Calibri" panose="020F0502020204030204" pitchFamily="34" charset="0"/>
                    <a:cs typeface="Arial" panose="020B0604020202020204" pitchFamily="34" charset="0"/>
                  </a:rPr>
                  <a:t>Step </a:t>
                </a:r>
                <a:r>
                  <a:rPr lang="en-US" b="1" dirty="0">
                    <a:latin typeface="Times New Roman" panose="02020603050405020304" pitchFamily="18" charset="0"/>
                    <a:ea typeface="Calibri" panose="020F0502020204030204" pitchFamily="34" charset="0"/>
                    <a:cs typeface="Arial" panose="020B0604020202020204" pitchFamily="34" charset="0"/>
                  </a:rPr>
                  <a:t>2:</a:t>
                </a:r>
              </a:p>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Select </a:t>
                </a:r>
                <a:r>
                  <a:rPr lang="en-US" dirty="0">
                    <a:latin typeface="Times New Roman" panose="02020603050405020304" pitchFamily="18" charset="0"/>
                    <a:ea typeface="Calibri" panose="020F0502020204030204" pitchFamily="34" charset="0"/>
                    <a:cs typeface="Arial" panose="020B0604020202020204" pitchFamily="34" charset="0"/>
                  </a:rPr>
                  <a:t>the equianalgesic dose ratio from the methadone table that corresponds to a total daily morphine use of 390 mg (using the Donner method in step 1).</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According to the methadone dose Table 5-3, morphine doses in the range of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301–600 mg correspond to a 10:1 ratio </a:t>
                </a:r>
                <a:r>
                  <a:rPr lang="en-US" dirty="0">
                    <a:latin typeface="Times New Roman" panose="02020603050405020304" pitchFamily="18" charset="0"/>
                    <a:ea typeface="Calibri" panose="020F0502020204030204" pitchFamily="34" charset="0"/>
                    <a:cs typeface="Arial" panose="020B0604020202020204" pitchFamily="34" charset="0"/>
                  </a:rPr>
                  <a:t>(oral morphine to oral methadone).</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14:m>
                  <m:oMathPara xmlns:m="http://schemas.openxmlformats.org/officeDocument/2006/math">
                    <m:oMathParaPr>
                      <m:jc m:val="centerGroup"/>
                    </m:oMathParaPr>
                    <m:oMath xmlns:m="http://schemas.openxmlformats.org/officeDocument/2006/math">
                      <m:f>
                        <m:fPr>
                          <m:ctrlPr>
                            <a:rPr lang="en-US" sz="2400" i="1">
                              <a:latin typeface="Cambria Math" panose="02040503050406030204" pitchFamily="18" charset="0"/>
                              <a:ea typeface="Calibri" panose="020F0502020204030204" pitchFamily="34" charset="0"/>
                              <a:cs typeface="Times New Roman" panose="02020603050405020304" pitchFamily="18" charset="0"/>
                            </a:rPr>
                          </m:ctrlPr>
                        </m:fPr>
                        <m:num>
                          <m:r>
                            <a:rPr lang="en-US" sz="2400">
                              <a:effectLst/>
                              <a:latin typeface="Cambria Math" panose="02040503050406030204" pitchFamily="18" charset="0"/>
                              <a:ea typeface="Calibri" panose="020F0502020204030204" pitchFamily="34" charset="0"/>
                              <a:cs typeface="Cambria Math" panose="02040503050406030204" pitchFamily="18" charset="0"/>
                            </a:rPr>
                            <m:t>“</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X</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total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daily</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dose</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b="0" i="0" smtClean="0">
                              <a:effectLst/>
                              <a:latin typeface="Cambria Math" panose="02040503050406030204" pitchFamily="18" charset="0"/>
                              <a:ea typeface="Calibri" panose="020F0502020204030204" pitchFamily="34" charset="0"/>
                              <a:cs typeface="Cambria Math" panose="02040503050406030204" pitchFamily="18" charset="0"/>
                            </a:rPr>
                            <m:t>methadone</m:t>
                          </m:r>
                        </m:num>
                        <m:den>
                          <m:r>
                            <a:rPr lang="en-US" sz="2400">
                              <a:effectLst/>
                              <a:latin typeface="Cambria Math" panose="02040503050406030204" pitchFamily="18" charset="0"/>
                              <a:ea typeface="Calibri" panose="020F0502020204030204" pitchFamily="34" charset="0"/>
                              <a:cs typeface="Cambria Math" panose="02040503050406030204" pitchFamily="18" charset="0"/>
                            </a:rPr>
                            <m:t>390 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total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daily</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dose</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morphine</m:t>
                          </m:r>
                        </m:den>
                      </m:f>
                      <m:r>
                        <a:rPr lang="en-US" sz="2400" i="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2400"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2400">
                              <a:effectLst/>
                              <a:latin typeface="Cambria Math" panose="02040503050406030204" pitchFamily="18" charset="0"/>
                              <a:ea typeface="Calibri" panose="020F0502020204030204" pitchFamily="34" charset="0"/>
                              <a:cs typeface="Cambria Math" panose="02040503050406030204" pitchFamily="18" charset="0"/>
                            </a:rPr>
                            <m:t>1 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methadone</m:t>
                          </m:r>
                        </m:num>
                        <m:den>
                          <m:r>
                            <a:rPr lang="en-US" sz="2400">
                              <a:effectLst/>
                              <a:latin typeface="Cambria Math" panose="02040503050406030204" pitchFamily="18" charset="0"/>
                              <a:ea typeface="Calibri" panose="020F0502020204030204" pitchFamily="34" charset="0"/>
                              <a:cs typeface="Cambria Math" panose="02040503050406030204" pitchFamily="18" charset="0"/>
                            </a:rPr>
                            <m:t>10 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mg</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oral</m:t>
                          </m:r>
                          <m:r>
                            <a:rPr lang="en-US" sz="2400">
                              <a:effectLst/>
                              <a:latin typeface="Cambria Math" panose="02040503050406030204" pitchFamily="18" charset="0"/>
                              <a:ea typeface="Calibri" panose="020F0502020204030204" pitchFamily="34" charset="0"/>
                              <a:cs typeface="Cambria Math" panose="02040503050406030204" pitchFamily="18" charset="0"/>
                            </a:rPr>
                            <m:t> </m:t>
                          </m:r>
                          <m:r>
                            <m:rPr>
                              <m:sty m:val="p"/>
                            </m:rPr>
                            <a:rPr lang="en-US" sz="2400">
                              <a:effectLst/>
                              <a:latin typeface="Cambria Math" panose="02040503050406030204" pitchFamily="18" charset="0"/>
                              <a:ea typeface="Calibri" panose="020F0502020204030204" pitchFamily="34" charset="0"/>
                              <a:cs typeface="Cambria Math" panose="02040503050406030204" pitchFamily="18" charset="0"/>
                            </a:rPr>
                            <m:t>morphine</m:t>
                          </m:r>
                        </m:den>
                      </m:f>
                    </m:oMath>
                  </m:oMathPara>
                </a14:m>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(10) (X) = (390) (1)</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10X = 390</a:t>
                </a:r>
              </a:p>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X = 39 mg of </a:t>
                </a:r>
                <a:r>
                  <a:rPr lang="en-US">
                    <a:latin typeface="Times New Roman" panose="02020603050405020304" pitchFamily="18" charset="0"/>
                    <a:ea typeface="Calibri" panose="020F0502020204030204" pitchFamily="34" charset="0"/>
                    <a:cs typeface="Arial" panose="020B0604020202020204" pitchFamily="34" charset="0"/>
                  </a:rPr>
                  <a:t>oral </a:t>
                </a:r>
                <a:r>
                  <a:rPr lang="en-US" smtClean="0">
                    <a:latin typeface="Times New Roman" panose="02020603050405020304" pitchFamily="18" charset="0"/>
                    <a:ea typeface="Calibri" panose="020F0502020204030204" pitchFamily="34" charset="0"/>
                    <a:cs typeface="Arial" panose="020B0604020202020204" pitchFamily="34" charset="0"/>
                  </a:rPr>
                  <a:t>methadone/day</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886691"/>
                <a:ext cx="10515600" cy="5971310"/>
              </a:xfrm>
              <a:blipFill>
                <a:blip r:embed="rId2"/>
                <a:stretch>
                  <a:fillRect l="-1043" t="-510" r="-986" b="-918"/>
                </a:stretch>
              </a:blipFill>
            </p:spPr>
            <p:txBody>
              <a:bodyPr/>
              <a:lstStyle/>
              <a:p>
                <a:r>
                  <a:rPr lang="en-US">
                    <a:noFill/>
                  </a:rPr>
                  <a:t> </a:t>
                </a:r>
              </a:p>
            </p:txBody>
          </p:sp>
        </mc:Fallback>
      </mc:AlternateContent>
    </p:spTree>
    <p:extLst>
      <p:ext uri="{BB962C8B-B14F-4D97-AF65-F5344CB8AC3E}">
        <p14:creationId xmlns:p14="http://schemas.microsoft.com/office/powerpoint/2010/main" val="2831847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249382"/>
            <a:ext cx="11623964" cy="6359236"/>
          </a:xfrm>
        </p:spPr>
      </p:pic>
    </p:spTree>
    <p:extLst>
      <p:ext uri="{BB962C8B-B14F-4D97-AF65-F5344CB8AC3E}">
        <p14:creationId xmlns:p14="http://schemas.microsoft.com/office/powerpoint/2010/main" val="4671678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9382"/>
            <a:ext cx="10515600" cy="123305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Cancer Pain Etiology</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82436"/>
            <a:ext cx="10515600" cy="5375564"/>
          </a:xfrm>
        </p:spPr>
        <p:txBody>
          <a:bodyPr>
            <a:normAutofit/>
          </a:bodyPr>
          <a:lstStyle/>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Chemoradiation </a:t>
            </a:r>
            <a:r>
              <a:rPr lang="en-US" dirty="0">
                <a:latin typeface="Times New Roman" panose="02020603050405020304" pitchFamily="18" charset="0"/>
                <a:ea typeface="Calibri" panose="020F0502020204030204" pitchFamily="34" charset="0"/>
                <a:cs typeface="Arial" panose="020B0604020202020204" pitchFamily="34" charset="0"/>
              </a:rPr>
              <a:t>therapy began 3 weeks after surgery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cisplatin 100 mg/m</a:t>
            </a:r>
            <a:r>
              <a:rPr lang="en-US" baseline="30000" dirty="0">
                <a:solidFill>
                  <a:srgbClr val="FF0000"/>
                </a:solidFill>
                <a:latin typeface="Times New Roman" panose="02020603050405020304" pitchFamily="18" charset="0"/>
                <a:ea typeface="Calibri" panose="020F0502020204030204" pitchFamily="34" charset="0"/>
                <a:cs typeface="Arial" panose="020B0604020202020204" pitchFamily="34" charset="0"/>
              </a:rPr>
              <a:t>2</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every 3 weeks </a:t>
            </a:r>
            <a:r>
              <a:rPr lang="en-US" dirty="0">
                <a:latin typeface="Times New Roman" panose="02020603050405020304" pitchFamily="18" charset="0"/>
                <a:ea typeface="Calibri" panose="020F0502020204030204" pitchFamily="34" charset="0"/>
                <a:cs typeface="Arial" panose="020B0604020202020204" pitchFamily="34" charset="0"/>
              </a:rPr>
              <a:t>(days 1, 22, and 43)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external beam radiation</a:t>
            </a:r>
            <a:r>
              <a:rPr lang="en-US" dirty="0">
                <a:latin typeface="Times New Roman" panose="02020603050405020304" pitchFamily="18" charset="0"/>
                <a:ea typeface="Calibri" panose="020F0502020204030204" pitchFamily="34" charset="0"/>
                <a:cs typeface="Arial" panose="020B0604020202020204" pitchFamily="34" charset="0"/>
              </a:rPr>
              <a:t> delivering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70 Gy</a:t>
            </a:r>
            <a:r>
              <a:rPr lang="en-US" dirty="0">
                <a:latin typeface="Times New Roman" panose="02020603050405020304" pitchFamily="18" charset="0"/>
                <a:ea typeface="Calibri" panose="020F0502020204030204" pitchFamily="34" charset="0"/>
                <a:cs typeface="Arial" panose="020B0604020202020204" pitchFamily="34" charset="0"/>
              </a:rPr>
              <a:t> fractionated over the course of 7 weeks.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L.V</a:t>
            </a:r>
            <a:r>
              <a:rPr lang="en-US" dirty="0">
                <a:latin typeface="Times New Roman" panose="02020603050405020304" pitchFamily="18" charset="0"/>
                <a:ea typeface="Calibri" panose="020F0502020204030204" pitchFamily="34" charset="0"/>
                <a:cs typeface="Arial" panose="020B0604020202020204" pitchFamily="34" charset="0"/>
              </a:rPr>
              <a:t>. is now in his fourth week of radiation therapy and continues to have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significant neck and shoulder pain </a:t>
            </a:r>
            <a:r>
              <a:rPr lang="en-US" dirty="0">
                <a:latin typeface="Times New Roman" panose="02020603050405020304" pitchFamily="18" charset="0"/>
                <a:ea typeface="Calibri" panose="020F0502020204030204" pitchFamily="34" charset="0"/>
                <a:cs typeface="Arial" panose="020B0604020202020204" pitchFamily="34" charset="0"/>
              </a:rPr>
              <a:t>described as “sudden shocklike sensations with movement”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rated 6 of 10 </a:t>
            </a:r>
            <a:r>
              <a:rPr lang="en-US" dirty="0">
                <a:latin typeface="Times New Roman" panose="02020603050405020304" pitchFamily="18" charset="0"/>
                <a:ea typeface="Calibri" panose="020F0502020204030204" pitchFamily="34" charset="0"/>
                <a:cs typeface="Arial" panose="020B0604020202020204" pitchFamily="34" charset="0"/>
              </a:rPr>
              <a:t>despite a recent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increase in his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long-acting oral morphine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to 60 mg twice daily </a:t>
            </a:r>
            <a:r>
              <a:rPr lang="en-US" dirty="0">
                <a:latin typeface="Times New Roman" panose="02020603050405020304" pitchFamily="18" charset="0"/>
                <a:ea typeface="Calibri" panose="020F0502020204030204" pitchFamily="34" charset="0"/>
                <a:cs typeface="Arial" panose="020B0604020202020204" pitchFamily="34" charset="0"/>
              </a:rPr>
              <a:t>with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immediate-release morphine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10 mg PO every 4 hours PRN </a:t>
            </a:r>
            <a:r>
              <a:rPr lang="en-US" dirty="0">
                <a:latin typeface="Times New Roman" panose="02020603050405020304" pitchFamily="18" charset="0"/>
                <a:ea typeface="Calibri" panose="020F0502020204030204" pitchFamily="34" charset="0"/>
                <a:cs typeface="Arial" panose="020B0604020202020204" pitchFamily="34" charset="0"/>
              </a:rPr>
              <a:t>for breakthrough pain.</a:t>
            </a: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4225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10515600" cy="1177635"/>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Cancer Pain Etiology</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482435"/>
            <a:ext cx="10515600" cy="5375565"/>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He also reports that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his throat is getting so sore </a:t>
            </a:r>
            <a:r>
              <a:rPr lang="en-US" dirty="0">
                <a:latin typeface="Times New Roman" panose="02020603050405020304" pitchFamily="18" charset="0"/>
                <a:ea typeface="Calibri" panose="020F0502020204030204" pitchFamily="34" charset="0"/>
                <a:cs typeface="Arial" panose="020B0604020202020204" pitchFamily="34" charset="0"/>
              </a:rPr>
              <a:t>that he cannot bear to swallow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rates the pain 10 of 10</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L.V</a:t>
            </a:r>
            <a:r>
              <a:rPr lang="en-US" dirty="0">
                <a:latin typeface="Times New Roman" panose="02020603050405020304" pitchFamily="18" charset="0"/>
                <a:ea typeface="Calibri" panose="020F0502020204030204" pitchFamily="34" charset="0"/>
                <a:cs typeface="Arial" panose="020B0604020202020204" pitchFamily="34" charset="0"/>
              </a:rPr>
              <a:t>. appears quite fatigued and lethargic during his appointment with the radiation oncologist. The physical examination is remarkable for dry oral mucous membranes, erythema and mild ulceration of the oropharynx, and allodynia with light palpitation of the trapezius and sternocleidomastoid with pain greater on the left side.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Based </a:t>
            </a:r>
            <a:r>
              <a:rPr lang="en-US" dirty="0">
                <a:latin typeface="Times New Roman" panose="02020603050405020304" pitchFamily="18" charset="0"/>
                <a:ea typeface="Calibri" panose="020F0502020204030204" pitchFamily="34" charset="0"/>
                <a:cs typeface="Arial" panose="020B0604020202020204" pitchFamily="34" charset="0"/>
              </a:rPr>
              <a:t>on the laboratory tests the radiation oncologist decides to admit L.V. to the hospital for dehydration and pain management.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What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are the possible etiologies of L.V.’s pain</a:t>
            </a:r>
            <a:r>
              <a:rPr lang="en-US" dirty="0">
                <a:latin typeface="Times New Roman" panose="02020603050405020304" pitchFamily="18" charset="0"/>
                <a:ea typeface="Calibri" panose="020F0502020204030204" pitchFamily="34" charset="0"/>
                <a:cs typeface="Arial" panose="020B0604020202020204" pitchFamily="34" charset="0"/>
              </a:rPr>
              <a:t>?</a:t>
            </a:r>
            <a:endParaRPr lang="en-US" dirty="0" smtClean="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773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1672"/>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Cancer Pain Etiology</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523999"/>
            <a:ext cx="10515600" cy="5334001"/>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L.V. is presenting with a new complaint of a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severe sore throat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persistent neck and shoulder pain</a:t>
            </a:r>
            <a:r>
              <a:rPr lang="en-US" dirty="0">
                <a:latin typeface="Times New Roman" panose="02020603050405020304" pitchFamily="18" charset="0"/>
                <a:ea typeface="Calibri" panose="020F0502020204030204" pitchFamily="34" charset="0"/>
                <a:cs typeface="Arial" panose="020B0604020202020204" pitchFamily="34" charset="0"/>
              </a:rPr>
              <a:t>. Laboratory data rule out infection and myelosuppression. His kidney function may be impaired by dehydration and cisplatin therapy. The most likely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causes of L.V.’s pain </a:t>
            </a:r>
            <a:r>
              <a:rPr lang="en-US" dirty="0">
                <a:latin typeface="Times New Roman" panose="02020603050405020304" pitchFamily="18" charset="0"/>
                <a:ea typeface="Calibri" panose="020F0502020204030204" pitchFamily="34" charset="0"/>
                <a:cs typeface="Arial" panose="020B0604020202020204" pitchFamily="34" charset="0"/>
              </a:rPr>
              <a:t>are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the recent surgical neck resection</a:t>
            </a:r>
            <a:r>
              <a:rPr lang="en-US" b="1" dirty="0">
                <a:latin typeface="Times New Roman" panose="02020603050405020304" pitchFamily="18" charset="0"/>
                <a:ea typeface="Calibri" panose="020F0502020204030204" pitchFamily="34" charset="0"/>
                <a:cs typeface="Arial" panose="020B0604020202020204" pitchFamily="34" charset="0"/>
              </a:rPr>
              <a:t> </a:t>
            </a:r>
            <a:r>
              <a:rPr lang="en-US" dirty="0">
                <a:latin typeface="Times New Roman" panose="02020603050405020304" pitchFamily="18" charset="0"/>
                <a:ea typeface="Calibri" panose="020F0502020204030204" pitchFamily="34" charset="0"/>
                <a:cs typeface="Arial" panose="020B0604020202020204" pitchFamily="34" charset="0"/>
              </a:rPr>
              <a:t>and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mucositis from external beam radiation</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L.V</a:t>
            </a:r>
            <a:r>
              <a:rPr lang="en-US" dirty="0">
                <a:latin typeface="Times New Roman" panose="02020603050405020304" pitchFamily="18" charset="0"/>
                <a:ea typeface="Calibri" panose="020F0502020204030204" pitchFamily="34" charset="0"/>
                <a:cs typeface="Arial" panose="020B0604020202020204" pitchFamily="34" charset="0"/>
              </a:rPr>
              <a:t>. also has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postoperative peripheral neuropathy </a:t>
            </a:r>
            <a:r>
              <a:rPr lang="en-US" dirty="0">
                <a:latin typeface="Times New Roman" panose="02020603050405020304" pitchFamily="18" charset="0"/>
                <a:ea typeface="Calibri" panose="020F0502020204030204" pitchFamily="34" charset="0"/>
                <a:cs typeface="Arial" panose="020B0604020202020204" pitchFamily="34" charset="0"/>
              </a:rPr>
              <a:t>characterized by shocklike sensation in the neck and shoulders after the resection of the tumor.</a:t>
            </a:r>
          </a:p>
        </p:txBody>
      </p:sp>
    </p:spTree>
    <p:extLst>
      <p:ext uri="{BB962C8B-B14F-4D97-AF65-F5344CB8AC3E}">
        <p14:creationId xmlns:p14="http://schemas.microsoft.com/office/powerpoint/2010/main" val="18722746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3236"/>
            <a:ext cx="10515600" cy="1440873"/>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704109"/>
            <a:ext cx="10515600" cy="5153891"/>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L.V. was started on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IV hydromorphone </a:t>
            </a:r>
            <a:r>
              <a:rPr lang="en-US" dirty="0">
                <a:latin typeface="Times New Roman" panose="02020603050405020304" pitchFamily="18" charset="0"/>
                <a:ea typeface="Calibri" panose="020F0502020204030204" pitchFamily="34" charset="0"/>
                <a:cs typeface="Arial" panose="020B0604020202020204" pitchFamily="34" charset="0"/>
              </a:rPr>
              <a:t>using patient-controlled analgesia (PCA) with an average usage of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14 mg/day</a:t>
            </a:r>
            <a:r>
              <a:rPr lang="en-US" dirty="0">
                <a:latin typeface="Times New Roman" panose="02020603050405020304" pitchFamily="18" charset="0"/>
                <a:ea typeface="Calibri" panose="020F0502020204030204" pitchFamily="34" charset="0"/>
                <a:cs typeface="Arial" panose="020B0604020202020204" pitchFamily="34" charset="0"/>
              </a:rPr>
              <a:t>.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He </a:t>
            </a:r>
            <a:r>
              <a:rPr lang="en-US" dirty="0">
                <a:latin typeface="Times New Roman" panose="02020603050405020304" pitchFamily="18" charset="0"/>
                <a:ea typeface="Calibri" panose="020F0502020204030204" pitchFamily="34" charset="0"/>
                <a:cs typeface="Arial" panose="020B0604020202020204" pitchFamily="34" charset="0"/>
              </a:rPr>
              <a:t>now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rates his pain as 4 </a:t>
            </a:r>
            <a:r>
              <a:rPr lang="en-US" dirty="0" smtClean="0">
                <a:solidFill>
                  <a:srgbClr val="FF0000"/>
                </a:solidFill>
                <a:latin typeface="Times New Roman" panose="02020603050405020304" pitchFamily="18" charset="0"/>
                <a:ea typeface="Calibri" panose="020F0502020204030204" pitchFamily="34" charset="0"/>
                <a:cs typeface="Arial" panose="020B0604020202020204" pitchFamily="34" charset="0"/>
              </a:rPr>
              <a:t>of 10</a:t>
            </a:r>
            <a:r>
              <a:rPr lang="en-US" dirty="0">
                <a:latin typeface="Times New Roman" panose="02020603050405020304" pitchFamily="18" charset="0"/>
                <a:ea typeface="Calibri" panose="020F0502020204030204" pitchFamily="34" charset="0"/>
                <a:cs typeface="Arial" panose="020B0604020202020204" pitchFamily="34" charset="0"/>
              </a:rPr>
              <a:t>. Owing to difficulty </a:t>
            </a:r>
            <a:r>
              <a:rPr lang="en-US" dirty="0" smtClean="0">
                <a:latin typeface="Times New Roman" panose="02020603050405020304" pitchFamily="18" charset="0"/>
                <a:ea typeface="Calibri" panose="020F0502020204030204" pitchFamily="34" charset="0"/>
                <a:cs typeface="Arial" panose="020B0604020202020204" pitchFamily="34" charset="0"/>
              </a:rPr>
              <a:t>swallowing </a:t>
            </a:r>
            <a:r>
              <a:rPr lang="en-US" dirty="0">
                <a:latin typeface="Times New Roman" panose="02020603050405020304" pitchFamily="18" charset="0"/>
                <a:ea typeface="Calibri" panose="020F0502020204030204" pitchFamily="34" charset="0"/>
                <a:cs typeface="Arial" panose="020B0604020202020204" pitchFamily="34" charset="0"/>
              </a:rPr>
              <a:t>secondary to the mucositis and xerostomia, he had a gastric feeding tube placed for nutrition.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The </a:t>
            </a:r>
            <a:r>
              <a:rPr lang="en-US" dirty="0">
                <a:latin typeface="Times New Roman" panose="02020603050405020304" pitchFamily="18" charset="0"/>
                <a:ea typeface="Calibri" panose="020F0502020204030204" pitchFamily="34" charset="0"/>
                <a:cs typeface="Arial" panose="020B0604020202020204" pitchFamily="34" charset="0"/>
              </a:rPr>
              <a:t>plan is to convert the IV </a:t>
            </a:r>
            <a:r>
              <a:rPr lang="en-US" dirty="0" smtClean="0">
                <a:latin typeface="Times New Roman" panose="02020603050405020304" pitchFamily="18" charset="0"/>
                <a:ea typeface="Calibri" panose="020F0502020204030204" pitchFamily="34" charset="0"/>
                <a:cs typeface="Arial" panose="020B0604020202020204" pitchFamily="34" charset="0"/>
              </a:rPr>
              <a:t>hydromorphone </a:t>
            </a:r>
            <a:r>
              <a:rPr lang="en-US" dirty="0">
                <a:latin typeface="Times New Roman" panose="02020603050405020304" pitchFamily="18" charset="0"/>
                <a:ea typeface="Calibri" panose="020F0502020204030204" pitchFamily="34" charset="0"/>
                <a:cs typeface="Arial" panose="020B0604020202020204" pitchFamily="34" charset="0"/>
              </a:rPr>
              <a:t>to a transdermal fentanyl patch.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What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transdermal fentanyl patch</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 dose </a:t>
            </a:r>
            <a:r>
              <a:rPr lang="en-US" dirty="0">
                <a:latin typeface="Times New Roman" panose="02020603050405020304" pitchFamily="18" charset="0"/>
                <a:ea typeface="Calibri" panose="020F0502020204030204" pitchFamily="34" charset="0"/>
                <a:cs typeface="Arial" panose="020B0604020202020204" pitchFamily="34" charset="0"/>
              </a:rPr>
              <a:t>should L.V. be started </a:t>
            </a:r>
            <a:r>
              <a:rPr lang="en-US" dirty="0" smtClean="0">
                <a:latin typeface="Times New Roman" panose="02020603050405020304" pitchFamily="18" charset="0"/>
                <a:ea typeface="Calibri" panose="020F0502020204030204" pitchFamily="34" charset="0"/>
                <a:cs typeface="Arial" panose="020B0604020202020204" pitchFamily="34" charset="0"/>
              </a:rPr>
              <a:t>on? </a:t>
            </a:r>
            <a:endParaRPr lang="en-US" dirty="0">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779030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122218"/>
            <a:ext cx="10515600" cy="5735782"/>
          </a:xfrm>
        </p:spPr>
        <p:txBody>
          <a:bodyPr>
            <a:normAutofit/>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For more than two decades, the World Health Organization’s (WHO) analgesic ladder has been used to guide cancer pain management. The ladder progresses in a stepwise manner starting with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acetaminophen</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NSAIDs</a:t>
            </a:r>
            <a:r>
              <a:rPr lang="en-US" dirty="0">
                <a:latin typeface="Times New Roman" panose="02020603050405020304" pitchFamily="18" charset="0"/>
                <a:ea typeface="Calibri" panose="020F0502020204030204" pitchFamily="34" charset="0"/>
                <a:cs typeface="Arial" panose="020B0604020202020204" pitchFamily="34" charset="0"/>
              </a:rPr>
              <a:t>, and adjuvant medications (e.g., coanalgesics such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anticonvulsants</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antidepressants </a:t>
            </a:r>
            <a:r>
              <a:rPr lang="en-US" dirty="0">
                <a:latin typeface="Times New Roman" panose="02020603050405020304" pitchFamily="18" charset="0"/>
                <a:ea typeface="Calibri" panose="020F0502020204030204" pitchFamily="34" charset="0"/>
                <a:cs typeface="Arial" panose="020B0604020202020204" pitchFamily="34" charset="0"/>
              </a:rPr>
              <a:t>for neuropathic pain) as initial therapy.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If </a:t>
            </a:r>
            <a:r>
              <a:rPr lang="en-US" dirty="0">
                <a:latin typeface="Times New Roman" panose="02020603050405020304" pitchFamily="18" charset="0"/>
                <a:ea typeface="Calibri" panose="020F0502020204030204" pitchFamily="34" charset="0"/>
                <a:cs typeface="Arial" panose="020B0604020202020204" pitchFamily="34" charset="0"/>
              </a:rPr>
              <a:t>the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pain</a:t>
            </a:r>
            <a:r>
              <a:rPr lang="en-US" dirty="0">
                <a:latin typeface="Times New Roman" panose="02020603050405020304" pitchFamily="18" charset="0"/>
                <a:ea typeface="Calibri" panose="020F0502020204030204" pitchFamily="34" charset="0"/>
                <a:cs typeface="Arial" panose="020B0604020202020204" pitchFamily="34" charset="0"/>
              </a:rPr>
              <a:t> intensity is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greater than 4 of 10 but not severe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weak opioid </a:t>
            </a:r>
            <a:r>
              <a:rPr lang="en-US" dirty="0">
                <a:latin typeface="Times New Roman" panose="02020603050405020304" pitchFamily="18" charset="0"/>
                <a:ea typeface="Calibri" panose="020F0502020204030204" pitchFamily="34" charset="0"/>
                <a:cs typeface="Arial" panose="020B0604020202020204" pitchFamily="34" charset="0"/>
              </a:rPr>
              <a:t>analgesics may be added to the pain regimen.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For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severe pain</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strong opioids </a:t>
            </a:r>
            <a:r>
              <a:rPr lang="en-US" dirty="0">
                <a:latin typeface="Times New Roman" panose="02020603050405020304" pitchFamily="18" charset="0"/>
                <a:ea typeface="Calibri" panose="020F0502020204030204" pitchFamily="34" charset="0"/>
                <a:cs typeface="Arial" panose="020B0604020202020204" pitchFamily="34" charset="0"/>
              </a:rPr>
              <a:t>such as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morphine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hydromorphone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fentanyl</a:t>
            </a:r>
            <a:r>
              <a:rPr lang="en-US" dirty="0">
                <a:latin typeface="Times New Roman" panose="02020603050405020304" pitchFamily="18" charset="0"/>
                <a:ea typeface="Calibri" panose="020F0502020204030204" pitchFamily="34" charset="0"/>
                <a:cs typeface="Arial" panose="020B0604020202020204" pitchFamily="34" charset="0"/>
              </a:rPr>
              <a:t>, and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oxycodone</a:t>
            </a:r>
            <a:r>
              <a:rPr lang="en-US" dirty="0">
                <a:latin typeface="Times New Roman" panose="02020603050405020304" pitchFamily="18" charset="0"/>
                <a:ea typeface="Calibri" panose="020F0502020204030204" pitchFamily="34" charset="0"/>
                <a:cs typeface="Arial" panose="020B0604020202020204" pitchFamily="34" charset="0"/>
              </a:rPr>
              <a:t> are recommended in step 3 of the WHO analgesic ladder.</a:t>
            </a:r>
          </a:p>
        </p:txBody>
      </p:sp>
    </p:spTree>
    <p:extLst>
      <p:ext uri="{BB962C8B-B14F-4D97-AF65-F5344CB8AC3E}">
        <p14:creationId xmlns:p14="http://schemas.microsoft.com/office/powerpoint/2010/main" val="3794662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02327"/>
          </a:xfrm>
        </p:spPr>
        <p:txBody>
          <a:bodyPr>
            <a:normAutofit/>
          </a:bodyPr>
          <a:lstStyle/>
          <a:p>
            <a:pPr algn="just">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Transdermal Fentanyl Dose Calculation</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177637"/>
            <a:ext cx="10515600" cy="5680364"/>
          </a:xfrm>
        </p:spPr>
        <p:txBody>
          <a:bodyPr>
            <a:normAutofit lnSpcReduction="10000"/>
          </a:bodyPr>
          <a:lstStyle/>
          <a:p>
            <a:pPr marL="0" lvl="0" indent="0" algn="just">
              <a:lnSpc>
                <a:spcPct val="115000"/>
              </a:lnSpc>
              <a:spcBef>
                <a:spcPts val="0"/>
              </a:spcBef>
              <a:buNone/>
            </a:pPr>
            <a:r>
              <a:rPr lang="en-US" dirty="0">
                <a:latin typeface="Times New Roman" panose="02020603050405020304" pitchFamily="18" charset="0"/>
                <a:ea typeface="Calibri" panose="020F0502020204030204" pitchFamily="34" charset="0"/>
                <a:cs typeface="Arial" panose="020B0604020202020204" pitchFamily="34" charset="0"/>
              </a:rPr>
              <a:t>• Transdermal fentanyl patches are intended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for opioid-tolerant patients </a:t>
            </a:r>
            <a:r>
              <a:rPr lang="en-US" dirty="0">
                <a:latin typeface="Times New Roman" panose="02020603050405020304" pitchFamily="18" charset="0"/>
                <a:ea typeface="Calibri" panose="020F0502020204030204" pitchFamily="34" charset="0"/>
                <a:cs typeface="Arial" panose="020B0604020202020204" pitchFamily="34" charset="0"/>
              </a:rPr>
              <a:t>with stable chronic pain. </a:t>
            </a: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Opioid-tolerant </a:t>
            </a:r>
            <a:r>
              <a:rPr lang="en-US" dirty="0">
                <a:latin typeface="Times New Roman" panose="02020603050405020304" pitchFamily="18" charset="0"/>
                <a:ea typeface="Calibri" panose="020F0502020204030204" pitchFamily="34" charset="0"/>
                <a:cs typeface="Arial" panose="020B0604020202020204" pitchFamily="34" charset="0"/>
              </a:rPr>
              <a:t>patients are those who have been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taking daily</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for a week or longer</a:t>
            </a:r>
            <a:r>
              <a:rPr lang="en-US" dirty="0">
                <a:latin typeface="Times New Roman" panose="02020603050405020304" pitchFamily="18" charset="0"/>
                <a:ea typeface="Calibri" panose="020F0502020204030204" pitchFamily="34" charset="0"/>
                <a:cs typeface="Arial" panose="020B0604020202020204" pitchFamily="34" charset="0"/>
              </a:rPr>
              <a:t>, at least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60 mg of oral morphine</a:t>
            </a: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30 mg of oral oxycodone</a:t>
            </a:r>
            <a:r>
              <a:rPr lang="en-US" dirty="0">
                <a:latin typeface="Times New Roman" panose="02020603050405020304" pitchFamily="18" charset="0"/>
                <a:ea typeface="Calibri" panose="020F0502020204030204" pitchFamily="34" charset="0"/>
                <a:cs typeface="Arial" panose="020B0604020202020204" pitchFamily="34" charset="0"/>
              </a:rPr>
              <a:t>, or at least </a:t>
            </a: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8 mg of oral hydromorphone </a:t>
            </a:r>
            <a:r>
              <a:rPr lang="en-US" dirty="0">
                <a:latin typeface="Times New Roman" panose="02020603050405020304" pitchFamily="18" charset="0"/>
                <a:ea typeface="Calibri" panose="020F0502020204030204" pitchFamily="34" charset="0"/>
                <a:cs typeface="Arial" panose="020B0604020202020204" pitchFamily="34" charset="0"/>
              </a:rPr>
              <a:t>or an equianalgesic dose of another opioid</a:t>
            </a:r>
            <a:r>
              <a:rPr lang="en-US" dirty="0" smtClean="0">
                <a:latin typeface="Times New Roman" panose="02020603050405020304" pitchFamily="18" charset="0"/>
                <a:ea typeface="Calibri" panose="020F0502020204030204" pitchFamily="34" charset="0"/>
                <a:cs typeface="Arial" panose="020B0604020202020204" pitchFamily="34" charset="0"/>
              </a:rPr>
              <a:t>.</a:t>
            </a:r>
          </a:p>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a:p>
            <a:pPr marL="0" lvl="0" indent="0" algn="just">
              <a:lnSpc>
                <a:spcPct val="115000"/>
              </a:lnSpc>
              <a:spcBef>
                <a:spcPts val="0"/>
              </a:spcBef>
              <a:buNone/>
            </a:pPr>
            <a:r>
              <a:rPr lang="en-US" dirty="0" smtClean="0">
                <a:solidFill>
                  <a:prstClr val="black"/>
                </a:solidFill>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Doses </a:t>
            </a:r>
            <a:r>
              <a:rPr lang="en-US" dirty="0">
                <a:latin typeface="Times New Roman" panose="02020603050405020304" pitchFamily="18" charset="0"/>
                <a:ea typeface="Calibri" panose="020F0502020204030204" pitchFamily="34" charset="0"/>
                <a:cs typeface="Arial" panose="020B0604020202020204" pitchFamily="34" charset="0"/>
              </a:rPr>
              <a:t>of two different opioids (or two different routes of administration of the same opioid) are considered to be </a:t>
            </a: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equianalgesic</a:t>
            </a:r>
            <a:r>
              <a:rPr lang="en-US" dirty="0">
                <a:latin typeface="Times New Roman" panose="02020603050405020304" pitchFamily="18" charset="0"/>
                <a:ea typeface="Calibri" panose="020F0502020204030204" pitchFamily="34" charset="0"/>
                <a:cs typeface="Arial" panose="020B0604020202020204" pitchFamily="34" charset="0"/>
              </a:rPr>
              <a:t> if they provide the same degree of pain relief. Table 5-1 gives equianalgesic opioid doses.</a:t>
            </a:r>
          </a:p>
        </p:txBody>
      </p:sp>
    </p:spTree>
    <p:extLst>
      <p:ext uri="{BB962C8B-B14F-4D97-AF65-F5344CB8AC3E}">
        <p14:creationId xmlns:p14="http://schemas.microsoft.com/office/powerpoint/2010/main" val="2417824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5680" y="193965"/>
            <a:ext cx="10228119" cy="1025235"/>
          </a:xfrm>
        </p:spPr>
        <p:txBody>
          <a:bodyPr>
            <a:normAutofit/>
          </a:bodyPr>
          <a:lstStyle/>
          <a:p>
            <a:pPr>
              <a:lnSpc>
                <a:spcPct val="115000"/>
              </a:lnSpc>
              <a:spcBef>
                <a:spcPts val="0"/>
              </a:spcBef>
            </a:pPr>
            <a:r>
              <a:rPr lang="en-US" sz="4000" b="1" dirty="0">
                <a:solidFill>
                  <a:srgbClr val="0070C0"/>
                </a:solidFill>
                <a:latin typeface="Times New Roman" panose="02020603050405020304" pitchFamily="18" charset="0"/>
                <a:ea typeface="Calibri" panose="020F0502020204030204" pitchFamily="34" charset="0"/>
                <a:cs typeface="Arial" panose="020B0604020202020204" pitchFamily="34" charset="0"/>
              </a:rPr>
              <a:t>Table 5-1: Equianalgesic opioid doses.</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p:cNvSpPr>
            <a:spLocks noGrp="1"/>
          </p:cNvSpPr>
          <p:nvPr>
            <p:ph idx="1"/>
          </p:nvPr>
        </p:nvSpPr>
        <p:spPr>
          <a:xfrm>
            <a:off x="838200" y="1801091"/>
            <a:ext cx="10515600" cy="5056909"/>
          </a:xfrm>
        </p:spPr>
        <p:txBody>
          <a:bodyPr>
            <a:normAutofit/>
          </a:bodyPr>
          <a:lstStyle/>
          <a:p>
            <a:pPr marL="0" lvl="0" indent="0" algn="just">
              <a:lnSpc>
                <a:spcPct val="115000"/>
              </a:lnSpc>
              <a:spcBef>
                <a:spcPts val="0"/>
              </a:spcBef>
              <a:buNone/>
            </a:pPr>
            <a:endParaRPr lang="en-US" dirty="0">
              <a:latin typeface="Times New Roman" panose="02020603050405020304" pitchFamily="18" charset="0"/>
              <a:ea typeface="Calibri" panose="020F050202020403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747143234"/>
              </p:ext>
            </p:extLst>
          </p:nvPr>
        </p:nvGraphicFramePr>
        <p:xfrm>
          <a:off x="1125681" y="1330037"/>
          <a:ext cx="9940638" cy="5292436"/>
        </p:xfrm>
        <a:graphic>
          <a:graphicData uri="http://schemas.openxmlformats.org/drawingml/2006/table">
            <a:tbl>
              <a:tblPr firstRow="1" firstCol="1" bandRow="1">
                <a:tableStyleId>{5C22544A-7EE6-4342-B048-85BDC9FD1C3A}</a:tableStyleId>
              </a:tblPr>
              <a:tblGrid>
                <a:gridCol w="3313546">
                  <a:extLst>
                    <a:ext uri="{9D8B030D-6E8A-4147-A177-3AD203B41FA5}">
                      <a16:colId xmlns:a16="http://schemas.microsoft.com/office/drawing/2014/main" val="2992870112"/>
                    </a:ext>
                  </a:extLst>
                </a:gridCol>
                <a:gridCol w="3313546">
                  <a:extLst>
                    <a:ext uri="{9D8B030D-6E8A-4147-A177-3AD203B41FA5}">
                      <a16:colId xmlns:a16="http://schemas.microsoft.com/office/drawing/2014/main" val="2884339612"/>
                    </a:ext>
                  </a:extLst>
                </a:gridCol>
                <a:gridCol w="3313546">
                  <a:extLst>
                    <a:ext uri="{9D8B030D-6E8A-4147-A177-3AD203B41FA5}">
                      <a16:colId xmlns:a16="http://schemas.microsoft.com/office/drawing/2014/main" val="429762103"/>
                    </a:ext>
                  </a:extLst>
                </a:gridCol>
              </a:tblGrid>
              <a:tr h="525961">
                <a:tc rowSpan="2">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Opioid</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2">
                  <a:txBody>
                    <a:bodyPr/>
                    <a:lstStyle/>
                    <a:p>
                      <a:pPr marL="0" marR="0" algn="ctr"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Equianalgesic Dose (mg)</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extLst>
                  <a:ext uri="{0D108BD9-81ED-4DB2-BD59-A6C34878D82A}">
                    <a16:rowId xmlns:a16="http://schemas.microsoft.com/office/drawing/2014/main" val="3712033698"/>
                  </a:ext>
                </a:extLst>
              </a:tr>
              <a:tr h="525961">
                <a:tc vMerge="1">
                  <a:txBody>
                    <a:bodyPr/>
                    <a:lstStyle/>
                    <a:p>
                      <a:endParaRPr lang="en-US"/>
                    </a:p>
                  </a:txBody>
                  <a:tcPr/>
                </a:tc>
                <a:tc>
                  <a:txBody>
                    <a:bodyPr/>
                    <a:lstStyle/>
                    <a:p>
                      <a:pPr marL="0" marR="0" algn="l"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Oral</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l"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Parenteral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8946722"/>
                  </a:ext>
                </a:extLst>
              </a:tr>
              <a:tr h="52596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Morphine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30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81378659"/>
                  </a:ext>
                </a:extLst>
              </a:tr>
              <a:tr h="525961">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Hydromorphone</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7.5</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1.5</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1149781"/>
                  </a:ext>
                </a:extLst>
              </a:tr>
              <a:tr h="52596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Fentanyl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0.1</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5499589"/>
                  </a:ext>
                </a:extLst>
              </a:tr>
              <a:tr h="52596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Oxycodone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20</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07668235"/>
                  </a:ext>
                </a:extLst>
              </a:tr>
              <a:tr h="1084748">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Levorphanol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4 acute</a:t>
                      </a:r>
                      <a:endParaRPr lang="en-US" sz="2000">
                        <a:effectLst/>
                        <a:latin typeface="Times New Roman" panose="02020603050405020304" pitchFamily="18" charset="0"/>
                        <a:cs typeface="Times New Roman" panose="02020603050405020304" pitchFamily="18" charset="0"/>
                      </a:endParaRPr>
                    </a:p>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1 chronic</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1 chronic</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4804108"/>
                  </a:ext>
                </a:extLst>
              </a:tr>
              <a:tr h="52596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Buprenorphine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0.3</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0.4 (sublingual)</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2536789"/>
                  </a:ext>
                </a:extLst>
              </a:tr>
              <a:tr h="525961">
                <a:tc>
                  <a:txBody>
                    <a:bodyPr/>
                    <a:lstStyle/>
                    <a:p>
                      <a:pPr marL="0" marR="0" algn="just" rtl="0">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Meperidine</a:t>
                      </a:r>
                      <a:endParaRPr lang="en-US"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smtClean="0">
                          <a:effectLst/>
                          <a:latin typeface="Times New Roman" panose="02020603050405020304" pitchFamily="18" charset="0"/>
                          <a:cs typeface="Times New Roman" panose="02020603050405020304" pitchFamily="18" charset="0"/>
                        </a:rPr>
                        <a:t>300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rtl="0">
                        <a:lnSpc>
                          <a:spcPct val="115000"/>
                        </a:lnSpc>
                        <a:spcBef>
                          <a:spcPts val="0"/>
                        </a:spcBef>
                        <a:spcAft>
                          <a:spcPts val="0"/>
                        </a:spcAft>
                      </a:pPr>
                      <a:r>
                        <a:rPr lang="en-US" sz="2800" dirty="0" smtClean="0">
                          <a:effectLst/>
                          <a:latin typeface="Times New Roman" panose="02020603050405020304" pitchFamily="18" charset="0"/>
                          <a:cs typeface="Times New Roman" panose="02020603050405020304" pitchFamily="18" charset="0"/>
                        </a:rPr>
                        <a:t>100</a:t>
                      </a:r>
                      <a:endParaRPr lang="en-US"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6900658"/>
                  </a:ext>
                </a:extLst>
              </a:tr>
            </a:tbl>
          </a:graphicData>
        </a:graphic>
      </p:graphicFrame>
    </p:spTree>
    <p:extLst>
      <p:ext uri="{BB962C8B-B14F-4D97-AF65-F5344CB8AC3E}">
        <p14:creationId xmlns:p14="http://schemas.microsoft.com/office/powerpoint/2010/main" val="445885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452</TotalTime>
  <Words>1818</Words>
  <Application>Microsoft Office PowerPoint</Application>
  <PresentationFormat>Widescreen</PresentationFormat>
  <Paragraphs>206</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Bahnschrift</vt:lpstr>
      <vt:lpstr>Calibri</vt:lpstr>
      <vt:lpstr>Calibri Light</vt:lpstr>
      <vt:lpstr>Cambria Math</vt:lpstr>
      <vt:lpstr>Lucida Calligraphy</vt:lpstr>
      <vt:lpstr>Times New Roman</vt:lpstr>
      <vt:lpstr>Office Theme</vt:lpstr>
      <vt:lpstr>Treatment of Cancer Pain</vt:lpstr>
      <vt:lpstr>Cancer Pain Etiology</vt:lpstr>
      <vt:lpstr>Cancer Pain Etiology</vt:lpstr>
      <vt:lpstr>Cancer Pain Etiology</vt:lpstr>
      <vt:lpstr>Cancer Pain Etiology</vt:lpstr>
      <vt:lpstr>Transdermal Fentanyl Dose Calculation</vt:lpstr>
      <vt:lpstr>Transdermal Fentanyl Dose Calculation</vt:lpstr>
      <vt:lpstr>Transdermal Fentanyl Dose Calculation</vt:lpstr>
      <vt:lpstr>Table 5-1: Equianalgesic opioid doses.</vt:lpstr>
      <vt:lpstr>PowerPoint Presentation</vt:lpstr>
      <vt:lpstr>Transdermal Fentanyl Dose Calculation</vt:lpstr>
      <vt:lpstr>Table 5-2: Conversion from oral morphine to Duragesic®.</vt:lpstr>
      <vt:lpstr>Transdermal Fentanyl Dose Calculation</vt:lpstr>
      <vt:lpstr>PowerPoint Presentation</vt:lpstr>
      <vt:lpstr>Transdermal Fentanyl Dose Calculation</vt:lpstr>
      <vt:lpstr>Transdermal Fentanyl Dose Calculation</vt:lpstr>
      <vt:lpstr>Transdermal Fentanyl Dose Calculation</vt:lpstr>
      <vt:lpstr>Transdermal Fentanyl Dose Calculation</vt:lpstr>
      <vt:lpstr>Transdermal Fentanyl Dose Calculation</vt:lpstr>
      <vt:lpstr>Methadone Dose Calculation</vt:lpstr>
      <vt:lpstr>Methadone Dose Calculation</vt:lpstr>
      <vt:lpstr>Table 5-3: Morphine to methadone equianalgesic dose ratio.</vt:lpstr>
      <vt:lpstr>Methadone Dose Calculation</vt:lpstr>
      <vt:lpstr>Methadone Dose Calculation</vt:lpstr>
      <vt:lpstr>Methadone Dose Calculation</vt:lpstr>
      <vt:lpstr>Methadone Dose Calculation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Historic Background  of Pharmacy Practice</dc:title>
  <dc:creator>haider raheem</dc:creator>
  <cp:lastModifiedBy>haider raheem</cp:lastModifiedBy>
  <cp:revision>44</cp:revision>
  <dcterms:created xsi:type="dcterms:W3CDTF">2021-10-05T20:56:32Z</dcterms:created>
  <dcterms:modified xsi:type="dcterms:W3CDTF">2023-10-25T20:14:18Z</dcterms:modified>
</cp:coreProperties>
</file>