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0" r:id="rId2"/>
    <p:sldId id="269" r:id="rId3"/>
    <p:sldId id="257" r:id="rId4"/>
    <p:sldId id="258" r:id="rId5"/>
    <p:sldId id="259" r:id="rId6"/>
    <p:sldId id="260" r:id="rId7"/>
    <p:sldId id="261" r:id="rId8"/>
    <p:sldId id="262" r:id="rId9"/>
    <p:sldId id="267" r:id="rId10"/>
    <p:sldId id="263" r:id="rId11"/>
    <p:sldId id="264" r:id="rId12"/>
    <p:sldId id="265" r:id="rId13"/>
    <p:sldId id="266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62" autoAdjust="0"/>
  </p:normalViewPr>
  <p:slideViewPr>
    <p:cSldViewPr>
      <p:cViewPr>
        <p:scale>
          <a:sx n="79" d="100"/>
          <a:sy n="79" d="100"/>
        </p:scale>
        <p:origin x="-896" y="-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274320" indent="-27432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r" defTabSz="914400" rtl="1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r" defTabSz="914400" rtl="1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8.e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By </a:t>
            </a:r>
          </a:p>
          <a:p>
            <a:pPr marL="0" indent="0" algn="ctr">
              <a:buNone/>
            </a:pP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Msc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Hussien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Ali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Karim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Synthesis of Aspirin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7726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609600"/>
            <a:ext cx="86106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/>
              <a:t>Notes:</a:t>
            </a:r>
          </a:p>
          <a:p>
            <a:pPr algn="just"/>
            <a:r>
              <a:rPr lang="en-US" sz="2400" dirty="0"/>
              <a:t>   Method 1 is used mostly because acetic anhydride is cheap, readily available, easily handled and doesn't form corrosive </a:t>
            </a:r>
            <a:r>
              <a:rPr lang="en-US" sz="2400" dirty="0" err="1"/>
              <a:t>HCl</a:t>
            </a:r>
            <a:r>
              <a:rPr lang="en-US" sz="2400" dirty="0"/>
              <a:t> gas.</a:t>
            </a:r>
          </a:p>
          <a:p>
            <a:pPr algn="just"/>
            <a:r>
              <a:rPr lang="en-US" sz="2400" dirty="0"/>
              <a:t>  The reaction of acetylation is in the following order: </a:t>
            </a:r>
          </a:p>
          <a:p>
            <a:pPr algn="just"/>
            <a:r>
              <a:rPr lang="en-US" sz="2400" dirty="0"/>
              <a:t>     Acetyl chloride &gt; acetic anhydride &gt; acetic acid</a:t>
            </a:r>
          </a:p>
          <a:p>
            <a:pPr algn="just"/>
            <a:r>
              <a:rPr lang="en-US" sz="2400" dirty="0"/>
              <a:t>On the other hand, acetylation of SA using acetyl  chloride is very vigorous and will produce </a:t>
            </a:r>
            <a:r>
              <a:rPr lang="en-US" sz="2400" dirty="0" err="1"/>
              <a:t>HCl</a:t>
            </a:r>
            <a:r>
              <a:rPr lang="en-US" sz="2400" dirty="0"/>
              <a:t> gas which is corrosive to the respiratory tract.</a:t>
            </a:r>
          </a:p>
          <a:p>
            <a:pPr algn="just"/>
            <a:r>
              <a:rPr lang="en-US" sz="2400" dirty="0"/>
              <a:t>In this method, pyridine base is used because the unshared pair of electrons on the N will react with </a:t>
            </a:r>
            <a:r>
              <a:rPr lang="en-US" sz="2400" dirty="0" err="1"/>
              <a:t>HCl</a:t>
            </a:r>
            <a:r>
              <a:rPr lang="en-US" sz="2400" dirty="0"/>
              <a:t> and form pyridine chloride. On the other hand , pyridine base is </a:t>
            </a:r>
            <a:r>
              <a:rPr lang="en-US" sz="2400" dirty="0" err="1"/>
              <a:t>teratogenic</a:t>
            </a:r>
            <a:r>
              <a:rPr lang="en-US" sz="2400" dirty="0"/>
              <a:t> agent and air pollutant; therefore, we avoid this method of preparation.</a:t>
            </a:r>
          </a:p>
        </p:txBody>
      </p:sp>
    </p:spTree>
    <p:extLst>
      <p:ext uri="{BB962C8B-B14F-4D97-AF65-F5344CB8AC3E}">
        <p14:creationId xmlns:p14="http://schemas.microsoft.com/office/powerpoint/2010/main" val="38663491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0434" y="1295400"/>
            <a:ext cx="8153400" cy="36625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C00000"/>
                </a:solidFill>
              </a:rPr>
              <a:t>Procedure :</a:t>
            </a:r>
          </a:p>
          <a:p>
            <a:pPr lvl="0"/>
            <a:r>
              <a:rPr lang="en-US" sz="2800" b="1" dirty="0"/>
              <a:t>1- Place </a:t>
            </a:r>
            <a:r>
              <a:rPr lang="en-US" sz="2800" b="1" dirty="0" smtClean="0"/>
              <a:t>0.5g </a:t>
            </a:r>
            <a:r>
              <a:rPr lang="en-US" sz="2800" b="1" dirty="0"/>
              <a:t>of SA into a dry small flask.</a:t>
            </a:r>
          </a:p>
          <a:p>
            <a:pPr lvl="0"/>
            <a:r>
              <a:rPr lang="en-US" sz="2800" b="1" dirty="0"/>
              <a:t>2- Add 2 ml of acetic </a:t>
            </a:r>
            <a:r>
              <a:rPr lang="en-US" sz="2800" b="1" dirty="0" smtClean="0"/>
              <a:t>acid</a:t>
            </a:r>
            <a:r>
              <a:rPr lang="en-US" sz="2800" b="1" dirty="0" smtClean="0"/>
              <a:t> .</a:t>
            </a:r>
            <a:endParaRPr lang="en-US" sz="2800" b="1" dirty="0"/>
          </a:p>
          <a:p>
            <a:pPr lvl="0"/>
            <a:r>
              <a:rPr lang="en-US" sz="2800" b="1" dirty="0"/>
              <a:t>3- Add 1-2drops of conc. H</a:t>
            </a:r>
            <a:r>
              <a:rPr lang="en-US" sz="2800" b="1" baseline="-25000" dirty="0"/>
              <a:t>2</a:t>
            </a:r>
            <a:r>
              <a:rPr lang="en-US" sz="2800" b="1" dirty="0"/>
              <a:t>SO</a:t>
            </a:r>
            <a:r>
              <a:rPr lang="en-US" sz="2800" b="1" baseline="-25000" dirty="0"/>
              <a:t>4</a:t>
            </a:r>
            <a:r>
              <a:rPr lang="en-US" sz="2800" b="1" dirty="0"/>
              <a:t> , cautiously.</a:t>
            </a:r>
          </a:p>
          <a:p>
            <a:pPr lvl="0"/>
            <a:r>
              <a:rPr lang="en-US" sz="2800" b="1" dirty="0"/>
              <a:t>4- Put </a:t>
            </a:r>
            <a:r>
              <a:rPr lang="en-US" sz="2800" b="1" dirty="0" smtClean="0"/>
              <a:t>on heater stirrer</a:t>
            </a:r>
            <a:r>
              <a:rPr lang="en-US" sz="2800" b="1" dirty="0" smtClean="0"/>
              <a:t> </a:t>
            </a:r>
            <a:r>
              <a:rPr lang="en-US" sz="2800" b="1" dirty="0"/>
              <a:t>with stirring until SA crystals get into solution.</a:t>
            </a:r>
          </a:p>
          <a:p>
            <a:pPr lvl="0"/>
            <a:r>
              <a:rPr lang="en-US" sz="2800" b="1" dirty="0"/>
              <a:t>5- Cool , white crystals of aspirin will appear.</a:t>
            </a:r>
          </a:p>
          <a:p>
            <a:pPr lvl="0"/>
            <a:r>
              <a:rPr lang="en-US" sz="2800" b="1" dirty="0"/>
              <a:t>6- Add little water then filter.</a:t>
            </a:r>
          </a:p>
        </p:txBody>
      </p:sp>
    </p:spTree>
    <p:extLst>
      <p:ext uri="{BB962C8B-B14F-4D97-AF65-F5344CB8AC3E}">
        <p14:creationId xmlns:p14="http://schemas.microsoft.com/office/powerpoint/2010/main" val="31756910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1331416"/>
            <a:ext cx="81534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Notes:</a:t>
            </a:r>
          </a:p>
          <a:p>
            <a:pPr lvl="0"/>
            <a:r>
              <a:rPr lang="en-US" sz="2400" dirty="0"/>
              <a:t>1- If crystals of ASA remain in the reaction flask, use a little filtrate to wash them into the funnel.</a:t>
            </a:r>
          </a:p>
          <a:p>
            <a:pPr lvl="0"/>
            <a:r>
              <a:rPr lang="en-US" sz="2400" dirty="0"/>
              <a:t>2- Acetic anhydride ( an effective acetylating agent ) will be used to convert SA to ASA and to serve as a solvent for the reaction.</a:t>
            </a:r>
          </a:p>
          <a:p>
            <a:pPr lvl="0"/>
            <a:r>
              <a:rPr lang="en-US" sz="2400" dirty="0"/>
              <a:t>3- If crystals of ASA didn't appear after cooling , water is added to destroy the excess acetic anhydride ( converting it to water – soluble acetic acid ).</a:t>
            </a:r>
          </a:p>
          <a:p>
            <a:pPr lvl="0"/>
            <a:r>
              <a:rPr lang="en-US" sz="2400" dirty="0"/>
              <a:t>4- Acetic acid is not added because it enhances the hydrolysis of ASA .</a:t>
            </a:r>
          </a:p>
          <a:p>
            <a:r>
              <a:rPr lang="en-US" sz="2400" dirty="0"/>
              <a:t>The same is in case of adding excess conc. H</a:t>
            </a:r>
            <a:r>
              <a:rPr lang="en-US" sz="2400" baseline="-25000" dirty="0"/>
              <a:t>2</a:t>
            </a:r>
            <a:r>
              <a:rPr lang="en-US" sz="2400" dirty="0"/>
              <a:t>SO</a:t>
            </a:r>
            <a:r>
              <a:rPr lang="en-US" sz="2400" baseline="-25000" dirty="0"/>
              <a:t>4</a:t>
            </a:r>
            <a:r>
              <a:rPr lang="en-US" sz="2400" dirty="0"/>
              <a:t> .</a:t>
            </a:r>
          </a:p>
        </p:txBody>
      </p:sp>
    </p:spTree>
    <p:extLst>
      <p:ext uri="{BB962C8B-B14F-4D97-AF65-F5344CB8AC3E}">
        <p14:creationId xmlns:p14="http://schemas.microsoft.com/office/powerpoint/2010/main" val="32365556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384220" y="1600200"/>
                <a:ext cx="8458200" cy="311194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b="1" dirty="0">
                    <a:latin typeface="Algerian" pitchFamily="82" charset="0"/>
                  </a:rPr>
                  <a:t>Calculation of % of yield:</a:t>
                </a:r>
              </a:p>
              <a:p>
                <a:endParaRPr lang="en-US" b="1" dirty="0"/>
              </a:p>
              <a:p>
                <a:r>
                  <a:rPr lang="en-US" dirty="0">
                    <a:latin typeface="Times New Roman" pitchFamily="18" charset="0"/>
                    <a:cs typeface="Times New Roman" pitchFamily="18" charset="0"/>
                  </a:rPr>
                  <a:t>   1 </a:t>
                </a:r>
                <a:r>
                  <a:rPr lang="en-US" dirty="0" err="1">
                    <a:latin typeface="Times New Roman" pitchFamily="18" charset="0"/>
                    <a:cs typeface="Times New Roman" pitchFamily="18" charset="0"/>
                  </a:rPr>
                  <a:t>mol</a:t>
                </a:r>
                <a:r>
                  <a:rPr lang="en-US" dirty="0">
                    <a:latin typeface="Times New Roman" pitchFamily="18" charset="0"/>
                    <a:cs typeface="Times New Roman" pitchFamily="18" charset="0"/>
                  </a:rPr>
                  <a:t> S.A.                      1 </a:t>
                </a:r>
                <a:r>
                  <a:rPr lang="en-US" dirty="0" err="1">
                    <a:latin typeface="Times New Roman" pitchFamily="18" charset="0"/>
                    <a:cs typeface="Times New Roman" pitchFamily="18" charset="0"/>
                  </a:rPr>
                  <a:t>mol</a:t>
                </a:r>
                <a:r>
                  <a:rPr lang="en-US" dirty="0">
                    <a:latin typeface="Times New Roman" pitchFamily="18" charset="0"/>
                    <a:cs typeface="Times New Roman" pitchFamily="18" charset="0"/>
                  </a:rPr>
                  <a:t> ASA  </a:t>
                </a:r>
              </a:p>
              <a:p>
                <a:r>
                  <a:rPr lang="en-US" dirty="0">
                    <a:latin typeface="Times New Roman" pitchFamily="18" charset="0"/>
                    <a:cs typeface="Times New Roman" pitchFamily="18" charset="0"/>
                  </a:rPr>
                  <a:t>        1g/138      =        X/180</a:t>
                </a:r>
              </a:p>
              <a:p>
                <a:r>
                  <a:rPr lang="en-US" dirty="0">
                    <a:latin typeface="Times New Roman" pitchFamily="18" charset="0"/>
                    <a:cs typeface="Times New Roman" pitchFamily="18" charset="0"/>
                  </a:rPr>
                  <a:t>∴ x= 1.3 g </a:t>
                </a:r>
              </a:p>
              <a:p>
                <a:r>
                  <a:rPr lang="en-US" dirty="0">
                    <a:latin typeface="Times New Roman" pitchFamily="18" charset="0"/>
                    <a:cs typeface="Times New Roman" pitchFamily="18" charset="0"/>
                  </a:rPr>
                  <a:t>Hence, Theoretical yield of ASA = 1.3g</a:t>
                </a:r>
              </a:p>
              <a:p>
                <a:r>
                  <a:rPr lang="en-US" dirty="0">
                    <a:latin typeface="Times New Roman" pitchFamily="18" charset="0"/>
                    <a:cs typeface="Times New Roman" pitchFamily="18" charset="0"/>
                  </a:rPr>
                  <a:t>Actual Practical yield =Y g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</a:rPr>
                        <m:t>% </m:t>
                      </m:r>
                      <m:r>
                        <a:rPr lang="en-US" i="1">
                          <a:latin typeface="Cambria Math"/>
                        </a:rPr>
                        <m:t>𝑦𝑖𝑒𝑙𝑑</m:t>
                      </m:r>
                      <m:r>
                        <a:rPr lang="en-US" i="1">
                          <a:latin typeface="Cambria Math"/>
                        </a:rPr>
                        <m:t> = </m:t>
                      </m:r>
                      <m:f>
                        <m:fPr>
                          <m:ctrlPr>
                            <a:rPr lang="en-US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𝑝𝑟𝑎𝑐𝑡𝑖𝑐𝑎𝑙</m:t>
                          </m:r>
                          <m:r>
                            <a:rPr lang="en-US" i="1">
                              <a:latin typeface="Cambria Math"/>
                            </a:rPr>
                            <m:t> </m:t>
                          </m:r>
                          <m:r>
                            <a:rPr lang="en-US" i="1">
                              <a:latin typeface="Cambria Math"/>
                            </a:rPr>
                            <m:t>𝑤𝑡</m:t>
                          </m:r>
                          <m:r>
                            <a:rPr lang="en-US" i="1">
                              <a:latin typeface="Cambria Math"/>
                            </a:rPr>
                            <m:t> </m:t>
                          </m:r>
                          <m:r>
                            <a:rPr lang="en-US" i="1">
                              <a:latin typeface="Cambria Math"/>
                            </a:rPr>
                            <m:t>𝑜𝑓</m:t>
                          </m:r>
                          <m:r>
                            <a:rPr lang="en-US" i="1">
                              <a:latin typeface="Cambria Math"/>
                            </a:rPr>
                            <m:t> </m:t>
                          </m:r>
                          <m:r>
                            <a:rPr lang="en-US" i="1">
                              <a:latin typeface="Cambria Math"/>
                            </a:rPr>
                            <m:t>𝑎𝑠𝑝𝑖𝑟𝑖𝑛</m:t>
                          </m:r>
                        </m:num>
                        <m:den>
                          <m:r>
                            <a:rPr lang="en-US" i="1">
                              <a:latin typeface="Cambria Math"/>
                            </a:rPr>
                            <m:t>𝑡</m:t>
                          </m:r>
                          <m:r>
                            <a:rPr lang="en-US" i="1">
                              <a:latin typeface="Cambria Math"/>
                            </a:rPr>
                            <m:t>h</m:t>
                          </m:r>
                          <m:r>
                            <a:rPr lang="en-US" i="1">
                              <a:latin typeface="Cambria Math"/>
                            </a:rPr>
                            <m:t>𝑒𝑜𝑟𝑒𝑡𝑖𝑐𝑎𝑙</m:t>
                          </m:r>
                          <m:r>
                            <a:rPr lang="en-US" i="1">
                              <a:latin typeface="Cambria Math"/>
                            </a:rPr>
                            <m:t> </m:t>
                          </m:r>
                          <m:r>
                            <a:rPr lang="en-US" i="1">
                              <a:latin typeface="Cambria Math"/>
                            </a:rPr>
                            <m:t>𝑤𝑡</m:t>
                          </m:r>
                        </m:den>
                      </m:f>
                      <m:r>
                        <a:rPr lang="en-US" i="1">
                          <a:latin typeface="Cambria Math"/>
                        </a:rPr>
                        <m:t>×</m:t>
                      </m:r>
                      <m:r>
                        <a:rPr lang="en-US" i="1">
                          <a:latin typeface="Cambria Math"/>
                        </a:rPr>
                        <m:t>100</m:t>
                      </m:r>
                    </m:oMath>
                  </m:oMathPara>
                </a14:m>
                <a:endParaRPr lang="en-US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dirty="0">
                    <a:latin typeface="Times New Roman" pitchFamily="18" charset="0"/>
                    <a:cs typeface="Times New Roman" pitchFamily="18" charset="0"/>
                  </a:rPr>
                  <a:t>=Y/ 1.3 × 100 = Z %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220" y="1600200"/>
                <a:ext cx="8458200" cy="3111942"/>
              </a:xfrm>
              <a:prstGeom prst="rect">
                <a:avLst/>
              </a:prstGeom>
              <a:blipFill rotWithShape="1">
                <a:blip r:embed="rId2"/>
                <a:stretch>
                  <a:fillRect l="-576" t="-9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04104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609600" y="381000"/>
                <a:ext cx="7772400" cy="489364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endParaRPr lang="en-US" sz="3200" b="1" dirty="0">
                  <a:solidFill>
                    <a:prstClr val="black"/>
                  </a:solidFill>
                </a:endParaRPr>
              </a:p>
              <a:p>
                <a:pPr algn="ctr"/>
                <a:r>
                  <a:rPr lang="en-US" sz="3200" b="1" dirty="0">
                    <a:solidFill>
                      <a:prstClr val="black"/>
                    </a:solidFill>
                  </a:rPr>
                  <a:t>Preparation of aspirin</a:t>
                </a:r>
              </a:p>
              <a:p>
                <a:pPr algn="ctr"/>
                <a:r>
                  <a:rPr lang="en-US" sz="3200" b="1" dirty="0">
                    <a:solidFill>
                      <a:prstClr val="black"/>
                    </a:solidFill>
                  </a:rPr>
                  <a:t> </a:t>
                </a:r>
              </a:p>
              <a:p>
                <a:pPr algn="just"/>
                <a:r>
                  <a:rPr lang="en-US" sz="2400" dirty="0">
                    <a:solidFill>
                      <a:prstClr val="black"/>
                    </a:solidFill>
                  </a:rPr>
                  <a:t>     It is 2-acetyl salicylic acid or 2-acetoxy benzoic acid. Molecular formula is C</a:t>
                </a:r>
                <a:r>
                  <a:rPr lang="en-US" sz="2400" baseline="-25000" dirty="0">
                    <a:solidFill>
                      <a:prstClr val="black"/>
                    </a:solidFill>
                  </a:rPr>
                  <a:t>9</a:t>
                </a:r>
                <a:r>
                  <a:rPr lang="en-US" sz="2400" dirty="0">
                    <a:solidFill>
                      <a:prstClr val="black"/>
                    </a:solidFill>
                  </a:rPr>
                  <a:t>H</a:t>
                </a:r>
                <a:r>
                  <a:rPr lang="en-US" sz="2400" baseline="-25000" dirty="0">
                    <a:solidFill>
                      <a:prstClr val="black"/>
                    </a:solidFill>
                  </a:rPr>
                  <a:t>8</a:t>
                </a:r>
                <a:r>
                  <a:rPr lang="en-US" sz="2400" dirty="0">
                    <a:solidFill>
                      <a:prstClr val="black"/>
                    </a:solidFill>
                  </a:rPr>
                  <a:t>O</a:t>
                </a:r>
                <a:r>
                  <a:rPr lang="en-US" sz="2400" baseline="-25000" dirty="0">
                    <a:solidFill>
                      <a:prstClr val="black"/>
                    </a:solidFill>
                  </a:rPr>
                  <a:t>4</a:t>
                </a:r>
                <a:r>
                  <a:rPr lang="en-US" sz="2400" dirty="0">
                    <a:solidFill>
                      <a:prstClr val="black"/>
                    </a:solidFill>
                  </a:rPr>
                  <a:t>, M </a:t>
                </a:r>
                <a:r>
                  <a:rPr lang="en-US" sz="2400" dirty="0" err="1">
                    <a:solidFill>
                      <a:prstClr val="black"/>
                    </a:solidFill>
                  </a:rPr>
                  <a:t>wt</a:t>
                </a:r>
                <a:r>
                  <a:rPr lang="en-US" sz="2400" dirty="0">
                    <a:solidFill>
                      <a:prstClr val="black"/>
                    </a:solidFill>
                  </a:rPr>
                  <a:t> is 180.15.</a:t>
                </a:r>
              </a:p>
              <a:p>
                <a:pPr algn="just"/>
                <a:r>
                  <a:rPr lang="en-US" sz="2400" b="1" dirty="0">
                    <a:solidFill>
                      <a:prstClr val="black"/>
                    </a:solidFill>
                  </a:rPr>
                  <a:t>Characteristics:</a:t>
                </a:r>
              </a:p>
              <a:p>
                <a:pPr algn="just"/>
                <a:r>
                  <a:rPr lang="en-US" sz="2400" dirty="0">
                    <a:solidFill>
                      <a:prstClr val="black"/>
                    </a:solidFill>
                  </a:rPr>
                  <a:t>    It is colorless crystals or white crystalline powder , odorless with slightly acid taste.</a:t>
                </a:r>
              </a:p>
              <a:p>
                <a:pPr algn="just"/>
                <a:r>
                  <a:rPr lang="en-US" sz="2400" b="1" dirty="0">
                    <a:solidFill>
                      <a:prstClr val="black"/>
                    </a:solidFill>
                  </a:rPr>
                  <a:t>Solubility:</a:t>
                </a:r>
              </a:p>
              <a:p>
                <a:pPr algn="just"/>
                <a:r>
                  <a:rPr lang="en-US" sz="2400" dirty="0">
                    <a:solidFill>
                      <a:prstClr val="black"/>
                    </a:solidFill>
                  </a:rPr>
                  <a:t>    It is slightly soluble in water (1:300) at 25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prstClr val="black"/>
                        </a:solidFill>
                        <a:latin typeface="Cambria Math"/>
                      </a:rPr>
                      <m:t>℃</m:t>
                    </m:r>
                  </m:oMath>
                </a14:m>
                <a:r>
                  <a:rPr lang="en-US" sz="2400" dirty="0">
                    <a:solidFill>
                      <a:prstClr val="black"/>
                    </a:solidFill>
                  </a:rPr>
                  <a:t> , (1:100) at 37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prstClr val="black"/>
                        </a:solidFill>
                        <a:latin typeface="Cambria Math"/>
                      </a:rPr>
                      <m:t>℃</m:t>
                    </m:r>
                  </m:oMath>
                </a14:m>
                <a:r>
                  <a:rPr lang="en-US" sz="2400" dirty="0">
                    <a:solidFill>
                      <a:prstClr val="black"/>
                    </a:solidFill>
                  </a:rPr>
                  <a:t> more soluble in organic solvent, e.g. ether , ethanol, chloroform, ….. etc.</a:t>
                </a: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381000"/>
                <a:ext cx="7772400" cy="4893647"/>
              </a:xfrm>
              <a:prstGeom prst="rect">
                <a:avLst/>
              </a:prstGeom>
              <a:blipFill rotWithShape="1">
                <a:blip r:embed="rId2"/>
                <a:stretch>
                  <a:fillRect l="-1176" r="-1176" b="-1870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87785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33400" y="533400"/>
            <a:ext cx="8382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/>
              <a:t>Stability:</a:t>
            </a:r>
          </a:p>
          <a:p>
            <a:pPr algn="just"/>
            <a:r>
              <a:rPr lang="en-US" sz="2400" dirty="0"/>
              <a:t>   In the form of crystals or powder, ASA is stable in dry air , but in contact with moisture, it degrades by hydrolysis to both SA and acetic acid (</a:t>
            </a:r>
            <a:r>
              <a:rPr lang="en-US" sz="2400" dirty="0" err="1"/>
              <a:t>HAc</a:t>
            </a:r>
            <a:r>
              <a:rPr lang="en-US" sz="2400" dirty="0"/>
              <a:t>), through base catalysis of the attack of water molecule by carboxylate anion.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5968054"/>
              </p:ext>
            </p:extLst>
          </p:nvPr>
        </p:nvGraphicFramePr>
        <p:xfrm>
          <a:off x="762000" y="2438400"/>
          <a:ext cx="7306028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CS ChemDraw Drawing" r:id="rId3" imgW="5193362" imgH="1029903" progId="ChemDraw.Document.6.0">
                  <p:embed/>
                </p:oleObj>
              </mc:Choice>
              <mc:Fallback>
                <p:oleObj name="CS ChemDraw Drawing" r:id="rId3" imgW="5193362" imgH="1029903" progId="ChemDraw.Document.6.0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438400"/>
                        <a:ext cx="7306028" cy="14478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304800" y="4036368"/>
            <a:ext cx="196079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ar-IQ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+mj-cs"/>
              </a:rPr>
              <a:t>   Mechanism:</a:t>
            </a:r>
            <a:endParaRPr kumimoji="0" lang="en-US" altLang="ar-IQ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+mj-cs"/>
            </a:endParaRP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3657905"/>
              </p:ext>
            </p:extLst>
          </p:nvPr>
        </p:nvGraphicFramePr>
        <p:xfrm>
          <a:off x="533400" y="4572000"/>
          <a:ext cx="7620000" cy="20255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CS ChemDraw Drawing" r:id="rId5" imgW="6619997" imgH="1764503" progId="ChemDraw.Document.6.0">
                  <p:embed/>
                </p:oleObj>
              </mc:Choice>
              <mc:Fallback>
                <p:oleObj name="CS ChemDraw Drawing" r:id="rId5" imgW="6619997" imgH="1764503" progId="ChemDraw.Document.6.0">
                  <p:embed/>
                  <p:pic>
                    <p:nvPicPr>
                      <p:cNvPr id="11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4572000"/>
                        <a:ext cx="7620000" cy="202557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222396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762000" y="1676400"/>
                <a:ext cx="7848600" cy="267765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sz="2400" dirty="0"/>
                  <a:t>   Extensive decomposition of aspirin tablets is easily recognized by the odor of acetic acid , partially degraded aspirin tablets are sometimes seen with needles SA on their surface, a result of sublimation of SA.</a:t>
                </a:r>
              </a:p>
              <a:p>
                <a:pPr algn="just"/>
                <a:r>
                  <a:rPr lang="en-US" sz="2400" dirty="0"/>
                  <a:t>   The melting point of ASA is not a reliable indicator of its purity because it partly decomposes on heating                (137-143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℃</m:t>
                    </m:r>
                  </m:oMath>
                </a14:m>
                <a:r>
                  <a:rPr lang="en-US" sz="2400" dirty="0"/>
                  <a:t> ).</a:t>
                </a:r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1676400"/>
                <a:ext cx="7848600" cy="2677656"/>
              </a:xfrm>
              <a:prstGeom prst="rect">
                <a:avLst/>
              </a:prstGeom>
              <a:blipFill rotWithShape="1">
                <a:blip r:embed="rId2"/>
                <a:stretch>
                  <a:fillRect l="-1165" t="-1822" r="-1087" b="-4328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005961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8200" y="685800"/>
            <a:ext cx="7848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Synthesis of aspirin:</a:t>
            </a:r>
          </a:p>
          <a:p>
            <a:r>
              <a:rPr lang="en-US" sz="2400" b="1" dirty="0"/>
              <a:t>Method 1: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4245295"/>
              </p:ext>
            </p:extLst>
          </p:nvPr>
        </p:nvGraphicFramePr>
        <p:xfrm>
          <a:off x="762000" y="2286000"/>
          <a:ext cx="7924800" cy="21209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CS ChemDraw Drawing" r:id="rId3" imgW="5778481" imgH="1546587" progId="ChemDraw.Document.6.0">
                  <p:embed/>
                </p:oleObj>
              </mc:Choice>
              <mc:Fallback>
                <p:oleObj name="CS ChemDraw Drawing" r:id="rId3" imgW="5778481" imgH="1546587" progId="ChemDraw.Document.6.0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286000"/>
                        <a:ext cx="7924800" cy="212092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425195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457201"/>
            <a:ext cx="8305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Mechanism of reaction:</a:t>
            </a:r>
          </a:p>
          <a:p>
            <a:pPr lvl="0"/>
            <a:r>
              <a:rPr lang="en-US" sz="2400" dirty="0"/>
              <a:t>1- Protonation of the oxygen of carbonyl group: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pic>
        <p:nvPicPr>
          <p:cNvPr id="3125" name="Picture 5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2267" y="1676400"/>
            <a:ext cx="7115175" cy="451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298830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838200"/>
            <a:ext cx="8001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dirty="0"/>
              <a:t>2- Protonation of central oxygen to give </a:t>
            </a:r>
            <a:r>
              <a:rPr lang="en-US" sz="2400" dirty="0" err="1"/>
              <a:t>oxonium</a:t>
            </a:r>
            <a:r>
              <a:rPr lang="en-US" sz="2400" dirty="0"/>
              <a:t> ion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pic>
        <p:nvPicPr>
          <p:cNvPr id="4150" name="Picture 54" descr="C:\Users\noor\Desktop\Me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314890"/>
            <a:ext cx="7555673" cy="5009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33933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533400"/>
            <a:ext cx="46240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/>
              <a:t>Method 2:</a:t>
            </a: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IQ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7264336"/>
              </p:ext>
            </p:extLst>
          </p:nvPr>
        </p:nvGraphicFramePr>
        <p:xfrm>
          <a:off x="292158" y="1447800"/>
          <a:ext cx="8559683" cy="335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CS ChemDraw Drawing" r:id="rId3" imgW="5658320" imgH="2218431" progId="ChemDraw.Document.6.0">
                  <p:embed/>
                </p:oleObj>
              </mc:Choice>
              <mc:Fallback>
                <p:oleObj name="CS ChemDraw Drawing" r:id="rId3" imgW="5658320" imgH="2218431" progId="ChemDraw.Document.6.0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158" y="1447800"/>
                        <a:ext cx="8559683" cy="33528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552318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990601"/>
            <a:ext cx="7924800" cy="54459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680609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2250</TotalTime>
  <Words>588</Words>
  <Application>Microsoft Office PowerPoint</Application>
  <PresentationFormat>On-screen Show (4:3)</PresentationFormat>
  <Paragraphs>50</Paragraphs>
  <Slides>13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Waveform</vt:lpstr>
      <vt:lpstr>CS ChemDraw Drawing</vt:lpstr>
      <vt:lpstr>Synthesis of Aspirin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niqt</dc:creator>
  <cp:lastModifiedBy>Maher</cp:lastModifiedBy>
  <cp:revision>54</cp:revision>
  <dcterms:created xsi:type="dcterms:W3CDTF">2006-08-16T00:00:00Z</dcterms:created>
  <dcterms:modified xsi:type="dcterms:W3CDTF">2023-10-12T09:42:54Z</dcterms:modified>
</cp:coreProperties>
</file>