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79" d="100"/>
          <a:sy n="79" d="100"/>
        </p:scale>
        <p:origin x="-8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By </a:t>
            </a:r>
          </a:p>
          <a:p>
            <a:pPr marL="0" indent="0" algn="ctr">
              <a:buNone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Msc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Hussien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Ali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Karim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of Aspirin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7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Notes:</a:t>
            </a:r>
          </a:p>
          <a:p>
            <a:pPr algn="just"/>
            <a:r>
              <a:rPr lang="en-US" sz="2400" dirty="0"/>
              <a:t>   Method 1 is used mostly because acetic anhydride is cheap, readily available, easily handled and doesn't form corrosive </a:t>
            </a:r>
            <a:r>
              <a:rPr lang="en-US" sz="2400" dirty="0" err="1"/>
              <a:t>HCl</a:t>
            </a:r>
            <a:r>
              <a:rPr lang="en-US" sz="2400" dirty="0"/>
              <a:t> gas.</a:t>
            </a:r>
          </a:p>
          <a:p>
            <a:pPr algn="just"/>
            <a:r>
              <a:rPr lang="en-US" sz="2400" dirty="0"/>
              <a:t>  The reaction of acetylation is in the following order: </a:t>
            </a:r>
          </a:p>
          <a:p>
            <a:pPr algn="just"/>
            <a:r>
              <a:rPr lang="en-US" sz="2400" dirty="0"/>
              <a:t>     Acetyl chloride &gt; acetic anhydride &gt; acetic acid</a:t>
            </a:r>
          </a:p>
          <a:p>
            <a:pPr algn="just"/>
            <a:r>
              <a:rPr lang="en-US" sz="2400" dirty="0"/>
              <a:t>On the other hand, acetylation of SA using acetyl  chloride is very vigorous and will produce </a:t>
            </a:r>
            <a:r>
              <a:rPr lang="en-US" sz="2400" dirty="0" err="1"/>
              <a:t>HCl</a:t>
            </a:r>
            <a:r>
              <a:rPr lang="en-US" sz="2400" dirty="0"/>
              <a:t> gas which is corrosive to the respiratory tract.</a:t>
            </a:r>
          </a:p>
          <a:p>
            <a:pPr algn="just"/>
            <a:r>
              <a:rPr lang="en-US" sz="2400" dirty="0"/>
              <a:t>In this method, pyridine base is used because the unshared pair of electrons on the N will react with </a:t>
            </a:r>
            <a:r>
              <a:rPr lang="en-US" sz="2400" dirty="0" err="1"/>
              <a:t>HCl</a:t>
            </a:r>
            <a:r>
              <a:rPr lang="en-US" sz="2400" dirty="0"/>
              <a:t> and form pyridine chloride. On the other hand , pyridine base is </a:t>
            </a:r>
            <a:r>
              <a:rPr lang="en-US" sz="2400" dirty="0" err="1"/>
              <a:t>teratogenic</a:t>
            </a:r>
            <a:r>
              <a:rPr lang="en-US" sz="2400" dirty="0"/>
              <a:t> agent and air pollutant; therefore, we avoid this method of preparation.</a:t>
            </a:r>
          </a:p>
        </p:txBody>
      </p:sp>
    </p:spTree>
    <p:extLst>
      <p:ext uri="{BB962C8B-B14F-4D97-AF65-F5344CB8AC3E}">
        <p14:creationId xmlns:p14="http://schemas.microsoft.com/office/powerpoint/2010/main" val="3866349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0434" y="1295400"/>
            <a:ext cx="81534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Procedure :</a:t>
            </a:r>
          </a:p>
          <a:p>
            <a:pPr lvl="0"/>
            <a:r>
              <a:rPr lang="en-US" sz="2800" b="1" dirty="0"/>
              <a:t>1- Place </a:t>
            </a:r>
            <a:r>
              <a:rPr lang="en-US" sz="2800" b="1" dirty="0" smtClean="0"/>
              <a:t>0.5g </a:t>
            </a:r>
            <a:r>
              <a:rPr lang="en-US" sz="2800" b="1" dirty="0"/>
              <a:t>of SA into a dry small flask.</a:t>
            </a:r>
          </a:p>
          <a:p>
            <a:pPr lvl="0"/>
            <a:r>
              <a:rPr lang="en-US" sz="2800" b="1" dirty="0"/>
              <a:t>2- Add 2 ml of acetic </a:t>
            </a:r>
            <a:r>
              <a:rPr lang="en-US" sz="2800" b="1" dirty="0" smtClean="0"/>
              <a:t>acid</a:t>
            </a:r>
            <a:r>
              <a:rPr lang="en-US" sz="2800" b="1" dirty="0" smtClean="0"/>
              <a:t> .</a:t>
            </a:r>
            <a:endParaRPr lang="en-US" sz="2800" b="1" dirty="0"/>
          </a:p>
          <a:p>
            <a:pPr lvl="0"/>
            <a:r>
              <a:rPr lang="en-US" sz="2800" b="1" dirty="0"/>
              <a:t>3- Add 1-2drops of conc. H</a:t>
            </a:r>
            <a:r>
              <a:rPr lang="en-US" sz="2800" b="1" baseline="-25000" dirty="0"/>
              <a:t>2</a:t>
            </a:r>
            <a:r>
              <a:rPr lang="en-US" sz="2800" b="1" dirty="0"/>
              <a:t>SO</a:t>
            </a:r>
            <a:r>
              <a:rPr lang="en-US" sz="2800" b="1" baseline="-25000" dirty="0"/>
              <a:t>4</a:t>
            </a:r>
            <a:r>
              <a:rPr lang="en-US" sz="2800" b="1" dirty="0"/>
              <a:t> , cautiously.</a:t>
            </a:r>
          </a:p>
          <a:p>
            <a:pPr lvl="0"/>
            <a:r>
              <a:rPr lang="en-US" sz="2800" b="1" dirty="0"/>
              <a:t>4- Put </a:t>
            </a:r>
            <a:r>
              <a:rPr lang="en-US" sz="2800" b="1" dirty="0" smtClean="0"/>
              <a:t>on heater stirrer</a:t>
            </a:r>
            <a:r>
              <a:rPr lang="en-US" sz="2800" b="1" dirty="0" smtClean="0"/>
              <a:t> </a:t>
            </a:r>
            <a:r>
              <a:rPr lang="en-US" sz="2800" b="1" dirty="0"/>
              <a:t>with stirring until SA crystals get into solution.</a:t>
            </a:r>
          </a:p>
          <a:p>
            <a:pPr lvl="0"/>
            <a:r>
              <a:rPr lang="en-US" sz="2800" b="1" dirty="0"/>
              <a:t>5- Cool , white crystals of aspirin will appear.</a:t>
            </a:r>
          </a:p>
          <a:p>
            <a:pPr lvl="0"/>
            <a:r>
              <a:rPr lang="en-US" sz="2800" b="1" dirty="0"/>
              <a:t>6- Add little water then filter.</a:t>
            </a:r>
          </a:p>
        </p:txBody>
      </p:sp>
    </p:spTree>
    <p:extLst>
      <p:ext uri="{BB962C8B-B14F-4D97-AF65-F5344CB8AC3E}">
        <p14:creationId xmlns:p14="http://schemas.microsoft.com/office/powerpoint/2010/main" val="3175691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331416"/>
            <a:ext cx="8153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Notes:</a:t>
            </a:r>
          </a:p>
          <a:p>
            <a:pPr lvl="0"/>
            <a:r>
              <a:rPr lang="en-US" sz="2400" dirty="0"/>
              <a:t>1- If crystals of ASA remain in the reaction flask, use a little filtrate to wash them into the funnel.</a:t>
            </a:r>
          </a:p>
          <a:p>
            <a:pPr lvl="0"/>
            <a:r>
              <a:rPr lang="en-US" sz="2400" dirty="0"/>
              <a:t>2- Acetic anhydride ( an effective acetylating agent ) will be used to convert SA to ASA and to serve as a solvent for the reaction.</a:t>
            </a:r>
          </a:p>
          <a:p>
            <a:pPr lvl="0"/>
            <a:r>
              <a:rPr lang="en-US" sz="2400" dirty="0"/>
              <a:t>3- If crystals of ASA didn't appear after cooling , water is added to destroy the excess acetic anhydride ( converting it to water – soluble acetic acid ).</a:t>
            </a:r>
          </a:p>
          <a:p>
            <a:pPr lvl="0"/>
            <a:r>
              <a:rPr lang="en-US" sz="2400" dirty="0"/>
              <a:t>4- Acetic acid is not added because it enhances the hydrolysis of ASA .</a:t>
            </a:r>
          </a:p>
          <a:p>
            <a:r>
              <a:rPr lang="en-US" sz="2400" dirty="0"/>
              <a:t>The same is in case of adding excess conc. H</a:t>
            </a:r>
            <a:r>
              <a:rPr lang="en-US" sz="2400" baseline="-25000" dirty="0"/>
              <a:t>2</a:t>
            </a:r>
            <a:r>
              <a:rPr lang="en-US" sz="2400" dirty="0"/>
              <a:t>SO</a:t>
            </a:r>
            <a:r>
              <a:rPr lang="en-US" sz="2400" baseline="-25000" dirty="0"/>
              <a:t>4</a:t>
            </a:r>
            <a:r>
              <a:rPr lang="en-US" sz="2400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236555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84220" y="1600200"/>
                <a:ext cx="8458200" cy="31119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>
                    <a:latin typeface="Algerian" pitchFamily="82" charset="0"/>
                  </a:rPr>
                  <a:t>Calculation of % of yield:</a:t>
                </a:r>
              </a:p>
              <a:p>
                <a:endParaRPr lang="en-US" b="1" dirty="0"/>
              </a:p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  1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mol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S.A.                      1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mol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ASA  </a:t>
                </a:r>
              </a:p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       1g/138      =        X/180</a:t>
                </a:r>
              </a:p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∴ x= 1.3 g </a:t>
                </a:r>
              </a:p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Hence, Theoretical yield of ASA = 1.3g</a:t>
                </a:r>
              </a:p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Actual Practical yield =Y g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% </m:t>
                      </m:r>
                      <m:r>
                        <a:rPr lang="en-US" i="1">
                          <a:latin typeface="Cambria Math"/>
                        </a:rPr>
                        <m:t>𝑦𝑖𝑒𝑙𝑑</m:t>
                      </m:r>
                      <m:r>
                        <a:rPr lang="en-US" i="1">
                          <a:latin typeface="Cambria Math"/>
                        </a:rPr>
                        <m:t> =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𝑝𝑟𝑎𝑐𝑡𝑖𝑐𝑎𝑙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𝑤𝑡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𝑜𝑓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𝑎𝑠𝑝𝑖𝑟𝑖𝑛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</a:rPr>
                            <m:t>𝑒𝑜𝑟𝑒𝑡𝑖𝑐𝑎𝑙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𝑤𝑡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×</m:t>
                      </m:r>
                      <m:r>
                        <a:rPr lang="en-US" i="1">
                          <a:latin typeface="Cambria Math"/>
                        </a:rPr>
                        <m:t>100</m:t>
                      </m:r>
                    </m:oMath>
                  </m:oMathPara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=Y/ 1.3 × 100 = Z %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20" y="1600200"/>
                <a:ext cx="8458200" cy="3111942"/>
              </a:xfrm>
              <a:prstGeom prst="rect">
                <a:avLst/>
              </a:prstGeom>
              <a:blipFill rotWithShape="1">
                <a:blip r:embed="rId2"/>
                <a:stretch>
                  <a:fillRect l="-576" t="-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410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09600" y="381000"/>
                <a:ext cx="7772400" cy="48936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en-US" sz="3200" b="1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b="1" dirty="0">
                    <a:solidFill>
                      <a:prstClr val="black"/>
                    </a:solidFill>
                  </a:rPr>
                  <a:t>Preparation of aspirin</a:t>
                </a:r>
              </a:p>
              <a:p>
                <a:pPr algn="ctr"/>
                <a:r>
                  <a:rPr lang="en-US" sz="3200" b="1" dirty="0">
                    <a:solidFill>
                      <a:prstClr val="black"/>
                    </a:solidFill>
                  </a:rPr>
                  <a:t> </a:t>
                </a:r>
              </a:p>
              <a:p>
                <a:pPr algn="just"/>
                <a:r>
                  <a:rPr lang="en-US" sz="2400" dirty="0">
                    <a:solidFill>
                      <a:prstClr val="black"/>
                    </a:solidFill>
                  </a:rPr>
                  <a:t>     It is 2-acetyl salicylic acid or 2-acetoxy benzoic acid. Molecular formula is C</a:t>
                </a:r>
                <a:r>
                  <a:rPr lang="en-US" sz="2400" baseline="-25000" dirty="0">
                    <a:solidFill>
                      <a:prstClr val="black"/>
                    </a:solidFill>
                  </a:rPr>
                  <a:t>9</a:t>
                </a:r>
                <a:r>
                  <a:rPr lang="en-US" sz="2400" dirty="0">
                    <a:solidFill>
                      <a:prstClr val="black"/>
                    </a:solidFill>
                  </a:rPr>
                  <a:t>H</a:t>
                </a:r>
                <a:r>
                  <a:rPr lang="en-US" sz="2400" baseline="-25000" dirty="0">
                    <a:solidFill>
                      <a:prstClr val="black"/>
                    </a:solidFill>
                  </a:rPr>
                  <a:t>8</a:t>
                </a:r>
                <a:r>
                  <a:rPr lang="en-US" sz="2400" dirty="0">
                    <a:solidFill>
                      <a:prstClr val="black"/>
                    </a:solidFill>
                  </a:rPr>
                  <a:t>O</a:t>
                </a:r>
                <a:r>
                  <a:rPr lang="en-US" sz="2400" baseline="-25000" dirty="0">
                    <a:solidFill>
                      <a:prstClr val="black"/>
                    </a:solidFill>
                  </a:rPr>
                  <a:t>4</a:t>
                </a:r>
                <a:r>
                  <a:rPr lang="en-US" sz="2400" dirty="0">
                    <a:solidFill>
                      <a:prstClr val="black"/>
                    </a:solidFill>
                  </a:rPr>
                  <a:t>, M </a:t>
                </a:r>
                <a:r>
                  <a:rPr lang="en-US" sz="2400" dirty="0" err="1">
                    <a:solidFill>
                      <a:prstClr val="black"/>
                    </a:solidFill>
                  </a:rPr>
                  <a:t>wt</a:t>
                </a:r>
                <a:r>
                  <a:rPr lang="en-US" sz="2400" dirty="0">
                    <a:solidFill>
                      <a:prstClr val="black"/>
                    </a:solidFill>
                  </a:rPr>
                  <a:t> is 180.15.</a:t>
                </a:r>
              </a:p>
              <a:p>
                <a:pPr algn="just"/>
                <a:r>
                  <a:rPr lang="en-US" sz="2400" b="1" dirty="0">
                    <a:solidFill>
                      <a:prstClr val="black"/>
                    </a:solidFill>
                  </a:rPr>
                  <a:t>Characteristics:</a:t>
                </a:r>
              </a:p>
              <a:p>
                <a:pPr algn="just"/>
                <a:r>
                  <a:rPr lang="en-US" sz="2400" dirty="0">
                    <a:solidFill>
                      <a:prstClr val="black"/>
                    </a:solidFill>
                  </a:rPr>
                  <a:t>    It is colorless crystals or white crystalline powder , odorless with slightly acid taste.</a:t>
                </a:r>
              </a:p>
              <a:p>
                <a:pPr algn="just"/>
                <a:r>
                  <a:rPr lang="en-US" sz="2400" b="1" dirty="0">
                    <a:solidFill>
                      <a:prstClr val="black"/>
                    </a:solidFill>
                  </a:rPr>
                  <a:t>Solubility:</a:t>
                </a:r>
              </a:p>
              <a:p>
                <a:pPr algn="just"/>
                <a:r>
                  <a:rPr lang="en-US" sz="2400" dirty="0">
                    <a:solidFill>
                      <a:prstClr val="black"/>
                    </a:solidFill>
                  </a:rPr>
                  <a:t>    It is slightly soluble in water (1:300) at 25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℃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, (1:100) at 37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℃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more soluble in organic solvent, e.g. ether , ethanol, chloroform, ….. etc.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81000"/>
                <a:ext cx="7772400" cy="4893647"/>
              </a:xfrm>
              <a:prstGeom prst="rect">
                <a:avLst/>
              </a:prstGeom>
              <a:blipFill rotWithShape="1">
                <a:blip r:embed="rId2"/>
                <a:stretch>
                  <a:fillRect l="-1176" r="-1176" b="-187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778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5334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Stability:</a:t>
            </a:r>
          </a:p>
          <a:p>
            <a:pPr algn="just"/>
            <a:r>
              <a:rPr lang="en-US" sz="2400" dirty="0"/>
              <a:t>   In the form of crystals or powder, ASA is stable in dry air , but in contact with moisture, it degrades by hydrolysis to both SA and acetic acid (</a:t>
            </a:r>
            <a:r>
              <a:rPr lang="en-US" sz="2400" dirty="0" err="1"/>
              <a:t>HAc</a:t>
            </a:r>
            <a:r>
              <a:rPr lang="en-US" sz="2400" dirty="0"/>
              <a:t>), through base catalysis of the attack of water molecule by carboxylate anion.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968054"/>
              </p:ext>
            </p:extLst>
          </p:nvPr>
        </p:nvGraphicFramePr>
        <p:xfrm>
          <a:off x="762000" y="2438400"/>
          <a:ext cx="730602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S ChemDraw Drawing" r:id="rId3" imgW="5193362" imgH="1029903" progId="ChemDraw.Document.6.0">
                  <p:embed/>
                </p:oleObj>
              </mc:Choice>
              <mc:Fallback>
                <p:oleObj name="CS ChemDraw Drawing" r:id="rId3" imgW="5193362" imgH="1029903" progId="ChemDraw.Document.6.0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7306028" cy="1447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04800" y="4036368"/>
            <a:ext cx="1960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  Mechanism:</a:t>
            </a:r>
            <a:endParaRPr kumimoji="0" lang="en-US" altLang="ar-IQ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657905"/>
              </p:ext>
            </p:extLst>
          </p:nvPr>
        </p:nvGraphicFramePr>
        <p:xfrm>
          <a:off x="533400" y="4572000"/>
          <a:ext cx="7620000" cy="2025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S ChemDraw Drawing" r:id="rId5" imgW="6619997" imgH="1764503" progId="ChemDraw.Document.6.0">
                  <p:embed/>
                </p:oleObj>
              </mc:Choice>
              <mc:Fallback>
                <p:oleObj name="CS ChemDraw Drawing" r:id="rId5" imgW="6619997" imgH="1764503" progId="ChemDraw.Document.6.0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0"/>
                        <a:ext cx="7620000" cy="20255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223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62000" y="1676400"/>
                <a:ext cx="7848600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400" dirty="0"/>
                  <a:t>   Extensive decomposition of aspirin tablets is easily recognized by the odor of acetic acid , partially degraded aspirin tablets are sometimes seen with needles SA on their surface, a result of sublimation of SA.</a:t>
                </a:r>
              </a:p>
              <a:p>
                <a:pPr algn="just"/>
                <a:r>
                  <a:rPr lang="en-US" sz="2400" dirty="0"/>
                  <a:t>   The melting point of ASA is not a reliable indicator of its purity because it partly decomposes on heating                (137-143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℃</m:t>
                    </m:r>
                  </m:oMath>
                </a14:m>
                <a:r>
                  <a:rPr lang="en-US" sz="2400" dirty="0"/>
                  <a:t> ).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676400"/>
                <a:ext cx="7848600" cy="2677656"/>
              </a:xfrm>
              <a:prstGeom prst="rect">
                <a:avLst/>
              </a:prstGeom>
              <a:blipFill rotWithShape="1">
                <a:blip r:embed="rId2"/>
                <a:stretch>
                  <a:fillRect l="-1165" t="-1822" r="-1087" b="-432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0596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858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Synthesis of aspirin:</a:t>
            </a:r>
          </a:p>
          <a:p>
            <a:r>
              <a:rPr lang="en-US" sz="2400" b="1" dirty="0"/>
              <a:t>Method 1: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245295"/>
              </p:ext>
            </p:extLst>
          </p:nvPr>
        </p:nvGraphicFramePr>
        <p:xfrm>
          <a:off x="762000" y="2286000"/>
          <a:ext cx="7924800" cy="2120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S ChemDraw Drawing" r:id="rId3" imgW="5778481" imgH="1546587" progId="ChemDraw.Document.6.0">
                  <p:embed/>
                </p:oleObj>
              </mc:Choice>
              <mc:Fallback>
                <p:oleObj name="CS ChemDraw Drawing" r:id="rId3" imgW="5778481" imgH="1546587" progId="ChemDraw.Document.6.0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86000"/>
                        <a:ext cx="7924800" cy="21209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251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1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Mechanism of reaction:</a:t>
            </a:r>
          </a:p>
          <a:p>
            <a:pPr lvl="0"/>
            <a:r>
              <a:rPr lang="en-US" sz="2400" dirty="0"/>
              <a:t>1- Protonation of the oxygen of carbonyl group: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125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67" y="1676400"/>
            <a:ext cx="7115175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883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382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2- Protonation of central oxygen to give </a:t>
            </a:r>
            <a:r>
              <a:rPr lang="en-US" sz="2400" dirty="0" err="1"/>
              <a:t>oxonium</a:t>
            </a:r>
            <a:r>
              <a:rPr lang="en-US" sz="2400" dirty="0"/>
              <a:t> 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4150" name="Picture 54" descr="C:\Users\noor\Desktop\M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14890"/>
            <a:ext cx="7555673" cy="50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393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4624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Method 2: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264336"/>
              </p:ext>
            </p:extLst>
          </p:nvPr>
        </p:nvGraphicFramePr>
        <p:xfrm>
          <a:off x="292158" y="1447800"/>
          <a:ext cx="8559683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S ChemDraw Drawing" r:id="rId3" imgW="5658320" imgH="2218431" progId="ChemDraw.Document.6.0">
                  <p:embed/>
                </p:oleObj>
              </mc:Choice>
              <mc:Fallback>
                <p:oleObj name="CS ChemDraw Drawing" r:id="rId3" imgW="5658320" imgH="2218431" progId="ChemDraw.Document.6.0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58" y="1447800"/>
                        <a:ext cx="8559683" cy="3352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231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1"/>
            <a:ext cx="7924800" cy="5445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8060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2250</TotalTime>
  <Words>588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Waveform</vt:lpstr>
      <vt:lpstr>CS ChemDraw Drawing</vt:lpstr>
      <vt:lpstr>Synthesis of Aspirin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niqt</dc:creator>
  <cp:lastModifiedBy>Maher</cp:lastModifiedBy>
  <cp:revision>54</cp:revision>
  <dcterms:created xsi:type="dcterms:W3CDTF">2006-08-16T00:00:00Z</dcterms:created>
  <dcterms:modified xsi:type="dcterms:W3CDTF">2023-10-12T09:42:54Z</dcterms:modified>
</cp:coreProperties>
</file>