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80" r:id="rId23"/>
    <p:sldId id="28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B1F2-A7C2-4C6F-8466-5F6771CB9DC5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2C64-AF74-4B30-98AA-B275B8A49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71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B1F2-A7C2-4C6F-8466-5F6771CB9DC5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2C64-AF74-4B30-98AA-B275B8A49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63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B1F2-A7C2-4C6F-8466-5F6771CB9DC5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2C64-AF74-4B30-98AA-B275B8A49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11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B1F2-A7C2-4C6F-8466-5F6771CB9DC5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2C64-AF74-4B30-98AA-B275B8A49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07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B1F2-A7C2-4C6F-8466-5F6771CB9DC5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2C64-AF74-4B30-98AA-B275B8A49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160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B1F2-A7C2-4C6F-8466-5F6771CB9DC5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2C64-AF74-4B30-98AA-B275B8A49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B1F2-A7C2-4C6F-8466-5F6771CB9DC5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2C64-AF74-4B30-98AA-B275B8A49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98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B1F2-A7C2-4C6F-8466-5F6771CB9DC5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2C64-AF74-4B30-98AA-B275B8A49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06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B1F2-A7C2-4C6F-8466-5F6771CB9DC5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2C64-AF74-4B30-98AA-B275B8A49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392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B1F2-A7C2-4C6F-8466-5F6771CB9DC5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2C64-AF74-4B30-98AA-B275B8A49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69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B1F2-A7C2-4C6F-8466-5F6771CB9DC5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2C64-AF74-4B30-98AA-B275B8A49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522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5B1F2-A7C2-4C6F-8466-5F6771CB9DC5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F2C64-AF74-4B30-98AA-B275B8A49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57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7426"/>
            <a:ext cx="9144000" cy="52803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3600" dirty="0" smtClean="0"/>
              <a:t>PLASMA PROTEINS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94704"/>
            <a:ext cx="11294772" cy="5763295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The amount of protein in the vascular compartment</a:t>
            </a:r>
          </a:p>
          <a:p>
            <a:r>
              <a:rPr lang="en-US" sz="3200" dirty="0" smtClean="0"/>
              <a:t>depends on the balance between the rates of synthesis and</a:t>
            </a:r>
          </a:p>
          <a:p>
            <a:r>
              <a:rPr lang="en-US" sz="3200" dirty="0" smtClean="0"/>
              <a:t>catabolism or loss. However, also important is the relative</a:t>
            </a:r>
          </a:p>
          <a:p>
            <a:r>
              <a:rPr lang="en-US" sz="3200" dirty="0" smtClean="0"/>
              <a:t>distribution between the intravascular and extravascular</a:t>
            </a:r>
          </a:p>
          <a:p>
            <a:r>
              <a:rPr lang="en-US" sz="3200" dirty="0" smtClean="0"/>
              <a:t>compartments, as the concentration depends on the</a:t>
            </a:r>
          </a:p>
          <a:p>
            <a:r>
              <a:rPr lang="en-US" sz="3200" dirty="0" smtClean="0"/>
              <a:t>relative amounts of protein and water in the vascular</a:t>
            </a:r>
          </a:p>
          <a:p>
            <a:r>
              <a:rPr lang="en-US" sz="3200" dirty="0" smtClean="0"/>
              <a:t>compartment. Therefore, abnormal concentrations do</a:t>
            </a:r>
          </a:p>
          <a:p>
            <a:r>
              <a:rPr lang="en-US" sz="3200" dirty="0" smtClean="0"/>
              <a:t>not necessarily reflect defects in protein metabolism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5504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Cuases</a:t>
            </a:r>
            <a:r>
              <a:rPr lang="en-US" dirty="0" smtClean="0">
                <a:solidFill>
                  <a:srgbClr val="FF0000"/>
                </a:solidFill>
              </a:rPr>
              <a:t> of </a:t>
            </a:r>
            <a:r>
              <a:rPr lang="en-US" dirty="0" err="1" smtClean="0">
                <a:solidFill>
                  <a:srgbClr val="FF0000"/>
                </a:solidFill>
              </a:rPr>
              <a:t>hypoalbuminaemia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sz="2600" dirty="0" err="1" smtClean="0"/>
              <a:t>Dilutional</a:t>
            </a:r>
            <a:r>
              <a:rPr lang="en-US" sz="2600" dirty="0" smtClean="0"/>
              <a:t> </a:t>
            </a:r>
            <a:r>
              <a:rPr lang="en-US" sz="2600" dirty="0" err="1" smtClean="0"/>
              <a:t>hypoalbuminaemia</a:t>
            </a:r>
            <a:endParaRPr lang="en-US" sz="2600" dirty="0" smtClean="0"/>
          </a:p>
          <a:p>
            <a:r>
              <a:rPr lang="en-US" sz="2600" dirty="0" smtClean="0"/>
              <a:t>1-Dilutional </a:t>
            </a:r>
            <a:r>
              <a:rPr lang="en-US" sz="2600" dirty="0" err="1" smtClean="0"/>
              <a:t>hypoalbuminaemia</a:t>
            </a:r>
            <a:r>
              <a:rPr lang="en-US" sz="2600" dirty="0" smtClean="0"/>
              <a:t> may, as in the case of</a:t>
            </a:r>
          </a:p>
          <a:p>
            <a:r>
              <a:rPr lang="en-US" sz="2600" dirty="0" smtClean="0"/>
              <a:t>total protein, result from </a:t>
            </a:r>
            <a:r>
              <a:rPr lang="en-US" sz="2600" dirty="0" err="1" smtClean="0"/>
              <a:t>artefactual</a:t>
            </a:r>
            <a:r>
              <a:rPr lang="en-US" sz="2600" dirty="0" smtClean="0"/>
              <a:t> changes due to</a:t>
            </a:r>
          </a:p>
          <a:p>
            <a:r>
              <a:rPr lang="en-US" sz="2600" dirty="0" smtClean="0"/>
              <a:t>taking blood from the arm into which an infusion is</a:t>
            </a:r>
          </a:p>
          <a:p>
            <a:r>
              <a:rPr lang="en-US" sz="2600" dirty="0" smtClean="0"/>
              <a:t>flowing, administration of an excess of protein-free</a:t>
            </a:r>
          </a:p>
          <a:p>
            <a:r>
              <a:rPr lang="en-US" sz="2600" dirty="0" smtClean="0"/>
              <a:t>fluid or fluid retention, usually in </a:t>
            </a:r>
            <a:r>
              <a:rPr lang="en-US" sz="2600" dirty="0" err="1" smtClean="0"/>
              <a:t>oedematous</a:t>
            </a:r>
            <a:r>
              <a:rPr lang="en-US" sz="2600" dirty="0" smtClean="0"/>
              <a:t> states or</a:t>
            </a:r>
          </a:p>
          <a:p>
            <a:r>
              <a:rPr lang="en-US" sz="2600" dirty="0" smtClean="0"/>
              <a:t>during late pregnancy.</a:t>
            </a:r>
          </a:p>
          <a:p>
            <a:r>
              <a:rPr lang="en-US" sz="2600" dirty="0" smtClean="0"/>
              <a:t>2-Redistribution of albumin</a:t>
            </a:r>
          </a:p>
          <a:p>
            <a:r>
              <a:rPr lang="en-US" sz="2600" dirty="0" smtClean="0"/>
              <a:t>Redistribution of albumin from plasma into the</a:t>
            </a:r>
          </a:p>
          <a:p>
            <a:r>
              <a:rPr lang="en-US" sz="2600" dirty="0" smtClean="0"/>
              <a:t>interstitial fluid space results from:</a:t>
            </a:r>
          </a:p>
          <a:p>
            <a:r>
              <a:rPr lang="en-US" sz="2600" dirty="0" smtClean="0"/>
              <a:t>1-Recumbency: plasma albumin concentrations may be</a:t>
            </a:r>
          </a:p>
          <a:p>
            <a:r>
              <a:rPr lang="en-US" sz="2600" dirty="0" smtClean="0"/>
              <a:t>5–10 g/L lower in the recumbent than in the upright</a:t>
            </a:r>
          </a:p>
          <a:p>
            <a:r>
              <a:rPr lang="en-US" sz="2600" dirty="0" smtClean="0"/>
              <a:t>position because of the redistribution of fluid.</a:t>
            </a:r>
          </a:p>
          <a:p>
            <a:r>
              <a:rPr lang="en-US" sz="2600" dirty="0" smtClean="0"/>
              <a:t>2-Increased capillary membrane permeability: this is the</a:t>
            </a:r>
          </a:p>
          <a:p>
            <a:r>
              <a:rPr lang="en-US" sz="2600" dirty="0" smtClean="0"/>
              <a:t>usual cause of the rapid fall </a:t>
            </a:r>
            <a:r>
              <a:rPr lang="en-US" dirty="0" smtClean="0"/>
              <a:t>in plasma concentration</a:t>
            </a:r>
          </a:p>
          <a:p>
            <a:r>
              <a:rPr lang="en-US" dirty="0" smtClean="0"/>
              <a:t>found in many circumstances, for example postoperatively</a:t>
            </a:r>
          </a:p>
          <a:p>
            <a:r>
              <a:rPr lang="en-US" dirty="0" smtClean="0"/>
              <a:t>and in most illnesses.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34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solidFill>
            <a:srgbClr val="66FFFF"/>
          </a:solidFill>
        </p:spPr>
        <p:txBody>
          <a:bodyPr>
            <a:normAutofit fontScale="97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Decreased synthesis of albumin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1-undernutrition, resulting in an inadequate supply of</a:t>
            </a:r>
          </a:p>
          <a:p>
            <a:r>
              <a:rPr lang="en-US" dirty="0" smtClean="0"/>
              <a:t>dietary nitrogen,</a:t>
            </a:r>
          </a:p>
          <a:p>
            <a:r>
              <a:rPr lang="en-US" dirty="0" smtClean="0"/>
              <a:t>2- </a:t>
            </a:r>
            <a:r>
              <a:rPr lang="en-US" dirty="0" err="1" smtClean="0"/>
              <a:t>malabsorption</a:t>
            </a:r>
            <a:r>
              <a:rPr lang="en-US" dirty="0" smtClean="0"/>
              <a:t>, resulting in impaired absorption of</a:t>
            </a:r>
          </a:p>
          <a:p>
            <a:r>
              <a:rPr lang="en-US" dirty="0" smtClean="0"/>
              <a:t>dietary peptides and amino acids,</a:t>
            </a:r>
          </a:p>
          <a:p>
            <a:r>
              <a:rPr lang="en-US" dirty="0" smtClean="0"/>
              <a:t>3- impairment of synthesis, due to chronic liver</a:t>
            </a:r>
          </a:p>
          <a:p>
            <a:r>
              <a:rPr lang="en-US" dirty="0" smtClean="0"/>
              <a:t>dysfunction, for example cirrhosis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Increased loss of albumin from the body</a:t>
            </a:r>
          </a:p>
          <a:p>
            <a:r>
              <a:rPr lang="en-US" dirty="0" smtClean="0"/>
              <a:t>1-the skin, because of extensive burns or skin diseases</a:t>
            </a:r>
          </a:p>
          <a:p>
            <a:r>
              <a:rPr lang="en-US" dirty="0" smtClean="0"/>
              <a:t>such as psoriasis; a large part of the interstitial fluid</a:t>
            </a:r>
          </a:p>
          <a:p>
            <a:r>
              <a:rPr lang="en-US" dirty="0" smtClean="0"/>
              <a:t>is subcutaneous,</a:t>
            </a:r>
          </a:p>
          <a:p>
            <a:r>
              <a:rPr lang="en-US" dirty="0" smtClean="0"/>
              <a:t>2-the intestinal wall, in protein-losing </a:t>
            </a:r>
            <a:r>
              <a:rPr lang="en-US" dirty="0" err="1" smtClean="0"/>
              <a:t>enteropathy</a:t>
            </a:r>
            <a:r>
              <a:rPr lang="en-US" dirty="0" smtClean="0"/>
              <a:t>,</a:t>
            </a:r>
          </a:p>
          <a:p>
            <a:r>
              <a:rPr lang="en-US" dirty="0" smtClean="0"/>
              <a:t>3-the glomeruli, in the </a:t>
            </a:r>
            <a:r>
              <a:rPr lang="en-US" dirty="0" err="1" smtClean="0"/>
              <a:t>nephrotic</a:t>
            </a:r>
            <a:r>
              <a:rPr lang="en-US" dirty="0" smtClean="0"/>
              <a:t> syndrome.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Increased catabolism of albumin</a:t>
            </a:r>
          </a:p>
          <a:p>
            <a:r>
              <a:rPr lang="en-US" dirty="0" smtClean="0"/>
              <a:t>Catabolism (and therefore nitrogen loss) is increased in</a:t>
            </a:r>
          </a:p>
          <a:p>
            <a:r>
              <a:rPr lang="en-US" dirty="0" smtClean="0"/>
              <a:t>many illnesses, including sepsis and hyperthyroidism.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328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Consequences of </a:t>
            </a:r>
            <a:r>
              <a:rPr lang="en-US" sz="3600" dirty="0" err="1" smtClean="0">
                <a:solidFill>
                  <a:srgbClr val="FF0000"/>
                </a:solidFill>
              </a:rPr>
              <a:t>hypoalbuminaemia</a:t>
            </a:r>
            <a:r>
              <a:rPr lang="en-US" sz="3600" dirty="0" err="1" smtClean="0"/>
              <a:t>The</a:t>
            </a:r>
            <a:r>
              <a:rPr lang="en-US" sz="3600" dirty="0" smtClean="0"/>
              <a:t> following may occur.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Fluid distribution </a:t>
            </a:r>
            <a:r>
              <a:rPr lang="en-US" sz="3600" dirty="0" smtClean="0"/>
              <a:t>Albumin is quantitatively the</a:t>
            </a:r>
          </a:p>
          <a:p>
            <a:r>
              <a:rPr lang="en-US" sz="3600" dirty="0" smtClean="0"/>
              <a:t>most important protein contributing to the  plasma colloid osmotic pressure</a:t>
            </a:r>
          </a:p>
          <a:p>
            <a:pPr marL="0" indent="0">
              <a:buNone/>
            </a:pPr>
            <a:r>
              <a:rPr lang="en-US" sz="3600" dirty="0" smtClean="0"/>
              <a:t> </a:t>
            </a:r>
            <a:r>
              <a:rPr lang="en-US" sz="3600" dirty="0" err="1" smtClean="0"/>
              <a:t>Oedema</a:t>
            </a:r>
            <a:r>
              <a:rPr lang="en-US" sz="3600" dirty="0" smtClean="0"/>
              <a:t> may occur in severe </a:t>
            </a:r>
            <a:r>
              <a:rPr lang="en-US" sz="3600" dirty="0" err="1" smtClean="0"/>
              <a:t>hypoalbuminaemia</a:t>
            </a:r>
            <a:r>
              <a:rPr lang="en-US" sz="3600" dirty="0" smtClean="0"/>
              <a:t> 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smtClean="0">
                <a:solidFill>
                  <a:srgbClr val="FF0000"/>
                </a:solidFill>
              </a:rPr>
              <a:t>Binding functions </a:t>
            </a:r>
            <a:r>
              <a:rPr lang="en-US" sz="3600" dirty="0" smtClean="0"/>
              <a:t>Albumin binds calcium, bilirubin</a:t>
            </a:r>
          </a:p>
          <a:p>
            <a:r>
              <a:rPr lang="en-US" sz="3600" dirty="0" smtClean="0"/>
              <a:t>and free fatty </a:t>
            </a:r>
            <a:r>
              <a:rPr lang="en-US" sz="3600" dirty="0" err="1" smtClean="0"/>
              <a:t>acids.drugs</a:t>
            </a:r>
            <a:r>
              <a:rPr lang="en-US" sz="3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9219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900" dirty="0" err="1" smtClean="0">
                <a:solidFill>
                  <a:srgbClr val="FF0000"/>
                </a:solidFill>
              </a:rPr>
              <a:t>Paraproteinaemia</a:t>
            </a:r>
            <a:endParaRPr lang="en-US" sz="3900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The term </a:t>
            </a:r>
            <a:r>
              <a:rPr lang="en-US" dirty="0" err="1" smtClean="0"/>
              <a:t>paraprotein</a:t>
            </a:r>
            <a:r>
              <a:rPr lang="en-US" dirty="0" smtClean="0"/>
              <a:t> (or also called M protein) refers</a:t>
            </a:r>
          </a:p>
          <a:p>
            <a:r>
              <a:rPr lang="en-US" dirty="0" smtClean="0"/>
              <a:t>to the appearance of an abnormal, narrow, dense band</a:t>
            </a:r>
          </a:p>
          <a:p>
            <a:r>
              <a:rPr lang="en-US" dirty="0" smtClean="0"/>
              <a:t>on the electrophoretic strip. It is found most commonly</a:t>
            </a:r>
          </a:p>
          <a:p>
            <a:r>
              <a:rPr lang="en-US" dirty="0" smtClean="0"/>
              <a:t>in the </a:t>
            </a:r>
            <a:r>
              <a:rPr lang="en-US" dirty="0" smtClean="0">
                <a:solidFill>
                  <a:srgbClr val="FF0000"/>
                </a:solidFill>
              </a:rPr>
              <a:t>g </a:t>
            </a:r>
            <a:r>
              <a:rPr lang="en-US" dirty="0" smtClean="0"/>
              <a:t>region, but may be anywhere from the alpha2 to</a:t>
            </a:r>
          </a:p>
          <a:p>
            <a:r>
              <a:rPr lang="en-US" dirty="0" smtClean="0"/>
              <a:t>the g region. </a:t>
            </a:r>
            <a:r>
              <a:rPr lang="en-US" dirty="0" err="1" smtClean="0"/>
              <a:t>Paraproteins</a:t>
            </a:r>
            <a:r>
              <a:rPr lang="en-US" dirty="0" smtClean="0"/>
              <a:t> can often be shown to be monoclonal.</a:t>
            </a:r>
          </a:p>
          <a:p>
            <a:r>
              <a:rPr lang="en-US" sz="2600" dirty="0" smtClean="0">
                <a:solidFill>
                  <a:srgbClr val="FF0000"/>
                </a:solidFill>
              </a:rPr>
              <a:t>Causes of </a:t>
            </a:r>
            <a:r>
              <a:rPr lang="en-US" sz="2600" dirty="0" err="1" smtClean="0">
                <a:solidFill>
                  <a:srgbClr val="FF0000"/>
                </a:solidFill>
              </a:rPr>
              <a:t>paraproteinaemia</a:t>
            </a:r>
            <a:endParaRPr lang="en-US" sz="2600" dirty="0" smtClean="0">
              <a:solidFill>
                <a:srgbClr val="FF0000"/>
              </a:solidFill>
            </a:endParaRPr>
          </a:p>
          <a:p>
            <a:r>
              <a:rPr lang="en-US" dirty="0" err="1" smtClean="0"/>
              <a:t>myelomatosis</a:t>
            </a:r>
            <a:r>
              <a:rPr lang="en-US" dirty="0" smtClean="0"/>
              <a:t>, which accounts for most of the cases of malignant </a:t>
            </a:r>
            <a:r>
              <a:rPr lang="en-US" dirty="0" err="1" smtClean="0"/>
              <a:t>paraproteinaemia</a:t>
            </a:r>
            <a:endParaRPr lang="en-US" dirty="0" smtClean="0"/>
          </a:p>
          <a:p>
            <a:r>
              <a:rPr lang="en-US" dirty="0" err="1" smtClean="0"/>
              <a:t>macroglobulinaemia</a:t>
            </a:r>
            <a:r>
              <a:rPr lang="en-US" dirty="0" smtClean="0"/>
              <a:t> (</a:t>
            </a:r>
            <a:r>
              <a:rPr lang="en-US" dirty="0" err="1" smtClean="0"/>
              <a:t>Waldenström’smacroglobulinemia</a:t>
            </a:r>
            <a:r>
              <a:rPr lang="en-US" dirty="0" smtClean="0"/>
              <a:t>)</a:t>
            </a:r>
          </a:p>
          <a:p>
            <a:r>
              <a:rPr lang="en-US" dirty="0" smtClean="0"/>
              <a:t>B-cell lymphomas, including chronic lymphatic leukemia,,</a:t>
            </a:r>
          </a:p>
          <a:p>
            <a:r>
              <a:rPr lang="en-US" dirty="0" smtClean="0"/>
              <a:t>sometimes in SLE, chronic inflammation or infections and </a:t>
            </a:r>
            <a:r>
              <a:rPr lang="en-US" dirty="0" err="1" smtClean="0"/>
              <a:t>cryoglobulinaemia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87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128789"/>
            <a:ext cx="12192000" cy="6729211"/>
          </a:xfrm>
          <a:solidFill>
            <a:srgbClr val="66FFFF"/>
          </a:solidFill>
        </p:spPr>
        <p:txBody>
          <a:bodyPr>
            <a:noAutofit/>
          </a:bodyPr>
          <a:lstStyle/>
          <a:p>
            <a:r>
              <a:rPr lang="en-US" sz="3200" dirty="0" smtClean="0"/>
              <a:t>The consequences of malignant B-cell proliferation</a:t>
            </a:r>
          </a:p>
          <a:p>
            <a:r>
              <a:rPr lang="en-US" sz="3200" dirty="0" smtClean="0"/>
              <a:t>1-increased plasma viscosity</a:t>
            </a:r>
          </a:p>
          <a:p>
            <a:r>
              <a:rPr lang="en-US" sz="3200" dirty="0" smtClean="0"/>
              <a:t>2-A high plasma total protein concentration</a:t>
            </a:r>
          </a:p>
          <a:p>
            <a:r>
              <a:rPr lang="en-US" sz="3200" dirty="0" smtClean="0"/>
              <a:t>3-Hyponatraemia</a:t>
            </a:r>
          </a:p>
          <a:p>
            <a:r>
              <a:rPr lang="en-US" sz="3200" dirty="0" smtClean="0"/>
              <a:t>4-Bence Jones protein</a:t>
            </a:r>
          </a:p>
          <a:p>
            <a:r>
              <a:rPr lang="en-US" sz="3200" dirty="0" smtClean="0"/>
              <a:t>5-normochromic normocytic </a:t>
            </a:r>
            <a:r>
              <a:rPr lang="en-US" sz="3200" dirty="0" err="1" smtClean="0"/>
              <a:t>anaemia</a:t>
            </a:r>
            <a:r>
              <a:rPr lang="en-US" sz="3200" dirty="0" smtClean="0"/>
              <a:t>, a common</a:t>
            </a:r>
          </a:p>
          <a:p>
            <a:r>
              <a:rPr lang="en-US" sz="3200" dirty="0" smtClean="0"/>
              <a:t>presenting feature of any malignant disease,</a:t>
            </a:r>
          </a:p>
          <a:p>
            <a:r>
              <a:rPr lang="en-US" sz="3200" dirty="0" smtClean="0"/>
              <a:t>6- </a:t>
            </a:r>
            <a:r>
              <a:rPr lang="en-US" sz="3200" dirty="0" err="1" smtClean="0"/>
              <a:t>haemorrhages</a:t>
            </a:r>
            <a:r>
              <a:rPr lang="en-US" sz="3200" dirty="0" smtClean="0"/>
              <a:t>, perhaps due to </a:t>
            </a:r>
            <a:r>
              <a:rPr lang="en-US" sz="3200" dirty="0" err="1" smtClean="0"/>
              <a:t>complexing</a:t>
            </a:r>
            <a:r>
              <a:rPr lang="en-US" sz="3200" dirty="0" smtClean="0"/>
              <a:t> of</a:t>
            </a:r>
          </a:p>
          <a:p>
            <a:r>
              <a:rPr lang="en-US" sz="3200" dirty="0" smtClean="0"/>
              <a:t>coagulation factors by the </a:t>
            </a:r>
            <a:r>
              <a:rPr lang="en-US" sz="3200" dirty="0" err="1" smtClean="0"/>
              <a:t>paraprotein</a:t>
            </a:r>
            <a:r>
              <a:rPr lang="en-US" sz="3200" dirty="0" smtClean="0"/>
              <a:t>,</a:t>
            </a:r>
          </a:p>
          <a:p>
            <a:r>
              <a:rPr lang="en-US" sz="3200" dirty="0" smtClean="0"/>
              <a:t>7- Raynaud’s phenomenon, which may occur if the</a:t>
            </a:r>
          </a:p>
          <a:p>
            <a:r>
              <a:rPr lang="en-US" sz="3200" dirty="0" err="1" smtClean="0"/>
              <a:t>paraprotein</a:t>
            </a:r>
            <a:r>
              <a:rPr lang="en-US" sz="3200" dirty="0" smtClean="0"/>
              <a:t> is a </a:t>
            </a:r>
            <a:r>
              <a:rPr lang="en-US" sz="3200" dirty="0" err="1" smtClean="0"/>
              <a:t>cryoglobulin</a:t>
            </a:r>
            <a:r>
              <a:rPr lang="en-US" sz="3200" dirty="0" smtClean="0"/>
              <a:t>,</a:t>
            </a:r>
          </a:p>
          <a:p>
            <a:r>
              <a:rPr lang="en-US" sz="3200" dirty="0" smtClean="0"/>
              <a:t>8-hypercalcaemia may also be present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2586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Myelomatosis</a:t>
            </a:r>
            <a:r>
              <a:rPr lang="en-US" sz="3600" dirty="0" smtClean="0"/>
              <a:t> (multiple myeloma; plasma-cell myeloma)</a:t>
            </a:r>
          </a:p>
          <a:p>
            <a:pPr marL="0" indent="0">
              <a:buNone/>
            </a:pPr>
            <a:r>
              <a:rPr lang="en-US" sz="3600" dirty="0" smtClean="0"/>
              <a:t>Myelomatosis is caused by the malignant proliferation of plasma cells throughout the </a:t>
            </a:r>
            <a:r>
              <a:rPr lang="en-US" sz="3600" dirty="0" err="1" smtClean="0"/>
              <a:t>the</a:t>
            </a:r>
            <a:r>
              <a:rPr lang="en-US" sz="3600" dirty="0" smtClean="0"/>
              <a:t> bone marrow</a:t>
            </a:r>
            <a:r>
              <a:rPr lang="en-US" sz="3600" dirty="0"/>
              <a:t>.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The condition becomes increasingly frequent after the age of 50; it can occur before the age of 30, but is rare.</a:t>
            </a:r>
          </a:p>
          <a:p>
            <a:pPr marL="0" indent="0">
              <a:buNone/>
            </a:pPr>
            <a:r>
              <a:rPr lang="en-US" sz="3600" dirty="0" smtClean="0"/>
              <a:t>The sex incidence is about equal. The clinical features are due to malignant proliferation of plasma cells and disordered immunoglobulin synthesis and/or secretion from the cell.</a:t>
            </a:r>
          </a:p>
          <a:p>
            <a:r>
              <a:rPr lang="en-US" sz="3600" dirty="0" smtClean="0"/>
              <a:t>Bone pain may be severe and is due to pressure from the proliferating cells. </a:t>
            </a:r>
          </a:p>
          <a:p>
            <a:pPr marL="0" indent="0">
              <a:buNone/>
            </a:pPr>
            <a:r>
              <a:rPr lang="en-US" sz="3600" dirty="0" smtClean="0"/>
              <a:t> Radiographs may show discrete punched-out areas of radiotranslucency in the skull, vertebrae, ribs and pelvis.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08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solidFill>
            <a:srgbClr val="FF99FF"/>
          </a:solidFill>
        </p:spPr>
        <p:txBody>
          <a:bodyPr/>
          <a:lstStyle/>
          <a:p>
            <a:r>
              <a:rPr lang="en-US" sz="3200" dirty="0" smtClean="0"/>
              <a:t>There may be generalized osteoporosis. Pathological fractures may</a:t>
            </a:r>
          </a:p>
          <a:p>
            <a:r>
              <a:rPr lang="en-US" sz="3200" dirty="0" smtClean="0"/>
              <a:t>occur. Histologically there is little </a:t>
            </a:r>
            <a:r>
              <a:rPr lang="en-US" sz="3200" dirty="0" err="1" smtClean="0"/>
              <a:t>osteoblastic</a:t>
            </a:r>
            <a:r>
              <a:rPr lang="en-US" sz="3200" dirty="0" smtClean="0"/>
              <a:t> activity</a:t>
            </a:r>
          </a:p>
          <a:p>
            <a:r>
              <a:rPr lang="en-US" sz="3200" dirty="0" smtClean="0"/>
              <a:t>around the lesion, which arises in the marrow rather</a:t>
            </a:r>
          </a:p>
          <a:p>
            <a:r>
              <a:rPr lang="en-US" sz="3200" dirty="0" smtClean="0"/>
              <a:t>than in the bone itself; consequently, the plasma alkaline</a:t>
            </a:r>
          </a:p>
          <a:p>
            <a:r>
              <a:rPr lang="en-US" sz="3200" dirty="0" smtClean="0"/>
              <a:t>phosphatase activity is normal unless </a:t>
            </a:r>
            <a:r>
              <a:rPr lang="en-US" sz="3200" dirty="0" smtClean="0">
                <a:solidFill>
                  <a:srgbClr val="FF0000"/>
                </a:solidFill>
              </a:rPr>
              <a:t>there is liver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involvement, in which case the raised level is of hepatic,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not bony, origin. </a:t>
            </a:r>
            <a:r>
              <a:rPr lang="en-US" sz="3200" dirty="0" smtClean="0"/>
              <a:t>A normal plasma alkaline phosphatase</a:t>
            </a:r>
          </a:p>
          <a:p>
            <a:r>
              <a:rPr lang="en-US" sz="3200" dirty="0" smtClean="0"/>
              <a:t>activity, in cases with bone lesions, suggests </a:t>
            </a:r>
            <a:r>
              <a:rPr lang="en-US" sz="3200" dirty="0" err="1" smtClean="0"/>
              <a:t>myelomatosis</a:t>
            </a:r>
            <a:endParaRPr lang="en-US" sz="3200" dirty="0" smtClean="0"/>
          </a:p>
          <a:p>
            <a:r>
              <a:rPr lang="en-US" sz="3200" dirty="0" smtClean="0"/>
              <a:t>rather than bony metastases. </a:t>
            </a:r>
            <a:r>
              <a:rPr lang="en-US" sz="3200" dirty="0" err="1" smtClean="0"/>
              <a:t>Hypercalcaemia</a:t>
            </a:r>
            <a:r>
              <a:rPr lang="en-US" sz="3200" dirty="0" smtClean="0"/>
              <a:t> may occur</a:t>
            </a:r>
          </a:p>
          <a:p>
            <a:r>
              <a:rPr lang="en-US" sz="3200" dirty="0" smtClean="0"/>
              <a:t>and also renal failure. The latter may occur as a result of</a:t>
            </a:r>
          </a:p>
          <a:p>
            <a:r>
              <a:rPr lang="en-US" sz="3200" dirty="0" err="1" smtClean="0"/>
              <a:t>Bence</a:t>
            </a:r>
            <a:r>
              <a:rPr lang="en-US" sz="3200" dirty="0" smtClean="0"/>
              <a:t> Jones proteinuria as well as the </a:t>
            </a:r>
            <a:r>
              <a:rPr lang="en-US" sz="3200" dirty="0" err="1" smtClean="0"/>
              <a:t>hypercalcaemia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Amyloidosis is also associated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17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1"/>
            <a:ext cx="12192000" cy="685800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US" sz="4300" dirty="0" smtClean="0">
                <a:solidFill>
                  <a:srgbClr val="FF0000"/>
                </a:solidFill>
              </a:rPr>
              <a:t>Cryoglobulinaemia</a:t>
            </a:r>
          </a:p>
          <a:p>
            <a:r>
              <a:rPr lang="en-US" sz="3500" dirty="0" err="1" smtClean="0"/>
              <a:t>Cryoglobulins</a:t>
            </a:r>
            <a:r>
              <a:rPr lang="en-US" sz="3500" dirty="0" smtClean="0"/>
              <a:t> are proteins that precipitate when cooled</a:t>
            </a:r>
          </a:p>
          <a:p>
            <a:r>
              <a:rPr lang="en-US" sz="3500" dirty="0" smtClean="0"/>
              <a:t>below body temperature. They may be associated with</a:t>
            </a:r>
          </a:p>
          <a:p>
            <a:r>
              <a:rPr lang="en-US" sz="3500" dirty="0" smtClean="0"/>
              <a:t>diseases known to produce </a:t>
            </a:r>
            <a:r>
              <a:rPr lang="en-US" sz="3500" dirty="0" err="1" smtClean="0"/>
              <a:t>paraproteins</a:t>
            </a:r>
            <a:r>
              <a:rPr lang="en-US" sz="3500" dirty="0" smtClean="0"/>
              <a:t>. About half</a:t>
            </a:r>
          </a:p>
          <a:p>
            <a:r>
              <a:rPr lang="en-US" sz="3500" dirty="0" smtClean="0"/>
              <a:t>of them can be shown to consist of a monoclonal</a:t>
            </a:r>
          </a:p>
          <a:p>
            <a:r>
              <a:rPr lang="en-US" sz="3500" dirty="0" smtClean="0"/>
              <a:t>immunoglobulin (usually </a:t>
            </a:r>
            <a:r>
              <a:rPr lang="en-US" sz="3500" dirty="0" err="1" smtClean="0"/>
              <a:t>IgM</a:t>
            </a:r>
            <a:r>
              <a:rPr lang="en-US" sz="3500" dirty="0" smtClean="0"/>
              <a:t> or </a:t>
            </a:r>
            <a:r>
              <a:rPr lang="en-US" sz="3500" dirty="0" err="1" smtClean="0"/>
              <a:t>IgG</a:t>
            </a:r>
            <a:r>
              <a:rPr lang="en-US" sz="3500" dirty="0" smtClean="0"/>
              <a:t>). The patient</a:t>
            </a:r>
          </a:p>
          <a:p>
            <a:r>
              <a:rPr lang="en-US" sz="3500" dirty="0" smtClean="0"/>
              <a:t>usually presents with other symptoms of the underlying</a:t>
            </a:r>
          </a:p>
          <a:p>
            <a:r>
              <a:rPr lang="en-US" sz="3500" dirty="0" smtClean="0"/>
              <a:t>disease and the </a:t>
            </a:r>
            <a:r>
              <a:rPr lang="en-US" sz="3500" dirty="0" err="1" smtClean="0"/>
              <a:t>cryoglobulin</a:t>
            </a:r>
            <a:r>
              <a:rPr lang="en-US" sz="3500" dirty="0" smtClean="0"/>
              <a:t> is found during</a:t>
            </a:r>
          </a:p>
          <a:p>
            <a:r>
              <a:rPr lang="en-US" sz="3500" dirty="0" smtClean="0"/>
              <a:t>investigation. Occasionally, intravascular precipitation</a:t>
            </a:r>
          </a:p>
          <a:p>
            <a:r>
              <a:rPr lang="en-US" sz="3500" dirty="0" smtClean="0"/>
              <a:t>may occur at temperatures above 22°C and, if the</a:t>
            </a:r>
          </a:p>
          <a:p>
            <a:r>
              <a:rPr lang="en-US" sz="3500" dirty="0" smtClean="0"/>
              <a:t>concentration of protein is high, presenting symptoms</a:t>
            </a:r>
          </a:p>
          <a:p>
            <a:r>
              <a:rPr lang="en-US" sz="3500" dirty="0" smtClean="0"/>
              <a:t>and signs may be skin lesions such as </a:t>
            </a:r>
            <a:r>
              <a:rPr lang="en-US" sz="3500" dirty="0" err="1" smtClean="0"/>
              <a:t>purpura</a:t>
            </a:r>
            <a:r>
              <a:rPr lang="en-US" sz="3500" dirty="0" smtClean="0"/>
              <a:t> and</a:t>
            </a:r>
          </a:p>
          <a:p>
            <a:r>
              <a:rPr lang="en-US" sz="3500" dirty="0" smtClean="0"/>
              <a:t>Raynaud’s phenomenon. In some cases the </a:t>
            </a:r>
            <a:r>
              <a:rPr lang="en-US" sz="3500" dirty="0" err="1" smtClean="0"/>
              <a:t>proteinis</a:t>
            </a:r>
            <a:r>
              <a:rPr lang="en-US" sz="3500" dirty="0" smtClean="0"/>
              <a:t> polyclonal </a:t>
            </a:r>
          </a:p>
          <a:p>
            <a:r>
              <a:rPr lang="en-US" sz="35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444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1"/>
            <a:ext cx="12192000" cy="6858001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Amyloid</a:t>
            </a:r>
          </a:p>
          <a:p>
            <a:r>
              <a:rPr lang="en-US" dirty="0" smtClean="0"/>
              <a:t>Amyloid diseases are secondary protein structure</a:t>
            </a:r>
          </a:p>
          <a:p>
            <a:r>
              <a:rPr lang="en-US" dirty="0" smtClean="0"/>
              <a:t>diseases in which insoluble protein fibrils accumulate</a:t>
            </a:r>
          </a:p>
          <a:p>
            <a:r>
              <a:rPr lang="en-US" dirty="0" err="1" smtClean="0"/>
              <a:t>extracellularly</a:t>
            </a:r>
            <a:r>
              <a:rPr lang="en-US" dirty="0" smtClean="0"/>
              <a:t>. At least 20 different types of fibrils</a:t>
            </a:r>
          </a:p>
          <a:p>
            <a:r>
              <a:rPr lang="en-US" dirty="0" smtClean="0"/>
              <a:t>have been described in human amyloidosis, each with</a:t>
            </a:r>
          </a:p>
          <a:p>
            <a:r>
              <a:rPr lang="en-US" dirty="0" smtClean="0"/>
              <a:t>a different clinical picture. All types of tissue amyloid</a:t>
            </a:r>
          </a:p>
          <a:p>
            <a:r>
              <a:rPr lang="en-US" dirty="0" smtClean="0"/>
              <a:t>consist of a major </a:t>
            </a:r>
            <a:r>
              <a:rPr lang="en-US" dirty="0" err="1" smtClean="0"/>
              <a:t>fibrillar</a:t>
            </a:r>
            <a:r>
              <a:rPr lang="en-US" dirty="0" smtClean="0"/>
              <a:t> protein that defines their type are:</a:t>
            </a:r>
          </a:p>
          <a:p>
            <a:r>
              <a:rPr lang="en-US" dirty="0" smtClean="0"/>
              <a:t>1-soluble in water and in buffers of low ionic strength,</a:t>
            </a:r>
          </a:p>
          <a:p>
            <a:r>
              <a:rPr lang="en-US" dirty="0" smtClean="0"/>
              <a:t>2- amorphous </a:t>
            </a:r>
            <a:r>
              <a:rPr lang="en-US" dirty="0" err="1" smtClean="0"/>
              <a:t>eosinophilic</a:t>
            </a:r>
            <a:r>
              <a:rPr lang="en-US" dirty="0" smtClean="0"/>
              <a:t> appearance on light</a:t>
            </a:r>
          </a:p>
          <a:p>
            <a:r>
              <a:rPr lang="en-US" dirty="0" smtClean="0"/>
              <a:t>microscopy after </a:t>
            </a:r>
            <a:r>
              <a:rPr lang="en-US" dirty="0" err="1" smtClean="0"/>
              <a:t>haematoxylin</a:t>
            </a:r>
            <a:r>
              <a:rPr lang="en-US" dirty="0" smtClean="0"/>
              <a:t> and eosin staining,</a:t>
            </a:r>
          </a:p>
          <a:p>
            <a:r>
              <a:rPr lang="en-US" dirty="0" smtClean="0"/>
              <a:t>3-green fluorescence seen under polarized light after</a:t>
            </a:r>
          </a:p>
          <a:p>
            <a:r>
              <a:rPr lang="en-US" dirty="0" smtClean="0"/>
              <a:t>Congo red staining,</a:t>
            </a:r>
          </a:p>
          <a:p>
            <a:r>
              <a:rPr lang="en-US" dirty="0" smtClean="0"/>
              <a:t>4- regular </a:t>
            </a:r>
            <a:r>
              <a:rPr lang="en-US" dirty="0" err="1" smtClean="0"/>
              <a:t>fibrillar</a:t>
            </a:r>
            <a:r>
              <a:rPr lang="en-US" dirty="0" smtClean="0"/>
              <a:t> structure as observed by electron</a:t>
            </a:r>
          </a:p>
          <a:p>
            <a:r>
              <a:rPr lang="en-US" dirty="0" smtClean="0"/>
              <a:t>microscopy,</a:t>
            </a:r>
          </a:p>
          <a:p>
            <a:r>
              <a:rPr lang="en-US" dirty="0" smtClean="0"/>
              <a:t>5- X-ray diffraction shows b-pleated sheet structure.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77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7999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PROTEINS IN URINE</a:t>
            </a:r>
          </a:p>
          <a:p>
            <a:r>
              <a:rPr lang="en-US" sz="2800" dirty="0" smtClean="0"/>
              <a:t>The loss of most plasma proteins through the</a:t>
            </a:r>
          </a:p>
          <a:p>
            <a:r>
              <a:rPr lang="en-US" sz="2800" dirty="0" smtClean="0"/>
              <a:t>glomeruli is restricted by the size of the pores in, and</a:t>
            </a:r>
          </a:p>
          <a:p>
            <a:r>
              <a:rPr lang="en-US" sz="2800" dirty="0" smtClean="0"/>
              <a:t>by a negative charge on, the basement membrane that</a:t>
            </a:r>
          </a:p>
          <a:p>
            <a:r>
              <a:rPr lang="en-US" sz="2800" dirty="0" smtClean="0"/>
              <a:t>repel negatively charged protein molecules. Alteration</a:t>
            </a:r>
          </a:p>
          <a:p>
            <a:r>
              <a:rPr lang="en-US" sz="2800" dirty="0" smtClean="0"/>
              <a:t>of either of these factors by glomerular disease may</a:t>
            </a:r>
          </a:p>
          <a:p>
            <a:r>
              <a:rPr lang="en-US" sz="2800" dirty="0" smtClean="0"/>
              <a:t>allow albumin and larger proteins to enter the filtrate.</a:t>
            </a:r>
          </a:p>
          <a:p>
            <a:r>
              <a:rPr lang="en-US" sz="2800" dirty="0" smtClean="0"/>
              <a:t>Low-molecular-weight proteins are filtered even under</a:t>
            </a:r>
          </a:p>
          <a:p>
            <a:r>
              <a:rPr lang="en-US" sz="2800" dirty="0" smtClean="0"/>
              <a:t>normal conditions; most are absorbed and metabolized</a:t>
            </a:r>
          </a:p>
          <a:p>
            <a:r>
              <a:rPr lang="en-US" sz="2800" dirty="0" smtClean="0"/>
              <a:t>by tubular cells. Normal subjects excrete up to 0.08 g</a:t>
            </a:r>
          </a:p>
          <a:p>
            <a:r>
              <a:rPr lang="en-US" sz="2800" dirty="0" smtClean="0"/>
              <a:t>of protein a day in the urine, amounts undetectable by</a:t>
            </a:r>
          </a:p>
          <a:p>
            <a:r>
              <a:rPr lang="en-US" sz="2800" dirty="0" smtClean="0"/>
              <a:t>usual screening tests. Proteinuria of more than 0.15 g a</a:t>
            </a:r>
          </a:p>
          <a:p>
            <a:r>
              <a:rPr lang="en-US" sz="2800" dirty="0" smtClean="0"/>
              <a:t>day almost always indicates disease.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718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3031"/>
            <a:ext cx="9144000" cy="5151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4546"/>
            <a:ext cx="12192000" cy="6703454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Protein synthesis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Hepatocytes synthesize many plasma proteins; those of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the complement system are also made by macrophages.</a:t>
            </a:r>
          </a:p>
          <a:p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Immunoglobulins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are mainly derived from the B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lymphocytes of the immune system.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Protein catabolism and loss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Most plasma proteins are taken up by pinocytosis into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capillary endothelial cells or mononuclear phagocytes,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where they are catabolized. Small-molecular-weight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proteins are lost passively through the renal glomeruli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and intestinal wall. Some are reabsorbed, either directly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by renal tubular cells or after digestion in the intestinal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lumen; others are catabolized by renal tubular cells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55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20000"/>
          </a:bodyPr>
          <a:lstStyle/>
          <a:p>
            <a:r>
              <a:rPr lang="en-US" sz="3300" dirty="0" smtClean="0">
                <a:solidFill>
                  <a:srgbClr val="FF0000"/>
                </a:solidFill>
              </a:rPr>
              <a:t>Renal proteinuria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1-Glomerular proteinuria </a:t>
            </a:r>
            <a:r>
              <a:rPr lang="en-US" dirty="0" smtClean="0"/>
              <a:t>is due to increased glomerular</a:t>
            </a:r>
          </a:p>
          <a:p>
            <a:r>
              <a:rPr lang="en-US" dirty="0" smtClean="0"/>
              <a:t>permeability, as in </a:t>
            </a:r>
            <a:r>
              <a:rPr lang="en-US" dirty="0" err="1" smtClean="0"/>
              <a:t>nephrotic</a:t>
            </a:r>
            <a:r>
              <a:rPr lang="en-US" dirty="0" smtClean="0"/>
              <a:t> syndrome. Albumin is</a:t>
            </a:r>
          </a:p>
          <a:p>
            <a:r>
              <a:rPr lang="en-US" dirty="0" smtClean="0"/>
              <a:t>usually the predominant protein in the urine.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2-Transient proteinuria</a:t>
            </a:r>
          </a:p>
          <a:p>
            <a:r>
              <a:rPr lang="en-US" dirty="0" smtClean="0"/>
              <a:t>Transient proteinuria may be associated with physical</a:t>
            </a:r>
          </a:p>
          <a:p>
            <a:r>
              <a:rPr lang="en-US" dirty="0" smtClean="0"/>
              <a:t>exertion, trauma, cardiac failure, fever and other acute illness.</a:t>
            </a:r>
          </a:p>
          <a:p>
            <a:r>
              <a:rPr lang="en-US" dirty="0" smtClean="0"/>
              <a:t>3-‘</a:t>
            </a:r>
            <a:r>
              <a:rPr lang="en-US" dirty="0" smtClean="0">
                <a:solidFill>
                  <a:srgbClr val="FF0000"/>
                </a:solidFill>
              </a:rPr>
              <a:t>Orthostatic’ (‘postural’) proteinuria</a:t>
            </a:r>
          </a:p>
          <a:p>
            <a:r>
              <a:rPr lang="en-US" dirty="0" smtClean="0"/>
              <a:t>Proteinuria is usually more severe in the upright</a:t>
            </a:r>
          </a:p>
          <a:p>
            <a:r>
              <a:rPr lang="en-US" dirty="0" smtClean="0"/>
              <a:t>than in the prone position. The term ‘orthostatic’ or</a:t>
            </a:r>
          </a:p>
          <a:p>
            <a:r>
              <a:rPr lang="en-US" dirty="0" smtClean="0"/>
              <a:t>‘postural’ has been applied to proteinuria, often severe,</a:t>
            </a:r>
          </a:p>
          <a:p>
            <a:r>
              <a:rPr lang="en-US" dirty="0" smtClean="0"/>
              <a:t>which disappears at night. Overnight urine collection</a:t>
            </a:r>
          </a:p>
          <a:p>
            <a:r>
              <a:rPr lang="en-US" dirty="0" smtClean="0"/>
              <a:t>shows normal albumin excretion (i.e. less than 50 mg</a:t>
            </a:r>
          </a:p>
          <a:p>
            <a:r>
              <a:rPr lang="en-US" dirty="0" smtClean="0"/>
              <a:t>during the 8-h period). It appears to be glomerular</a:t>
            </a:r>
          </a:p>
          <a:p>
            <a:r>
              <a:rPr lang="en-US" dirty="0" smtClean="0"/>
              <a:t>in origin and is most common in adolescents and</a:t>
            </a:r>
          </a:p>
          <a:p>
            <a:r>
              <a:rPr lang="en-US" dirty="0" smtClean="0"/>
              <a:t>young adults, typically those who are tall and thin. It</a:t>
            </a:r>
          </a:p>
          <a:p>
            <a:r>
              <a:rPr lang="en-US" dirty="0" smtClean="0"/>
              <a:t>may be associated with severe </a:t>
            </a:r>
            <a:r>
              <a:rPr lang="en-US" dirty="0" err="1" smtClean="0"/>
              <a:t>lordosis</a:t>
            </a:r>
            <a:r>
              <a:rPr lang="en-US" dirty="0" smtClean="0"/>
              <a:t>. Renal function</a:t>
            </a:r>
          </a:p>
          <a:p>
            <a:r>
              <a:rPr lang="en-US" dirty="0" smtClean="0"/>
              <a:t>is normal and proteinuria is usually less than 1g/day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03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7999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4-Microalbuminuria</a:t>
            </a:r>
          </a:p>
          <a:p>
            <a:r>
              <a:rPr lang="en-US" dirty="0" smtClean="0"/>
              <a:t>Sensitive immunological assays have shown the normal</a:t>
            </a:r>
          </a:p>
          <a:p>
            <a:r>
              <a:rPr lang="en-US" dirty="0" smtClean="0"/>
              <a:t>daily excretion of albumin to be less than 0.05 g.</a:t>
            </a:r>
          </a:p>
          <a:p>
            <a:r>
              <a:rPr lang="en-US" dirty="0" smtClean="0"/>
              <a:t>Patients with diabetes mellitus who excrete more</a:t>
            </a:r>
          </a:p>
          <a:p>
            <a:r>
              <a:rPr lang="en-US" dirty="0" smtClean="0"/>
              <a:t>than this, but whose total urinary protein excretion is</a:t>
            </a:r>
          </a:p>
          <a:p>
            <a:r>
              <a:rPr lang="en-US" dirty="0" smtClean="0"/>
              <a:t>‘normal’, are said to have </a:t>
            </a:r>
            <a:r>
              <a:rPr lang="en-US" dirty="0" err="1" smtClean="0"/>
              <a:t>microalbuminuria</a:t>
            </a:r>
            <a:r>
              <a:rPr lang="en-US" dirty="0" smtClean="0"/>
              <a:t> and to be</a:t>
            </a:r>
          </a:p>
          <a:p>
            <a:r>
              <a:rPr lang="en-US" dirty="0" smtClean="0"/>
              <a:t>at greater risk of developing progressive renal disease</a:t>
            </a:r>
          </a:p>
          <a:p>
            <a:r>
              <a:rPr lang="en-US" dirty="0" smtClean="0"/>
              <a:t>than those whose albumin excretion is normal. This</a:t>
            </a:r>
          </a:p>
          <a:p>
            <a:r>
              <a:rPr lang="en-US" dirty="0" smtClean="0"/>
              <a:t>can be assessed from the urinary albumin to creatinine</a:t>
            </a:r>
          </a:p>
          <a:p>
            <a:r>
              <a:rPr lang="en-US" dirty="0" smtClean="0"/>
              <a:t>ratio (ACR) The incidence of this complication may be</a:t>
            </a:r>
          </a:p>
          <a:p>
            <a:r>
              <a:rPr lang="en-US" dirty="0" smtClean="0"/>
              <a:t>reduced by optimization of </a:t>
            </a:r>
            <a:r>
              <a:rPr lang="en-US" dirty="0" err="1" smtClean="0"/>
              <a:t>glycaemic</a:t>
            </a:r>
            <a:r>
              <a:rPr lang="en-US" dirty="0" smtClean="0"/>
              <a:t> control and also</a:t>
            </a:r>
          </a:p>
          <a:p>
            <a:r>
              <a:rPr lang="en-US" dirty="0" smtClean="0"/>
              <a:t>blood pressure using </a:t>
            </a:r>
            <a:r>
              <a:rPr lang="en-US" dirty="0" err="1" smtClean="0"/>
              <a:t>angiotensin</a:t>
            </a:r>
            <a:r>
              <a:rPr lang="en-US" dirty="0" smtClean="0"/>
              <a:t>-converting enzyme. </a:t>
            </a:r>
            <a:r>
              <a:rPr lang="en-US" dirty="0" err="1" smtClean="0"/>
              <a:t>Microalbuminuria</a:t>
            </a:r>
            <a:endParaRPr lang="en-US" dirty="0" smtClean="0"/>
          </a:p>
          <a:p>
            <a:r>
              <a:rPr lang="en-US" dirty="0" smtClean="0"/>
              <a:t>can also occur in other diseases, such as inflammatory</a:t>
            </a:r>
          </a:p>
          <a:p>
            <a:r>
              <a:rPr lang="en-US" dirty="0" smtClean="0"/>
              <a:t>bowel disease or rheumatoid arthritis.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5-Tubular </a:t>
            </a:r>
            <a:r>
              <a:rPr lang="en-US" dirty="0" err="1" smtClean="0">
                <a:solidFill>
                  <a:srgbClr val="FF0000"/>
                </a:solidFill>
              </a:rPr>
              <a:t>proteinuria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Tubular proteinuria may be due to renal tubular damage</a:t>
            </a:r>
          </a:p>
          <a:p>
            <a:r>
              <a:rPr lang="en-US" dirty="0" smtClean="0"/>
              <a:t>from any cause, </a:t>
            </a:r>
            <a:r>
              <a:rPr lang="en-US" dirty="0" smtClean="0">
                <a:solidFill>
                  <a:srgbClr val="7030A0"/>
                </a:solidFill>
              </a:rPr>
              <a:t>especially pyelonephritis</a:t>
            </a:r>
            <a:r>
              <a:rPr lang="en-US" dirty="0" smtClean="0"/>
              <a:t>. If glomerular</a:t>
            </a:r>
          </a:p>
          <a:p>
            <a:r>
              <a:rPr lang="en-US" dirty="0" smtClean="0"/>
              <a:t>permeability is normal, proteinuria is usually less than</a:t>
            </a:r>
          </a:p>
          <a:p>
            <a:r>
              <a:rPr lang="en-US" dirty="0" smtClean="0"/>
              <a:t>1 g/day and consists mainly of low-molecular-weight</a:t>
            </a:r>
          </a:p>
          <a:p>
            <a:r>
              <a:rPr lang="en-US" dirty="0" smtClean="0"/>
              <a:t>globulins and not albumin.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84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7999"/>
          </a:xfrm>
          <a:solidFill>
            <a:srgbClr val="66FFFF"/>
          </a:solidFill>
        </p:spPr>
        <p:txBody>
          <a:bodyPr>
            <a:normAutofit lnSpcReduction="10000"/>
          </a:bodyPr>
          <a:lstStyle/>
          <a:p>
            <a:r>
              <a:rPr lang="en-US" dirty="0" smtClean="0"/>
              <a:t>alpha-globulins and </a:t>
            </a:r>
            <a:r>
              <a:rPr lang="el-GR" dirty="0" smtClean="0"/>
              <a:t>β</a:t>
            </a:r>
            <a:r>
              <a:rPr lang="en-US" dirty="0" smtClean="0"/>
              <a:t>-globulins are sensitive markers</a:t>
            </a:r>
          </a:p>
          <a:p>
            <a:r>
              <a:rPr lang="en-US" dirty="0" smtClean="0"/>
              <a:t>of renal tubular damage. Tubular proteinuria can be</a:t>
            </a:r>
          </a:p>
          <a:p>
            <a:r>
              <a:rPr lang="en-US" dirty="0" smtClean="0"/>
              <a:t>diagnosed by measuring certain low-molecular-weight</a:t>
            </a:r>
          </a:p>
          <a:p>
            <a:r>
              <a:rPr lang="en-US" dirty="0" smtClean="0"/>
              <a:t>proteins in urine, such as retinol-binding protein (RBP),</a:t>
            </a:r>
          </a:p>
          <a:p>
            <a:r>
              <a:rPr lang="en-US" dirty="0" smtClean="0"/>
              <a:t>N-acetyl-b-D-</a:t>
            </a:r>
            <a:r>
              <a:rPr lang="en-US" dirty="0" err="1" smtClean="0"/>
              <a:t>glucosaminidase</a:t>
            </a:r>
            <a:r>
              <a:rPr lang="en-US" dirty="0" smtClean="0"/>
              <a:t> or a lpha1-microglobulin.</a:t>
            </a:r>
          </a:p>
          <a:p>
            <a:r>
              <a:rPr lang="en-US" dirty="0" smtClean="0"/>
              <a:t>However, because the </a:t>
            </a:r>
            <a:r>
              <a:rPr lang="el-GR" dirty="0" smtClean="0"/>
              <a:t>β</a:t>
            </a:r>
            <a:r>
              <a:rPr lang="en-US" dirty="0" smtClean="0"/>
              <a:t>2-microglobulins in urine</a:t>
            </a:r>
          </a:p>
          <a:p>
            <a:r>
              <a:rPr lang="en-US" dirty="0" smtClean="0"/>
              <a:t>are unstable, other proteins, such as RBP, may be better</a:t>
            </a:r>
          </a:p>
          <a:p>
            <a:r>
              <a:rPr lang="en-US" dirty="0" smtClean="0"/>
              <a:t>indicators of tubular damage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6-Overflow </a:t>
            </a:r>
            <a:r>
              <a:rPr lang="en-US" dirty="0" err="1" smtClean="0">
                <a:solidFill>
                  <a:srgbClr val="FF0000"/>
                </a:solidFill>
              </a:rPr>
              <a:t>proteinuria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This occurs when proteins of low molecular weight are</a:t>
            </a:r>
          </a:p>
          <a:p>
            <a:r>
              <a:rPr lang="en-US" dirty="0" smtClean="0"/>
              <a:t>filtered normally by the glomerulus and reabsorbed at</a:t>
            </a:r>
          </a:p>
          <a:p>
            <a:r>
              <a:rPr lang="en-US" dirty="0" smtClean="0"/>
              <a:t>the proximal tubule but are produced in amounts greater</a:t>
            </a:r>
          </a:p>
          <a:p>
            <a:r>
              <a:rPr lang="en-US" dirty="0" smtClean="0"/>
              <a:t>than the </a:t>
            </a:r>
            <a:r>
              <a:rPr lang="en-US" dirty="0" err="1" smtClean="0"/>
              <a:t>reabsorptive</a:t>
            </a:r>
            <a:r>
              <a:rPr lang="en-US" dirty="0" smtClean="0"/>
              <a:t> capacity of the proximal tubule.</a:t>
            </a:r>
          </a:p>
          <a:p>
            <a:r>
              <a:rPr lang="en-US" dirty="0" smtClean="0"/>
              <a:t>Overflow proteinuria can be due to the production</a:t>
            </a:r>
          </a:p>
          <a:p>
            <a:r>
              <a:rPr lang="en-US" dirty="0" smtClean="0"/>
              <a:t>of </a:t>
            </a:r>
            <a:r>
              <a:rPr lang="en-US" dirty="0" smtClean="0">
                <a:solidFill>
                  <a:srgbClr val="7030A0"/>
                </a:solidFill>
              </a:rPr>
              <a:t>BJP, to severe </a:t>
            </a:r>
            <a:r>
              <a:rPr lang="en-US" dirty="0" err="1" smtClean="0">
                <a:solidFill>
                  <a:srgbClr val="7030A0"/>
                </a:solidFill>
              </a:rPr>
              <a:t>haemolysis</a:t>
            </a:r>
            <a:r>
              <a:rPr lang="en-US" dirty="0" smtClean="0">
                <a:solidFill>
                  <a:srgbClr val="7030A0"/>
                </a:solidFill>
              </a:rPr>
              <a:t> with </a:t>
            </a:r>
            <a:r>
              <a:rPr lang="en-US" dirty="0" err="1" smtClean="0">
                <a:solidFill>
                  <a:srgbClr val="7030A0"/>
                </a:solidFill>
              </a:rPr>
              <a:t>haemoglobinuria</a:t>
            </a:r>
            <a:r>
              <a:rPr lang="en-US" dirty="0" smtClean="0">
                <a:solidFill>
                  <a:srgbClr val="7030A0"/>
                </a:solidFill>
              </a:rPr>
              <a:t>,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or to severe muscle damage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6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solidFill>
            <a:srgbClr val="FF99FF"/>
          </a:solidFill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7-Nephrotic syndrome</a:t>
            </a:r>
          </a:p>
          <a:p>
            <a:r>
              <a:rPr lang="en-US" dirty="0" smtClean="0"/>
              <a:t>An established case of the </a:t>
            </a:r>
            <a:r>
              <a:rPr lang="en-US" dirty="0" err="1" smtClean="0"/>
              <a:t>nephrotic</a:t>
            </a:r>
            <a:r>
              <a:rPr lang="en-US" dirty="0" smtClean="0"/>
              <a:t> syndrome is</a:t>
            </a:r>
          </a:p>
          <a:p>
            <a:r>
              <a:rPr lang="en-US" dirty="0" smtClean="0"/>
              <a:t>characterized by proteinuria, </a:t>
            </a:r>
            <a:r>
              <a:rPr lang="en-US" dirty="0" err="1" smtClean="0"/>
              <a:t>hypoalbuminaemia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oedema</a:t>
            </a:r>
            <a:r>
              <a:rPr lang="en-US" dirty="0" smtClean="0"/>
              <a:t> and </a:t>
            </a:r>
            <a:r>
              <a:rPr lang="en-US" dirty="0" err="1" smtClean="0"/>
              <a:t>hyperlipidaemia</a:t>
            </a:r>
            <a:r>
              <a:rPr lang="en-US" dirty="0" smtClean="0"/>
              <a:t>. The clinical condition is</a:t>
            </a:r>
          </a:p>
          <a:p>
            <a:r>
              <a:rPr lang="en-US" dirty="0" smtClean="0"/>
              <a:t>caused by increased glomerular permeability, resulting</a:t>
            </a:r>
          </a:p>
          <a:p>
            <a:r>
              <a:rPr lang="en-US" dirty="0" smtClean="0"/>
              <a:t>in a daily urinary protein loss of, by definition, more</a:t>
            </a:r>
          </a:p>
          <a:p>
            <a:r>
              <a:rPr lang="en-US" dirty="0" smtClean="0"/>
              <a:t>than 3 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86409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5912"/>
            <a:ext cx="12192000" cy="674208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Function of plasma protein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1-Control of extracellular fluid distribution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The distribution </a:t>
            </a:r>
            <a:r>
              <a:rPr lang="en-US" dirty="0" smtClean="0"/>
              <a:t>of water between the intravascular and</a:t>
            </a:r>
          </a:p>
          <a:p>
            <a:r>
              <a:rPr lang="en-US" dirty="0" smtClean="0"/>
              <a:t>extravascular compartments is influenced by the colloid</a:t>
            </a:r>
          </a:p>
          <a:p>
            <a:r>
              <a:rPr lang="en-US" dirty="0" smtClean="0"/>
              <a:t>osmotic effect of plasma proteins, predominantly albumin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2-Transport function  </a:t>
            </a:r>
          </a:p>
          <a:p>
            <a:r>
              <a:rPr lang="en-US" dirty="0" smtClean="0"/>
              <a:t>  Albumin and specific binding proteins transport</a:t>
            </a:r>
          </a:p>
          <a:p>
            <a:r>
              <a:rPr lang="en-US" dirty="0" smtClean="0"/>
              <a:t>hormones, vitamins, lipids, bilirubin, calcium, trace</a:t>
            </a:r>
          </a:p>
          <a:p>
            <a:r>
              <a:rPr lang="en-US" dirty="0" smtClean="0"/>
              <a:t>metals and drugs. Combination with protein allows</a:t>
            </a:r>
          </a:p>
          <a:p>
            <a:r>
              <a:rPr lang="en-US" dirty="0" smtClean="0"/>
              <a:t>poorly water-soluble substances to be transported</a:t>
            </a:r>
          </a:p>
          <a:p>
            <a:r>
              <a:rPr lang="en-US" dirty="0" smtClean="0"/>
              <a:t>in plasma. The protein-bound fraction of many of</a:t>
            </a:r>
          </a:p>
          <a:p>
            <a:r>
              <a:rPr lang="en-US" dirty="0" smtClean="0"/>
              <a:t>these substances is physiologically inactive, unlike the</a:t>
            </a:r>
          </a:p>
          <a:p>
            <a:r>
              <a:rPr lang="en-US" dirty="0" smtClean="0"/>
              <a:t>unbound fraction.</a:t>
            </a:r>
          </a:p>
        </p:txBody>
      </p:sp>
    </p:spTree>
    <p:extLst>
      <p:ext uri="{BB962C8B-B14F-4D97-AF65-F5344CB8AC3E}">
        <p14:creationId xmlns:p14="http://schemas.microsoft.com/office/powerpoint/2010/main" val="338770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4166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141667"/>
            <a:ext cx="12192001" cy="671633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Qualitative methods for studying plasma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and urinary proteins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Electrophoresis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Electrophoresis is a technique that separates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compounds such as proteins according to their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different electrical charges. It is usually performed by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applying a small amount of serum to a strip of cellulose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acetate or </a:t>
            </a:r>
            <a:r>
              <a:rPr lang="en-US" dirty="0" err="1" smtClean="0">
                <a:solidFill>
                  <a:schemeClr val="accent5"/>
                </a:solidFill>
              </a:rPr>
              <a:t>agarose</a:t>
            </a:r>
            <a:r>
              <a:rPr lang="en-US" dirty="0" smtClean="0">
                <a:solidFill>
                  <a:schemeClr val="accent5"/>
                </a:solidFill>
              </a:rPr>
              <a:t> and passing a current across it for a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standard time. In this way, five main groups of proteins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– namely albumin and the </a:t>
            </a:r>
            <a:r>
              <a:rPr lang="el-GR" dirty="0" smtClean="0">
                <a:solidFill>
                  <a:schemeClr val="accent5"/>
                </a:solidFill>
              </a:rPr>
              <a:t>α</a:t>
            </a:r>
            <a:r>
              <a:rPr lang="en-US" dirty="0" smtClean="0">
                <a:solidFill>
                  <a:schemeClr val="accent5"/>
                </a:solidFill>
              </a:rPr>
              <a:t>1, </a:t>
            </a:r>
            <a:r>
              <a:rPr lang="el-GR" dirty="0" smtClean="0">
                <a:solidFill>
                  <a:schemeClr val="accent5"/>
                </a:solidFill>
              </a:rPr>
              <a:t>α</a:t>
            </a:r>
            <a:r>
              <a:rPr lang="en-US" dirty="0" smtClean="0">
                <a:solidFill>
                  <a:schemeClr val="accent5"/>
                </a:solidFill>
              </a:rPr>
              <a:t>2, </a:t>
            </a:r>
            <a:r>
              <a:rPr lang="el-GR" dirty="0" smtClean="0">
                <a:solidFill>
                  <a:schemeClr val="accent5"/>
                </a:solidFill>
              </a:rPr>
              <a:t>β</a:t>
            </a:r>
            <a:r>
              <a:rPr lang="en-US" dirty="0" smtClean="0">
                <a:solidFill>
                  <a:schemeClr val="accent5"/>
                </a:solidFill>
              </a:rPr>
              <a:t> and g globulins –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may be distinguished after protein staining and may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be visually compared with those in a normal control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serum. 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The following description applies to the normal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appearance, in adults, of the principal bands seen after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electrophoresis on cellulose acetate: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20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8940"/>
            <a:ext cx="10515600" cy="6639059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Albumin, usually a single protein, makes up the most obvious band. </a:t>
            </a:r>
          </a:p>
          <a:p>
            <a:r>
              <a:rPr lang="en-US" dirty="0" smtClean="0"/>
              <a:t>alpha1-globulins consist almost entirely of alpha1-antitrypsin and alpha1-antichymotrypsin.</a:t>
            </a:r>
          </a:p>
          <a:p>
            <a:r>
              <a:rPr lang="en-US" dirty="0" smtClean="0"/>
              <a:t>alpha2-globulins consist mainly of alpha2-macroglobulin and </a:t>
            </a:r>
            <a:r>
              <a:rPr lang="en-US" dirty="0" err="1" smtClean="0"/>
              <a:t>and</a:t>
            </a:r>
            <a:r>
              <a:rPr lang="en-US" dirty="0" smtClean="0"/>
              <a:t> </a:t>
            </a:r>
            <a:r>
              <a:rPr lang="en-US" dirty="0" err="1" smtClean="0"/>
              <a:t>haptoglobin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l-GR" dirty="0" smtClean="0"/>
              <a:t>β</a:t>
            </a:r>
            <a:r>
              <a:rPr lang="en-US" dirty="0" smtClean="0"/>
              <a:t>-globulins often separate into two; </a:t>
            </a:r>
            <a:r>
              <a:rPr lang="el-GR" dirty="0" smtClean="0"/>
              <a:t>β</a:t>
            </a:r>
            <a:r>
              <a:rPr lang="en-US" dirty="0" smtClean="0"/>
              <a:t>1 consists</a:t>
            </a:r>
          </a:p>
          <a:p>
            <a:r>
              <a:rPr lang="en-US" dirty="0" smtClean="0"/>
              <a:t>mainly of transferrin and lipoprotein (LDL), and </a:t>
            </a:r>
            <a:r>
              <a:rPr lang="el-GR" dirty="0" smtClean="0"/>
              <a:t>β</a:t>
            </a:r>
            <a:r>
              <a:rPr lang="en-US" dirty="0" smtClean="0"/>
              <a:t>2 consists of the C3</a:t>
            </a:r>
          </a:p>
          <a:p>
            <a:r>
              <a:rPr lang="en-US" dirty="0" smtClean="0"/>
              <a:t>(component of complement.)</a:t>
            </a:r>
          </a:p>
          <a:p>
            <a:r>
              <a:rPr lang="en-US" dirty="0" smtClean="0"/>
              <a:t>g-globulins are </a:t>
            </a:r>
            <a:r>
              <a:rPr lang="en-US" dirty="0" err="1" smtClean="0"/>
              <a:t>immunoglobulins</a:t>
            </a:r>
            <a:r>
              <a:rPr lang="en-US" dirty="0" smtClean="0"/>
              <a:t>; some </a:t>
            </a:r>
            <a:r>
              <a:rPr lang="en-US" dirty="0" err="1" smtClean="0"/>
              <a:t>immunoglobulins</a:t>
            </a:r>
            <a:endParaRPr lang="en-US" dirty="0" smtClean="0"/>
          </a:p>
          <a:p>
            <a:r>
              <a:rPr lang="en-US" dirty="0" smtClean="0"/>
              <a:t>are also found in the alpha2 and </a:t>
            </a:r>
            <a:r>
              <a:rPr lang="el-GR" dirty="0" smtClean="0"/>
              <a:t>β</a:t>
            </a:r>
            <a:r>
              <a:rPr lang="en-US" dirty="0" smtClean="0"/>
              <a:t> regions.</a:t>
            </a:r>
          </a:p>
          <a:p>
            <a:r>
              <a:rPr lang="en-US" dirty="0" smtClean="0"/>
              <a:t>If plasma rather than serum is used,  fibrinogen appears as a distinct band in the </a:t>
            </a:r>
            <a:r>
              <a:rPr lang="el-GR" dirty="0" smtClean="0"/>
              <a:t>β</a:t>
            </a:r>
            <a:r>
              <a:rPr lang="en-US" dirty="0" smtClean="0"/>
              <a:t>–g region.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1500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45719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5719"/>
            <a:ext cx="12192000" cy="6812281"/>
          </a:xfrm>
          <a:solidFill>
            <a:srgbClr val="FFFF00"/>
          </a:solidFill>
        </p:spPr>
        <p:txBody>
          <a:bodyPr>
            <a:normAutofit fontScale="25000" lnSpcReduction="20000"/>
          </a:bodyPr>
          <a:lstStyle/>
          <a:p>
            <a:r>
              <a:rPr lang="en-US" sz="12800" dirty="0" smtClean="0">
                <a:solidFill>
                  <a:srgbClr val="FF0000"/>
                </a:solidFill>
              </a:rPr>
              <a:t>Electrophoretic patterns in disease</a:t>
            </a:r>
          </a:p>
          <a:p>
            <a:r>
              <a:rPr lang="en-US" sz="9600" dirty="0" smtClean="0">
                <a:solidFill>
                  <a:schemeClr val="accent6">
                    <a:lumMod val="75000"/>
                  </a:schemeClr>
                </a:solidFill>
              </a:rPr>
              <a:t>Parallel changes in all protein fractions</a:t>
            </a:r>
          </a:p>
          <a:p>
            <a:r>
              <a:rPr lang="en-US" sz="9600" dirty="0" smtClean="0">
                <a:solidFill>
                  <a:schemeClr val="accent6">
                    <a:lumMod val="75000"/>
                  </a:schemeClr>
                </a:solidFill>
              </a:rPr>
              <a:t>Reduction may occur in severe </a:t>
            </a:r>
            <a:r>
              <a:rPr lang="en-US" sz="9600" dirty="0" err="1" smtClean="0">
                <a:solidFill>
                  <a:schemeClr val="accent6">
                    <a:lumMod val="75000"/>
                  </a:schemeClr>
                </a:solidFill>
              </a:rPr>
              <a:t>undernutrition</a:t>
            </a:r>
            <a:r>
              <a:rPr lang="en-US" sz="9600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</a:p>
          <a:p>
            <a:r>
              <a:rPr lang="en-US" sz="9600" dirty="0" smtClean="0">
                <a:solidFill>
                  <a:schemeClr val="accent6">
                    <a:lumMod val="75000"/>
                  </a:schemeClr>
                </a:solidFill>
              </a:rPr>
              <a:t>sometimes due to </a:t>
            </a:r>
            <a:r>
              <a:rPr lang="en-US" sz="9600" dirty="0" err="1" smtClean="0">
                <a:solidFill>
                  <a:schemeClr val="accent6">
                    <a:lumMod val="75000"/>
                  </a:schemeClr>
                </a:solidFill>
              </a:rPr>
              <a:t>malabsorption</a:t>
            </a:r>
            <a:r>
              <a:rPr lang="en-US" sz="9600" dirty="0" smtClean="0">
                <a:solidFill>
                  <a:schemeClr val="accent6">
                    <a:lumMod val="75000"/>
                  </a:schemeClr>
                </a:solidFill>
              </a:rPr>
              <a:t>, unless accompanied</a:t>
            </a:r>
          </a:p>
          <a:p>
            <a:r>
              <a:rPr lang="en-US" sz="9600" dirty="0" smtClean="0">
                <a:solidFill>
                  <a:schemeClr val="accent6">
                    <a:lumMod val="75000"/>
                  </a:schemeClr>
                </a:solidFill>
              </a:rPr>
              <a:t>by infection and </a:t>
            </a:r>
            <a:r>
              <a:rPr lang="en-US" sz="9600" dirty="0" err="1" smtClean="0">
                <a:solidFill>
                  <a:schemeClr val="accent6">
                    <a:lumMod val="75000"/>
                  </a:schemeClr>
                </a:solidFill>
              </a:rPr>
              <a:t>haemodilution</a:t>
            </a:r>
            <a:r>
              <a:rPr lang="en-US" sz="9600" dirty="0" smtClean="0">
                <a:solidFill>
                  <a:schemeClr val="accent6">
                    <a:lumMod val="75000"/>
                  </a:schemeClr>
                </a:solidFill>
              </a:rPr>
              <a:t>. An increase may occur</a:t>
            </a:r>
          </a:p>
          <a:p>
            <a:r>
              <a:rPr lang="en-US" sz="9600" dirty="0" smtClean="0">
                <a:solidFill>
                  <a:schemeClr val="accent6">
                    <a:lumMod val="75000"/>
                  </a:schemeClr>
                </a:solidFill>
              </a:rPr>
              <a:t>in </a:t>
            </a:r>
            <a:r>
              <a:rPr lang="en-US" sz="9600" dirty="0" err="1" smtClean="0">
                <a:solidFill>
                  <a:schemeClr val="accent6">
                    <a:lumMod val="75000"/>
                  </a:schemeClr>
                </a:solidFill>
              </a:rPr>
              <a:t>haemoconcentration</a:t>
            </a:r>
            <a:r>
              <a:rPr lang="en-US" sz="96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r>
              <a:rPr lang="en-US" sz="9600" dirty="0" smtClean="0">
                <a:solidFill>
                  <a:srgbClr val="FF0000"/>
                </a:solidFill>
              </a:rPr>
              <a:t>The acute-phase pattern</a:t>
            </a:r>
          </a:p>
          <a:p>
            <a:r>
              <a:rPr lang="en-US" sz="9600" dirty="0" smtClean="0">
                <a:solidFill>
                  <a:schemeClr val="accent6">
                    <a:lumMod val="75000"/>
                  </a:schemeClr>
                </a:solidFill>
              </a:rPr>
              <a:t>Tissue damage usually triggers the sequence of</a:t>
            </a:r>
          </a:p>
          <a:p>
            <a:r>
              <a:rPr lang="en-US" sz="9600" dirty="0" smtClean="0">
                <a:solidFill>
                  <a:schemeClr val="accent6">
                    <a:lumMod val="75000"/>
                  </a:schemeClr>
                </a:solidFill>
              </a:rPr>
              <a:t>biochemical and cellular events associated with</a:t>
            </a:r>
          </a:p>
          <a:p>
            <a:r>
              <a:rPr lang="en-US" sz="9600" dirty="0" smtClean="0">
                <a:solidFill>
                  <a:schemeClr val="accent6">
                    <a:lumMod val="75000"/>
                  </a:schemeClr>
                </a:solidFill>
              </a:rPr>
              <a:t>inflammation. The biochemical changes include the</a:t>
            </a:r>
          </a:p>
          <a:p>
            <a:r>
              <a:rPr lang="en-US" sz="9600" dirty="0" smtClean="0">
                <a:solidFill>
                  <a:schemeClr val="accent6">
                    <a:lumMod val="75000"/>
                  </a:schemeClr>
                </a:solidFill>
              </a:rPr>
              <a:t>stimulation of synthesis of the so-called acute-phase</a:t>
            </a:r>
          </a:p>
          <a:p>
            <a:r>
              <a:rPr lang="en-US" sz="9600" dirty="0" smtClean="0">
                <a:solidFill>
                  <a:schemeClr val="accent6">
                    <a:lumMod val="75000"/>
                  </a:schemeClr>
                </a:solidFill>
              </a:rPr>
              <a:t>proteins, with a rise in the alpha1-globulin and alpha2-globulin</a:t>
            </a:r>
          </a:p>
          <a:p>
            <a:r>
              <a:rPr lang="en-US" sz="9600" dirty="0" smtClean="0">
                <a:solidFill>
                  <a:schemeClr val="accent6">
                    <a:lumMod val="75000"/>
                  </a:schemeClr>
                </a:solidFill>
              </a:rPr>
              <a:t>fractions. The plasma concentrations of these proteins</a:t>
            </a:r>
          </a:p>
          <a:p>
            <a:r>
              <a:rPr lang="en-US" sz="9600" dirty="0" smtClean="0">
                <a:solidFill>
                  <a:schemeClr val="accent6">
                    <a:lumMod val="75000"/>
                  </a:schemeClr>
                </a:solidFill>
              </a:rPr>
              <a:t>reflect the activity of the inflammatory response,</a:t>
            </a:r>
          </a:p>
          <a:p>
            <a:r>
              <a:rPr lang="en-US" sz="9600" dirty="0" smtClean="0">
                <a:solidFill>
                  <a:schemeClr val="accent6">
                    <a:lumMod val="75000"/>
                  </a:schemeClr>
                </a:solidFill>
              </a:rPr>
              <a:t>and their presence is responsible for the rise in the</a:t>
            </a:r>
          </a:p>
          <a:p>
            <a:r>
              <a:rPr lang="en-US" sz="9600" dirty="0" smtClean="0">
                <a:solidFill>
                  <a:schemeClr val="accent6">
                    <a:lumMod val="75000"/>
                  </a:schemeClr>
                </a:solidFill>
              </a:rPr>
              <a:t>erythrocyte sedimentation rate (ESR) and increased</a:t>
            </a:r>
          </a:p>
          <a:p>
            <a:r>
              <a:rPr lang="en-US" sz="9600" dirty="0" smtClean="0">
                <a:solidFill>
                  <a:schemeClr val="accent6">
                    <a:lumMod val="75000"/>
                  </a:schemeClr>
                </a:solidFill>
              </a:rPr>
              <a:t>plasma viscosity characteristic of such a response.</a:t>
            </a:r>
          </a:p>
        </p:txBody>
      </p:sp>
    </p:spTree>
    <p:extLst>
      <p:ext uri="{BB962C8B-B14F-4D97-AF65-F5344CB8AC3E}">
        <p14:creationId xmlns:p14="http://schemas.microsoft.com/office/powerpoint/2010/main" val="280685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182"/>
            <a:ext cx="12192000" cy="666481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Chronic inflammatory states</a:t>
            </a:r>
          </a:p>
          <a:p>
            <a:pPr marL="0" indent="0">
              <a:buNone/>
            </a:pPr>
            <a:r>
              <a:rPr lang="en-US" dirty="0" smtClean="0"/>
              <a:t>In chronic inflammation, the usual increase in</a:t>
            </a:r>
          </a:p>
          <a:p>
            <a:pPr marL="0" indent="0">
              <a:buNone/>
            </a:pPr>
            <a:r>
              <a:rPr lang="en-US" dirty="0" smtClean="0"/>
              <a:t>immunoglobulin synthesis may be visible as a diffuse</a:t>
            </a:r>
          </a:p>
          <a:p>
            <a:pPr marL="0" indent="0">
              <a:buNone/>
            </a:pPr>
            <a:r>
              <a:rPr lang="en-US" dirty="0" smtClean="0"/>
              <a:t>rise in g-globulin. If there is an active inflammatory reaction</a:t>
            </a:r>
          </a:p>
          <a:p>
            <a:pPr marL="0" indent="0">
              <a:buNone/>
            </a:pPr>
            <a:r>
              <a:rPr lang="en-US" dirty="0" smtClean="0"/>
              <a:t>, the increased density in the g-globulin region</a:t>
            </a:r>
          </a:p>
          <a:p>
            <a:pPr marL="0" indent="0">
              <a:buNone/>
            </a:pPr>
            <a:r>
              <a:rPr lang="en-US" dirty="0" smtClean="0"/>
              <a:t>is associated with an increase in the alpha1 and alpha2 fractions of the acute-phase response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Cirrhosis of the liver</a:t>
            </a:r>
          </a:p>
          <a:p>
            <a:r>
              <a:rPr lang="en-US" dirty="0" smtClean="0"/>
              <a:t>The changes in the concentrations of plasma proteins </a:t>
            </a:r>
          </a:p>
          <a:p>
            <a:pPr marL="0" indent="0">
              <a:buNone/>
            </a:pPr>
            <a:r>
              <a:rPr lang="en-US" dirty="0" smtClean="0"/>
              <a:t>usually </a:t>
            </a:r>
            <a:r>
              <a:rPr lang="en-US" dirty="0" err="1" smtClean="0"/>
              <a:t>are‘non</a:t>
            </a:r>
            <a:r>
              <a:rPr lang="en-US" dirty="0" smtClean="0"/>
              <a:t>-specific’, but in cirrhosis a characteristic</a:t>
            </a:r>
          </a:p>
          <a:p>
            <a:pPr marL="0" indent="0">
              <a:buNone/>
            </a:pPr>
            <a:r>
              <a:rPr lang="en-US" dirty="0" smtClean="0"/>
              <a:t>pattern is sometimes seen. Albumin and often alpha1-</a:t>
            </a:r>
          </a:p>
          <a:p>
            <a:pPr marL="0" indent="0">
              <a:buNone/>
            </a:pPr>
            <a:r>
              <a:rPr lang="en-US" dirty="0" smtClean="0"/>
              <a:t>globulin concentrations are reduced and the g-globulin</a:t>
            </a:r>
          </a:p>
          <a:p>
            <a:pPr marL="0" indent="0">
              <a:buNone/>
            </a:pPr>
            <a:r>
              <a:rPr lang="en-US" dirty="0" smtClean="0"/>
              <a:t>concentration is markedly raised, with apparent fusion</a:t>
            </a:r>
          </a:p>
          <a:p>
            <a:pPr marL="0" indent="0">
              <a:buNone/>
            </a:pPr>
            <a:r>
              <a:rPr lang="en-US" dirty="0" smtClean="0"/>
              <a:t>or ‘bridging’ of the b and g bands because of an increase</a:t>
            </a:r>
          </a:p>
          <a:p>
            <a:r>
              <a:rPr lang="en-US" dirty="0" smtClean="0"/>
              <a:t>in plasma IgA concentrations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772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0305"/>
            <a:ext cx="12192000" cy="6729211"/>
          </a:xfrm>
          <a:solidFill>
            <a:srgbClr val="66FFFF"/>
          </a:solidFill>
        </p:spPr>
        <p:txBody>
          <a:bodyPr>
            <a:normAutofit lnSpcReduction="1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Nephrotic</a:t>
            </a:r>
            <a:r>
              <a:rPr lang="en-US" dirty="0" smtClean="0">
                <a:solidFill>
                  <a:srgbClr val="FF0000"/>
                </a:solidFill>
              </a:rPr>
              <a:t> syndrome</a:t>
            </a:r>
          </a:p>
          <a:p>
            <a:r>
              <a:rPr lang="en-US" dirty="0" smtClean="0"/>
              <a:t>Plasma protein changes depend on the severity of</a:t>
            </a:r>
          </a:p>
          <a:p>
            <a:r>
              <a:rPr lang="en-US" dirty="0" smtClean="0"/>
              <a:t>the renal lesion. In early cases, a low plasma albumin</a:t>
            </a:r>
          </a:p>
          <a:p>
            <a:r>
              <a:rPr lang="en-US" dirty="0" smtClean="0"/>
              <a:t>concentration may be the only abnormality, but the</a:t>
            </a:r>
          </a:p>
          <a:p>
            <a:r>
              <a:rPr lang="en-US" dirty="0" smtClean="0"/>
              <a:t>typical pattern in established cases is reduced albumin,</a:t>
            </a:r>
          </a:p>
          <a:p>
            <a:r>
              <a:rPr lang="en-US" dirty="0" smtClean="0"/>
              <a:t>alpha1-globulin and sometimes g-globulin bands and an</a:t>
            </a:r>
          </a:p>
          <a:p>
            <a:r>
              <a:rPr lang="en-US" dirty="0" smtClean="0"/>
              <a:t>increase in alpha2-globulin concentration due to a relative</a:t>
            </a:r>
          </a:p>
          <a:p>
            <a:r>
              <a:rPr lang="en-US" dirty="0" smtClean="0"/>
              <a:t>or absolute increase in the high-molecular-weight a2-</a:t>
            </a:r>
          </a:p>
          <a:p>
            <a:r>
              <a:rPr lang="en-US" dirty="0" smtClean="0"/>
              <a:t>macroglobulin. If the syndrome is due to conditions</a:t>
            </a:r>
          </a:p>
          <a:p>
            <a:r>
              <a:rPr lang="en-US" dirty="0" smtClean="0"/>
              <a:t>such as systemic lupus </a:t>
            </a:r>
            <a:r>
              <a:rPr lang="en-US" dirty="0" err="1" smtClean="0"/>
              <a:t>erythematosus</a:t>
            </a:r>
            <a:r>
              <a:rPr lang="en-US" dirty="0" smtClean="0"/>
              <a:t> (SLE), the</a:t>
            </a:r>
          </a:p>
          <a:p>
            <a:r>
              <a:rPr lang="en-US" dirty="0" smtClean="0"/>
              <a:t>g-globulin concentration may be normal or raised.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a1-Antitrypsin deficiency</a:t>
            </a:r>
          </a:p>
          <a:p>
            <a:r>
              <a:rPr lang="en-US" dirty="0" smtClean="0"/>
              <a:t>The alpha1 band consists almost entirely of a1-antitrypsin</a:t>
            </a:r>
          </a:p>
          <a:p>
            <a:r>
              <a:rPr lang="en-US" dirty="0" smtClean="0"/>
              <a:t>and its absence or an obvious reduction in its density</a:t>
            </a:r>
          </a:p>
          <a:p>
            <a:r>
              <a:rPr lang="en-US" dirty="0" smtClean="0"/>
              <a:t>suggests a1-antitrypsin deficiency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0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7999"/>
          </a:xfrm>
          <a:solidFill>
            <a:srgbClr val="FF99FF"/>
          </a:solidFill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</a:rPr>
              <a:t>Albumin</a:t>
            </a:r>
          </a:p>
          <a:p>
            <a:r>
              <a:rPr lang="en-US" sz="3600" dirty="0" smtClean="0"/>
              <a:t>Albumin, with a molecular weight of about 65 </a:t>
            </a:r>
            <a:r>
              <a:rPr lang="en-US" sz="3600" dirty="0" err="1" smtClean="0"/>
              <a:t>kDa</a:t>
            </a:r>
            <a:r>
              <a:rPr lang="en-US" sz="3600" dirty="0" smtClean="0"/>
              <a:t>, is</a:t>
            </a:r>
          </a:p>
          <a:p>
            <a:r>
              <a:rPr lang="en-US" sz="3600" dirty="0" smtClean="0"/>
              <a:t>synthesized by the liver. It has a normal plasma biological</a:t>
            </a:r>
          </a:p>
          <a:p>
            <a:r>
              <a:rPr lang="en-US" sz="3600" dirty="0" smtClean="0"/>
              <a:t>half-life of about 20 days. About 60 per cent in the</a:t>
            </a:r>
          </a:p>
          <a:p>
            <a:r>
              <a:rPr lang="en-US" sz="3600" dirty="0" smtClean="0"/>
              <a:t>extracellular fluid is in the interstitial compartment.</a:t>
            </a:r>
          </a:p>
          <a:p>
            <a:r>
              <a:rPr lang="en-US" sz="3600" dirty="0" smtClean="0"/>
              <a:t>However, the concentration of albumin in the smaller</a:t>
            </a:r>
          </a:p>
          <a:p>
            <a:r>
              <a:rPr lang="en-US" sz="3600" dirty="0" smtClean="0"/>
              <a:t>intravascular compartment is much higher because of</a:t>
            </a:r>
          </a:p>
          <a:p>
            <a:r>
              <a:rPr lang="en-US" sz="3600" dirty="0" smtClean="0"/>
              <a:t>the relative impermeability of the blood vessel wall. This</a:t>
            </a:r>
          </a:p>
          <a:p>
            <a:r>
              <a:rPr lang="en-US" sz="3600" dirty="0" smtClean="0"/>
              <a:t>concentration gradient across the capillary membrane is</a:t>
            </a:r>
          </a:p>
          <a:p>
            <a:r>
              <a:rPr lang="en-US" sz="3600" dirty="0" smtClean="0"/>
              <a:t>important in maintaining plasma volume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3590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2748</TotalTime>
  <Words>2359</Words>
  <Application>Microsoft Office PowerPoint</Application>
  <PresentationFormat>Widescreen</PresentationFormat>
  <Paragraphs>304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PLASMA PROTEINS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PLASMA PROTEINS</dc:title>
  <dc:creator>Microsoft account</dc:creator>
  <cp:lastModifiedBy>Microsoft account</cp:lastModifiedBy>
  <cp:revision>35</cp:revision>
  <dcterms:created xsi:type="dcterms:W3CDTF">2021-01-11T07:47:39Z</dcterms:created>
  <dcterms:modified xsi:type="dcterms:W3CDTF">2022-12-09T06:16:25Z</dcterms:modified>
</cp:coreProperties>
</file>