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2" r:id="rId15"/>
    <p:sldId id="269" r:id="rId16"/>
    <p:sldId id="270" r:id="rId17"/>
    <p:sldId id="271" r:id="rId18"/>
    <p:sldId id="284" r:id="rId19"/>
    <p:sldId id="272" r:id="rId20"/>
    <p:sldId id="274" r:id="rId21"/>
    <p:sldId id="275" r:id="rId22"/>
    <p:sldId id="276" r:id="rId23"/>
    <p:sldId id="277" r:id="rId24"/>
    <p:sldId id="278" r:id="rId25"/>
    <p:sldId id="281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11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D1C9B-7114-4018-944E-23A96A51287D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C265D-8D78-4479-B31F-0AF16564B1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67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C265D-8D78-4479-B31F-0AF16564B1F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08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C265D-8D78-4479-B31F-0AF16564B1F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56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C265D-8D78-4479-B31F-0AF16564B1F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782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0093-F63E-443C-B101-58BB2397CCAB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E4AB-3AF0-40E1-BA26-06372633A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0093-F63E-443C-B101-58BB2397CCAB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E4AB-3AF0-40E1-BA26-06372633A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0093-F63E-443C-B101-58BB2397CCAB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E4AB-3AF0-40E1-BA26-06372633A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0093-F63E-443C-B101-58BB2397CCAB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E4AB-3AF0-40E1-BA26-06372633A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0093-F63E-443C-B101-58BB2397CCAB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E4AB-3AF0-40E1-BA26-06372633A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0093-F63E-443C-B101-58BB2397CCAB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E4AB-3AF0-40E1-BA26-06372633A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0093-F63E-443C-B101-58BB2397CCAB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E4AB-3AF0-40E1-BA26-06372633A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0093-F63E-443C-B101-58BB2397CCAB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E4AB-3AF0-40E1-BA26-06372633A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0093-F63E-443C-B101-58BB2397CCAB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E4AB-3AF0-40E1-BA26-06372633A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0093-F63E-443C-B101-58BB2397CCAB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E4AB-3AF0-40E1-BA26-06372633A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0093-F63E-443C-B101-58BB2397CCAB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E4AB-3AF0-40E1-BA26-06372633A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D0093-F63E-443C-B101-58BB2397CCAB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6E4AB-3AF0-40E1-BA26-06372633A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LIPOPROTEINS</a:t>
            </a:r>
          </a:p>
          <a:p>
            <a:r>
              <a:rPr lang="en-US" dirty="0">
                <a:solidFill>
                  <a:schemeClr val="tx1"/>
                </a:solidFill>
              </a:rPr>
              <a:t>Because lipids are relatively insoluble in aqueous media,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They bind with </a:t>
            </a:r>
            <a:r>
              <a:rPr lang="fr-FR" dirty="0">
                <a:solidFill>
                  <a:schemeClr val="tx1"/>
                </a:solidFill>
              </a:rPr>
              <a:t>soluble </a:t>
            </a:r>
            <a:r>
              <a:rPr lang="fr-FR" dirty="0" err="1">
                <a:solidFill>
                  <a:schemeClr val="tx1"/>
                </a:solidFill>
              </a:rPr>
              <a:t>protein</a:t>
            </a:r>
            <a:r>
              <a:rPr lang="fr-FR" dirty="0">
                <a:solidFill>
                  <a:schemeClr val="tx1"/>
                </a:solidFill>
              </a:rPr>
              <a:t> complexes </a:t>
            </a:r>
            <a:r>
              <a:rPr lang="fr-FR" dirty="0" err="1">
                <a:solidFill>
                  <a:schemeClr val="tx1"/>
                </a:solidFill>
              </a:rPr>
              <a:t>called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lipoproteins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Lipids </a:t>
            </a:r>
            <a:r>
              <a:rPr lang="en-US" dirty="0" smtClean="0">
                <a:solidFill>
                  <a:schemeClr val="tx1"/>
                </a:solidFill>
              </a:rPr>
              <a:t>can </a:t>
            </a:r>
            <a:r>
              <a:rPr lang="en-US" dirty="0">
                <a:solidFill>
                  <a:schemeClr val="tx1"/>
                </a:solidFill>
              </a:rPr>
              <a:t>be derived from food (exogenous) or synthesized</a:t>
            </a:r>
          </a:p>
          <a:p>
            <a:r>
              <a:rPr lang="en-US" dirty="0">
                <a:solidFill>
                  <a:schemeClr val="tx1"/>
                </a:solidFill>
              </a:rPr>
              <a:t>in the body (endogenous). The water-soluble (polar)</a:t>
            </a:r>
          </a:p>
          <a:p>
            <a:r>
              <a:rPr lang="en-US" dirty="0">
                <a:solidFill>
                  <a:schemeClr val="tx1"/>
                </a:solidFill>
              </a:rPr>
              <a:t>groups of proteins, phospholipids and free cholesterol</a:t>
            </a:r>
          </a:p>
          <a:p>
            <a:r>
              <a:rPr lang="en-US" dirty="0">
                <a:solidFill>
                  <a:schemeClr val="tx1"/>
                </a:solidFill>
              </a:rPr>
              <a:t>face outwards and surround an inner insoluble (</a:t>
            </a:r>
            <a:r>
              <a:rPr lang="en-US" dirty="0" err="1">
                <a:solidFill>
                  <a:schemeClr val="tx1"/>
                </a:solidFill>
              </a:rPr>
              <a:t>nonpolar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r>
              <a:rPr lang="en-US" dirty="0">
                <a:solidFill>
                  <a:schemeClr val="tx1"/>
                </a:solidFill>
              </a:rPr>
              <a:t>core of triglyceride and cholesterol esters.</a:t>
            </a:r>
          </a:p>
          <a:p>
            <a:r>
              <a:rPr lang="en-US" dirty="0">
                <a:solidFill>
                  <a:schemeClr val="tx1"/>
                </a:solidFill>
              </a:rPr>
              <a:t>Lipoproteins are </a:t>
            </a:r>
            <a:r>
              <a:rPr lang="en-US" dirty="0" smtClean="0">
                <a:solidFill>
                  <a:schemeClr val="tx1"/>
                </a:solidFill>
              </a:rPr>
              <a:t>classified </a:t>
            </a:r>
            <a:r>
              <a:rPr lang="en-US" dirty="0">
                <a:solidFill>
                  <a:schemeClr val="tx1"/>
                </a:solidFill>
              </a:rPr>
              <a:t>by their </a:t>
            </a:r>
            <a:r>
              <a:rPr lang="en-US" dirty="0" smtClean="0">
                <a:solidFill>
                  <a:schemeClr val="tx1"/>
                </a:solidFill>
              </a:rPr>
              <a:t>density</a:t>
            </a:r>
            <a:r>
              <a:rPr lang="en-US" dirty="0">
                <a:solidFill>
                  <a:schemeClr val="tx1"/>
                </a:solidFill>
              </a:rPr>
              <a:t>,</a:t>
            </a:r>
          </a:p>
          <a:p>
            <a:r>
              <a:rPr lang="en-US" dirty="0">
                <a:solidFill>
                  <a:schemeClr val="tx1"/>
                </a:solidFill>
              </a:rPr>
              <a:t>which inversely </a:t>
            </a:r>
            <a:r>
              <a:rPr lang="en-US" dirty="0" smtClean="0">
                <a:solidFill>
                  <a:schemeClr val="tx1"/>
                </a:solidFill>
              </a:rPr>
              <a:t>reflects </a:t>
            </a:r>
            <a:r>
              <a:rPr lang="en-US" dirty="0">
                <a:solidFill>
                  <a:schemeClr val="tx1"/>
                </a:solidFill>
              </a:rPr>
              <a:t>their size. The greater the lipid</a:t>
            </a:r>
          </a:p>
          <a:p>
            <a:r>
              <a:rPr lang="en-US" dirty="0">
                <a:solidFill>
                  <a:schemeClr val="tx1"/>
                </a:solidFill>
              </a:rPr>
              <a:t>to protein ratio, the larger their size and the lower the</a:t>
            </a:r>
          </a:p>
          <a:p>
            <a:r>
              <a:rPr lang="en-US" dirty="0">
                <a:solidFill>
                  <a:schemeClr val="tx1"/>
                </a:solidFill>
              </a:rPr>
              <a:t>density. Lipoproteins can be </a:t>
            </a:r>
            <a:r>
              <a:rPr lang="en-US" dirty="0" smtClean="0">
                <a:solidFill>
                  <a:schemeClr val="tx1"/>
                </a:solidFill>
              </a:rPr>
              <a:t>classified </a:t>
            </a:r>
            <a:r>
              <a:rPr lang="en-US" dirty="0">
                <a:solidFill>
                  <a:schemeClr val="tx1"/>
                </a:solidFill>
              </a:rPr>
              <a:t>into </a:t>
            </a:r>
            <a:r>
              <a:rPr lang="en-US" dirty="0" smtClean="0">
                <a:solidFill>
                  <a:schemeClr val="tx1"/>
                </a:solidFill>
              </a:rPr>
              <a:t>five </a:t>
            </a:r>
            <a:r>
              <a:rPr lang="en-US" dirty="0">
                <a:solidFill>
                  <a:schemeClr val="tx1"/>
                </a:solidFill>
              </a:rPr>
              <a:t>main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Groups are transported in body fluids as, often spherical</a:t>
            </a:r>
            <a:r>
              <a:rPr lang="en-US" dirty="0" smtClean="0"/>
              <a:t>,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0"/>
            <a:ext cx="6858000" cy="5632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Treatment of the </a:t>
            </a:r>
            <a:r>
              <a:rPr lang="en-US" dirty="0" err="1" smtClean="0"/>
              <a:t>chylomicron</a:t>
            </a:r>
            <a:r>
              <a:rPr lang="en-US" dirty="0" smtClean="0"/>
              <a:t> syndrome involves</a:t>
            </a:r>
          </a:p>
          <a:p>
            <a:r>
              <a:rPr lang="en-US" dirty="0" smtClean="0"/>
              <a:t>a low-fat diet, aiming for less than 20 g of fat a day, if</a:t>
            </a:r>
          </a:p>
          <a:p>
            <a:r>
              <a:rPr lang="en-US" dirty="0" smtClean="0"/>
              <a:t>possible, although compliance on such a diet may be</a:t>
            </a:r>
          </a:p>
          <a:p>
            <a:r>
              <a:rPr lang="en-US" dirty="0" smtClean="0"/>
              <a:t>difficult. Some clinicians supplement the diet with</a:t>
            </a:r>
          </a:p>
          <a:p>
            <a:r>
              <a:rPr lang="en-US" dirty="0" smtClean="0"/>
              <a:t>medium-chain triglycerides and also give 1 per cent of</a:t>
            </a:r>
          </a:p>
          <a:p>
            <a:r>
              <a:rPr lang="en-US" dirty="0" smtClean="0"/>
              <a:t>the total calorie intake as </a:t>
            </a:r>
            <a:r>
              <a:rPr lang="en-US" dirty="0" err="1" smtClean="0"/>
              <a:t>linoleic</a:t>
            </a:r>
            <a:r>
              <a:rPr lang="en-US" dirty="0" smtClean="0"/>
              <a:t> acid.</a:t>
            </a:r>
          </a:p>
          <a:p>
            <a:r>
              <a:rPr lang="en-US" dirty="0" smtClean="0"/>
              <a:t>In cases of apoC2 deficiency, fresh plasma may</a:t>
            </a:r>
          </a:p>
          <a:p>
            <a:r>
              <a:rPr lang="en-US" dirty="0" smtClean="0"/>
              <a:t>temporarily restore plasma apoC2 levels. To </a:t>
            </a:r>
            <a:r>
              <a:rPr lang="en-US" dirty="0" err="1" smtClean="0"/>
              <a:t>conf</a:t>
            </a:r>
            <a:r>
              <a:rPr lang="en-US" dirty="0" smtClean="0"/>
              <a:t> </a:t>
            </a:r>
            <a:r>
              <a:rPr lang="en-US" dirty="0" err="1" smtClean="0"/>
              <a:t>rm</a:t>
            </a:r>
            <a:endParaRPr lang="en-US" dirty="0" smtClean="0"/>
          </a:p>
          <a:p>
            <a:r>
              <a:rPr lang="en-US" dirty="0" smtClean="0"/>
              <a:t>the diagnosis of familial lipoprotein lipase deficiency,</a:t>
            </a:r>
          </a:p>
          <a:p>
            <a:r>
              <a:rPr lang="en-US" dirty="0" smtClean="0"/>
              <a:t>plasma lipoprotein lipase can be assayed after the</a:t>
            </a:r>
          </a:p>
          <a:p>
            <a:r>
              <a:rPr lang="en-US" dirty="0" smtClean="0"/>
              <a:t>intravenous administration of heparin, which releases</a:t>
            </a:r>
          </a:p>
          <a:p>
            <a:r>
              <a:rPr lang="en-US" dirty="0" smtClean="0"/>
              <a:t>the enzyme from endothelial sites. The assay is</a:t>
            </a:r>
          </a:p>
          <a:p>
            <a:r>
              <a:rPr lang="en-US" dirty="0" smtClean="0"/>
              <a:t>complicated in that other plasma lipases (hepatic lipase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phospholipase</a:t>
            </a:r>
            <a:r>
              <a:rPr lang="en-US" dirty="0" smtClean="0"/>
              <a:t>, for example) contribute to the</a:t>
            </a:r>
          </a:p>
          <a:p>
            <a:r>
              <a:rPr lang="en-US" dirty="0" smtClean="0"/>
              <a:t>overall plasma lipase activity. Inhibition of lipoprotein</a:t>
            </a:r>
          </a:p>
          <a:p>
            <a:r>
              <a:rPr lang="en-US" dirty="0" smtClean="0"/>
              <a:t>lipase can be performed using </a:t>
            </a:r>
            <a:r>
              <a:rPr lang="en-US" dirty="0" err="1" smtClean="0"/>
              <a:t>protamine</a:t>
            </a:r>
            <a:r>
              <a:rPr lang="en-US" dirty="0" smtClean="0"/>
              <a:t>, high saline</a:t>
            </a:r>
          </a:p>
          <a:p>
            <a:r>
              <a:rPr lang="en-US" dirty="0" smtClean="0"/>
              <a:t>concentrations or specific antibodies and its overall</a:t>
            </a:r>
          </a:p>
          <a:p>
            <a:r>
              <a:rPr lang="en-US" dirty="0" smtClean="0"/>
              <a:t>activity can be calculated by subtraction.</a:t>
            </a:r>
          </a:p>
          <a:p>
            <a:r>
              <a:rPr lang="en-US" dirty="0" smtClean="0"/>
              <a:t>If apoC2 deficiency is suspected, the plasma</a:t>
            </a:r>
          </a:p>
          <a:p>
            <a:r>
              <a:rPr lang="en-US" dirty="0" smtClean="0"/>
              <a:t>concentrations of this activator can be assayed.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42473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Familial </a:t>
            </a:r>
            <a:r>
              <a:rPr lang="en-US" dirty="0" err="1" smtClean="0">
                <a:solidFill>
                  <a:srgbClr val="FF0000"/>
                </a:solidFill>
              </a:rPr>
              <a:t>hypercholesterolaemia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This condition is usually inherited as an </a:t>
            </a:r>
            <a:r>
              <a:rPr lang="en-US" dirty="0" err="1" smtClean="0"/>
              <a:t>autosomal</a:t>
            </a:r>
            <a:endParaRPr lang="en-US" dirty="0" smtClean="0"/>
          </a:p>
          <a:p>
            <a:r>
              <a:rPr lang="en-US" dirty="0" smtClean="0"/>
              <a:t>dominant trait and was described by Goldstein and</a:t>
            </a:r>
          </a:p>
          <a:p>
            <a:r>
              <a:rPr lang="en-US" dirty="0" smtClean="0"/>
              <a:t>Brown. The inheritance of one mutant gene that</a:t>
            </a:r>
          </a:p>
          <a:p>
            <a:r>
              <a:rPr lang="en-US" dirty="0" smtClean="0"/>
              <a:t>encodes for the LDL receptor affects about 1 in every</a:t>
            </a:r>
          </a:p>
          <a:p>
            <a:r>
              <a:rPr lang="en-US" dirty="0" smtClean="0"/>
              <a:t>500 people (more common in certain groups such</a:t>
            </a:r>
          </a:p>
          <a:p>
            <a:r>
              <a:rPr lang="en-US" dirty="0" smtClean="0"/>
              <a:t>as Afrikaners and French Canadians), resulting in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133600"/>
            <a:ext cx="9144000" cy="42473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At least five types of mutation of the LDL receptor</a:t>
            </a:r>
          </a:p>
          <a:p>
            <a:r>
              <a:rPr lang="en-US" dirty="0" smtClean="0"/>
              <a:t>have been described, resulting in reduced synthesis,</a:t>
            </a:r>
          </a:p>
          <a:p>
            <a:r>
              <a:rPr lang="en-US" dirty="0" smtClean="0"/>
              <a:t>failure of transport of the synthesized receptor to the</a:t>
            </a:r>
          </a:p>
          <a:p>
            <a:r>
              <a:rPr lang="en-US" dirty="0" smtClean="0"/>
              <a:t>Golgi complex within the cell, defective LDL binding or</a:t>
            </a:r>
          </a:p>
          <a:p>
            <a:r>
              <a:rPr lang="en-US" dirty="0" smtClean="0"/>
              <a:t>inadequate expression or defective recycling of the LDL</a:t>
            </a:r>
          </a:p>
          <a:p>
            <a:r>
              <a:rPr lang="en-US" dirty="0" smtClean="0"/>
              <a:t>receptor at the cell surface.</a:t>
            </a:r>
          </a:p>
          <a:p>
            <a:r>
              <a:rPr lang="en-US" dirty="0" smtClean="0"/>
              <a:t>familial </a:t>
            </a:r>
            <a:r>
              <a:rPr lang="en-US" dirty="0" err="1" smtClean="0"/>
              <a:t>hypercholesterolaemia</a:t>
            </a:r>
            <a:r>
              <a:rPr lang="en-US" dirty="0" smtClean="0"/>
              <a:t> (FH) is </a:t>
            </a:r>
            <a:r>
              <a:rPr lang="en-US" dirty="0" smtClean="0"/>
              <a:t>defined </a:t>
            </a:r>
            <a:r>
              <a:rPr lang="en-US" dirty="0" smtClean="0"/>
              <a:t>as</a:t>
            </a:r>
          </a:p>
          <a:p>
            <a:r>
              <a:rPr lang="en-US" dirty="0" smtClean="0"/>
              <a:t>a plasma cholesterol concentration of more than</a:t>
            </a:r>
          </a:p>
          <a:p>
            <a:r>
              <a:rPr lang="en-US" dirty="0" smtClean="0"/>
              <a:t>7.5 </a:t>
            </a:r>
            <a:r>
              <a:rPr lang="en-US" dirty="0" err="1" smtClean="0"/>
              <a:t>mmol</a:t>
            </a:r>
            <a:r>
              <a:rPr lang="en-US" dirty="0" smtClean="0"/>
              <a:t>/L in an adult (more than 6.7 </a:t>
            </a:r>
            <a:r>
              <a:rPr lang="en-US" dirty="0" err="1" smtClean="0"/>
              <a:t>mmol</a:t>
            </a:r>
            <a:r>
              <a:rPr lang="en-US" dirty="0" smtClean="0"/>
              <a:t>/L in</a:t>
            </a:r>
          </a:p>
          <a:p>
            <a:r>
              <a:rPr lang="en-US" dirty="0" smtClean="0"/>
              <a:t>children under 16 years) or a plasma LDL cholesterol</a:t>
            </a:r>
          </a:p>
          <a:p>
            <a:r>
              <a:rPr lang="en-US" dirty="0" smtClean="0"/>
              <a:t>concentration of more than 4.9 </a:t>
            </a:r>
            <a:r>
              <a:rPr lang="en-US" dirty="0" err="1" smtClean="0"/>
              <a:t>mmol</a:t>
            </a:r>
            <a:r>
              <a:rPr lang="en-US" dirty="0" smtClean="0"/>
              <a:t>/L in an adult</a:t>
            </a:r>
          </a:p>
          <a:p>
            <a:r>
              <a:rPr lang="en-US" dirty="0" smtClean="0"/>
              <a:t>in the presence of tendon </a:t>
            </a:r>
            <a:r>
              <a:rPr lang="en-US" dirty="0" err="1" smtClean="0"/>
              <a:t>xanthoma</a:t>
            </a:r>
            <a:r>
              <a:rPr lang="en-US" dirty="0" smtClean="0"/>
              <a:t>. plus a family history of either an elevated plasma</a:t>
            </a:r>
          </a:p>
          <a:p>
            <a:r>
              <a:rPr lang="en-US" dirty="0" smtClean="0"/>
              <a:t>cholesterol concentration of more than 7.5 </a:t>
            </a:r>
            <a:r>
              <a:rPr lang="en-US" dirty="0" err="1" smtClean="0"/>
              <a:t>mmol</a:t>
            </a:r>
            <a:r>
              <a:rPr lang="en-US" dirty="0" smtClean="0"/>
              <a:t>/L in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rst</a:t>
            </a:r>
            <a:r>
              <a:rPr lang="en-US" dirty="0" smtClean="0"/>
              <a:t>-degree or second-degree relative or myocardial</a:t>
            </a:r>
          </a:p>
          <a:p>
            <a:r>
              <a:rPr lang="en-US" dirty="0" smtClean="0"/>
              <a:t>infarction below the age of 50 years in a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rst</a:t>
            </a:r>
            <a:r>
              <a:rPr lang="en-US" dirty="0" smtClean="0"/>
              <a:t>-degree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09600"/>
            <a:ext cx="7772400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dirty="0" smtClean="0"/>
              <a:t>relative or below the age of 60 years in a second-degree</a:t>
            </a:r>
          </a:p>
          <a:p>
            <a:r>
              <a:rPr lang="en-US" sz="2400" dirty="0" smtClean="0"/>
              <a:t>relative.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Typically, patients manifest severe </a:t>
            </a:r>
            <a:r>
              <a:rPr lang="en-US" sz="2400" dirty="0" err="1" smtClean="0"/>
              <a:t>hypercholesterolaemia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with a relatively normal plasma triglyceride</a:t>
            </a:r>
          </a:p>
          <a:p>
            <a:r>
              <a:rPr lang="en-US" sz="2400" dirty="0" smtClean="0"/>
              <a:t>concentration in conjunction with </a:t>
            </a:r>
            <a:r>
              <a:rPr lang="en-US" sz="2400" dirty="0" err="1" smtClean="0"/>
              <a:t>xanthomata</a:t>
            </a:r>
            <a:r>
              <a:rPr lang="en-US" sz="2400" dirty="0" smtClean="0"/>
              <a:t>, which</a:t>
            </a:r>
          </a:p>
          <a:p>
            <a:r>
              <a:rPr lang="en-US" sz="2400" dirty="0" smtClean="0"/>
              <a:t>can affect the back of the hands, elbows, Achilles tendons</a:t>
            </a:r>
          </a:p>
          <a:p>
            <a:r>
              <a:rPr lang="en-US" sz="2400" dirty="0" smtClean="0"/>
              <a:t>or the insertion of the patellar tendon into the </a:t>
            </a:r>
            <a:r>
              <a:rPr lang="en-US" sz="2400" dirty="0" err="1" smtClean="0"/>
              <a:t>pretibial</a:t>
            </a:r>
            <a:endParaRPr lang="en-US" sz="2400" dirty="0" smtClean="0"/>
          </a:p>
          <a:p>
            <a:r>
              <a:rPr lang="en-US" sz="2400" dirty="0" err="1" smtClean="0"/>
              <a:t>tuberosity</a:t>
            </a:r>
            <a:r>
              <a:rPr lang="en-US" sz="2400" dirty="0" smtClean="0"/>
              <a:t> . Premature cardiovascular</a:t>
            </a:r>
          </a:p>
          <a:p>
            <a:r>
              <a:rPr lang="en-US" sz="2400" dirty="0" smtClean="0"/>
              <a:t>disease is often observed, along with premature corneal arc</a:t>
            </a:r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685800"/>
            <a:ext cx="7315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763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632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dirty="0" smtClean="0"/>
              <a:t>The diagnosis of FH is usually obvious from the</a:t>
            </a:r>
          </a:p>
          <a:p>
            <a:r>
              <a:rPr lang="en-US" sz="2400" dirty="0" smtClean="0"/>
              <a:t>markedly elevated plasma cholesterol concentration</a:t>
            </a:r>
          </a:p>
          <a:p>
            <a:r>
              <a:rPr lang="en-US" sz="2400" dirty="0" smtClean="0"/>
              <a:t>and the presence of tendon </a:t>
            </a:r>
            <a:r>
              <a:rPr lang="en-US" sz="2400" dirty="0" err="1" smtClean="0"/>
              <a:t>xanthomata</a:t>
            </a:r>
            <a:r>
              <a:rPr lang="en-US" sz="2400" dirty="0" smtClean="0"/>
              <a:t> in the patient or</a:t>
            </a:r>
          </a:p>
          <a:p>
            <a:r>
              <a:rPr lang="en-US" sz="2400" dirty="0" smtClean="0"/>
              <a:t>first-degree relation. The diagnosis may not be so clear</a:t>
            </a:r>
          </a:p>
          <a:p>
            <a:r>
              <a:rPr lang="en-US" sz="2400" dirty="0" smtClean="0"/>
              <a:t>cut in patients without the lipid stigmata. A functional</a:t>
            </a:r>
          </a:p>
          <a:p>
            <a:r>
              <a:rPr lang="en-US" sz="2400" dirty="0" smtClean="0"/>
              <a:t>assay of the LDL receptors has recently been described</a:t>
            </a:r>
          </a:p>
          <a:p>
            <a:r>
              <a:rPr lang="en-US" sz="2400" dirty="0" smtClean="0"/>
              <a:t>using cultured lymphocytes, but this has not yet gained</a:t>
            </a:r>
          </a:p>
          <a:p>
            <a:r>
              <a:rPr lang="en-US" sz="2400" dirty="0" smtClean="0"/>
              <a:t>wide routine acceptance.</a:t>
            </a:r>
          </a:p>
          <a:p>
            <a:r>
              <a:rPr lang="en-US" sz="2400" dirty="0" smtClean="0"/>
              <a:t>Homozygous FH can be very severe. There is a</a:t>
            </a:r>
          </a:p>
          <a:p>
            <a:r>
              <a:rPr lang="en-US" sz="2400" dirty="0" smtClean="0"/>
              <a:t>considerable risk of coronary artery disease, aortic</a:t>
            </a:r>
          </a:p>
          <a:p>
            <a:r>
              <a:rPr lang="en-US" sz="2400" dirty="0" err="1" smtClean="0"/>
              <a:t>stenosis</a:t>
            </a:r>
            <a:r>
              <a:rPr lang="en-US" sz="2400" dirty="0" smtClean="0"/>
              <a:t> and early fatal myocardial infarction before</a:t>
            </a:r>
          </a:p>
          <a:p>
            <a:r>
              <a:rPr lang="en-US" sz="2400" dirty="0" smtClean="0"/>
              <a:t>the age of 20 years. Florid </a:t>
            </a:r>
            <a:r>
              <a:rPr lang="en-US" sz="2400" dirty="0" err="1" smtClean="0"/>
              <a:t>xanthoma</a:t>
            </a:r>
            <a:r>
              <a:rPr lang="en-US" sz="2400" dirty="0" smtClean="0"/>
              <a:t> occurs in</a:t>
            </a:r>
          </a:p>
          <a:p>
            <a:r>
              <a:rPr lang="en-US" sz="2400" dirty="0" smtClean="0"/>
              <a:t>childhood including tendon, planar and </a:t>
            </a:r>
            <a:r>
              <a:rPr lang="en-US" sz="2400" dirty="0" err="1" smtClean="0"/>
              <a:t>cutaneous</a:t>
            </a:r>
            <a:endParaRPr lang="en-US" sz="2400" dirty="0" smtClean="0"/>
          </a:p>
          <a:p>
            <a:r>
              <a:rPr lang="en-US" sz="2400" dirty="0" smtClean="0"/>
              <a:t>types. </a:t>
            </a:r>
            <a:r>
              <a:rPr lang="en-US" sz="2400" dirty="0" err="1" smtClean="0"/>
              <a:t>Atheroma</a:t>
            </a:r>
            <a:r>
              <a:rPr lang="en-US" sz="2400" dirty="0" smtClean="0"/>
              <a:t> of the aortic root may manifest before</a:t>
            </a:r>
          </a:p>
          <a:p>
            <a:r>
              <a:rPr lang="en-US" sz="2400" dirty="0" smtClean="0"/>
              <a:t>puberty, associated with coronary </a:t>
            </a:r>
            <a:r>
              <a:rPr lang="en-US" sz="2400" dirty="0" err="1" smtClean="0"/>
              <a:t>ostial</a:t>
            </a:r>
            <a:r>
              <a:rPr lang="en-US" sz="2400" dirty="0" smtClean="0"/>
              <a:t> </a:t>
            </a:r>
            <a:r>
              <a:rPr lang="en-US" sz="2400" dirty="0" err="1" smtClean="0"/>
              <a:t>stenosis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89844"/>
            <a:ext cx="8839200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Familial defective apoB3500</a:t>
            </a:r>
          </a:p>
          <a:p>
            <a:r>
              <a:rPr lang="en-US" sz="2400" dirty="0" smtClean="0"/>
              <a:t>This condition is due to a mutation in the </a:t>
            </a:r>
            <a:r>
              <a:rPr lang="en-US" sz="2400" dirty="0" err="1" smtClean="0"/>
              <a:t>apoB</a:t>
            </a:r>
            <a:r>
              <a:rPr lang="en-US" sz="2400" dirty="0" smtClean="0"/>
              <a:t> gene</a:t>
            </a:r>
          </a:p>
          <a:p>
            <a:r>
              <a:rPr lang="en-US" sz="2400" dirty="0" smtClean="0"/>
              <a:t>resulting in a substitution of </a:t>
            </a:r>
            <a:r>
              <a:rPr lang="en-US" sz="2400" dirty="0" err="1" smtClean="0"/>
              <a:t>arginine</a:t>
            </a:r>
            <a:r>
              <a:rPr lang="en-US" sz="2400" dirty="0" smtClean="0"/>
              <a:t> at the 3500 amino</a:t>
            </a:r>
          </a:p>
          <a:p>
            <a:r>
              <a:rPr lang="en-US" sz="2400" dirty="0" smtClean="0"/>
              <a:t>acid position for glutamine. </a:t>
            </a:r>
            <a:r>
              <a:rPr lang="en-US" sz="2400" dirty="0" err="1" smtClean="0"/>
              <a:t>Apolipoprotein</a:t>
            </a:r>
            <a:r>
              <a:rPr lang="en-US" sz="2400" dirty="0" smtClean="0"/>
              <a:t> B is the</a:t>
            </a:r>
          </a:p>
          <a:p>
            <a:r>
              <a:rPr lang="en-US" sz="2400" dirty="0" err="1" smtClean="0"/>
              <a:t>ligand</a:t>
            </a:r>
            <a:r>
              <a:rPr lang="en-US" sz="2400" dirty="0" smtClean="0"/>
              <a:t> upon the LDL particle for the LDL receptor. It</a:t>
            </a:r>
          </a:p>
          <a:p>
            <a:r>
              <a:rPr lang="en-US" sz="2400" dirty="0" smtClean="0"/>
              <a:t>may be indistinguishable clinically from FH and is also</a:t>
            </a:r>
          </a:p>
          <a:p>
            <a:r>
              <a:rPr lang="en-US" sz="2400" dirty="0" smtClean="0"/>
              <a:t>associated with </a:t>
            </a:r>
            <a:r>
              <a:rPr lang="en-US" sz="2400" dirty="0" err="1" smtClean="0"/>
              <a:t>hypercholesterolaemia</a:t>
            </a:r>
            <a:r>
              <a:rPr lang="en-US" sz="2400" dirty="0" smtClean="0"/>
              <a:t> and premature</a:t>
            </a:r>
          </a:p>
          <a:p>
            <a:r>
              <a:rPr lang="en-US" sz="2400" dirty="0" smtClean="0"/>
              <a:t>coronary artery disease. The treatment is similar to that</a:t>
            </a:r>
          </a:p>
          <a:p>
            <a:r>
              <a:rPr lang="en-US" sz="2400" dirty="0" smtClean="0"/>
              <a:t>for heterozygote FH.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Familial combined </a:t>
            </a:r>
            <a:r>
              <a:rPr lang="en-US" sz="2400" dirty="0" err="1" smtClean="0">
                <a:solidFill>
                  <a:srgbClr val="FF0000"/>
                </a:solidFill>
              </a:rPr>
              <a:t>hyperlipidaemia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In familial combined </a:t>
            </a:r>
            <a:r>
              <a:rPr lang="en-US" sz="2400" dirty="0" err="1" smtClean="0"/>
              <a:t>hyperlipidaemia</a:t>
            </a:r>
            <a:r>
              <a:rPr lang="en-US" sz="2400" dirty="0" smtClean="0"/>
              <a:t> (FCH), the plasma</a:t>
            </a:r>
          </a:p>
          <a:p>
            <a:r>
              <a:rPr lang="en-US" sz="2400" dirty="0" smtClean="0"/>
              <a:t>lipids may elevated, plasma cholesterol concentrations</a:t>
            </a:r>
          </a:p>
          <a:p>
            <a:r>
              <a:rPr lang="en-US" sz="2400" dirty="0" smtClean="0"/>
              <a:t>often being between 6 </a:t>
            </a:r>
            <a:r>
              <a:rPr lang="en-US" sz="2400" dirty="0" err="1" smtClean="0"/>
              <a:t>mmol</a:t>
            </a:r>
            <a:r>
              <a:rPr lang="en-US" sz="2400" dirty="0" smtClean="0"/>
              <a:t>/L and 9 </a:t>
            </a:r>
            <a:r>
              <a:rPr lang="en-US" sz="2400" dirty="0" err="1" smtClean="0"/>
              <a:t>mmol</a:t>
            </a:r>
            <a:r>
              <a:rPr lang="en-US" sz="2400" dirty="0" smtClean="0"/>
              <a:t>/L and plasma</a:t>
            </a:r>
          </a:p>
          <a:p>
            <a:r>
              <a:rPr lang="en-US" sz="2400" dirty="0" smtClean="0"/>
              <a:t>triglyceride between 2 </a:t>
            </a:r>
            <a:r>
              <a:rPr lang="en-US" sz="2400" dirty="0" err="1" smtClean="0"/>
              <a:t>mmol</a:t>
            </a:r>
            <a:r>
              <a:rPr lang="en-US" sz="2400" dirty="0" smtClean="0"/>
              <a:t>/L and 6 </a:t>
            </a:r>
            <a:r>
              <a:rPr lang="en-US" sz="2400" dirty="0" err="1" smtClean="0"/>
              <a:t>mmol</a:t>
            </a:r>
            <a:r>
              <a:rPr lang="en-US" sz="2400" dirty="0" smtClean="0"/>
              <a:t>/L. The</a:t>
            </a:r>
          </a:p>
          <a:p>
            <a:r>
              <a:rPr lang="en-US" sz="2400" dirty="0" smtClean="0"/>
              <a:t> Familial combined </a:t>
            </a:r>
            <a:r>
              <a:rPr lang="en-US" sz="2400" dirty="0" err="1" smtClean="0"/>
              <a:t>hyperlipidaemia</a:t>
            </a:r>
            <a:r>
              <a:rPr lang="en-US" sz="2400" dirty="0" smtClean="0"/>
              <a:t> may</a:t>
            </a:r>
          </a:p>
          <a:p>
            <a:r>
              <a:rPr lang="en-US" sz="2400" dirty="0" smtClean="0"/>
              <a:t>be inherited as an autosomal dominant trait . About 0.5 per cent of the European</a:t>
            </a:r>
          </a:p>
          <a:p>
            <a:r>
              <a:rPr lang="en-US" sz="2400" dirty="0" smtClean="0"/>
              <a:t>population is affected, and there is an increased</a:t>
            </a:r>
          </a:p>
          <a:p>
            <a:r>
              <a:rPr lang="en-US" sz="2400" dirty="0" smtClean="0"/>
              <a:t>incidence of coronary artery disease in family members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335846"/>
            <a:ext cx="7467600" cy="489364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dirty="0" smtClean="0"/>
              <a:t>metabolic defect is unclear</a:t>
            </a:r>
            <a:r>
              <a:rPr lang="en-US" dirty="0" smtClean="0"/>
              <a:t>, </a:t>
            </a:r>
            <a:r>
              <a:rPr lang="en-US" sz="2400" dirty="0" smtClean="0"/>
              <a:t>although plasma </a:t>
            </a:r>
            <a:r>
              <a:rPr lang="en-US" sz="2400" dirty="0" err="1" smtClean="0"/>
              <a:t>apoB</a:t>
            </a:r>
            <a:endParaRPr lang="en-US" sz="2400" dirty="0" smtClean="0"/>
          </a:p>
          <a:p>
            <a:r>
              <a:rPr lang="en-US" sz="2400" dirty="0" smtClean="0"/>
              <a:t>is often elevated due to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increased synthesis; LDL and</a:t>
            </a: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VLDL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apoB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concentration is increased</a:t>
            </a:r>
            <a:r>
              <a:rPr lang="en-US" sz="2400" dirty="0" smtClean="0"/>
              <a:t>. The synthesis of</a:t>
            </a:r>
          </a:p>
          <a:p>
            <a:r>
              <a:rPr lang="en-US" sz="2400" dirty="0" smtClean="0"/>
              <a:t>VLDL triglyceride is increased in FCH and there may</a:t>
            </a:r>
          </a:p>
          <a:p>
            <a:r>
              <a:rPr lang="en-US" sz="2400" dirty="0" smtClean="0"/>
              <a:t>also be a relationship with insulin resistance.</a:t>
            </a:r>
          </a:p>
          <a:p>
            <a:r>
              <a:rPr lang="en-US" sz="2400" dirty="0" smtClean="0"/>
              <a:t>The diagnosis of FCH is suspected if there is a</a:t>
            </a:r>
          </a:p>
          <a:p>
            <a:r>
              <a:rPr lang="en-US" sz="2400" dirty="0" smtClean="0"/>
              <a:t>family history of </a:t>
            </a:r>
            <a:r>
              <a:rPr lang="en-US" sz="2400" dirty="0" err="1" smtClean="0"/>
              <a:t>hyperlipidaemia</a:t>
            </a:r>
            <a:r>
              <a:rPr lang="en-US" sz="2400" dirty="0" smtClean="0"/>
              <a:t>, particularly if family</a:t>
            </a:r>
          </a:p>
          <a:p>
            <a:r>
              <a:rPr lang="en-US" sz="2400" dirty="0" smtClean="0"/>
              <a:t>members show different lipoprotein phenotypes. There</a:t>
            </a:r>
          </a:p>
          <a:p>
            <a:r>
              <a:rPr lang="en-US" sz="2400" dirty="0" smtClean="0"/>
              <a:t>is often a family history of cardiovascular disease.</a:t>
            </a:r>
          </a:p>
          <a:p>
            <a:r>
              <a:rPr lang="en-US" sz="2400" dirty="0" smtClean="0"/>
              <a:t>However, the diagnosis can be difficult and it sometimes</a:t>
            </a:r>
          </a:p>
          <a:p>
            <a:r>
              <a:rPr lang="en-US" sz="2400" dirty="0" smtClean="0"/>
              <a:t>needs to be distinguished from FH (</a:t>
            </a:r>
            <a:r>
              <a:rPr lang="en-US" sz="2400" dirty="0" err="1" smtClean="0">
                <a:solidFill>
                  <a:srgbClr val="FF0000"/>
                </a:solidFill>
              </a:rPr>
              <a:t>xanthomata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are not usually present in FCH) and familial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hypertriglyceridaemia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847"/>
            <a:ext cx="9144000" cy="489364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Familial </a:t>
            </a:r>
            <a:r>
              <a:rPr lang="en-US" sz="2400" dirty="0" err="1" smtClean="0">
                <a:solidFill>
                  <a:srgbClr val="FF0000"/>
                </a:solidFill>
              </a:rPr>
              <a:t>hypertriglyceridaemia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Familial </a:t>
            </a:r>
            <a:r>
              <a:rPr lang="en-US" sz="2400" dirty="0" err="1" smtClean="0"/>
              <a:t>hypertriglyceridaemia</a:t>
            </a:r>
            <a:r>
              <a:rPr lang="en-US" sz="2400" dirty="0" smtClean="0"/>
              <a:t> is often observed with low</a:t>
            </a:r>
          </a:p>
          <a:p>
            <a:r>
              <a:rPr lang="en-US" sz="2400" dirty="0" smtClean="0"/>
              <a:t>HDL cholesterol concentration. The condition usually</a:t>
            </a:r>
          </a:p>
          <a:p>
            <a:r>
              <a:rPr lang="en-US" sz="2400" dirty="0" smtClean="0"/>
              <a:t>develops after puberty and is rare in childhood. The exact</a:t>
            </a:r>
          </a:p>
          <a:p>
            <a:r>
              <a:rPr lang="en-US" sz="2400" dirty="0" smtClean="0"/>
              <a:t>metabolic defect is unclear,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although overproduction of</a:t>
            </a: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VLDL or a decrease in VLDL conversion to LDL is likely.</a:t>
            </a:r>
          </a:p>
          <a:p>
            <a:r>
              <a:rPr lang="en-US" sz="2400" dirty="0" smtClean="0"/>
              <a:t>There may be an increased risk of cardiovascular disease.</a:t>
            </a:r>
          </a:p>
          <a:p>
            <a:r>
              <a:rPr lang="en-US" sz="2400" dirty="0" smtClean="0"/>
              <a:t>Acute pancreatitis may also occur, and is more likely</a:t>
            </a:r>
          </a:p>
          <a:p>
            <a:r>
              <a:rPr lang="en-US" sz="2400" dirty="0" smtClean="0"/>
              <a:t>when the concentration of plasma triglycerides is more</a:t>
            </a:r>
          </a:p>
          <a:p>
            <a:r>
              <a:rPr lang="en-US" sz="2400" dirty="0" smtClean="0"/>
              <a:t>than 10 </a:t>
            </a:r>
            <a:r>
              <a:rPr lang="en-US" sz="2400" dirty="0" err="1" smtClean="0"/>
              <a:t>mmol</a:t>
            </a:r>
            <a:r>
              <a:rPr lang="en-US" sz="2400" dirty="0" smtClean="0"/>
              <a:t>/L. Some patients show </a:t>
            </a:r>
            <a:r>
              <a:rPr lang="en-US" sz="2400" dirty="0" err="1" smtClean="0"/>
              <a:t>hyperinsulinaemia</a:t>
            </a:r>
            <a:endParaRPr lang="en-US" sz="2400" dirty="0" smtClean="0"/>
          </a:p>
          <a:p>
            <a:r>
              <a:rPr lang="en-US" sz="2400" dirty="0" smtClean="0"/>
              <a:t>and insulin resistance. Dietary measures, and sometimes</a:t>
            </a:r>
          </a:p>
          <a:p>
            <a:r>
              <a:rPr lang="en-US" sz="2400" dirty="0" smtClean="0"/>
              <a:t>lipid-lowering drugs such as the </a:t>
            </a:r>
            <a:r>
              <a:rPr lang="en-US" sz="2400" dirty="0" err="1" smtClean="0"/>
              <a:t>fibrates</a:t>
            </a:r>
            <a:r>
              <a:rPr lang="en-US" sz="2400" dirty="0" smtClean="0"/>
              <a:t> or w-3 fatty</a:t>
            </a:r>
          </a:p>
          <a:p>
            <a:r>
              <a:rPr lang="en-US" sz="2400" dirty="0" smtClean="0"/>
              <a:t>acids, are used to treat the condition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-381000"/>
            <a:ext cx="6781800" cy="535531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 err="1"/>
              <a:t>Chylomicrons</a:t>
            </a:r>
            <a:r>
              <a:rPr lang="en-US" dirty="0"/>
              <a:t> are the largest and least dense</a:t>
            </a:r>
          </a:p>
          <a:p>
            <a:r>
              <a:rPr lang="en-US" dirty="0"/>
              <a:t>lipoproteins and transport exogenous lipid from the</a:t>
            </a:r>
          </a:p>
          <a:p>
            <a:r>
              <a:rPr lang="en-US" dirty="0"/>
              <a:t>intestine to all cells.</a:t>
            </a:r>
          </a:p>
          <a:p>
            <a:r>
              <a:rPr lang="en-US" dirty="0"/>
              <a:t> Very low-density lipoproteins (VLDLs) transport</a:t>
            </a:r>
          </a:p>
          <a:p>
            <a:r>
              <a:rPr lang="en-US" dirty="0"/>
              <a:t>endogenous lipid from the liver to cells.</a:t>
            </a:r>
          </a:p>
          <a:p>
            <a:r>
              <a:rPr lang="en-US" dirty="0"/>
              <a:t> Intermediate-density lipoproteins (IDLs), which</a:t>
            </a:r>
          </a:p>
          <a:p>
            <a:r>
              <a:rPr lang="en-US" dirty="0"/>
              <a:t>are transient and formed during the conversion of</a:t>
            </a:r>
          </a:p>
          <a:p>
            <a:r>
              <a:rPr lang="en-US" dirty="0"/>
              <a:t>VLDL to low-density lipoprotein (LDL), are not</a:t>
            </a:r>
          </a:p>
          <a:p>
            <a:r>
              <a:rPr lang="en-US" dirty="0"/>
              <a:t>normally present in plasma.</a:t>
            </a:r>
          </a:p>
          <a:p>
            <a:r>
              <a:rPr lang="en-US" dirty="0"/>
              <a:t>The other two lipoprotein classes contain mainly</a:t>
            </a:r>
          </a:p>
          <a:p>
            <a:r>
              <a:rPr lang="en-US" dirty="0"/>
              <a:t>cholesterol and are smaller in size:</a:t>
            </a:r>
          </a:p>
          <a:p>
            <a:r>
              <a:rPr lang="en-US" dirty="0"/>
              <a:t> Low-density lipoproteins are formed from VLDLs</a:t>
            </a:r>
          </a:p>
          <a:p>
            <a:r>
              <a:rPr lang="en-US" dirty="0"/>
              <a:t>and carry cholesterol to cells.</a:t>
            </a:r>
          </a:p>
          <a:p>
            <a:r>
              <a:rPr lang="en-US" dirty="0"/>
              <a:t> High-density lipoproteins (HDLs) are the most</a:t>
            </a:r>
          </a:p>
          <a:p>
            <a:r>
              <a:rPr lang="en-US" dirty="0"/>
              <a:t>dense lipoproteins and are involved in the transport</a:t>
            </a:r>
          </a:p>
          <a:p>
            <a:r>
              <a:rPr lang="en-US" dirty="0"/>
              <a:t>of cholesterol from cells back to the liver (reverse</a:t>
            </a:r>
          </a:p>
          <a:p>
            <a:r>
              <a:rPr lang="en-US" dirty="0"/>
              <a:t>cholesterol transport). These lipoproteins can be</a:t>
            </a:r>
          </a:p>
          <a:p>
            <a:r>
              <a:rPr lang="en-US" dirty="0"/>
              <a:t>further divided by density into HDL2 and HDL3.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858000" cy="66787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Type III </a:t>
            </a:r>
            <a:r>
              <a:rPr lang="en-US" sz="2400" dirty="0" err="1" smtClean="0">
                <a:solidFill>
                  <a:srgbClr val="FF0000"/>
                </a:solidFill>
              </a:rPr>
              <a:t>hyperlipoproteinaemia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This condition is also called familial </a:t>
            </a:r>
            <a:r>
              <a:rPr lang="en-US" sz="2400" dirty="0" err="1" smtClean="0"/>
              <a:t>dysbetalipoproteinaemia</a:t>
            </a:r>
            <a:endParaRPr lang="en-US" sz="2400" dirty="0" smtClean="0"/>
          </a:p>
          <a:p>
            <a:r>
              <a:rPr lang="en-US" sz="2400" dirty="0" smtClean="0"/>
              <a:t>or broad b-</a:t>
            </a:r>
            <a:r>
              <a:rPr lang="en-US" sz="2400" dirty="0" err="1" smtClean="0"/>
              <a:t>hyperlipidaemia</a:t>
            </a:r>
            <a:r>
              <a:rPr lang="en-US" sz="2400" dirty="0" smtClean="0"/>
              <a:t>. The underlying biochemical defect is one of a reduced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clearance of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chylomicron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and VLDL remnants</a:t>
            </a:r>
            <a:r>
              <a:rPr lang="en-US" sz="2400" dirty="0" smtClean="0"/>
              <a:t>. The</a:t>
            </a:r>
          </a:p>
          <a:p>
            <a:r>
              <a:rPr lang="en-US" sz="2400" dirty="0" smtClean="0"/>
              <a:t>name broad b-</a:t>
            </a:r>
            <a:r>
              <a:rPr lang="en-US" sz="2400" dirty="0" err="1" smtClean="0"/>
              <a:t>hyperlipidaemia</a:t>
            </a:r>
            <a:r>
              <a:rPr lang="en-US" sz="2400" dirty="0" smtClean="0"/>
              <a:t> is sometimes used</a:t>
            </a:r>
          </a:p>
          <a:p>
            <a:r>
              <a:rPr lang="en-US" sz="2400" dirty="0" smtClean="0"/>
              <a:t>because of the characteristic plasma lipoprotein</a:t>
            </a:r>
          </a:p>
          <a:p>
            <a:r>
              <a:rPr lang="en-US" sz="2400" dirty="0" err="1" smtClean="0"/>
              <a:t>electrophoretic</a:t>
            </a:r>
            <a:r>
              <a:rPr lang="en-US" sz="2400" dirty="0" smtClean="0"/>
              <a:t> pattern that is often observed (the</a:t>
            </a:r>
          </a:p>
          <a:p>
            <a:r>
              <a:rPr lang="en-US" sz="2400" dirty="0" smtClean="0"/>
              <a:t>broad b-band that is seen being remnant particles).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accent5"/>
                </a:solidFill>
              </a:rPr>
              <a:t>The mechanism for the disorder seems to be that</a:t>
            </a:r>
          </a:p>
          <a:p>
            <a:r>
              <a:rPr lang="en-US" sz="2400" dirty="0" smtClean="0">
                <a:solidFill>
                  <a:schemeClr val="accent5"/>
                </a:solidFill>
              </a:rPr>
              <a:t>apoE2-bearing particles have poor binding to the</a:t>
            </a:r>
          </a:p>
          <a:p>
            <a:r>
              <a:rPr lang="en-US" sz="2400" dirty="0" err="1" smtClean="0">
                <a:solidFill>
                  <a:schemeClr val="accent5"/>
                </a:solidFill>
              </a:rPr>
              <a:t>apoB</a:t>
            </a:r>
            <a:r>
              <a:rPr lang="en-US" sz="2400" dirty="0" smtClean="0">
                <a:solidFill>
                  <a:schemeClr val="accent5"/>
                </a:solidFill>
              </a:rPr>
              <a:t>/E (remnant) receptor and thus are not effectively cleared from the circulation</a:t>
            </a:r>
            <a:r>
              <a:rPr lang="en-US" sz="2400" dirty="0" smtClean="0"/>
              <a:t>.</a:t>
            </a:r>
          </a:p>
          <a:p>
            <a:endParaRPr lang="en-US" sz="2400" dirty="0" smtClean="0">
              <a:solidFill>
                <a:schemeClr val="accent5"/>
              </a:solidFill>
            </a:endParaRPr>
          </a:p>
          <a:p>
            <a:endParaRPr lang="en-US" sz="24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0016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             A concurrent increase</a:t>
            </a:r>
          </a:p>
          <a:p>
            <a:r>
              <a:rPr lang="en-US" dirty="0" smtClean="0"/>
              <a:t>in plasma VLDL concentration also seems necessary</a:t>
            </a:r>
          </a:p>
          <a:p>
            <a:r>
              <a:rPr lang="en-US" dirty="0" smtClean="0"/>
              <a:t>for the condition to be expressed, such as might occur</a:t>
            </a:r>
          </a:p>
          <a:p>
            <a:r>
              <a:rPr lang="en-US" dirty="0" smtClean="0"/>
              <a:t>in diabetes mellitus, hypothyroidism or obesity. Some</a:t>
            </a:r>
          </a:p>
          <a:p>
            <a:r>
              <a:rPr lang="en-US" dirty="0" smtClean="0"/>
              <a:t>patients may show either an </a:t>
            </a:r>
            <a:r>
              <a:rPr lang="en-US" dirty="0" err="1" smtClean="0"/>
              <a:t>autosomal</a:t>
            </a:r>
            <a:r>
              <a:rPr lang="en-US" dirty="0" smtClean="0"/>
              <a:t> recessive or a</a:t>
            </a:r>
          </a:p>
          <a:p>
            <a:r>
              <a:rPr lang="en-US" dirty="0" smtClean="0"/>
              <a:t>dominant mode of inheritance of the condition.</a:t>
            </a:r>
          </a:p>
          <a:p>
            <a:r>
              <a:rPr lang="pt-BR" dirty="0" smtClean="0"/>
              <a:t>The palmar striae (palmar xanthomata) are</a:t>
            </a:r>
          </a:p>
          <a:p>
            <a:r>
              <a:rPr lang="en-US" dirty="0" smtClean="0"/>
              <a:t>considered </a:t>
            </a:r>
            <a:r>
              <a:rPr lang="en-US" dirty="0" err="1" smtClean="0"/>
              <a:t>pathognomonic</a:t>
            </a:r>
            <a:r>
              <a:rPr lang="en-US" dirty="0" smtClean="0"/>
              <a:t> for the disorder, but</a:t>
            </a:r>
          </a:p>
          <a:p>
            <a:r>
              <a:rPr lang="en-US" dirty="0" err="1" smtClean="0"/>
              <a:t>tuberoeruptive</a:t>
            </a:r>
            <a:r>
              <a:rPr lang="en-US" dirty="0" smtClean="0"/>
              <a:t> </a:t>
            </a:r>
            <a:r>
              <a:rPr lang="en-US" dirty="0" err="1" smtClean="0"/>
              <a:t>xanthomata</a:t>
            </a:r>
            <a:r>
              <a:rPr lang="en-US" dirty="0" smtClean="0"/>
              <a:t>, typically on the elbows and</a:t>
            </a:r>
          </a:p>
          <a:p>
            <a:r>
              <a:rPr lang="en-US" dirty="0" smtClean="0"/>
              <a:t>knees, </a:t>
            </a:r>
            <a:r>
              <a:rPr lang="en-US" dirty="0" err="1" smtClean="0"/>
              <a:t>xanthelasma</a:t>
            </a:r>
            <a:r>
              <a:rPr lang="en-US" dirty="0" smtClean="0"/>
              <a:t> and corneal </a:t>
            </a:r>
            <a:r>
              <a:rPr lang="en-US" dirty="0" err="1" smtClean="0"/>
              <a:t>arcus</a:t>
            </a:r>
            <a:r>
              <a:rPr lang="en-US" dirty="0" smtClean="0"/>
              <a:t> have also been</a:t>
            </a:r>
          </a:p>
          <a:p>
            <a:r>
              <a:rPr lang="en-US" dirty="0" smtClean="0"/>
              <a:t>described in this condition</a:t>
            </a:r>
            <a:r>
              <a:rPr lang="en-US" dirty="0" smtClean="0">
                <a:solidFill>
                  <a:srgbClr val="FF0000"/>
                </a:solidFill>
              </a:rPr>
              <a:t>. Peripheral vascular disease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is a typical feature of this </a:t>
            </a:r>
            <a:r>
              <a:rPr lang="en-US" dirty="0" err="1" smtClean="0">
                <a:solidFill>
                  <a:srgbClr val="FF0000"/>
                </a:solidFill>
              </a:rPr>
              <a:t>hyperlipidaemic</a:t>
            </a:r>
            <a:r>
              <a:rPr lang="en-US" dirty="0" smtClean="0">
                <a:solidFill>
                  <a:srgbClr val="FF0000"/>
                </a:solidFill>
              </a:rPr>
              <a:t> disorder, as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is premature coronary artery disease.</a:t>
            </a:r>
          </a:p>
          <a:p>
            <a:r>
              <a:rPr lang="en-US" dirty="0" smtClean="0"/>
              <a:t>Plasma lipid determination frequently reveals</a:t>
            </a:r>
          </a:p>
          <a:p>
            <a:r>
              <a:rPr lang="en-US" dirty="0" err="1" smtClean="0"/>
              <a:t>hypercholesterolaemia</a:t>
            </a:r>
            <a:r>
              <a:rPr lang="en-US" dirty="0" smtClean="0"/>
              <a:t> and </a:t>
            </a:r>
            <a:r>
              <a:rPr lang="en-US" dirty="0" err="1" smtClean="0"/>
              <a:t>hypertriglyceridaemia</a:t>
            </a:r>
            <a:r>
              <a:rPr lang="en-US" dirty="0" smtClean="0"/>
              <a:t>,</a:t>
            </a:r>
          </a:p>
          <a:p>
            <a:r>
              <a:rPr lang="en-US" dirty="0" smtClean="0"/>
              <a:t>often in similar molar proportions with plasma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concentrations of around 9–10 </a:t>
            </a:r>
            <a:r>
              <a:rPr lang="en-US" dirty="0" err="1" smtClean="0">
                <a:solidFill>
                  <a:srgbClr val="FF0000"/>
                </a:solidFill>
              </a:rPr>
              <a:t>mmol</a:t>
            </a:r>
            <a:r>
              <a:rPr lang="en-US" dirty="0" smtClean="0">
                <a:solidFill>
                  <a:srgbClr val="FF0000"/>
                </a:solidFill>
              </a:rPr>
              <a:t>/L. Plasma HDL</a:t>
            </a:r>
          </a:p>
          <a:p>
            <a:r>
              <a:rPr lang="en-US" dirty="0" smtClean="0"/>
              <a:t>cholesterol concentration is usually low. Plasma LDL</a:t>
            </a:r>
          </a:p>
          <a:p>
            <a:r>
              <a:rPr lang="en-US" dirty="0" smtClean="0"/>
              <a:t>concentration may also be low due to the fact that there</a:t>
            </a:r>
          </a:p>
          <a:p>
            <a:r>
              <a:rPr lang="en-US" dirty="0" smtClean="0"/>
              <a:t>is reduced conversion from IDL particles, although it</a:t>
            </a:r>
          </a:p>
          <a:p>
            <a:r>
              <a:rPr lang="en-US" dirty="0" smtClean="0"/>
              <a:t>may also be normal or elevated.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35531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Polygenic </a:t>
            </a:r>
            <a:r>
              <a:rPr lang="en-US" dirty="0" err="1" smtClean="0">
                <a:solidFill>
                  <a:srgbClr val="FF0000"/>
                </a:solidFill>
              </a:rPr>
              <a:t>hypercholesterolaemia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This is one of the most common causes of a raised</a:t>
            </a:r>
          </a:p>
          <a:p>
            <a:r>
              <a:rPr lang="en-US" dirty="0" smtClean="0"/>
              <a:t>plasma cholesterol concentration. This condition is</a:t>
            </a:r>
          </a:p>
          <a:p>
            <a:r>
              <a:rPr lang="en-US" dirty="0" smtClean="0"/>
              <a:t>the result of a complex interaction between multiple</a:t>
            </a:r>
          </a:p>
          <a:p>
            <a:r>
              <a:rPr lang="en-US" dirty="0" smtClean="0"/>
              <a:t>environmental and genetic factors. In other words, it</a:t>
            </a:r>
          </a:p>
          <a:p>
            <a:r>
              <a:rPr lang="en-US" dirty="0" smtClean="0"/>
              <a:t>is not due to a single gene abnormality, and it is likely</a:t>
            </a:r>
          </a:p>
          <a:p>
            <a:r>
              <a:rPr lang="en-US" dirty="0" smtClean="0"/>
              <a:t>that it is the result of more than one metabolic defect.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There is usually either an increase in LDL production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or a decrease in LDL catabolism</a:t>
            </a:r>
            <a:r>
              <a:rPr lang="en-US" dirty="0" smtClean="0"/>
              <a:t>.  The plasma cholesterol concentration</a:t>
            </a:r>
          </a:p>
          <a:p>
            <a:r>
              <a:rPr lang="en-US" dirty="0" smtClean="0"/>
              <a:t>is usually either mildly or moderately elevated. An</a:t>
            </a:r>
          </a:p>
          <a:p>
            <a:r>
              <a:rPr lang="en-US" dirty="0" smtClean="0"/>
              <a:t>important negative clinical finding is </a:t>
            </a:r>
            <a:r>
              <a:rPr lang="en-US" dirty="0" smtClean="0">
                <a:solidFill>
                  <a:srgbClr val="FF0000"/>
                </a:solidFill>
              </a:rPr>
              <a:t>the absence of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tendon </a:t>
            </a:r>
            <a:r>
              <a:rPr lang="en-US" dirty="0" err="1" smtClean="0">
                <a:solidFill>
                  <a:srgbClr val="FF0000"/>
                </a:solidFill>
              </a:rPr>
              <a:t>xanthomata</a:t>
            </a:r>
            <a:r>
              <a:rPr lang="en-US" dirty="0" smtClean="0">
                <a:solidFill>
                  <a:srgbClr val="FF0000"/>
                </a:solidFill>
              </a:rPr>
              <a:t>, t</a:t>
            </a:r>
            <a:r>
              <a:rPr lang="en-US" dirty="0" smtClean="0"/>
              <a:t>he presence of which would tend</a:t>
            </a:r>
          </a:p>
          <a:p>
            <a:r>
              <a:rPr lang="en-US" dirty="0" smtClean="0"/>
              <a:t>to rule out the diagnosis. Usually less than 10 per cent of</a:t>
            </a:r>
          </a:p>
          <a:p>
            <a:r>
              <a:rPr lang="en-US" dirty="0" smtClean="0"/>
              <a:t>first-degree relations have similar lipid abnormalities,</a:t>
            </a:r>
          </a:p>
          <a:p>
            <a:r>
              <a:rPr lang="en-US" dirty="0" smtClean="0"/>
              <a:t>compared with FH or FCH in which about 50 per cent</a:t>
            </a:r>
          </a:p>
          <a:p>
            <a:r>
              <a:rPr lang="en-US" dirty="0" smtClean="0"/>
              <a:t>of first-degree family members are affected. There may</a:t>
            </a:r>
          </a:p>
          <a:p>
            <a:r>
              <a:rPr lang="en-US" dirty="0" smtClean="0"/>
              <a:t>also be a family history of premature coronary artery</a:t>
            </a:r>
          </a:p>
          <a:p>
            <a:r>
              <a:rPr lang="en-US" dirty="0" smtClean="0"/>
              <a:t>disease. Individuals may have a high intake of dietary</a:t>
            </a:r>
          </a:p>
          <a:p>
            <a:r>
              <a:rPr lang="en-US" dirty="0" smtClean="0"/>
              <a:t>fat and be overweight.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858000" cy="470898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Hyperalphalipoproteinaemia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err="1" smtClean="0"/>
              <a:t>Hyperalphalipoproteinaemia</a:t>
            </a:r>
            <a:r>
              <a:rPr lang="en-US" sz="2400" dirty="0" smtClean="0"/>
              <a:t> results in elevated</a:t>
            </a:r>
          </a:p>
          <a:p>
            <a:r>
              <a:rPr lang="en-US" sz="2400" dirty="0" smtClean="0"/>
              <a:t>plasma HDL cholesterol concentration and can be</a:t>
            </a:r>
          </a:p>
          <a:p>
            <a:r>
              <a:rPr lang="en-US" sz="2400" dirty="0" smtClean="0"/>
              <a:t>inherited as an </a:t>
            </a:r>
            <a:r>
              <a:rPr lang="en-US" sz="2400" dirty="0" err="1" smtClean="0"/>
              <a:t>autosomal</a:t>
            </a:r>
            <a:r>
              <a:rPr lang="en-US" sz="2400" dirty="0" smtClean="0"/>
              <a:t> dominant condition or, in</a:t>
            </a:r>
          </a:p>
          <a:p>
            <a:r>
              <a:rPr lang="en-US" sz="2400" dirty="0" smtClean="0"/>
              <a:t>some cases, may show polygenic features. The total</a:t>
            </a:r>
          </a:p>
          <a:p>
            <a:r>
              <a:rPr lang="en-US" sz="2400" dirty="0" smtClean="0"/>
              <a:t>plasma cholesterol concentration can be elevated,</a:t>
            </a:r>
          </a:p>
          <a:p>
            <a:r>
              <a:rPr lang="en-US" sz="2400" dirty="0" smtClean="0"/>
              <a:t>with normal LDL cholesterol concentration. There is</a:t>
            </a:r>
          </a:p>
          <a:p>
            <a:r>
              <a:rPr lang="en-US" sz="2400" dirty="0" smtClean="0"/>
              <a:t>no increased prevalence of cardiovascular disease in</a:t>
            </a:r>
          </a:p>
          <a:p>
            <a:r>
              <a:rPr lang="en-US" sz="2400" dirty="0" smtClean="0"/>
              <a:t>this condition; in fact, the contrary probably applies,</a:t>
            </a:r>
          </a:p>
          <a:p>
            <a:r>
              <a:rPr lang="en-US" sz="2400" dirty="0" smtClean="0"/>
              <a:t>with some individuals showing longevity. Plasma HDL</a:t>
            </a:r>
          </a:p>
          <a:p>
            <a:r>
              <a:rPr lang="en-US" sz="2400" dirty="0" smtClean="0"/>
              <a:t>concentration is thought to be </a:t>
            </a:r>
            <a:r>
              <a:rPr lang="en-US" sz="2400" dirty="0" err="1" smtClean="0"/>
              <a:t>cardioprotective</a:t>
            </a:r>
            <a:r>
              <a:rPr lang="en-US" sz="2400" dirty="0" smtClean="0"/>
              <a:t> 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1447800"/>
            <a:ext cx="4572000" cy="433965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r>
              <a:rPr lang="en-US" sz="2400" b="1" dirty="0" smtClean="0"/>
              <a:t>Primary</a:t>
            </a:r>
          </a:p>
          <a:p>
            <a:r>
              <a:rPr lang="en-US" sz="2400" dirty="0" err="1" smtClean="0"/>
              <a:t>Hyperalphalipoproteinaemia</a:t>
            </a:r>
            <a:endParaRPr lang="en-US" sz="2400" dirty="0" smtClean="0"/>
          </a:p>
          <a:p>
            <a:r>
              <a:rPr lang="en-US" sz="2400" dirty="0" smtClean="0"/>
              <a:t>Cholesterol ester transfer protein deficiency</a:t>
            </a:r>
          </a:p>
          <a:p>
            <a:r>
              <a:rPr lang="en-US" sz="2400" b="1" dirty="0" smtClean="0"/>
              <a:t>Secondary</a:t>
            </a:r>
          </a:p>
          <a:p>
            <a:r>
              <a:rPr lang="en-US" sz="2400" dirty="0" smtClean="0"/>
              <a:t>High ethanol intake</a:t>
            </a:r>
          </a:p>
          <a:p>
            <a:r>
              <a:rPr lang="en-US" sz="2400" dirty="0" smtClean="0"/>
              <a:t>Exercise</a:t>
            </a:r>
          </a:p>
          <a:p>
            <a:r>
              <a:rPr lang="en-US" sz="2400" dirty="0" smtClean="0"/>
              <a:t>Certain drugs, e.g. estrogens,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fibrates</a:t>
            </a:r>
            <a:r>
              <a:rPr lang="en-US" sz="2400" dirty="0" smtClean="0"/>
              <a:t>, nicotinic acid,</a:t>
            </a:r>
          </a:p>
          <a:p>
            <a:r>
              <a:rPr lang="en-US" sz="2400" dirty="0" err="1" smtClean="0"/>
              <a:t>statins</a:t>
            </a:r>
            <a:r>
              <a:rPr lang="en-US" sz="2400" dirty="0" smtClean="0"/>
              <a:t>, </a:t>
            </a:r>
            <a:r>
              <a:rPr lang="en-US" sz="2400" dirty="0" err="1" smtClean="0"/>
              <a:t>phenytoin</a:t>
            </a:r>
            <a:r>
              <a:rPr lang="en-US" sz="2400" dirty="0" smtClean="0"/>
              <a:t>, </a:t>
            </a:r>
            <a:r>
              <a:rPr lang="en-US" sz="2400" dirty="0" err="1" smtClean="0"/>
              <a:t>rifampicin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981200" y="762000"/>
            <a:ext cx="457200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Some causes of raised plasma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high-density lipoprotein (HDL) cholesterol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1028343"/>
            <a:ext cx="5105400" cy="507831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Primary</a:t>
            </a:r>
          </a:p>
          <a:p>
            <a:r>
              <a:rPr lang="en-US" dirty="0" smtClean="0"/>
              <a:t>Familial </a:t>
            </a:r>
            <a:r>
              <a:rPr lang="en-US" dirty="0" err="1" smtClean="0"/>
              <a:t>hypoalphalipoproteinaemia</a:t>
            </a:r>
            <a:endParaRPr lang="en-US" dirty="0" smtClean="0"/>
          </a:p>
          <a:p>
            <a:r>
              <a:rPr lang="en-US" dirty="0" smtClean="0"/>
              <a:t>ApoA1 abnormalities</a:t>
            </a:r>
          </a:p>
          <a:p>
            <a:r>
              <a:rPr lang="en-US" dirty="0" smtClean="0"/>
              <a:t>Tangier’s disease</a:t>
            </a:r>
          </a:p>
          <a:p>
            <a:r>
              <a:rPr lang="en-US" dirty="0" smtClean="0"/>
              <a:t>Lecithin–cholesterol </a:t>
            </a:r>
            <a:r>
              <a:rPr lang="en-US" dirty="0" err="1" smtClean="0"/>
              <a:t>acyltransferase</a:t>
            </a:r>
            <a:r>
              <a:rPr lang="en-US" dirty="0" smtClean="0"/>
              <a:t> (LCAT)</a:t>
            </a:r>
          </a:p>
          <a:p>
            <a:r>
              <a:rPr lang="en-US" dirty="0" smtClean="0"/>
              <a:t> deficiency</a:t>
            </a:r>
          </a:p>
          <a:p>
            <a:r>
              <a:rPr lang="en-US" dirty="0" smtClean="0"/>
              <a:t>Fish-eye disease</a:t>
            </a:r>
          </a:p>
          <a:p>
            <a:r>
              <a:rPr lang="en-US" b="1" dirty="0" smtClean="0"/>
              <a:t>Secondary</a:t>
            </a:r>
          </a:p>
          <a:p>
            <a:r>
              <a:rPr lang="en-US" dirty="0" smtClean="0"/>
              <a:t>Tobacco smoking</a:t>
            </a:r>
          </a:p>
          <a:p>
            <a:r>
              <a:rPr lang="en-US" dirty="0" smtClean="0"/>
              <a:t>Obesity</a:t>
            </a:r>
          </a:p>
          <a:p>
            <a:r>
              <a:rPr lang="en-US" dirty="0" smtClean="0"/>
              <a:t>Poorly controlled diabetes mellitus</a:t>
            </a:r>
          </a:p>
          <a:p>
            <a:r>
              <a:rPr lang="en-US" dirty="0" smtClean="0"/>
              <a:t>Insulin resistance and metabolic syndrome</a:t>
            </a:r>
          </a:p>
          <a:p>
            <a:r>
              <a:rPr lang="en-US" dirty="0" smtClean="0"/>
              <a:t>Chronic kidney disease</a:t>
            </a:r>
          </a:p>
          <a:p>
            <a:r>
              <a:rPr lang="en-US" dirty="0" smtClean="0"/>
              <a:t>Certain drugs, e.g. testosterone, </a:t>
            </a:r>
            <a:r>
              <a:rPr lang="en-US" dirty="0" err="1" smtClean="0"/>
              <a:t>probucol</a:t>
            </a:r>
            <a:r>
              <a:rPr lang="en-US" dirty="0" smtClean="0"/>
              <a:t>, </a:t>
            </a:r>
            <a:r>
              <a:rPr lang="en-US" dirty="0"/>
              <a:t>b-blockers without intrinsic sympathomimetic activity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progestogens</a:t>
            </a:r>
            <a:r>
              <a:rPr lang="en-US" dirty="0" smtClean="0"/>
              <a:t>, anabolic steroids, </a:t>
            </a:r>
            <a:r>
              <a:rPr lang="en-US" dirty="0" err="1" smtClean="0"/>
              <a:t>bexarotene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52600" y="762000"/>
            <a:ext cx="4572000" cy="64633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Causes 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of</a:t>
            </a:r>
            <a:r>
              <a:rPr lang="en-US" dirty="0" smtClean="0">
                <a:solidFill>
                  <a:srgbClr val="FF0000"/>
                </a:solidFill>
              </a:rPr>
              <a:t> low plasma </a:t>
            </a:r>
            <a:r>
              <a:rPr lang="en-US" dirty="0" err="1" smtClean="0">
                <a:solidFill>
                  <a:srgbClr val="FF0000"/>
                </a:solidFill>
              </a:rPr>
              <a:t>highdensity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lipoprotein (HDL) cholesterol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81000"/>
            <a:ext cx="8686800" cy="646330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Some important causes of secondary </a:t>
            </a:r>
            <a:r>
              <a:rPr lang="en-US" dirty="0" err="1" smtClean="0">
                <a:solidFill>
                  <a:srgbClr val="FF0000"/>
                </a:solidFill>
              </a:rPr>
              <a:t>hyperlipidaemia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Predominant </a:t>
            </a:r>
            <a:r>
              <a:rPr lang="en-US" b="1" dirty="0" err="1" smtClean="0"/>
              <a:t>hypercholesterolaemia</a:t>
            </a:r>
            <a:endParaRPr lang="en-US" b="1" dirty="0" smtClean="0"/>
          </a:p>
          <a:p>
            <a:r>
              <a:rPr lang="en-US" dirty="0" smtClean="0"/>
              <a:t>Hypothyroidism</a:t>
            </a:r>
          </a:p>
          <a:p>
            <a:r>
              <a:rPr lang="en-US" dirty="0" err="1" smtClean="0"/>
              <a:t>Nephrotic</a:t>
            </a:r>
            <a:r>
              <a:rPr lang="en-US" dirty="0" smtClean="0"/>
              <a:t> syndrome</a:t>
            </a:r>
          </a:p>
          <a:p>
            <a:r>
              <a:rPr lang="en-US" dirty="0" err="1" smtClean="0"/>
              <a:t>Cholestasis</a:t>
            </a:r>
            <a:r>
              <a:rPr lang="en-US" dirty="0" smtClean="0"/>
              <a:t>, e.g. primary </a:t>
            </a:r>
            <a:r>
              <a:rPr lang="en-US" dirty="0" err="1" smtClean="0"/>
              <a:t>biliary</a:t>
            </a:r>
            <a:r>
              <a:rPr lang="en-US" dirty="0" smtClean="0"/>
              <a:t> cirrhosis</a:t>
            </a:r>
          </a:p>
          <a:p>
            <a:r>
              <a:rPr lang="en-US" dirty="0" smtClean="0"/>
              <a:t>Acute intermittent </a:t>
            </a:r>
            <a:r>
              <a:rPr lang="en-US" dirty="0" err="1" smtClean="0"/>
              <a:t>porphyria</a:t>
            </a:r>
            <a:endParaRPr lang="en-US" dirty="0" smtClean="0"/>
          </a:p>
          <a:p>
            <a:r>
              <a:rPr lang="en-US" dirty="0" smtClean="0"/>
              <a:t>Anorexia nervosa/bulimia</a:t>
            </a:r>
          </a:p>
          <a:p>
            <a:r>
              <a:rPr lang="en-US" dirty="0" smtClean="0"/>
              <a:t>Certain drugs or toxins, e.g. </a:t>
            </a:r>
            <a:r>
              <a:rPr lang="en-US" dirty="0" err="1" smtClean="0"/>
              <a:t>ciclosporin</a:t>
            </a:r>
            <a:r>
              <a:rPr lang="en-US" dirty="0" smtClean="0"/>
              <a:t> and</a:t>
            </a:r>
          </a:p>
          <a:p>
            <a:r>
              <a:rPr lang="en-US" dirty="0" smtClean="0"/>
              <a:t>chlorinated hydrocarbons</a:t>
            </a:r>
          </a:p>
          <a:p>
            <a:r>
              <a:rPr lang="en-US" b="1" dirty="0" smtClean="0"/>
              <a:t>Predominant </a:t>
            </a:r>
            <a:r>
              <a:rPr lang="en-US" b="1" dirty="0" err="1" smtClean="0"/>
              <a:t>hypertriglyceridaemia</a:t>
            </a:r>
            <a:endParaRPr lang="en-US" b="1" dirty="0" smtClean="0"/>
          </a:p>
          <a:p>
            <a:r>
              <a:rPr lang="en-US" dirty="0" smtClean="0"/>
              <a:t>Alcohol excess</a:t>
            </a:r>
          </a:p>
          <a:p>
            <a:r>
              <a:rPr lang="en-US" dirty="0" smtClean="0"/>
              <a:t>Obesity</a:t>
            </a:r>
          </a:p>
          <a:p>
            <a:r>
              <a:rPr lang="en-US" dirty="0" smtClean="0"/>
              <a:t>Diabetes mellitus and metabolic syndrome</a:t>
            </a:r>
          </a:p>
          <a:p>
            <a:r>
              <a:rPr lang="en-US" dirty="0" smtClean="0"/>
              <a:t>Certain drugs, e.g. estrogens, b-blockers (without</a:t>
            </a:r>
          </a:p>
          <a:p>
            <a:r>
              <a:rPr lang="en-US" dirty="0" smtClean="0"/>
              <a:t>intrinsic </a:t>
            </a:r>
            <a:r>
              <a:rPr lang="en-US" dirty="0" err="1" smtClean="0"/>
              <a:t>sympathomimetic</a:t>
            </a:r>
            <a:r>
              <a:rPr lang="en-US" dirty="0" smtClean="0"/>
              <a:t> activity), </a:t>
            </a:r>
            <a:r>
              <a:rPr lang="en-US" dirty="0" err="1" smtClean="0"/>
              <a:t>thiazide</a:t>
            </a:r>
            <a:r>
              <a:rPr lang="en-US" dirty="0" smtClean="0"/>
              <a:t> diuretics,</a:t>
            </a:r>
          </a:p>
          <a:p>
            <a:r>
              <a:rPr lang="en-US" dirty="0" err="1" smtClean="0"/>
              <a:t>acitretin</a:t>
            </a:r>
            <a:r>
              <a:rPr lang="en-US" dirty="0" smtClean="0"/>
              <a:t>, protease inhibitors, some </a:t>
            </a:r>
            <a:r>
              <a:rPr lang="en-US" dirty="0" err="1" smtClean="0"/>
              <a:t>neuroleptics</a:t>
            </a:r>
            <a:r>
              <a:rPr lang="en-US" dirty="0" smtClean="0"/>
              <a:t> and</a:t>
            </a:r>
          </a:p>
          <a:p>
            <a:r>
              <a:rPr lang="en-US" dirty="0" err="1" smtClean="0"/>
              <a:t>glucocorticoids</a:t>
            </a:r>
            <a:endParaRPr lang="en-US" dirty="0" smtClean="0"/>
          </a:p>
          <a:p>
            <a:r>
              <a:rPr lang="en-US" dirty="0" smtClean="0"/>
              <a:t>Chronic kidney disease</a:t>
            </a:r>
          </a:p>
          <a:p>
            <a:r>
              <a:rPr lang="en-US" dirty="0" smtClean="0"/>
              <a:t>Some glycogen storage diseases, e.g. von </a:t>
            </a:r>
            <a:r>
              <a:rPr lang="en-US" dirty="0" err="1" smtClean="0"/>
              <a:t>Gierke’s</a:t>
            </a:r>
            <a:endParaRPr lang="en-US" dirty="0" smtClean="0"/>
          </a:p>
          <a:p>
            <a:r>
              <a:rPr lang="en-US" dirty="0" smtClean="0"/>
              <a:t>type I</a:t>
            </a:r>
          </a:p>
          <a:p>
            <a:r>
              <a:rPr lang="en-US" dirty="0" smtClean="0"/>
              <a:t>Systemic lupus </a:t>
            </a:r>
            <a:r>
              <a:rPr lang="en-US" dirty="0" err="1" smtClean="0"/>
              <a:t>erythematosus</a:t>
            </a:r>
            <a:endParaRPr lang="en-US" dirty="0" smtClean="0"/>
          </a:p>
          <a:p>
            <a:r>
              <a:rPr lang="en-US" dirty="0" err="1" smtClean="0"/>
              <a:t>Paraproteinaemia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381000"/>
            <a:ext cx="6096000" cy="501675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000" dirty="0"/>
              <a:t>If a </a:t>
            </a:r>
            <a:r>
              <a:rPr lang="en-US" sz="2000" dirty="0" err="1"/>
              <a:t>lipaemic</a:t>
            </a:r>
            <a:r>
              <a:rPr lang="en-US" sz="2000" dirty="0"/>
              <a:t> plasma sample, for example after a</a:t>
            </a:r>
          </a:p>
          <a:p>
            <a:r>
              <a:rPr lang="en-US" sz="2000" dirty="0"/>
              <a:t>meal, is left overnight at 4°C, the larger and less dense</a:t>
            </a:r>
          </a:p>
          <a:p>
            <a:r>
              <a:rPr lang="en-US" sz="2000" dirty="0" err="1"/>
              <a:t>chylomicrons</a:t>
            </a:r>
            <a:r>
              <a:rPr lang="en-US" sz="2000" dirty="0"/>
              <a:t> form a creamy layer on the surface. The</a:t>
            </a:r>
          </a:p>
          <a:p>
            <a:r>
              <a:rPr lang="en-US" sz="2000" dirty="0"/>
              <a:t>smaller and denser VLDL and IDL particles do not rise,</a:t>
            </a:r>
          </a:p>
          <a:p>
            <a:r>
              <a:rPr lang="en-US" sz="2000" dirty="0"/>
              <a:t>and the sample may appear diffusely turbid. The LDL</a:t>
            </a:r>
          </a:p>
          <a:p>
            <a:r>
              <a:rPr lang="en-US" sz="2000" dirty="0"/>
              <a:t>and HDL particles do not contribute to this turbidity</a:t>
            </a:r>
          </a:p>
          <a:p>
            <a:r>
              <a:rPr lang="en-US" sz="2000" dirty="0"/>
              <a:t>because they are small and do not scatter light. Fasting</a:t>
            </a:r>
          </a:p>
          <a:p>
            <a:r>
              <a:rPr lang="en-US" sz="2000" dirty="0"/>
              <a:t>plasma from normal individuals contains only VLDL,</a:t>
            </a:r>
          </a:p>
          <a:p>
            <a:r>
              <a:rPr lang="en-US" sz="2000" dirty="0"/>
              <a:t>LDL and HDL particles.</a:t>
            </a:r>
          </a:p>
          <a:p>
            <a:r>
              <a:rPr lang="en-US" sz="2000" dirty="0"/>
              <a:t>In some cases of </a:t>
            </a:r>
            <a:r>
              <a:rPr lang="en-US" sz="2000" dirty="0" err="1"/>
              <a:t>hyperlipidaemia</a:t>
            </a:r>
            <a:r>
              <a:rPr lang="en-US" sz="2000" dirty="0"/>
              <a:t>, the lipoprotein</a:t>
            </a:r>
          </a:p>
          <a:p>
            <a:r>
              <a:rPr lang="en-US" sz="2000" dirty="0"/>
              <a:t>patterns have been </a:t>
            </a:r>
            <a:r>
              <a:rPr lang="en-US" sz="2000" dirty="0" smtClean="0"/>
              <a:t>classified </a:t>
            </a:r>
            <a:r>
              <a:rPr lang="en-US" sz="2000" dirty="0"/>
              <a:t>(Fredrickson’s</a:t>
            </a:r>
          </a:p>
          <a:p>
            <a:r>
              <a:rPr lang="en-US" sz="2000" dirty="0" err="1"/>
              <a:t>classifi</a:t>
            </a:r>
            <a:r>
              <a:rPr lang="en-US" sz="2000" dirty="0"/>
              <a:t> </a:t>
            </a:r>
            <a:r>
              <a:rPr lang="en-US" sz="2000" dirty="0" err="1"/>
              <a:t>cation</a:t>
            </a:r>
            <a:r>
              <a:rPr lang="en-US" sz="2000" dirty="0"/>
              <a:t>) according to their </a:t>
            </a:r>
            <a:r>
              <a:rPr lang="en-US" sz="2000" dirty="0" err="1"/>
              <a:t>electrophoretic</a:t>
            </a:r>
            <a:endParaRPr lang="en-US" sz="2000" dirty="0"/>
          </a:p>
          <a:p>
            <a:r>
              <a:rPr lang="en-US" sz="2000" dirty="0"/>
              <a:t>mobility. Four principal bands are formed, based on</a:t>
            </a:r>
          </a:p>
          <a:p>
            <a:r>
              <a:rPr lang="en-US" sz="2000" dirty="0"/>
              <a:t>their relative positions, by protein electrophoresis,</a:t>
            </a:r>
          </a:p>
          <a:p>
            <a:r>
              <a:rPr lang="en-US" sz="2000" dirty="0"/>
              <a:t>namely </a:t>
            </a:r>
            <a:r>
              <a:rPr lang="el-GR" sz="2000" dirty="0" smtClean="0"/>
              <a:t>α</a:t>
            </a:r>
            <a:r>
              <a:rPr lang="en-US" sz="2000" dirty="0" smtClean="0"/>
              <a:t> </a:t>
            </a:r>
            <a:r>
              <a:rPr lang="en-US" sz="2000" dirty="0"/>
              <a:t>(HDL), </a:t>
            </a:r>
            <a:r>
              <a:rPr lang="en-US" sz="2000" dirty="0" smtClean="0"/>
              <a:t>pre-</a:t>
            </a:r>
            <a:r>
              <a:rPr lang="el-GR" sz="2000" dirty="0" smtClean="0"/>
              <a:t>β</a:t>
            </a:r>
            <a:r>
              <a:rPr lang="en-US" sz="2000" dirty="0" smtClean="0"/>
              <a:t> </a:t>
            </a:r>
            <a:r>
              <a:rPr lang="en-US" sz="2000" dirty="0"/>
              <a:t>(VLDL</a:t>
            </a:r>
            <a:r>
              <a:rPr lang="en-US" sz="2000" dirty="0" smtClean="0"/>
              <a:t>),</a:t>
            </a:r>
            <a:r>
              <a:rPr lang="el-GR" sz="2000" dirty="0" smtClean="0"/>
              <a:t>β</a:t>
            </a:r>
            <a:r>
              <a:rPr lang="en-US" sz="2000" dirty="0" smtClean="0"/>
              <a:t>(LDL</a:t>
            </a:r>
            <a:r>
              <a:rPr lang="en-US" sz="2000" dirty="0"/>
              <a:t>) and</a:t>
            </a:r>
          </a:p>
          <a:p>
            <a:r>
              <a:rPr lang="en-US" sz="2000" dirty="0" err="1"/>
              <a:t>chylomicrons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0"/>
            <a:ext cx="5638800" cy="535531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Intermediate-density lipoproteins in excess may</a:t>
            </a:r>
          </a:p>
          <a:p>
            <a:r>
              <a:rPr lang="en-US" dirty="0"/>
              <a:t>produce a broad b-band. Some individuals with</a:t>
            </a:r>
          </a:p>
          <a:p>
            <a:r>
              <a:rPr lang="en-US" dirty="0" err="1"/>
              <a:t>hyperlipidaemia</a:t>
            </a:r>
            <a:r>
              <a:rPr lang="en-US" dirty="0"/>
              <a:t> may show varying </a:t>
            </a:r>
            <a:r>
              <a:rPr lang="en-US" dirty="0" err="1"/>
              <a:t>electrophoretic</a:t>
            </a:r>
            <a:endParaRPr lang="en-US" dirty="0"/>
          </a:p>
          <a:p>
            <a:r>
              <a:rPr lang="en-US" dirty="0"/>
              <a:t>patterns at different times.</a:t>
            </a:r>
          </a:p>
          <a:p>
            <a:r>
              <a:rPr lang="en-US" dirty="0"/>
              <a:t>Ultracentrifugation (separation based upon particle</a:t>
            </a:r>
          </a:p>
          <a:p>
            <a:r>
              <a:rPr lang="en-US" dirty="0" smtClean="0"/>
              <a:t> </a:t>
            </a:r>
            <a:r>
              <a:rPr lang="en-US" dirty="0"/>
              <a:t>density) or electrophoretic techniques</a:t>
            </a:r>
          </a:p>
          <a:p>
            <a:r>
              <a:rPr lang="en-US" dirty="0"/>
              <a:t>are rarely used in routine clinical practice as these</a:t>
            </a:r>
          </a:p>
          <a:p>
            <a:r>
              <a:rPr lang="en-US" dirty="0"/>
              <a:t>may require completed apparatus and experienced</a:t>
            </a:r>
          </a:p>
          <a:p>
            <a:r>
              <a:rPr lang="en-US" dirty="0"/>
              <a:t>operators. Instead, the lipoprotein composition</a:t>
            </a:r>
          </a:p>
          <a:p>
            <a:r>
              <a:rPr lang="en-US" dirty="0"/>
              <a:t>of plasma may be inferred from standard clinical</a:t>
            </a:r>
          </a:p>
          <a:p>
            <a:r>
              <a:rPr lang="en-US" dirty="0"/>
              <a:t>laboratory lipid assays. As fasting plasma does not</a:t>
            </a:r>
          </a:p>
          <a:p>
            <a:r>
              <a:rPr lang="en-US" dirty="0"/>
              <a:t>normally contain </a:t>
            </a:r>
            <a:r>
              <a:rPr lang="en-US" dirty="0" err="1"/>
              <a:t>chylomicrons</a:t>
            </a:r>
            <a:r>
              <a:rPr lang="en-US" dirty="0"/>
              <a:t>, the triglyceride</a:t>
            </a:r>
          </a:p>
          <a:p>
            <a:r>
              <a:rPr lang="en-US" dirty="0"/>
              <a:t>content </a:t>
            </a:r>
            <a:r>
              <a:rPr lang="en-US" dirty="0" smtClean="0"/>
              <a:t>reflects </a:t>
            </a:r>
            <a:r>
              <a:rPr lang="en-US" dirty="0"/>
              <a:t>VLDL. Furthermore, generally about</a:t>
            </a:r>
          </a:p>
          <a:p>
            <a:r>
              <a:rPr lang="en-US" dirty="0"/>
              <a:t>70 per cent of plasma cholesterol is incorporated as</a:t>
            </a:r>
          </a:p>
          <a:p>
            <a:r>
              <a:rPr lang="en-US" dirty="0"/>
              <a:t>LDL and 20 per cent as HDL. The latter particles,</a:t>
            </a:r>
          </a:p>
          <a:p>
            <a:r>
              <a:rPr lang="en-US" dirty="0"/>
              <a:t>because of their high density, can be </a:t>
            </a:r>
            <a:r>
              <a:rPr lang="en-US" dirty="0" smtClean="0"/>
              <a:t>quantified</a:t>
            </a:r>
            <a:endParaRPr lang="en-US" dirty="0"/>
          </a:p>
          <a:p>
            <a:r>
              <a:rPr lang="en-US" dirty="0"/>
              <a:t>by precipitation techniques that can assay their</a:t>
            </a:r>
          </a:p>
          <a:p>
            <a:r>
              <a:rPr lang="en-US" dirty="0"/>
              <a:t>cholesterol content by subtraction, although direct</a:t>
            </a:r>
          </a:p>
          <a:p>
            <a:r>
              <a:rPr lang="en-US" dirty="0"/>
              <a:t>HDL assays are now often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457200"/>
            <a:ext cx="6019800" cy="5632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 err="1" smtClean="0"/>
              <a:t>Lipoprotien</a:t>
            </a:r>
            <a:r>
              <a:rPr lang="en-US" dirty="0" smtClean="0"/>
              <a:t> has </a:t>
            </a:r>
            <a:r>
              <a:rPr lang="en-US" dirty="0"/>
              <a:t>been found. </a:t>
            </a:r>
            <a:r>
              <a:rPr lang="en-US" dirty="0" smtClean="0"/>
              <a:t>similar </a:t>
            </a:r>
            <a:r>
              <a:rPr lang="en-US" dirty="0"/>
              <a:t>in lipid composition</a:t>
            </a:r>
          </a:p>
          <a:p>
            <a:r>
              <a:rPr lang="en-US" dirty="0"/>
              <a:t>to LDL but has a higher protein content. One of its</a:t>
            </a:r>
          </a:p>
          <a:p>
            <a:r>
              <a:rPr lang="en-US" dirty="0"/>
              <a:t>proteins, called </a:t>
            </a:r>
            <a:r>
              <a:rPr lang="en-US" dirty="0" err="1">
                <a:solidFill>
                  <a:srgbClr val="FF0000"/>
                </a:solidFill>
              </a:rPr>
              <a:t>apolipoprotein</a:t>
            </a:r>
            <a:r>
              <a:rPr lang="en-US" dirty="0">
                <a:solidFill>
                  <a:srgbClr val="FF0000"/>
                </a:solidFill>
              </a:rPr>
              <a:t> (a</a:t>
            </a:r>
            <a:r>
              <a:rPr lang="en-US" dirty="0"/>
              <a:t>), shows homology to</a:t>
            </a:r>
          </a:p>
          <a:p>
            <a:r>
              <a:rPr lang="en-US" dirty="0">
                <a:solidFill>
                  <a:srgbClr val="FF0000"/>
                </a:solidFill>
              </a:rPr>
              <a:t>plasminogen</a:t>
            </a:r>
            <a:r>
              <a:rPr lang="en-US" dirty="0"/>
              <a:t> and may disrupt </a:t>
            </a:r>
            <a:r>
              <a:rPr lang="en-US" dirty="0" smtClean="0"/>
              <a:t>fibrinolysis</a:t>
            </a:r>
            <a:r>
              <a:rPr lang="en-US" dirty="0"/>
              <a:t>, thus evoking</a:t>
            </a:r>
          </a:p>
          <a:p>
            <a:r>
              <a:rPr lang="en-US" dirty="0"/>
              <a:t>a thrombotic tendency. The plasma concentration of</a:t>
            </a:r>
          </a:p>
          <a:p>
            <a:r>
              <a:rPr lang="en-US" dirty="0" err="1"/>
              <a:t>Lp</a:t>
            </a:r>
            <a:r>
              <a:rPr lang="en-US" dirty="0"/>
              <a:t>(a) is normally less than 0.30 g/L and it is thought to</a:t>
            </a:r>
          </a:p>
          <a:p>
            <a:r>
              <a:rPr lang="en-US" dirty="0"/>
              <a:t>be an independent cardiovascular risk factor.</a:t>
            </a:r>
          </a:p>
          <a:p>
            <a:r>
              <a:rPr lang="en-US" dirty="0"/>
              <a:t>The proteins associated with lipoproteins are called</a:t>
            </a:r>
          </a:p>
          <a:p>
            <a:r>
              <a:rPr lang="en-US" dirty="0" err="1"/>
              <a:t>apolipoproteins</a:t>
            </a:r>
            <a:r>
              <a:rPr lang="en-US" dirty="0"/>
              <a:t> (</a:t>
            </a:r>
            <a:r>
              <a:rPr lang="en-US" dirty="0" err="1"/>
              <a:t>apo</a:t>
            </a:r>
            <a:r>
              <a:rPr lang="en-US" dirty="0"/>
              <a:t>). </a:t>
            </a:r>
            <a:r>
              <a:rPr lang="en-US" dirty="0" err="1"/>
              <a:t>ApoA</a:t>
            </a:r>
            <a:r>
              <a:rPr lang="en-US" dirty="0"/>
              <a:t> (mainly apoA1 and apoA2)</a:t>
            </a:r>
          </a:p>
          <a:p>
            <a:r>
              <a:rPr lang="en-US" dirty="0"/>
              <a:t>is the major group associated with HDL particles. The</a:t>
            </a:r>
          </a:p>
          <a:p>
            <a:r>
              <a:rPr lang="en-US" dirty="0" err="1"/>
              <a:t>apoB</a:t>
            </a:r>
            <a:r>
              <a:rPr lang="en-US" dirty="0"/>
              <a:t> series (apoB100) is predominantly found with</a:t>
            </a:r>
          </a:p>
          <a:p>
            <a:r>
              <a:rPr lang="en-US" dirty="0"/>
              <a:t>LDL particles and is the </a:t>
            </a:r>
            <a:r>
              <a:rPr lang="en-US" dirty="0" err="1"/>
              <a:t>ligand</a:t>
            </a:r>
            <a:r>
              <a:rPr lang="en-US" dirty="0"/>
              <a:t> for the LDL receptor.</a:t>
            </a:r>
          </a:p>
          <a:p>
            <a:r>
              <a:rPr lang="en-US" dirty="0"/>
              <a:t>Low-density lipoprotein has one molecule of apoB100</a:t>
            </a:r>
          </a:p>
          <a:p>
            <a:r>
              <a:rPr lang="en-US" dirty="0"/>
              <a:t>per particle. Some reports have suggested that the</a:t>
            </a:r>
          </a:p>
          <a:p>
            <a:r>
              <a:rPr lang="en-US" dirty="0"/>
              <a:t>plasma apoA1 to </a:t>
            </a:r>
            <a:r>
              <a:rPr lang="en-US" dirty="0" err="1"/>
              <a:t>apoB</a:t>
            </a:r>
            <a:r>
              <a:rPr lang="en-US" dirty="0"/>
              <a:t> ratio may be a useful measure of</a:t>
            </a:r>
          </a:p>
          <a:p>
            <a:r>
              <a:rPr lang="en-US" dirty="0"/>
              <a:t>cardiovascular risk (increased if the ratio is less than 1)</a:t>
            </a:r>
          </a:p>
          <a:p>
            <a:r>
              <a:rPr lang="en-US" dirty="0"/>
              <a:t>and it is not </a:t>
            </a:r>
            <a:r>
              <a:rPr lang="en-US" dirty="0" smtClean="0"/>
              <a:t>significantly influenced </a:t>
            </a:r>
            <a:r>
              <a:rPr lang="en-US" dirty="0"/>
              <a:t>by the fasting status</a:t>
            </a:r>
          </a:p>
          <a:p>
            <a:r>
              <a:rPr lang="en-US" dirty="0"/>
              <a:t>of the patient. The </a:t>
            </a:r>
            <a:r>
              <a:rPr lang="en-US" dirty="0" err="1"/>
              <a:t>apoC</a:t>
            </a:r>
            <a:r>
              <a:rPr lang="en-US" dirty="0"/>
              <a:t> series is particularly important</a:t>
            </a:r>
          </a:p>
          <a:p>
            <a:r>
              <a:rPr lang="en-US" dirty="0"/>
              <a:t>in triglyceride metabolism and, with the </a:t>
            </a:r>
            <a:r>
              <a:rPr lang="en-US" dirty="0" err="1"/>
              <a:t>apoE</a:t>
            </a:r>
            <a:r>
              <a:rPr lang="en-US" dirty="0"/>
              <a:t> series,</a:t>
            </a:r>
          </a:p>
          <a:p>
            <a:r>
              <a:rPr lang="en-US" dirty="0"/>
              <a:t>freely interchanges between various lipoproteins.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0"/>
            <a:ext cx="7391400" cy="70173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Lipoprotein-associated </a:t>
            </a:r>
            <a:r>
              <a:rPr lang="en-US" dirty="0" err="1"/>
              <a:t>phospholipase</a:t>
            </a:r>
            <a:r>
              <a:rPr lang="en-US" dirty="0"/>
              <a:t> A2 [also</a:t>
            </a:r>
          </a:p>
          <a:p>
            <a:r>
              <a:rPr lang="en-US" dirty="0"/>
              <a:t>called platelet-activating factor </a:t>
            </a:r>
            <a:r>
              <a:rPr lang="en-US" dirty="0" err="1"/>
              <a:t>acetylhydrolase</a:t>
            </a:r>
            <a:r>
              <a:rPr lang="en-US" dirty="0"/>
              <a:t> (PAFAH)]</a:t>
            </a:r>
          </a:p>
          <a:p>
            <a:r>
              <a:rPr lang="en-US" dirty="0"/>
              <a:t>is present mainly on LDL and to a lesser degree</a:t>
            </a:r>
          </a:p>
          <a:p>
            <a:r>
              <a:rPr lang="en-US" dirty="0"/>
              <a:t>HDL. It is produced by </a:t>
            </a:r>
            <a:r>
              <a:rPr lang="en-US" dirty="0" smtClean="0"/>
              <a:t>inflammatory </a:t>
            </a:r>
            <a:r>
              <a:rPr lang="en-US" dirty="0"/>
              <a:t>cells and is</a:t>
            </a:r>
          </a:p>
          <a:p>
            <a:r>
              <a:rPr lang="en-US" dirty="0"/>
              <a:t>involved in atherosclerosis formation and levels are</a:t>
            </a:r>
          </a:p>
          <a:p>
            <a:r>
              <a:rPr lang="en-US" dirty="0"/>
              <a:t>associated with increased risk of coronary artery</a:t>
            </a:r>
          </a:p>
          <a:p>
            <a:r>
              <a:rPr lang="en-US" dirty="0"/>
              <a:t>disease and stroke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14400" y="2133600"/>
            <a:ext cx="8229600" cy="20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High-density lipoprotein</a:t>
            </a:r>
          </a:p>
          <a:p>
            <a:r>
              <a:rPr lang="en-US" dirty="0" smtClean="0"/>
              <a:t>The transport of cholesterol from non-hepatic cells</a:t>
            </a:r>
          </a:p>
          <a:p>
            <a:r>
              <a:rPr lang="en-US" dirty="0" smtClean="0"/>
              <a:t>to the liver involves HDL particles, in a process called</a:t>
            </a:r>
          </a:p>
          <a:p>
            <a:r>
              <a:rPr lang="en-US" dirty="0" smtClean="0"/>
              <a:t>reverse cholesterol transport . The HDL is</a:t>
            </a:r>
          </a:p>
          <a:p>
            <a:r>
              <a:rPr lang="en-US" dirty="0" smtClean="0"/>
              <a:t>synthesized in both hepatic and intestinal cells and</a:t>
            </a:r>
          </a:p>
          <a:p>
            <a:r>
              <a:rPr lang="en-US" dirty="0" smtClean="0"/>
              <a:t>secreted from them as small, nascent HDL particles</a:t>
            </a:r>
          </a:p>
          <a:p>
            <a:r>
              <a:rPr lang="en-US" dirty="0" smtClean="0"/>
              <a:t>rich in free cholesterol, phospholipids, </a:t>
            </a:r>
            <a:r>
              <a:rPr lang="en-US" dirty="0" err="1" smtClean="0"/>
              <a:t>apoA</a:t>
            </a:r>
            <a:r>
              <a:rPr lang="en-US" dirty="0" smtClean="0"/>
              <a:t> and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89562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 err="1" smtClean="0"/>
              <a:t>apoE</a:t>
            </a:r>
            <a:r>
              <a:rPr lang="en-US" dirty="0" smtClean="0"/>
              <a:t>. If the plasma concentration of VLDL or</a:t>
            </a:r>
          </a:p>
          <a:p>
            <a:r>
              <a:rPr lang="en-US" dirty="0" err="1" smtClean="0"/>
              <a:t>chylomicrons</a:t>
            </a:r>
            <a:r>
              <a:rPr lang="en-US" dirty="0" smtClean="0"/>
              <a:t> is low, </a:t>
            </a:r>
            <a:r>
              <a:rPr lang="en-US" dirty="0" err="1" smtClean="0"/>
              <a:t>apoC</a:t>
            </a:r>
            <a:r>
              <a:rPr lang="en-US" dirty="0" smtClean="0"/>
              <a:t> is also carried in HDL, but</a:t>
            </a:r>
          </a:p>
          <a:p>
            <a:r>
              <a:rPr lang="en-US" dirty="0" smtClean="0"/>
              <a:t>as the plasma concentrations of these lipoproteins rise,</a:t>
            </a:r>
          </a:p>
          <a:p>
            <a:r>
              <a:rPr lang="en-US" dirty="0" smtClean="0"/>
              <a:t>these particles take up </a:t>
            </a:r>
            <a:r>
              <a:rPr lang="en-US" dirty="0" err="1" smtClean="0"/>
              <a:t>apoC</a:t>
            </a:r>
            <a:r>
              <a:rPr lang="en-US" dirty="0" smtClean="0"/>
              <a:t> from HDL. In addition,</a:t>
            </a:r>
          </a:p>
          <a:p>
            <a:r>
              <a:rPr lang="en-US" dirty="0" smtClean="0"/>
              <a:t>HDL can be formed from the surface coat of VLDL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chylomicrons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Various factors control the rate of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HDL synthesis, including </a:t>
            </a:r>
            <a:r>
              <a:rPr lang="en-US" dirty="0" err="1" smtClean="0">
                <a:solidFill>
                  <a:srgbClr val="FF0000"/>
                </a:solidFill>
              </a:rPr>
              <a:t>oestrogens</a:t>
            </a:r>
            <a:r>
              <a:rPr lang="en-US" dirty="0" smtClean="0">
                <a:solidFill>
                  <a:srgbClr val="FF0000"/>
                </a:solidFill>
              </a:rPr>
              <a:t>, thus explaining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why plasma concentrations are higher in menstruating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women than in menopausal women or men.</a:t>
            </a:r>
          </a:p>
          <a:p>
            <a:r>
              <a:rPr lang="en-US" dirty="0" smtClean="0"/>
              <a:t>The enzyme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lecithin–cholesterol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acyltransferase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(LCAT) </a:t>
            </a:r>
            <a:r>
              <a:rPr lang="en-US" dirty="0" smtClean="0"/>
              <a:t>is present on HDL and catalyses the</a:t>
            </a:r>
          </a:p>
          <a:p>
            <a:r>
              <a:rPr lang="en-US" dirty="0" err="1" smtClean="0"/>
              <a:t>esterifi</a:t>
            </a:r>
            <a:r>
              <a:rPr lang="en-US" dirty="0" smtClean="0"/>
              <a:t> </a:t>
            </a:r>
            <a:r>
              <a:rPr lang="en-US" dirty="0" err="1" smtClean="0"/>
              <a:t>cation</a:t>
            </a:r>
            <a:r>
              <a:rPr lang="en-US" dirty="0" smtClean="0"/>
              <a:t> of free cholesterol and is activated by</a:t>
            </a:r>
          </a:p>
          <a:p>
            <a:r>
              <a:rPr lang="en-US" dirty="0" smtClean="0"/>
              <a:t>apoA1, the predominant </a:t>
            </a:r>
            <a:r>
              <a:rPr lang="en-US" dirty="0" err="1" smtClean="0"/>
              <a:t>apolipoprotein</a:t>
            </a:r>
            <a:r>
              <a:rPr lang="en-US" dirty="0" smtClean="0"/>
              <a:t> of HDL.</a:t>
            </a:r>
          </a:p>
          <a:p>
            <a:r>
              <a:rPr lang="en-US" dirty="0" smtClean="0"/>
              <a:t>Some HDL particles also contain apoA2. Most of this</a:t>
            </a:r>
          </a:p>
          <a:p>
            <a:r>
              <a:rPr lang="en-US" dirty="0" smtClean="0"/>
              <a:t>esterified cholesterol is transferred to LDL, VLDL</a:t>
            </a:r>
          </a:p>
          <a:p>
            <a:r>
              <a:rPr lang="en-US" dirty="0" smtClean="0"/>
              <a:t>and chylomicron remnants and thus ultimately</a:t>
            </a:r>
          </a:p>
          <a:p>
            <a:r>
              <a:rPr lang="en-US" dirty="0" smtClean="0"/>
              <a:t>reaches the liver. Some may be stored within the core</a:t>
            </a:r>
          </a:p>
          <a:p>
            <a:r>
              <a:rPr lang="en-US" dirty="0" smtClean="0"/>
              <a:t>of the HDL particle and taken directly to the liver.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Cholesterol ester transfer protein (CETP) </a:t>
            </a:r>
            <a:r>
              <a:rPr lang="en-US" dirty="0" smtClean="0"/>
              <a:t>is involved</a:t>
            </a:r>
          </a:p>
          <a:p>
            <a:r>
              <a:rPr lang="en-US" dirty="0" smtClean="0"/>
              <a:t>in these processes.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762000"/>
            <a:ext cx="6400800" cy="42473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High-density lipoprotein cholesterol is</a:t>
            </a:r>
          </a:p>
          <a:p>
            <a:r>
              <a:rPr lang="en-US" dirty="0" err="1" smtClean="0"/>
              <a:t>cardioprotective</a:t>
            </a:r>
            <a:r>
              <a:rPr lang="en-US" dirty="0" smtClean="0"/>
              <a:t> not only because of the reverse</a:t>
            </a:r>
          </a:p>
          <a:p>
            <a:r>
              <a:rPr lang="en-US" dirty="0" smtClean="0"/>
              <a:t>cholesterol transport system, which helps to remove</a:t>
            </a:r>
          </a:p>
          <a:p>
            <a:r>
              <a:rPr lang="en-US" dirty="0" smtClean="0"/>
              <a:t>cholesterol from the peripheral tissues, but also</a:t>
            </a:r>
          </a:p>
          <a:p>
            <a:r>
              <a:rPr lang="en-US" dirty="0" smtClean="0"/>
              <a:t>because of the mechanisms that include increased</a:t>
            </a:r>
          </a:p>
          <a:p>
            <a:r>
              <a:rPr lang="en-US" dirty="0" smtClean="0"/>
              <a:t>atherosclerotic plaque stability, protection of LDL from</a:t>
            </a:r>
          </a:p>
          <a:p>
            <a:r>
              <a:rPr lang="en-US" dirty="0" smtClean="0"/>
              <a:t>oxidation, and maintaining the integrity of the vascular</a:t>
            </a:r>
          </a:p>
          <a:p>
            <a:r>
              <a:rPr lang="en-US" dirty="0" smtClean="0"/>
              <a:t>endothelium.</a:t>
            </a:r>
          </a:p>
          <a:p>
            <a:r>
              <a:rPr lang="en-US" dirty="0" smtClean="0"/>
              <a:t>A plasma HDL cholesterol concentration of less</a:t>
            </a:r>
          </a:p>
          <a:p>
            <a:r>
              <a:rPr lang="en-US" dirty="0" smtClean="0"/>
              <a:t>than 1.0 </a:t>
            </a:r>
            <a:r>
              <a:rPr lang="en-US" dirty="0" err="1" smtClean="0"/>
              <a:t>mmol</a:t>
            </a:r>
            <a:r>
              <a:rPr lang="en-US" dirty="0" smtClean="0"/>
              <a:t>/L  increased cardiovascular risk</a:t>
            </a:r>
          </a:p>
          <a:p>
            <a:r>
              <a:rPr lang="en-US" dirty="0" smtClean="0"/>
              <a:t>and can be raised by various lifestyle changes, such as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smoking cessation, regular exercise and weight loss.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The fibrate drugs or nicotinic acid are sometimes used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if these measures fail .</a:t>
            </a:r>
            <a:r>
              <a:rPr lang="en-US" dirty="0" smtClean="0"/>
              <a:t> A low HDL cholesterol</a:t>
            </a:r>
          </a:p>
          <a:p>
            <a:r>
              <a:rPr lang="en-US" dirty="0" smtClean="0"/>
              <a:t>concentration is associated with diabetes mellitus type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0"/>
            <a:ext cx="6858000" cy="59093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Chylomicron</a:t>
            </a:r>
            <a:r>
              <a:rPr lang="en-US" dirty="0" smtClean="0">
                <a:solidFill>
                  <a:srgbClr val="FF0000"/>
                </a:solidFill>
              </a:rPr>
              <a:t> syndrome</a:t>
            </a:r>
          </a:p>
          <a:p>
            <a:r>
              <a:rPr lang="en-US" dirty="0" smtClean="0"/>
              <a:t>This can be due to familial lipoprotein lipase deficiency,</a:t>
            </a:r>
          </a:p>
          <a:p>
            <a:r>
              <a:rPr lang="en-US" dirty="0" smtClean="0"/>
              <a:t>an </a:t>
            </a:r>
            <a:r>
              <a:rPr lang="en-US" dirty="0" err="1" smtClean="0"/>
              <a:t>autosomal</a:t>
            </a:r>
            <a:r>
              <a:rPr lang="en-US" dirty="0" smtClean="0"/>
              <a:t> recessive disorder affecting about 1 in</a:t>
            </a:r>
          </a:p>
          <a:p>
            <a:r>
              <a:rPr lang="en-US" dirty="0" smtClean="0"/>
              <a:t>1 000 000 people. </a:t>
            </a:r>
          </a:p>
          <a:p>
            <a:r>
              <a:rPr lang="en-US" dirty="0" smtClean="0"/>
              <a:t> Lipoprotein lipase is involved in the exogenous lipoprotein pathway</a:t>
            </a:r>
          </a:p>
          <a:p>
            <a:r>
              <a:rPr lang="en-US" dirty="0" smtClean="0"/>
              <a:t>by </a:t>
            </a:r>
            <a:r>
              <a:rPr lang="en-US" dirty="0" err="1" smtClean="0"/>
              <a:t>hydrolysing</a:t>
            </a:r>
            <a:r>
              <a:rPr lang="en-US" dirty="0" smtClean="0"/>
              <a:t> </a:t>
            </a:r>
            <a:r>
              <a:rPr lang="en-US" dirty="0" err="1" smtClean="0"/>
              <a:t>chylomicrons</a:t>
            </a:r>
            <a:r>
              <a:rPr lang="en-US" dirty="0" smtClean="0"/>
              <a:t> to form </a:t>
            </a:r>
            <a:r>
              <a:rPr lang="en-US" dirty="0" err="1" smtClean="0"/>
              <a:t>chylomicron</a:t>
            </a:r>
            <a:endParaRPr lang="en-US" dirty="0" smtClean="0"/>
          </a:p>
          <a:p>
            <a:r>
              <a:rPr lang="en-US" dirty="0" smtClean="0"/>
              <a:t>remnants, and also in the endogenous pathway by</a:t>
            </a:r>
          </a:p>
          <a:p>
            <a:r>
              <a:rPr lang="en-US" dirty="0" smtClean="0"/>
              <a:t>converting VLDL to IDL particles.</a:t>
            </a:r>
          </a:p>
          <a:p>
            <a:r>
              <a:rPr lang="en-US" dirty="0" smtClean="0"/>
              <a:t>Presentation as a child with abdominal pain (often</a:t>
            </a:r>
          </a:p>
          <a:p>
            <a:r>
              <a:rPr lang="en-US" dirty="0" smtClean="0"/>
              <a:t>with acute pancreatitis) is typical. There is probably no</a:t>
            </a:r>
          </a:p>
          <a:p>
            <a:r>
              <a:rPr lang="en-US" dirty="0" smtClean="0"/>
              <a:t>increased risk of coronary artery disease. Gross elevation</a:t>
            </a:r>
          </a:p>
          <a:p>
            <a:r>
              <a:rPr lang="en-US" dirty="0" smtClean="0"/>
              <a:t>of plasma triglycerides due to the accumulation</a:t>
            </a:r>
          </a:p>
          <a:p>
            <a:r>
              <a:rPr lang="en-US" dirty="0" smtClean="0"/>
              <a:t>of un cleared chylomicron particles occurs , Lipid stigmata include eruptive </a:t>
            </a:r>
            <a:r>
              <a:rPr lang="en-US" dirty="0" err="1" smtClean="0"/>
              <a:t>xanthomata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hepatosplenomegaly</a:t>
            </a:r>
            <a:r>
              <a:rPr lang="en-US" dirty="0" smtClean="0"/>
              <a:t> and </a:t>
            </a:r>
            <a:r>
              <a:rPr lang="en-US" dirty="0" err="1" smtClean="0"/>
              <a:t>lipaemia</a:t>
            </a:r>
            <a:r>
              <a:rPr lang="en-US" dirty="0" smtClean="0"/>
              <a:t> </a:t>
            </a:r>
            <a:r>
              <a:rPr lang="en-US" dirty="0" err="1" smtClean="0"/>
              <a:t>retinalis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Other variants of the </a:t>
            </a:r>
            <a:r>
              <a:rPr lang="en-US" dirty="0" err="1" smtClean="0"/>
              <a:t>chylomicrone</a:t>
            </a:r>
            <a:r>
              <a:rPr lang="en-US" dirty="0" smtClean="0"/>
              <a:t> syndrome</a:t>
            </a:r>
          </a:p>
          <a:p>
            <a:r>
              <a:rPr lang="en-US" dirty="0" smtClean="0"/>
              <a:t>include circulating inhibitors of lipoprotein lipase </a:t>
            </a:r>
            <a:r>
              <a:rPr lang="en-US" dirty="0" err="1" smtClean="0"/>
              <a:t>apo</a:t>
            </a:r>
            <a:r>
              <a:rPr lang="en-US" dirty="0" smtClean="0"/>
              <a:t> C3</a:t>
            </a:r>
          </a:p>
          <a:p>
            <a:r>
              <a:rPr lang="en-US" dirty="0" smtClean="0"/>
              <a:t>and deficiency of its physiological activator apoC2.</a:t>
            </a:r>
          </a:p>
          <a:p>
            <a:r>
              <a:rPr lang="en-US" dirty="0" err="1" smtClean="0"/>
              <a:t>Apolipoprotein</a:t>
            </a:r>
            <a:r>
              <a:rPr lang="en-US" dirty="0" smtClean="0"/>
              <a:t> C2 deficiency is also inherited as an</a:t>
            </a:r>
          </a:p>
          <a:p>
            <a:r>
              <a:rPr lang="en-US" dirty="0" err="1" smtClean="0"/>
              <a:t>autosomal</a:t>
            </a:r>
            <a:r>
              <a:rPr lang="en-US" dirty="0" smtClean="0"/>
              <a:t> recessive condition affecting about 1 in</a:t>
            </a:r>
          </a:p>
          <a:p>
            <a:r>
              <a:rPr lang="en-US" dirty="0" smtClean="0"/>
              <a:t>1 000 000 people.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3317</TotalTime>
  <Words>2884</Words>
  <Application>Microsoft Office PowerPoint</Application>
  <PresentationFormat>On-screen Show (4:3)</PresentationFormat>
  <Paragraphs>418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Microsoft account</cp:lastModifiedBy>
  <cp:revision>64</cp:revision>
  <cp:lastPrinted>2022-10-08T04:39:08Z</cp:lastPrinted>
  <dcterms:created xsi:type="dcterms:W3CDTF">2021-08-18T02:58:48Z</dcterms:created>
  <dcterms:modified xsi:type="dcterms:W3CDTF">2022-11-02T09:24:20Z</dcterms:modified>
</cp:coreProperties>
</file>