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8" r:id="rId3"/>
    <p:sldId id="257" r:id="rId4"/>
    <p:sldId id="258" r:id="rId5"/>
    <p:sldId id="259" r:id="rId6"/>
    <p:sldId id="261" r:id="rId7"/>
    <p:sldId id="282" r:id="rId8"/>
    <p:sldId id="263" r:id="rId9"/>
    <p:sldId id="28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2" r:id="rId19"/>
    <p:sldId id="273" r:id="rId20"/>
    <p:sldId id="274" r:id="rId21"/>
    <p:sldId id="276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>
        <p:scale>
          <a:sx n="87" d="100"/>
          <a:sy n="87" d="100"/>
        </p:scale>
        <p:origin x="306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5DA5A-D634-46AB-92E6-4F916B5A86CB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383C5-50DE-49D5-8A4B-E0B32DCEF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6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383C5-50DE-49D5-8A4B-E0B32DCEF9C0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503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2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0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3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2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4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8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6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7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8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2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AE378-C87A-4240-AADE-558C9EE6D468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78B65-15FC-413E-9BE9-BB903722D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90999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/>
              <a:t>Nutrition aspects for obesity prevention and treatment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29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Nutrition aspects for obesity prevention and treatment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An average woman needs to eat about </a:t>
            </a:r>
            <a:r>
              <a:rPr lang="en-US" b="1" dirty="0"/>
              <a:t>2000 </a:t>
            </a:r>
            <a:r>
              <a:rPr lang="en-US" dirty="0">
                <a:solidFill>
                  <a:srgbClr val="FF0000"/>
                </a:solidFill>
              </a:rPr>
              <a:t>calories per day to maintain, and </a:t>
            </a:r>
            <a:r>
              <a:rPr lang="en-US" b="1" dirty="0">
                <a:solidFill>
                  <a:srgbClr val="FF0000"/>
                </a:solidFill>
              </a:rPr>
              <a:t>1500</a:t>
            </a:r>
            <a:r>
              <a:rPr lang="en-US" dirty="0">
                <a:solidFill>
                  <a:srgbClr val="FF0000"/>
                </a:solidFill>
              </a:rPr>
              <a:t> calories to lose one pound of weight per week</a:t>
            </a:r>
            <a:r>
              <a:rPr lang="en-US" dirty="0"/>
              <a:t>. Whereas, </a:t>
            </a:r>
            <a:r>
              <a:rPr lang="en-US" dirty="0">
                <a:solidFill>
                  <a:srgbClr val="FF0000"/>
                </a:solidFill>
              </a:rPr>
              <a:t>an average man needs </a:t>
            </a:r>
            <a:r>
              <a:rPr lang="en-US" b="1" dirty="0"/>
              <a:t>2500</a:t>
            </a:r>
            <a:r>
              <a:rPr lang="en-US" dirty="0">
                <a:solidFill>
                  <a:srgbClr val="FF0000"/>
                </a:solidFill>
              </a:rPr>
              <a:t> calories to maintain, and </a:t>
            </a:r>
            <a:r>
              <a:rPr lang="en-US" b="1" dirty="0">
                <a:solidFill>
                  <a:srgbClr val="FF0000"/>
                </a:solidFill>
              </a:rPr>
              <a:t>2000</a:t>
            </a:r>
            <a:r>
              <a:rPr lang="en-US" dirty="0">
                <a:solidFill>
                  <a:srgbClr val="FF0000"/>
                </a:solidFill>
              </a:rPr>
              <a:t> to lose one pound of weight per week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The general goals for weight loss and management are (1) to prevent further weight gain, (2) to reduce body weight, and (3) to maintain a lower body weight over the long term.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5100" dirty="0"/>
              <a:t>The guidelines </a:t>
            </a:r>
            <a:r>
              <a:rPr lang="en-US" sz="5100" b="1" dirty="0">
                <a:solidFill>
                  <a:srgbClr val="FF0000"/>
                </a:solidFill>
              </a:rPr>
              <a:t>recommend targeting a weight-loss goal of 10% over 6 months or a weight loss of about 1–2 pounds/week</a:t>
            </a:r>
            <a:r>
              <a:rPr lang="en-US" sz="5100" dirty="0"/>
              <a:t>.</a:t>
            </a:r>
          </a:p>
          <a:p>
            <a:pPr algn="just">
              <a:lnSpc>
                <a:spcPct val="120000"/>
              </a:lnSpc>
            </a:pPr>
            <a:endParaRPr lang="en-US" sz="5100" dirty="0"/>
          </a:p>
          <a:p>
            <a:pPr marL="0" indent="0" algn="just">
              <a:lnSpc>
                <a:spcPct val="120000"/>
              </a:lnSpc>
              <a:buNone/>
            </a:pPr>
            <a:endParaRPr lang="en-US" sz="5100" dirty="0"/>
          </a:p>
          <a:p>
            <a:pPr algn="just">
              <a:lnSpc>
                <a:spcPct val="120000"/>
              </a:lnSpc>
            </a:pPr>
            <a:r>
              <a:rPr lang="en-US" sz="5100" dirty="0"/>
              <a:t>Daily intake should be modified to create a daily caloric deficit of about </a:t>
            </a:r>
            <a:r>
              <a:rPr lang="en-US" sz="5100" b="1" dirty="0"/>
              <a:t>500–1000 kcal</a:t>
            </a:r>
            <a:r>
              <a:rPr lang="en-US" sz="5100" b="1" i="1" dirty="0"/>
              <a:t>/</a:t>
            </a:r>
            <a:r>
              <a:rPr lang="en-US" sz="5100" b="1" dirty="0"/>
              <a:t>day</a:t>
            </a:r>
            <a:r>
              <a:rPr lang="en-US" sz="5100" dirty="0"/>
              <a:t>. A </a:t>
            </a:r>
            <a:r>
              <a:rPr lang="en-US" sz="5100" b="1" dirty="0">
                <a:solidFill>
                  <a:srgbClr val="FF0000"/>
                </a:solidFill>
              </a:rPr>
              <a:t>500 kcal deficit</a:t>
            </a:r>
            <a:r>
              <a:rPr lang="en-US" sz="5100" b="1" i="1" dirty="0">
                <a:solidFill>
                  <a:srgbClr val="FF0000"/>
                </a:solidFill>
              </a:rPr>
              <a:t>/</a:t>
            </a:r>
            <a:r>
              <a:rPr lang="en-US" sz="5100" b="1" dirty="0">
                <a:solidFill>
                  <a:srgbClr val="FF0000"/>
                </a:solidFill>
              </a:rPr>
              <a:t>day equates to about a 1 pound weight loss</a:t>
            </a:r>
            <a:r>
              <a:rPr lang="en-US" sz="5100" b="1" i="1" dirty="0">
                <a:solidFill>
                  <a:srgbClr val="FF0000"/>
                </a:solidFill>
              </a:rPr>
              <a:t>/</a:t>
            </a:r>
            <a:r>
              <a:rPr lang="en-US" sz="5100" b="1" dirty="0">
                <a:solidFill>
                  <a:srgbClr val="FF0000"/>
                </a:solidFill>
              </a:rPr>
              <a:t>week</a:t>
            </a:r>
            <a:r>
              <a:rPr lang="en-US" sz="5100" dirty="0"/>
              <a:t>. In addition, education should be focused on making healthier food choices and </a:t>
            </a:r>
            <a:r>
              <a:rPr lang="en-US" sz="5100" b="1" dirty="0"/>
              <a:t>reducing total fat intake to </a:t>
            </a:r>
            <a:r>
              <a:rPr lang="en-US" sz="5100" b="1" i="1" dirty="0"/>
              <a:t>&lt;</a:t>
            </a:r>
            <a:r>
              <a:rPr lang="en-US" sz="5100" b="1" dirty="0"/>
              <a:t>30% of total daily calories</a:t>
            </a:r>
            <a:r>
              <a:rPr lang="en-US" sz="5100" dirty="0"/>
              <a:t>. Achieving caloric deficit can be obtained by a true low-calorie diet but can also be manageable with accompanying </a:t>
            </a:r>
            <a:r>
              <a:rPr lang="en-US" sz="5100" b="1" dirty="0"/>
              <a:t>physical activity</a:t>
            </a:r>
            <a:r>
              <a:rPr lang="en-US" sz="51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3600" dirty="0"/>
              <a:t>It is recommended that exercise should take place </a:t>
            </a:r>
            <a:r>
              <a:rPr lang="en-US" sz="3600" dirty="0">
                <a:solidFill>
                  <a:srgbClr val="FF0000"/>
                </a:solidFill>
              </a:rPr>
              <a:t>most days of the week for at least 30 minutes</a:t>
            </a:r>
            <a:r>
              <a:rPr lang="en-US" sz="3600" i="1" dirty="0">
                <a:solidFill>
                  <a:srgbClr val="FF0000"/>
                </a:solidFill>
              </a:rPr>
              <a:t>/</a:t>
            </a:r>
            <a:r>
              <a:rPr lang="en-US" sz="3600" dirty="0">
                <a:solidFill>
                  <a:srgbClr val="FF0000"/>
                </a:solidFill>
              </a:rPr>
              <a:t>day</a:t>
            </a:r>
            <a:r>
              <a:rPr lang="en-US" sz="3600" dirty="0"/>
              <a:t>. </a:t>
            </a:r>
          </a:p>
          <a:p>
            <a:pPr algn="just"/>
            <a:r>
              <a:rPr lang="en-US" sz="3600" dirty="0"/>
              <a:t>Patients should be advised to </a:t>
            </a:r>
            <a:r>
              <a:rPr lang="en-US" sz="3600" dirty="0">
                <a:solidFill>
                  <a:srgbClr val="FF0000"/>
                </a:solidFill>
              </a:rPr>
              <a:t>start slow and gradually increase the duration and intensity of their exercise</a:t>
            </a:r>
            <a:r>
              <a:rPr lang="en-US" sz="3600" dirty="0"/>
              <a:t> to achieve the goal of 30 minutes most days of the week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Some popular weight-loss programs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094726"/>
              </p:ext>
            </p:extLst>
          </p:nvPr>
        </p:nvGraphicFramePr>
        <p:xfrm>
          <a:off x="1371600" y="1066799"/>
          <a:ext cx="6343650" cy="4615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57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1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Description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12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Atkin's</a:t>
                      </a:r>
                      <a:r>
                        <a:rPr lang="en-US" sz="1400" dirty="0">
                          <a:effectLst/>
                        </a:rPr>
                        <a:t> diet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Low-carbohydrate diet. </a:t>
                      </a:r>
                      <a:endParaRPr lang="en-US" sz="1100" b="1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60% fat- 30% protein- 10% carbohydrates</a:t>
                      </a:r>
                      <a:endParaRPr lang="en-US" sz="1100" b="1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56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South Beach Diet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Focuses on eliminating and reducing trans-fats and saturated fats for unsaturated fats and omega-3 fatty acids</a:t>
                      </a:r>
                      <a:endParaRPr lang="en-US" sz="1100" b="1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74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Slim Fast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High protein diet, fibers and vitamins. Low sugar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74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Nutrisystem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Preselected meals delivered to the house</a:t>
                      </a:r>
                      <a:endParaRPr lang="en-US" sz="1100" b="1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74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Jenny Craig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Preselected meals delivered to the house and meetings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043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Weight Watchers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Point-based system and meetings</a:t>
                      </a:r>
                      <a:endParaRPr lang="en-US" sz="1100" b="1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Ketogenic</a:t>
            </a:r>
            <a:r>
              <a:rPr lang="en-US" b="1" u="sng" dirty="0"/>
              <a:t>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b="1" u="sng" dirty="0" err="1">
                <a:solidFill>
                  <a:srgbClr val="FF0000"/>
                </a:solidFill>
              </a:rPr>
              <a:t>Ketogenic</a:t>
            </a:r>
            <a:r>
              <a:rPr lang="en-US" b="1" u="sng" dirty="0">
                <a:solidFill>
                  <a:srgbClr val="FF0000"/>
                </a:solidFill>
              </a:rPr>
              <a:t> diet </a:t>
            </a:r>
            <a:r>
              <a:rPr lang="en-US" u="sng" dirty="0">
                <a:solidFill>
                  <a:srgbClr val="FF0000"/>
                </a:solidFill>
              </a:rPr>
              <a:t>(KD)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defined as a high-fat, low-carbohydrate diet, with adequate protein content, which makes the body utilize fat, rather than carbohydrate, as a preferred energy substrate. </a:t>
            </a:r>
          </a:p>
          <a:p>
            <a:pPr algn="just">
              <a:lnSpc>
                <a:spcPct val="110000"/>
              </a:lnSpc>
            </a:pPr>
            <a:endParaRPr lang="en-US" dirty="0"/>
          </a:p>
          <a:p>
            <a:pPr algn="just">
              <a:lnSpc>
                <a:spcPct val="110000"/>
              </a:lnSpc>
            </a:pPr>
            <a:r>
              <a:rPr lang="en-US" dirty="0" err="1"/>
              <a:t>Ketogenesis</a:t>
            </a:r>
            <a:r>
              <a:rPr lang="en-US" dirty="0"/>
              <a:t> is activated in the </a:t>
            </a:r>
            <a:r>
              <a:rPr lang="en-US" dirty="0">
                <a:solidFill>
                  <a:srgbClr val="FF0000"/>
                </a:solidFill>
              </a:rPr>
              <a:t>liver</a:t>
            </a:r>
            <a:r>
              <a:rPr lang="en-US" dirty="0"/>
              <a:t>, which </a:t>
            </a:r>
            <a:r>
              <a:rPr lang="en-US" dirty="0">
                <a:solidFill>
                  <a:srgbClr val="FF0000"/>
                </a:solidFill>
              </a:rPr>
              <a:t>breaks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fat into fatty acids and ketone bodies</a:t>
            </a:r>
            <a:r>
              <a:rPr lang="en-US" dirty="0"/>
              <a:t>. These ketone bodies are able to </a:t>
            </a:r>
            <a:r>
              <a:rPr lang="en-US" dirty="0">
                <a:solidFill>
                  <a:srgbClr val="FF0000"/>
                </a:solidFill>
              </a:rPr>
              <a:t>cross the blood–brain barrier and provide energy to the brain</a:t>
            </a:r>
            <a:r>
              <a:rPr lang="en-US" dirty="0"/>
              <a:t>. Ketones can also be utilized by other organ systems as an efficient energy source.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66FF66"/>
          </a:solidFill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/>
              <a:t>The classic therapeutic KD, initially created for the </a:t>
            </a:r>
            <a:r>
              <a:rPr lang="en-US" dirty="0">
                <a:solidFill>
                  <a:srgbClr val="FF0000"/>
                </a:solidFill>
              </a:rPr>
              <a:t>management of childhood seizures </a:t>
            </a:r>
            <a:r>
              <a:rPr lang="en-US" dirty="0"/>
              <a:t>due to </a:t>
            </a:r>
            <a:r>
              <a:rPr lang="en-US" dirty="0">
                <a:solidFill>
                  <a:srgbClr val="FF0000"/>
                </a:solidFill>
              </a:rPr>
              <a:t>ketone bodies appears to be neurotransmitter modulation and antioxidant effect on the brain</a:t>
            </a:r>
            <a:r>
              <a:rPr lang="en-US" dirty="0"/>
              <a:t>. </a:t>
            </a:r>
          </a:p>
          <a:p>
            <a:pPr algn="just">
              <a:lnSpc>
                <a:spcPct val="120000"/>
              </a:lnSpc>
            </a:pPr>
            <a:r>
              <a:rPr lang="en-US" dirty="0"/>
              <a:t>KD has a 4:1 ratio of fats to combined protein and carbohydrates. The amount of carbohydrates permitted varies from 20 to 50 g/day by using low glycemic index diets. </a:t>
            </a:r>
          </a:p>
          <a:p>
            <a:pPr algn="just">
              <a:lnSpc>
                <a:spcPct val="120000"/>
              </a:lnSpc>
            </a:pPr>
            <a:r>
              <a:rPr lang="en-US" dirty="0"/>
              <a:t>Adequate water ranging from (3-3.5 liters) is obtained due to risk of constipation and nephrolithiasis.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Mechanisms of weight loss/metabolic modulation with </a:t>
            </a:r>
            <a:r>
              <a:rPr lang="en-US" sz="2800" b="1" dirty="0" err="1" smtClean="0">
                <a:solidFill>
                  <a:srgbClr val="FF0000"/>
                </a:solidFill>
              </a:rPr>
              <a:t>ketogenic</a:t>
            </a:r>
            <a:r>
              <a:rPr lang="en-US" sz="2800" b="1" dirty="0" smtClean="0">
                <a:solidFill>
                  <a:srgbClr val="FF0000"/>
                </a:solidFill>
              </a:rPr>
              <a:t> diet </a:t>
            </a:r>
            <a:r>
              <a:rPr lang="en-US" sz="2800" dirty="0">
                <a:solidFill>
                  <a:srgbClr val="FF0000"/>
                </a:solidFill>
              </a:rPr>
              <a:t/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/>
              <a:t>Increase in energy expenditure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-Increased sympathetic activity due to fibroblast growth factor 21</a:t>
            </a:r>
          </a:p>
          <a:p>
            <a:pPr marL="0" indent="0" algn="just">
              <a:buNone/>
            </a:pPr>
            <a:r>
              <a:rPr lang="en-US" dirty="0"/>
              <a:t>- Postprandial thermogenesis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/>
              <a:t>Reduction in appetite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Protein-specific appetite suppression</a:t>
            </a:r>
          </a:p>
          <a:p>
            <a:pPr marL="0" indent="0" algn="just">
              <a:buNone/>
            </a:pPr>
            <a:r>
              <a:rPr lang="en-US" dirty="0"/>
              <a:t>• Nonspecific appetite suppression</a:t>
            </a:r>
          </a:p>
          <a:p>
            <a:pPr marL="0" indent="0" algn="just">
              <a:buNone/>
            </a:pPr>
            <a:r>
              <a:rPr lang="en-US" dirty="0"/>
              <a:t>- Reduction in ghrelin</a:t>
            </a:r>
          </a:p>
          <a:p>
            <a:pPr marL="0" indent="0" algn="just">
              <a:buNone/>
            </a:pPr>
            <a:r>
              <a:rPr lang="en-US" dirty="0"/>
              <a:t>- Increase in glucagon like peptide 1</a:t>
            </a:r>
          </a:p>
          <a:p>
            <a:pPr marL="0" indent="0" algn="just">
              <a:buNone/>
            </a:pPr>
            <a:r>
              <a:rPr lang="en-US" dirty="0"/>
              <a:t>• Due to excessive water drinking</a:t>
            </a:r>
          </a:p>
        </p:txBody>
      </p:sp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• Change in lipid metabolism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Reduction in </a:t>
            </a:r>
            <a:r>
              <a:rPr lang="en-US" dirty="0" err="1"/>
              <a:t>lipogenesis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Increase in lipolysis</a:t>
            </a:r>
          </a:p>
          <a:p>
            <a:pPr marL="0" indent="0" algn="just">
              <a:buNone/>
            </a:pPr>
            <a:r>
              <a:rPr lang="en-US" dirty="0"/>
              <a:t>• Greater metabolic efficiency in fat consumption</a:t>
            </a:r>
          </a:p>
          <a:p>
            <a:pPr marL="0" indent="0" algn="just">
              <a:buNone/>
            </a:pPr>
            <a:r>
              <a:rPr lang="en-US" b="1" dirty="0"/>
              <a:t>• Islet distress hypothesis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Reduction in load on both beta and alpha cell</a:t>
            </a:r>
          </a:p>
          <a:p>
            <a:pPr marL="0" indent="0" algn="just">
              <a:buNone/>
            </a:pPr>
            <a:r>
              <a:rPr lang="en-US" dirty="0"/>
              <a:t>• Reduction in both insulin and glucagon secretion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85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u="sng" dirty="0">
                <a:solidFill>
                  <a:srgbClr val="FF0000"/>
                </a:solidFill>
              </a:rPr>
              <a:t>Limitations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dirty="0"/>
              <a:t>1- Psychosocial</a:t>
            </a:r>
          </a:p>
          <a:p>
            <a:pPr marL="0" indent="0" algn="just">
              <a:buNone/>
            </a:pPr>
            <a:r>
              <a:rPr lang="en-US" dirty="0"/>
              <a:t>• Difficult for adherence </a:t>
            </a:r>
          </a:p>
          <a:p>
            <a:pPr marL="0" indent="0" algn="just">
              <a:buNone/>
            </a:pPr>
            <a:r>
              <a:rPr lang="en-US" dirty="0"/>
              <a:t>• Requires family and social support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2- Biomedical</a:t>
            </a:r>
          </a:p>
          <a:p>
            <a:pPr marL="0" indent="0" algn="just">
              <a:buNone/>
            </a:pPr>
            <a:r>
              <a:rPr lang="en-US" dirty="0"/>
              <a:t>• May not be suitable for all persons, can be associated with side effects</a:t>
            </a:r>
          </a:p>
          <a:p>
            <a:pPr marL="0" indent="0" algn="just">
              <a:buNone/>
            </a:pPr>
            <a:r>
              <a:rPr lang="en-US" dirty="0"/>
              <a:t>(Usually transient/self-limiting)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>
                <a:solidFill>
                  <a:srgbClr val="FF0000"/>
                </a:solidFill>
              </a:rPr>
              <a:t>Very long-term effects are not known</a:t>
            </a:r>
          </a:p>
          <a:p>
            <a:pPr marL="0" indent="0" algn="just">
              <a:buNone/>
            </a:pPr>
            <a:r>
              <a:rPr lang="en-US" dirty="0"/>
              <a:t>• Not a balanced diet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u="sng" dirty="0"/>
              <a:t>Side effects</a:t>
            </a:r>
            <a:endParaRPr lang="en-US" dirty="0"/>
          </a:p>
          <a:p>
            <a:pPr algn="just">
              <a:lnSpc>
                <a:spcPct val="120000"/>
              </a:lnSpc>
            </a:pPr>
            <a:r>
              <a:rPr lang="en-US" dirty="0"/>
              <a:t>The side effects of KD include those directly related to KD, such as </a:t>
            </a:r>
            <a:r>
              <a:rPr lang="en-US" dirty="0">
                <a:solidFill>
                  <a:srgbClr val="FF0000"/>
                </a:solidFill>
              </a:rPr>
              <a:t>transient </a:t>
            </a:r>
            <a:r>
              <a:rPr lang="en-US" dirty="0" err="1">
                <a:solidFill>
                  <a:srgbClr val="FF0000"/>
                </a:solidFill>
              </a:rPr>
              <a:t>ketoflu</a:t>
            </a:r>
            <a:r>
              <a:rPr lang="en-US" dirty="0"/>
              <a:t>, and those related to weight loss in general. </a:t>
            </a:r>
          </a:p>
          <a:p>
            <a:pPr algn="just">
              <a:lnSpc>
                <a:spcPct val="120000"/>
              </a:lnSpc>
            </a:pPr>
            <a:r>
              <a:rPr lang="en-US" dirty="0"/>
              <a:t>KD involves a brief (days to weeks) period of </a:t>
            </a:r>
            <a:r>
              <a:rPr lang="en-US" dirty="0" err="1"/>
              <a:t>keto</a:t>
            </a:r>
            <a:r>
              <a:rPr lang="en-US" dirty="0"/>
              <a:t>-adaptation, during which the body transitions from carbohydrate- to fat-based energy utilization.</a:t>
            </a:r>
          </a:p>
          <a:p>
            <a:pPr algn="just">
              <a:lnSpc>
                <a:spcPct val="120000"/>
              </a:lnSpc>
            </a:pPr>
            <a:r>
              <a:rPr lang="en-US" dirty="0"/>
              <a:t> This period may be marked by ‘</a:t>
            </a:r>
            <a:r>
              <a:rPr lang="en-US" dirty="0" err="1"/>
              <a:t>ketoflu</a:t>
            </a:r>
            <a:r>
              <a:rPr lang="en-US" dirty="0"/>
              <a:t>’, with symptoms such as </a:t>
            </a:r>
            <a:r>
              <a:rPr lang="en-US" dirty="0">
                <a:solidFill>
                  <a:srgbClr val="FF0000"/>
                </a:solidFill>
              </a:rPr>
              <a:t>fatigue, lethargy, and headache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7580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</a:rPr>
              <a:t>Objectives: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en-US" dirty="0"/>
              <a:t>1- Obesity definition and classification. </a:t>
            </a:r>
          </a:p>
          <a:p>
            <a:pPr algn="just"/>
            <a:r>
              <a:rPr lang="en-US" dirty="0"/>
              <a:t>2- Specific terms in nutrition aspects.</a:t>
            </a:r>
          </a:p>
          <a:p>
            <a:pPr algn="just"/>
            <a:r>
              <a:rPr lang="en-US" dirty="0"/>
              <a:t>3- Nutrition aspects for obesity prevention and treatment</a:t>
            </a:r>
          </a:p>
          <a:p>
            <a:pPr algn="just"/>
            <a:r>
              <a:rPr lang="en-US" dirty="0"/>
              <a:t>4- Diet programs.</a:t>
            </a:r>
          </a:p>
          <a:p>
            <a:pPr algn="just"/>
            <a:r>
              <a:rPr lang="en-US" dirty="0"/>
              <a:t>5- </a:t>
            </a:r>
            <a:r>
              <a:rPr lang="en-US" dirty="0" err="1"/>
              <a:t>Ketogenic</a:t>
            </a:r>
            <a:r>
              <a:rPr lang="en-US" dirty="0"/>
              <a:t> diet program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2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en-US" b="1" dirty="0">
                <a:solidFill>
                  <a:srgbClr val="7030A0"/>
                </a:solidFill>
              </a:rPr>
              <a:t>Adverse events, in the short term, include constipation, low-grade acidosis, hypoglycemia, and dyslipidemia</a:t>
            </a:r>
            <a:r>
              <a:rPr lang="en-US" dirty="0">
                <a:solidFill>
                  <a:srgbClr val="7030A0"/>
                </a:solidFill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Constipation can be prevented by adequate fluid intake while dyslipidemia should prompt a shift to a less KD, with a lower </a:t>
            </a:r>
            <a:r>
              <a:rPr lang="en-US" dirty="0" err="1">
                <a:solidFill>
                  <a:srgbClr val="FF0000"/>
                </a:solidFill>
              </a:rPr>
              <a:t>fat:carbohydrate</a:t>
            </a:r>
            <a:r>
              <a:rPr lang="en-US" dirty="0">
                <a:solidFill>
                  <a:srgbClr val="FF0000"/>
                </a:solidFill>
              </a:rPr>
              <a:t>/protein ratio</a:t>
            </a:r>
            <a:r>
              <a:rPr lang="en-US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Dehydration and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dyselectrolytemia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are other side effects of KD that must be prevented and managed. These can result in </a:t>
            </a:r>
            <a:r>
              <a:rPr lang="en-US" b="1" dirty="0"/>
              <a:t>muscle cramps and arrhythmias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6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>
                <a:solidFill>
                  <a:schemeClr val="accent4">
                    <a:lumMod val="75000"/>
                  </a:schemeClr>
                </a:solidFill>
              </a:rPr>
              <a:t>Supplementation with electrolytes, including magnesium, and multivitamins, helps minimize these adverse events. </a:t>
            </a:r>
          </a:p>
        </p:txBody>
      </p:sp>
    </p:spTree>
    <p:extLst>
      <p:ext uri="{BB962C8B-B14F-4D97-AF65-F5344CB8AC3E}">
        <p14:creationId xmlns:p14="http://schemas.microsoft.com/office/powerpoint/2010/main" val="3565494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Long-term complications include growth retardation in children, </a:t>
            </a:r>
            <a:r>
              <a:rPr lang="en-US" b="1" dirty="0" err="1">
                <a:solidFill>
                  <a:srgbClr val="FF0000"/>
                </a:solidFill>
              </a:rPr>
              <a:t>hyperuricemia</a:t>
            </a:r>
            <a:r>
              <a:rPr lang="en-US" b="1" dirty="0">
                <a:solidFill>
                  <a:srgbClr val="FF0000"/>
                </a:solidFill>
              </a:rPr>
              <a:t>, kidney stones, and osteoporosis</a:t>
            </a:r>
            <a:r>
              <a:rPr lang="en-US" b="1" dirty="0"/>
              <a:t>.</a:t>
            </a:r>
            <a:endParaRPr lang="en-US" dirty="0"/>
          </a:p>
          <a:p>
            <a:pPr algn="just"/>
            <a:r>
              <a:rPr lang="en-US" dirty="0"/>
              <a:t>Rapid weight loss may be associated with formation of gallstones: this is possible with KD as well.</a:t>
            </a:r>
          </a:p>
          <a:p>
            <a:r>
              <a:rPr lang="en-US" b="1" dirty="0">
                <a:solidFill>
                  <a:srgbClr val="C00000"/>
                </a:solidFill>
              </a:rPr>
              <a:t>No studies available for long term </a:t>
            </a:r>
            <a:r>
              <a:rPr lang="en-US" b="1" dirty="0" err="1">
                <a:solidFill>
                  <a:srgbClr val="C00000"/>
                </a:solidFill>
              </a:rPr>
              <a:t>ketogenic</a:t>
            </a:r>
            <a:r>
              <a:rPr lang="en-US" b="1" dirty="0">
                <a:solidFill>
                  <a:srgbClr val="C00000"/>
                </a:solidFill>
              </a:rPr>
              <a:t> diet program</a:t>
            </a:r>
            <a:r>
              <a:rPr lang="en-US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23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4400" b="1" dirty="0"/>
              <a:t>Obesity</a:t>
            </a:r>
            <a:r>
              <a:rPr lang="en-US" sz="4400" dirty="0"/>
              <a:t> can be defined as a </a:t>
            </a:r>
            <a:r>
              <a:rPr lang="en-US" sz="4400" dirty="0">
                <a:solidFill>
                  <a:srgbClr val="FF0000"/>
                </a:solidFill>
              </a:rPr>
              <a:t>condition of abnormal or excess fat accumulation in adipose tissue</a:t>
            </a:r>
            <a:r>
              <a:rPr lang="en-US" sz="4400" dirty="0"/>
              <a:t>, to the extent that health may be impaired. </a:t>
            </a:r>
          </a:p>
          <a:p>
            <a:pPr algn="just">
              <a:lnSpc>
                <a:spcPct val="120000"/>
              </a:lnSpc>
            </a:pPr>
            <a:endParaRPr lang="en-US" sz="4400" dirty="0"/>
          </a:p>
          <a:p>
            <a:pPr algn="just">
              <a:lnSpc>
                <a:spcPct val="120000"/>
              </a:lnSpc>
            </a:pPr>
            <a:r>
              <a:rPr lang="en-US" sz="4400" dirty="0"/>
              <a:t>Body Mass Index (</a:t>
            </a:r>
            <a:r>
              <a:rPr lang="en-US" sz="4400" dirty="0">
                <a:solidFill>
                  <a:srgbClr val="FF0000"/>
                </a:solidFill>
              </a:rPr>
              <a:t>BMI</a:t>
            </a:r>
            <a:r>
              <a:rPr lang="en-US" sz="4400" dirty="0"/>
              <a:t>) which is calculated as [(weight in kg) / (height in meter square), is considered to be the </a:t>
            </a:r>
            <a:r>
              <a:rPr lang="en-US" sz="4400" dirty="0">
                <a:solidFill>
                  <a:srgbClr val="FF0000"/>
                </a:solidFill>
              </a:rPr>
              <a:t>most useful population-level measure of obesity</a:t>
            </a:r>
            <a:r>
              <a:rPr lang="en-US" sz="4400" dirty="0"/>
              <a:t>, and it is a simple index to classify underweight, overweight and obesity in adults.</a:t>
            </a:r>
          </a:p>
          <a:p>
            <a:pPr algn="just">
              <a:lnSpc>
                <a:spcPct val="120000"/>
              </a:lnSpc>
            </a:pPr>
            <a:endParaRPr lang="en-US" sz="4400" dirty="0"/>
          </a:p>
          <a:p>
            <a:pPr algn="just">
              <a:lnSpc>
                <a:spcPct val="120000"/>
              </a:lnSpc>
            </a:pPr>
            <a:r>
              <a:rPr lang="en-US" sz="4400" dirty="0"/>
              <a:t>Various anthropometric used for assessing obesity and predicting obesity-related health risks, including </a:t>
            </a:r>
            <a:r>
              <a:rPr lang="en-US" sz="4400" dirty="0">
                <a:solidFill>
                  <a:srgbClr val="FF0000"/>
                </a:solidFill>
              </a:rPr>
              <a:t>BMI, waist-to-hip ratio (WHR), waist circumference (WC), and waist-to-height ratio</a:t>
            </a:r>
            <a:r>
              <a:rPr lang="en-US" sz="4400" dirty="0"/>
              <a:t>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5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1" t="12508" r="29330" b="65636"/>
          <a:stretch/>
        </p:blipFill>
        <p:spPr bwMode="auto">
          <a:xfrm>
            <a:off x="76200" y="304800"/>
            <a:ext cx="8839200" cy="6477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126163"/>
          </a:xfrm>
        </p:spPr>
      </p:pic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en-US" sz="2800" dirty="0"/>
              <a:t>In nutrition aspect, there is specific term used which is called </a:t>
            </a:r>
            <a:r>
              <a:rPr lang="en-US" sz="2800" b="1" dirty="0">
                <a:solidFill>
                  <a:srgbClr val="FF0000"/>
                </a:solidFill>
              </a:rPr>
              <a:t>acceptable Macronutrient Distribution Ranges</a:t>
            </a:r>
            <a:r>
              <a:rPr lang="en-US" sz="2800" b="1" dirty="0"/>
              <a:t> </a:t>
            </a:r>
            <a:r>
              <a:rPr lang="en-US" sz="2800" dirty="0"/>
              <a:t>(</a:t>
            </a:r>
            <a:r>
              <a:rPr lang="en-US" sz="2800" b="1" dirty="0"/>
              <a:t>AMDR</a:t>
            </a:r>
            <a:r>
              <a:rPr lang="en-US" sz="2800" dirty="0"/>
              <a:t>) is referred as </a:t>
            </a:r>
            <a:r>
              <a:rPr lang="en-US" sz="2800" dirty="0">
                <a:solidFill>
                  <a:srgbClr val="FF0000"/>
                </a:solidFill>
              </a:rPr>
              <a:t>ranges of intake for a particular energy source that is associated with reduced risk of chronic disease while providing intakes of essential nutrients</a:t>
            </a:r>
            <a:r>
              <a:rPr lang="en-US" sz="2800" dirty="0"/>
              <a:t>. An intake outside of the AMDR carries the potential of increased risk of chronic diseases and/or insufficient intakes of essential nutrients according to </a:t>
            </a:r>
            <a:r>
              <a:rPr lang="en-US" sz="2800" b="1" dirty="0"/>
              <a:t>Dietary Guidelines for Americans 2010</a:t>
            </a:r>
            <a:r>
              <a:rPr lang="en-US" sz="2800" dirty="0"/>
              <a:t>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200" b="1" dirty="0">
              <a:solidFill>
                <a:srgbClr val="000000"/>
              </a:solidFill>
              <a:latin typeface="Century Gothic"/>
              <a:ea typeface="Calibri"/>
              <a:cs typeface="Century Gothic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Century Gothic"/>
              <a:ea typeface="Calibri"/>
              <a:cs typeface="Century Gothic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998709"/>
              </p:ext>
            </p:extLst>
          </p:nvPr>
        </p:nvGraphicFramePr>
        <p:xfrm>
          <a:off x="762000" y="1752600"/>
          <a:ext cx="7467600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33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342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          Nutrient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    AMDR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Carbohydrate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 45-65% of total kcal 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protein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10-35% of total Kcal               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Fat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20-35% of total Kcal              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56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*In addition to the </a:t>
            </a:r>
            <a:r>
              <a:rPr lang="en-US" b="1" dirty="0"/>
              <a:t>AMDR</a:t>
            </a:r>
            <a:r>
              <a:rPr lang="en-US" dirty="0"/>
              <a:t>, both carbohydrate and protein have an </a:t>
            </a:r>
            <a:r>
              <a:rPr lang="en-US" b="1" dirty="0">
                <a:solidFill>
                  <a:srgbClr val="FF0000"/>
                </a:solidFill>
              </a:rPr>
              <a:t>RDA (recommended daily allowance)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The RDA for a nutrient represents </a:t>
            </a:r>
            <a:r>
              <a:rPr lang="en-US" dirty="0">
                <a:solidFill>
                  <a:srgbClr val="FF0000"/>
                </a:solidFill>
              </a:rPr>
              <a:t>an amount of a nutrient that will prevent a deficiency disorder of that individual nutrient </a:t>
            </a:r>
            <a:r>
              <a:rPr lang="en-US" dirty="0"/>
              <a:t>(e.g., carbohydrate, protein) in practically all healthy people.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7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Nutrition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103805"/>
              </p:ext>
            </p:extLst>
          </p:nvPr>
        </p:nvGraphicFramePr>
        <p:xfrm>
          <a:off x="1066800" y="1447800"/>
          <a:ext cx="6781800" cy="3060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5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365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27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          Nutrient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Energy(Kcal/gram)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4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Carbohydrate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          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13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Protein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          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13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Fat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          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13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Alcohol (not considered as nutrient)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        7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95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1149</Words>
  <Application>Microsoft Office PowerPoint</Application>
  <PresentationFormat>On-screen Show (4:3)</PresentationFormat>
  <Paragraphs>113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Century Gothic</vt:lpstr>
      <vt:lpstr>Office Theme</vt:lpstr>
      <vt:lpstr>Nutrition aspects for obesity prevention and treatment </vt:lpstr>
      <vt:lpstr> Objectives: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Nutrition</vt:lpstr>
      <vt:lpstr>Nutrition aspects for obesity prevention and treatment </vt:lpstr>
      <vt:lpstr>PowerPoint Presentation</vt:lpstr>
      <vt:lpstr>PowerPoint Presentation</vt:lpstr>
      <vt:lpstr>Some popular weight-loss programs  </vt:lpstr>
      <vt:lpstr>Ketogenic diet</vt:lpstr>
      <vt:lpstr>PowerPoint Presentation</vt:lpstr>
      <vt:lpstr>Mechanisms of weight loss/metabolic modulation with ketogenic diet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</dc:creator>
  <cp:lastModifiedBy>Microsoft account</cp:lastModifiedBy>
  <cp:revision>35</cp:revision>
  <dcterms:created xsi:type="dcterms:W3CDTF">2019-05-11T18:21:14Z</dcterms:created>
  <dcterms:modified xsi:type="dcterms:W3CDTF">2021-11-10T04:15:33Z</dcterms:modified>
</cp:coreProperties>
</file>