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9" r:id="rId3"/>
    <p:sldId id="350" r:id="rId4"/>
    <p:sldId id="353" r:id="rId5"/>
    <p:sldId id="354" r:id="rId6"/>
    <p:sldId id="355" r:id="rId7"/>
    <p:sldId id="356" r:id="rId8"/>
    <p:sldId id="359" r:id="rId9"/>
    <p:sldId id="361" r:id="rId10"/>
    <p:sldId id="364" r:id="rId11"/>
    <p:sldId id="365" r:id="rId12"/>
    <p:sldId id="366" r:id="rId13"/>
    <p:sldId id="362" r:id="rId14"/>
    <p:sldId id="383" r:id="rId15"/>
    <p:sldId id="363" r:id="rId16"/>
    <p:sldId id="381" r:id="rId17"/>
    <p:sldId id="382" r:id="rId18"/>
    <p:sldId id="367" r:id="rId19"/>
    <p:sldId id="369" r:id="rId20"/>
    <p:sldId id="384" r:id="rId21"/>
    <p:sldId id="373" r:id="rId22"/>
    <p:sldId id="385" r:id="rId23"/>
    <p:sldId id="386" r:id="rId24"/>
    <p:sldId id="375" r:id="rId25"/>
    <p:sldId id="372" r:id="rId26"/>
    <p:sldId id="376" r:id="rId27"/>
    <p:sldId id="387" r:id="rId28"/>
    <p:sldId id="378" r:id="rId29"/>
    <p:sldId id="379" r:id="rId30"/>
    <p:sldId id="377" r:id="rId31"/>
    <p:sldId id="368" r:id="rId32"/>
    <p:sldId id="374" r:id="rId33"/>
    <p:sldId id="388" r:id="rId34"/>
    <p:sldId id="370" r:id="rId35"/>
    <p:sldId id="395" r:id="rId36"/>
    <p:sldId id="371" r:id="rId37"/>
    <p:sldId id="389" r:id="rId38"/>
    <p:sldId id="390" r:id="rId39"/>
    <p:sldId id="391" r:id="rId40"/>
    <p:sldId id="392" r:id="rId41"/>
    <p:sldId id="393" r:id="rId42"/>
    <p:sldId id="394" r:id="rId43"/>
    <p:sldId id="396" r:id="rId44"/>
    <p:sldId id="27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9110" autoAdjust="0"/>
  </p:normalViewPr>
  <p:slideViewPr>
    <p:cSldViewPr snapToGrid="0">
      <p:cViewPr varScale="1">
        <p:scale>
          <a:sx n="86" d="100"/>
          <a:sy n="86" d="100"/>
        </p:scale>
        <p:origin x="-528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0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579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125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02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97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71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877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96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914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3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812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49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14E9-20C6-4029-9FBF-ECC0B8CD558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48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218" y="914400"/>
            <a:ext cx="9892146" cy="377516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Irritable Bowel Syndrome, Dyspepsia &amp; Haemorrhoids</a:t>
            </a:r>
            <a:endParaRPr lang="en-US" sz="8000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291" y="5052951"/>
            <a:ext cx="9144000" cy="167639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Dr. Haider Raheem Mohammad</a:t>
            </a:r>
            <a:endParaRPr lang="ar-SA" sz="36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59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Anticholinergic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(Antispasmodic) Agents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Hyoscine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butyl bromide (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Buscopan</a:t>
            </a:r>
            <a:r>
              <a:rPr lang="en-US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820"/>
            <a:ext cx="9063446" cy="5271180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quaternary derivative of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hyoscine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so it does not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readily cross the blood-brain barrier; therefore, sedation is not normally experienced, although it might cause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dry mouth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skin rash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but these are uncommon.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its anticholinergic effects, it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best avoided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other medicines that also have anticholinergic effects; for example,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antihistamines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tricyclic antidepressants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neuroleptics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disopyramide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given during pregnancy and breastfeeding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avoided if possible.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also be avoided in patients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glaucoma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myasthenia gravis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prostate enlargement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1646" y="2637207"/>
            <a:ext cx="2148043" cy="1585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1646" y="4222410"/>
            <a:ext cx="215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 quaternary ammonium salt</a:t>
            </a:r>
          </a:p>
        </p:txBody>
      </p:sp>
    </p:spTree>
    <p:extLst>
      <p:ext uri="{BB962C8B-B14F-4D97-AF65-F5344CB8AC3E}">
        <p14:creationId xmlns="" xmlns:p14="http://schemas.microsoft.com/office/powerpoint/2010/main" val="36826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3"/>
            <a:ext cx="10515600" cy="979714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Anticholinergic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(Antispasmodic) Agents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Hyoscine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butyl bromide (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Buscopan</a:t>
            </a:r>
            <a:r>
              <a:rPr lang="en-US" sz="40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4218"/>
            <a:ext cx="10515600" cy="2886891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recommended starting dose for adults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tablet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 times a day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although this can be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 to two tablets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four times a day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if necessary.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Anticholinergic agents clinically seem most useful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patients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postprandial 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taken 30 minutes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 eating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Buscopan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Cramps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to children over the age of 6 (one tablet, three times a day).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5829" y="3866308"/>
            <a:ext cx="8440342" cy="2991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91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309"/>
            <a:ext cx="10515600" cy="103196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Antispasmodic Agents: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Mebeverine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464"/>
            <a:ext cx="10515600" cy="5730536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Mebeverine hydrochloride, a derivative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hydroxybenzamide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appears to have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 effect on the smooth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muscle cell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blocking K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Na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Ca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2+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channels.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given orally,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100–135 mg three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daily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200 mg twice daily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before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meals. Adults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take one tablet, three times a day, preferably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 minutes before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meals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Mebeverine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known to interact with other medicines, has no cautions in its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given in pregnancy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breastfeeding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associated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 few side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8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258"/>
            <a:ext cx="10515600" cy="849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Probiotics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747657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Probiotics, such as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Lactobacillus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Bifidobacterium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have also been promoted for IBS.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systematic review identified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 studies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 probiotics alone or in combination for the treatment of IBS. The results suggested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probiotics significantly improved IBS symptoms, and there was no apparent difference across the probiotics. However, the authors noted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was potential publication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bias  in the review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an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overrepresentation of small positive studies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Dietetic Association recommended that although  probiotics are unlikely to provide substantial benefits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individuals choose to try them,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should try one at a time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minimum of 4  weeks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switching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stopping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0716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76057"/>
            <a:ext cx="10515600" cy="2481944"/>
          </a:xfrm>
        </p:spPr>
        <p:txBody>
          <a:bodyPr>
            <a:normAutofit fontScale="700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Therapeutic targets for irritable bowel syndrome. </a:t>
            </a:r>
            <a:endParaRPr lang="en-US" dirty="0" smtClean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 with </a:t>
            </a: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mild to moderate symptoms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usually have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intermittent symptoms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correlate with altered gut physiology.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Treatments include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gut-acting pharmacologic agents such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antispasmodics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antidiarrheals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fiber supplements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gut serotonin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modulators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have </a:t>
            </a: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severe </a:t>
            </a: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symptoms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usually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constant pain and psychosocial difficulties.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group 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patients is best managed with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antidepressants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psychosocial treatments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CNS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central nervous </a:t>
            </a:r>
            <a:r>
              <a:rPr lang="en-US" dirty="0" smtClean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system; ENS</a:t>
            </a: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enteric nervous system.</a:t>
            </a:r>
            <a:endParaRPr lang="en-US" dirty="0" smtClean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1556" y="217706"/>
            <a:ext cx="8468888" cy="41583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02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665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Antidepressants: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ricyclic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Antidepressants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6023"/>
            <a:ext cx="10515600" cy="6021977"/>
          </a:xfrm>
        </p:spPr>
        <p:txBody>
          <a:bodyPr>
            <a:normAutofit fontScale="850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tricyclic antidepressants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TCAs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appear to be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efficacious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IBS but might improve global well-being more than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symptoms.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using a TCA in IBS, it is recommended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 it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 dose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25 mg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desipramine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nortriptyline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the dose by 10 to 25 mg weekly, aiming for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 mg initially.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 not require full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antidepressant dosing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unless comorbid depression is present.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TCAs tend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be constipating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therefore they may be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benefit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IBS-D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Approximately 1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3 treated patients develops adverse effects,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drowsiness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dizziness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dry mouth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1 in 22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adverse effects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 potentially serious;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 to 40% discontinue use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therapy because of intolerance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440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33165"/>
            <a:ext cx="8190389" cy="1162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Antidepressants: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Selective Serotonin Reuptake Inhibitors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13895"/>
            <a:ext cx="7098437" cy="5544104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selective serotonin reuptake inhibitors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SSRIs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 fewer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side effects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the TCAs, and a meta-analysis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RCTs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IBS has reported a global benefit of SSRIs, with an NNT of 3.5.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Findings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 individual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 were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inconsistent, however, and a recent trial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conducted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non-depressed IBS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patients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reported no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benefit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possible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SSRIs may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beneficial in IBS-C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they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accelerate small intestinal transit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38" y="2248717"/>
            <a:ext cx="4255362" cy="2752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07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Relaxation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Therapy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&amp; Hypnotherapy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820"/>
            <a:ext cx="10515600" cy="5271180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Relaxation therapy and cognitive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behavioural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therapy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2009 Cochrane review concluded that cognitive-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therapy might be effective, although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 included in the review were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poor quality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Hypnotherapy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Hypnotherapy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might be effective in treating IBS symptoms,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including abdominal pain, but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 reviewed were of  poor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quality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small size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so the findings need to be interpreted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caution.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6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799"/>
            <a:ext cx="10515600" cy="134432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Dyspepsia: Background,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Prevalence and Epidemiology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123"/>
            <a:ext cx="10515600" cy="5284877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Dyspepsia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umbrella term generally used by health care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professionals to refer to a group of upper abdominal symptoms categorized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the following: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dyspepsia,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nonulcer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dyspepsia (indigestion) 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Gastro-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oesophageal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reflux disease (GORD, heartburn)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Gastritis 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Duodenal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ulcers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Gastric ulcers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25%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general population in the West are reported to suffer from dyspepsia symptoms each year.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increases with age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has been reported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higher in women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than in men.</a:t>
            </a:r>
          </a:p>
        </p:txBody>
      </p:sp>
    </p:spTree>
    <p:extLst>
      <p:ext uri="{BB962C8B-B14F-4D97-AF65-F5344CB8AC3E}">
        <p14:creationId xmlns="" xmlns:p14="http://schemas.microsoft.com/office/powerpoint/2010/main" val="17703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67" y="143692"/>
            <a:ext cx="5040593" cy="104502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188719"/>
            <a:ext cx="4857206" cy="467650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Decreased muscle tone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leads to lower oesophageal sphincter incompetence (often as a result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overeating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is the principal cause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Increased acid production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in inflammation of the stomach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gastritis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is usually attributable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Helicobacter pylori infection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alcohol indigestion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5669" y="159280"/>
            <a:ext cx="5386865" cy="5221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9722" y="5380672"/>
            <a:ext cx="6932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Causes of esophagitis. A. Severe reflux esophagitis </a:t>
            </a:r>
            <a:r>
              <a:rPr lang="en-US" dirty="0" smtClean="0">
                <a:latin typeface="Bahnschrift" panose="020B0502040204020203" pitchFamily="34" charset="0"/>
              </a:rPr>
              <a:t>with mucosal </a:t>
            </a:r>
            <a:r>
              <a:rPr lang="en-US" dirty="0">
                <a:latin typeface="Bahnschrift" panose="020B0502040204020203" pitchFamily="34" charset="0"/>
              </a:rPr>
              <a:t>ulceration and friability. B. Cytomegalovirus </a:t>
            </a:r>
            <a:r>
              <a:rPr lang="en-US" dirty="0" smtClean="0">
                <a:latin typeface="Bahnschrift" panose="020B0502040204020203" pitchFamily="34" charset="0"/>
              </a:rPr>
              <a:t>esophagitis. C</a:t>
            </a:r>
            <a:r>
              <a:rPr lang="en-US" dirty="0">
                <a:latin typeface="Bahnschrift" panose="020B0502040204020203" pitchFamily="34" charset="0"/>
              </a:rPr>
              <a:t>. Herpes simplex virus esophagitis with numerous </a:t>
            </a:r>
            <a:r>
              <a:rPr lang="en-US" dirty="0" smtClean="0">
                <a:latin typeface="Bahnschrift" panose="020B0502040204020203" pitchFamily="34" charset="0"/>
              </a:rPr>
              <a:t>shallow ulcerations</a:t>
            </a:r>
            <a:r>
              <a:rPr lang="en-US" dirty="0">
                <a:latin typeface="Bahnschrift" panose="020B0502040204020203" pitchFamily="34" charset="0"/>
              </a:rPr>
              <a:t>. D. Candida esophagitis with white plaques </a:t>
            </a:r>
            <a:r>
              <a:rPr lang="en-US" dirty="0" smtClean="0">
                <a:latin typeface="Bahnschrift" panose="020B0502040204020203" pitchFamily="34" charset="0"/>
              </a:rPr>
              <a:t>adherent to </a:t>
            </a:r>
            <a:r>
              <a:rPr lang="en-US" dirty="0">
                <a:latin typeface="Bahnschrift" panose="020B0502040204020203" pitchFamily="34" charset="0"/>
              </a:rPr>
              <a:t>the esophageal mucosa.</a:t>
            </a:r>
          </a:p>
        </p:txBody>
      </p:sp>
    </p:spTree>
    <p:extLst>
      <p:ext uri="{BB962C8B-B14F-4D97-AF65-F5344CB8AC3E}">
        <p14:creationId xmlns="" xmlns:p14="http://schemas.microsoft.com/office/powerpoint/2010/main" val="16037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156"/>
            <a:ext cx="7016051" cy="13443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Irritable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Bowel Syndrome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Background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7016051" cy="5303520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Irritable bowel syndrome (IBS) is one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most common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 tract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 seen in primary care.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defined as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bowel disorder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(i.e.,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absence of abnormality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which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bloating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associated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bowel habits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 is suggested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presence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long-standing colonic symptoms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 deterioration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patient’s general health.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4251" y="1338367"/>
            <a:ext cx="4242835" cy="4756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5497" y="2612571"/>
            <a:ext cx="7707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0851" y="4715691"/>
            <a:ext cx="385355" cy="15152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19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67" y="339634"/>
            <a:ext cx="5667610" cy="84908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507"/>
            <a:ext cx="5536474" cy="492920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presence of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H. pylori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central to duodenal and gastric ulceration;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H. pylori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present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95% of duodenal ulcers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80% of gastric ulcers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> 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specific cause can be found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a patient’s symptoms, the complaint is referred to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 dyspepsia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is thought to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multifactorial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8413" y="0"/>
            <a:ext cx="4505015" cy="6856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4265" y="6342983"/>
            <a:ext cx="543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Etiology and Pathogenesis of </a:t>
            </a:r>
            <a:r>
              <a:rPr lang="en-US" i="1" dirty="0">
                <a:latin typeface="Bahnschrift" panose="020B0502040204020203" pitchFamily="34" charset="0"/>
              </a:rPr>
              <a:t>Helicobacter pylori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980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6366" y="0"/>
            <a:ext cx="8168624" cy="6875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37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77" y="0"/>
            <a:ext cx="7042889" cy="73152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Clinical Features of Dyspepsia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0891"/>
            <a:ext cx="6254931" cy="55778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Patients with dyspepsia present with a range of symptoms commonly involving the following: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Vague abdominal discomfort (aching) above the umbilicus associated with belching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Bloating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Flatulence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feeling of fullness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Nausea and/or vomiting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Heartburn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Although dyspeptic symptoms are a poor predictor of disease severity or underlying pathology,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retrosternal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heartburn is the classic symptom of GORD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2949" y="731520"/>
            <a:ext cx="4816361" cy="4859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2949" y="5717067"/>
            <a:ext cx="4794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Endoscopic photographs of the 4 grades of esophagitis (A to D) using the Los Angeles classification </a:t>
            </a:r>
            <a:r>
              <a:rPr lang="en-US" dirty="0" smtClean="0">
                <a:latin typeface="Bahnschrift" panose="020B0502040204020203" pitchFamily="34" charset="0"/>
              </a:rPr>
              <a:t>system.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4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9" y="6162792"/>
            <a:ext cx="3918857" cy="5878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Investigation of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dyspepsia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1674" y="0"/>
            <a:ext cx="4064725" cy="6847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5125" y="966651"/>
            <a:ext cx="5484718" cy="4809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41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409"/>
            <a:ext cx="10515600" cy="89043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Treatment: General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85216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Before treatment is initiated,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lifestyle advice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be given where appropriate.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Recommendations should include the following: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diet to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lower fat diet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alcohol intake to recommended levels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 smoking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Decrease weight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 caffeine intake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might also be possible to identify factors that precipitate or worsen symptoms. Commonly implicated foods that precipitate dyspepsia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spicy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fatty foods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caffeine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chocolate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alcohol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Bending is also said to worsen symptoms.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4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797"/>
            <a:ext cx="10515600" cy="9765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Antacids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953"/>
            <a:ext cx="10515600" cy="576604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antacids marketed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combination products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even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constituents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 rationale for combining different salts together appears to be twofold: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First, to ensure the product has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quick onset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(containing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sodium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duration of action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(containing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Second, to minimize any side effects that might be experienced from the product For example,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magnesium salts tend to cause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salts tend to cause constipation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however, if both are combined in the same product, neither side effect is noticed.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Antacids can affect the absorption of a number of medications via the mechanisms of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adsorption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Most of these interactions are easily overcome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leaving a minimum gap of 1 hour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the respective doses of each medicine.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9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8253549" cy="94685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Alginates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223"/>
            <a:ext cx="8253549" cy="556477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in contact with gastric acid the alginate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precipitates out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forming 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spongelike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matrix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floats on top of the stomach contents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Products containing alginates (e.g.,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Gaviscon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combination preparations that contain an alginate with antacids.</a:t>
            </a:r>
          </a:p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best given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each main meal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bedtime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although they can be taken on an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as-needed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basis.</a:t>
            </a:r>
          </a:p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can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given during pregnancy and breastfeeding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130" y="346364"/>
            <a:ext cx="2050503" cy="4976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00754" y="5434149"/>
            <a:ext cx="254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ahnschrift" panose="020B0502040204020203" pitchFamily="34" charset="0"/>
              </a:rPr>
              <a:t>Ingredients:</a:t>
            </a:r>
            <a:endParaRPr lang="it-IT" dirty="0">
              <a:latin typeface="Bahnschrift" panose="020B0502040204020203" pitchFamily="34" charset="0"/>
            </a:endParaRPr>
          </a:p>
          <a:p>
            <a:r>
              <a:rPr lang="it-IT" dirty="0">
                <a:latin typeface="Bahnschrift" panose="020B0502040204020203" pitchFamily="34" charset="0"/>
              </a:rPr>
              <a:t>Sodium Alginate</a:t>
            </a:r>
          </a:p>
          <a:p>
            <a:r>
              <a:rPr lang="it-IT" dirty="0">
                <a:latin typeface="Bahnschrift" panose="020B0502040204020203" pitchFamily="34" charset="0"/>
              </a:rPr>
              <a:t>Sodium Bicarbonate</a:t>
            </a:r>
          </a:p>
          <a:p>
            <a:r>
              <a:rPr lang="it-IT" dirty="0">
                <a:latin typeface="Bahnschrift" panose="020B0502040204020203" pitchFamily="34" charset="0"/>
              </a:rPr>
              <a:t>Calcium Carbonate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9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344324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baseline="-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-antagonists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Ranitidine, famotidine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nizatidine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more potent H</a:t>
            </a:r>
            <a:r>
              <a:rPr lang="en-US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receptor antagonists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cimetidine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Patients may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develop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tolerance to H</a:t>
            </a:r>
            <a:r>
              <a:rPr lang="en-US" baseline="-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blockers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rare event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PPIs.</a:t>
            </a:r>
          </a:p>
          <a:p>
            <a:pPr algn="just">
              <a:lnSpc>
                <a:spcPct val="10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possesses no clinically important drug interactions, and side effects are rare. </a:t>
            </a:r>
          </a:p>
          <a:p>
            <a:pPr algn="just">
              <a:lnSpc>
                <a:spcPct val="10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Evidence suggests that it can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in pregnancy and breastfeeding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0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71553"/>
            <a:ext cx="6601838" cy="68485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latin typeface="Bahnschrift" panose="020B0502040204020203" pitchFamily="34" charset="0"/>
                <a:cs typeface="Times New Roman" pitchFamily="18" charset="0"/>
              </a:rPr>
              <a:t>Gastric parietal cell undergoing transformation after </a:t>
            </a:r>
            <a:r>
              <a:rPr lang="en-US" dirty="0" err="1" smtClean="0">
                <a:latin typeface="Bahnschrift" panose="020B0502040204020203" pitchFamily="34" charset="0"/>
                <a:cs typeface="Times New Roman" pitchFamily="18" charset="0"/>
              </a:rPr>
              <a:t>secretagogue</a:t>
            </a:r>
            <a:r>
              <a:rPr lang="en-US" dirty="0" smtClean="0">
                <a:latin typeface="Bahnschrift" panose="020B0502040204020203" pitchFamily="34" charset="0"/>
                <a:cs typeface="Times New Roman" pitchFamily="18" charset="0"/>
              </a:rPr>
              <a:t>-mediated </a:t>
            </a:r>
            <a:r>
              <a:rPr lang="en-US" dirty="0">
                <a:latin typeface="Bahnschrift" panose="020B0502040204020203" pitchFamily="34" charset="0"/>
                <a:cs typeface="Times New Roman" pitchFamily="18" charset="0"/>
              </a:rPr>
              <a:t>stimulation.</a:t>
            </a:r>
            <a:endParaRPr lang="en-US" dirty="0" smtClean="0">
              <a:latin typeface="Bahnschrift" panose="020B0502040204020203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89046"/>
            <a:ext cx="6675120" cy="4165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838" y="993803"/>
            <a:ext cx="5590162" cy="426113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75120" y="5471553"/>
            <a:ext cx="5516880" cy="684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dirty="0">
                <a:latin typeface="Bahnschrift" panose="020B0502040204020203" pitchFamily="34" charset="0"/>
                <a:cs typeface="Times New Roman" pitchFamily="18" charset="0"/>
              </a:rPr>
              <a:t>Model illustrating parietal cell receptors and </a:t>
            </a:r>
            <a:r>
              <a:rPr lang="en-US" dirty="0" smtClean="0">
                <a:latin typeface="Bahnschrift" panose="020B0502040204020203" pitchFamily="34" charset="0"/>
                <a:cs typeface="Times New Roman" pitchFamily="18" charset="0"/>
              </a:rPr>
              <a:t>transduction pathways</a:t>
            </a:r>
            <a:r>
              <a:rPr lang="en-US" dirty="0">
                <a:latin typeface="Bahnschrift" panose="020B0502040204020203" pitchFamily="34" charset="0"/>
                <a:cs typeface="Times New Roman" pitchFamily="18" charset="0"/>
              </a:rPr>
              <a:t>.</a:t>
            </a:r>
            <a:endParaRPr lang="en-US" dirty="0" smtClean="0">
              <a:latin typeface="Bahnschrift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9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697"/>
            <a:ext cx="10515600" cy="849086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Proton Pump Inhibitors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783"/>
            <a:ext cx="10515600" cy="565621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Omeprazole,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esomeprazole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S-enantiomer of omeprazole), lansoprazole,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rabeprazole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pantoprazole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substituted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benzimidazole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derivatives that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covalently bind 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irreversibly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,K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-ATPase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PPIs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have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superior efficacy compared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with H2RAs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on the basis of their ability to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maintain an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intragastric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pH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greater than 4 from 10 to 14 hours daily 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compared 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with approximately 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 to 8 hours daily with the H2RAs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n-US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PPIs are well tolerated, with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headaches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diarrhea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 most 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common side effects. </a:t>
            </a:r>
            <a:endParaRPr lang="en-US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en-US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Omeprazole decreases the 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clearance of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diazepam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warfarin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clopidogrel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owing 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 competition 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for the cytochrome P450 </a:t>
            </a:r>
            <a:r>
              <a:rPr lang="en-US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isoenzyme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P2C19.</a:t>
            </a:r>
          </a:p>
        </p:txBody>
      </p:sp>
    </p:spTree>
    <p:extLst>
      <p:ext uri="{BB962C8B-B14F-4D97-AF65-F5344CB8AC3E}">
        <p14:creationId xmlns="" xmlns:p14="http://schemas.microsoft.com/office/powerpoint/2010/main" val="18469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5132"/>
            <a:ext cx="5980611" cy="107115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Diagnostic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Criteria,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and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Epidemiology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78" y="1306287"/>
            <a:ext cx="5614851" cy="5551714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Adult prevalence rates in Western countries are reported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be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has been increasing.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Approximately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twice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many women than men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affected.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most commonly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affects people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 years old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onset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the age of 50 years is unusual.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1689" y="744583"/>
            <a:ext cx="4767945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Diagnostic Criteria for Irritable Bowel</a:t>
            </a:r>
          </a:p>
          <a:p>
            <a:r>
              <a:rPr lang="en-US" sz="2000" dirty="0" smtClean="0">
                <a:latin typeface="Bahnschrift" panose="020B0502040204020203" pitchFamily="34" charset="0"/>
              </a:rPr>
              <a:t>Syndrome</a:t>
            </a:r>
            <a:r>
              <a:rPr lang="en-US" sz="2000" baseline="30000" dirty="0" smtClean="0">
                <a:latin typeface="Bahnschrift" panose="020B0502040204020203" pitchFamily="34" charset="0"/>
              </a:rPr>
              <a:t>a</a:t>
            </a:r>
          </a:p>
          <a:p>
            <a:endParaRPr lang="en-US" sz="2000" baseline="30000" dirty="0">
              <a:latin typeface="Bahnschrift" panose="020B0502040204020203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Recurrent abdominal pain or discomfort</a:t>
            </a:r>
            <a:r>
              <a:rPr lang="en-US" sz="2000" b="1" baseline="30000" dirty="0">
                <a:solidFill>
                  <a:srgbClr val="FF0000"/>
                </a:solidFill>
                <a:latin typeface="Bahnschrift" panose="020B0502040204020203" pitchFamily="34" charset="0"/>
              </a:rPr>
              <a:t>b</a:t>
            </a:r>
            <a:r>
              <a:rPr lang="en-US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 ≥3 </a:t>
            </a:r>
            <a:r>
              <a:rPr lang="en-US" sz="2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d monthly in the past 3 mo and associated with ≥2 of the </a:t>
            </a:r>
            <a:r>
              <a:rPr lang="en-US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following: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• Improvement with </a:t>
            </a:r>
            <a:r>
              <a:rPr lang="en-US" sz="2000" dirty="0" smtClean="0">
                <a:latin typeface="Bahnschrift" panose="020B0502040204020203" pitchFamily="34" charset="0"/>
              </a:rPr>
              <a:t>defecation.</a:t>
            </a:r>
            <a:endParaRPr lang="en-US" sz="2000" dirty="0">
              <a:latin typeface="Bahnschrift" panose="020B0502040204020203" pitchFamily="34" charset="0"/>
            </a:endParaRPr>
          </a:p>
          <a:p>
            <a:r>
              <a:rPr lang="en-US" sz="2000" dirty="0">
                <a:latin typeface="Bahnschrift" panose="020B0502040204020203" pitchFamily="34" charset="0"/>
              </a:rPr>
              <a:t>• Onset associated with a change in frequency of </a:t>
            </a:r>
            <a:r>
              <a:rPr lang="en-US" sz="2000" dirty="0" smtClean="0">
                <a:latin typeface="Bahnschrift" panose="020B0502040204020203" pitchFamily="34" charset="0"/>
              </a:rPr>
              <a:t>stool.</a:t>
            </a:r>
            <a:endParaRPr lang="en-US" sz="2000" dirty="0">
              <a:latin typeface="Bahnschrift" panose="020B0502040204020203" pitchFamily="34" charset="0"/>
            </a:endParaRPr>
          </a:p>
          <a:p>
            <a:r>
              <a:rPr lang="en-US" sz="2000" dirty="0">
                <a:latin typeface="Bahnschrift" panose="020B0502040204020203" pitchFamily="34" charset="0"/>
              </a:rPr>
              <a:t>• Onset associated with a change in form (appearance) of </a:t>
            </a:r>
            <a:r>
              <a:rPr lang="en-US" sz="2000" dirty="0" smtClean="0">
                <a:latin typeface="Bahnschrift" panose="020B0502040204020203" pitchFamily="34" charset="0"/>
              </a:rPr>
              <a:t>stool.</a:t>
            </a:r>
          </a:p>
          <a:p>
            <a:endParaRPr lang="en-US" sz="2000" dirty="0">
              <a:latin typeface="Bahnschrift" panose="020B0502040204020203" pitchFamily="34" charset="0"/>
            </a:endParaRPr>
          </a:p>
          <a:p>
            <a:r>
              <a:rPr lang="en-US" sz="2000" baseline="30000" dirty="0">
                <a:latin typeface="Bahnschrift" panose="020B0502040204020203" pitchFamily="34" charset="0"/>
              </a:rPr>
              <a:t>a</a:t>
            </a:r>
            <a:r>
              <a:rPr lang="en-US" sz="2000" dirty="0">
                <a:latin typeface="Bahnschrift" panose="020B0502040204020203" pitchFamily="34" charset="0"/>
              </a:rPr>
              <a:t> Criteria fulfilled for the past </a:t>
            </a:r>
            <a:r>
              <a:rPr lang="en-US" sz="2000" dirty="0" smtClean="0">
                <a:latin typeface="Bahnschrift" panose="020B0502040204020203" pitchFamily="34" charset="0"/>
              </a:rPr>
              <a:t>3 months</a:t>
            </a:r>
            <a:r>
              <a:rPr lang="en-US" sz="2000" dirty="0">
                <a:latin typeface="Bahnschrift" panose="020B0502040204020203" pitchFamily="34" charset="0"/>
              </a:rPr>
              <a:t>, with symptom onset at </a:t>
            </a:r>
            <a:r>
              <a:rPr lang="en-US" sz="2000" dirty="0" smtClean="0">
                <a:latin typeface="Bahnschrift" panose="020B0502040204020203" pitchFamily="34" charset="0"/>
              </a:rPr>
              <a:t>least 6 </a:t>
            </a:r>
            <a:r>
              <a:rPr lang="en-US" sz="2000" dirty="0">
                <a:latin typeface="Bahnschrift" panose="020B0502040204020203" pitchFamily="34" charset="0"/>
              </a:rPr>
              <a:t>months before diagnosis.</a:t>
            </a:r>
          </a:p>
          <a:p>
            <a:r>
              <a:rPr lang="en-US" sz="2000" baseline="30000" dirty="0">
                <a:latin typeface="Bahnschrift" panose="020B0502040204020203" pitchFamily="34" charset="0"/>
              </a:rPr>
              <a:t>b</a:t>
            </a:r>
            <a:r>
              <a:rPr lang="en-US" sz="2000" dirty="0">
                <a:latin typeface="Bahnschrift" panose="020B0502040204020203" pitchFamily="34" charset="0"/>
              </a:rPr>
              <a:t> Discomfort means </a:t>
            </a:r>
            <a:r>
              <a:rPr lang="en-US" sz="2000" dirty="0" smtClean="0">
                <a:latin typeface="Bahnschrift" panose="020B0502040204020203" pitchFamily="34" charset="0"/>
              </a:rPr>
              <a:t>an uncomfortable </a:t>
            </a:r>
            <a:r>
              <a:rPr lang="en-US" sz="2000" dirty="0">
                <a:latin typeface="Bahnschrift" panose="020B0502040204020203" pitchFamily="34" charset="0"/>
              </a:rPr>
              <a:t>sensation </a:t>
            </a:r>
            <a:r>
              <a:rPr lang="en-US" sz="2000" dirty="0" smtClean="0">
                <a:latin typeface="Bahnschrift" panose="020B0502040204020203" pitchFamily="34" charset="0"/>
              </a:rPr>
              <a:t>not described </a:t>
            </a:r>
            <a:r>
              <a:rPr lang="en-US" sz="2000" dirty="0">
                <a:latin typeface="Bahnschrift" panose="020B0502040204020203" pitchFamily="34" charset="0"/>
              </a:rPr>
              <a:t>as pain.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45381" y="4506686"/>
            <a:ext cx="38404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15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754"/>
            <a:ext cx="8149046" cy="1135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Haemorrhoids: Background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5796"/>
            <a:ext cx="8149046" cy="5722203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aemorrhoids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(Greek: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blood,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rhoos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flowing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synonym: piles, Latin: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a ball) are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symptomatic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cushions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characteristically lie in the 3, 7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 o’clock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positions (with the patient in the lithotomy position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Hemorrhoids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cushions of submucosal tissue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containing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venules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arterioles, and smooth muscle fibers that are located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canal.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Hemorrhoids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thought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part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continence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mechanism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aid in complete closure of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 canal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rest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1542" y="1782128"/>
            <a:ext cx="2338788" cy="2920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4525" y="4702629"/>
            <a:ext cx="207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Arrangement </a:t>
            </a:r>
            <a:r>
              <a:rPr lang="en-US" dirty="0" smtClean="0">
                <a:latin typeface="Bahnschrift" panose="020B0502040204020203" pitchFamily="34" charset="0"/>
              </a:rPr>
              <a:t>of </a:t>
            </a:r>
            <a:r>
              <a:rPr lang="en-US" dirty="0" err="1" smtClean="0">
                <a:latin typeface="Bahnschrift" panose="020B0502040204020203" pitchFamily="34" charset="0"/>
              </a:rPr>
              <a:t>haemorrhoids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9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571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and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Epidemiology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5368833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exact prevalence of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unknown but it is very common.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Reports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vary, but upwards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in two people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 experience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least one episode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some point during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 lives.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 can occur at any age but 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rare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adults younger than 20 years.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affects both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sexes equally and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common with increasing age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especially in people from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45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65 years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is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 incidence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pregnant women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908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3954"/>
            <a:ext cx="10515600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6832"/>
            <a:ext cx="10515600" cy="4991168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cause of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probably multifactorial, with anatomical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degeneration of elastic tissue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physiological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 anal canal pressure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mechanical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straining at stool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processes implicated.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 have been traditionally described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engorged veins of the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haemorrhoidal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plexus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classified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external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distinction is an anatomical one.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7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08515"/>
            <a:ext cx="1910817" cy="168510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coronal section through the anal canal; glandular and vascular structures are shown unilaterally for clarity.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0817" y="0"/>
            <a:ext cx="10281183" cy="6858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1273245" y="3984171"/>
            <a:ext cx="82296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78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319596"/>
            <a:ext cx="8270289" cy="94103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4097"/>
            <a:ext cx="8190390" cy="5703903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Superior to the anal sphincter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there is an area known 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dentate line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At this junction, epithelial cells change from squamous to columnar epithelial tissue.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Above the dentate line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classified as internal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below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external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Furthermore,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graded according to severity: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(first-degree),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 not prolapse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 of the anal canal;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II,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prolapse 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defecation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reduce spontaneously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grade III,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 manual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and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IV,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cannot be reduced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صورة 3" descr="لقطة شاشة 2023-10-05 094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4317" y="2067905"/>
            <a:ext cx="2889108" cy="284197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9055223" y="4962617"/>
            <a:ext cx="2885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itchFamily="34" charset="0"/>
              </a:rPr>
              <a:t>Third-degree prolapsed </a:t>
            </a:r>
            <a:r>
              <a:rPr lang="en-US" dirty="0" err="1" smtClean="0">
                <a:latin typeface="Bahnschrift" pitchFamily="34" charset="0"/>
              </a:rPr>
              <a:t>haemorrhoids</a:t>
            </a:r>
            <a:r>
              <a:rPr lang="en-US" dirty="0" smtClean="0">
                <a:latin typeface="Bahnschrift" pitchFamily="34" charset="0"/>
              </a:rPr>
              <a:t> requiring manual reduction.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لقطة شاشة 2023-10-05 0938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113" y="0"/>
            <a:ext cx="1061765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7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89" y="257452"/>
            <a:ext cx="10515600" cy="90552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586"/>
            <a:ext cx="10515600" cy="5739414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Bright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 painless rectal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bleeding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common symptom.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Itching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irritation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also commonly observed.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often intermittent,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 episode usually lasts from a few days to a few weeks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rarely painful, whereas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external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haemorrhoids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can cause pain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due to the cushion becoming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thrombosed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described 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dull ache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increases in severity when the patient defecates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leading to patients ignoring the urge to defecate. This can then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lead to constipation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in turn will lead to more difficulty in passing stools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further increase the pain associated with defecation.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414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77" y="834501"/>
            <a:ext cx="10515600" cy="10919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Conservative Management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332"/>
            <a:ext cx="10515600" cy="492266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Ideally, the patient should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avoid straining at stool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aim to pass a firm, soft motion daily.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bulk laxative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together with advice on an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adequate fluid intake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are often required.</a:t>
            </a:r>
            <a:r>
              <a:rPr lang="en-US" dirty="0" smtClean="0"/>
              <a:t> </a:t>
            </a:r>
          </a:p>
          <a:p>
            <a:pPr algn="just">
              <a:lnSpc>
                <a:spcPct val="100000"/>
              </a:lnSpc>
            </a:pPr>
            <a:endParaRPr lang="en-US" dirty="0" smtClean="0"/>
          </a:p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Numerous products are marketed for the relief and treatment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haemorrhoids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These include a wide range of therapeutic agents and commonly include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anaesthetics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astringents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antiinflammatories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protectorants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Most products contain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these agents.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310718"/>
            <a:ext cx="10515600" cy="109195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Anaesthetics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Antiinflammatory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drugs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6140"/>
            <a:ext cx="10515600" cy="556186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anaesthetic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drugs act by causing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reversible block to conduction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along nerve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> </a:t>
            </a:r>
          </a:p>
          <a:p>
            <a:pPr algn="just">
              <a:lnSpc>
                <a:spcPct val="110000"/>
              </a:lnSpc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Lidocaine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hydrochloride is effectively absorbed from mucous membranes and is a useful surface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anaesthetic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concentrations up to 10%.</a:t>
            </a:r>
            <a:r>
              <a:rPr lang="en-US" dirty="0" smtClean="0"/>
              <a:t> </a:t>
            </a: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 is short-lived and will produce temporary relief from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perianal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itching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Steroids (e.g.,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hydrocortisone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have proven effectiveness in reducing inflammation and would therefore be useful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reducing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haemorrhoidal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swelling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32" y="488272"/>
            <a:ext cx="10515600" cy="10919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Astringents &amp;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Protectorants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858"/>
            <a:ext cx="10515600" cy="525114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Astringents (e.g.,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allantoin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bismuth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zinc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Peru balsam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are included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haemorrhoid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preparations on the theoretical basis that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precipitate surface proteins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thus producing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protective coat over the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haemorrhoid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However, there appears to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evidence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support this theory.</a:t>
            </a:r>
          </a:p>
          <a:p>
            <a:pPr algn="just">
              <a:lnSpc>
                <a:spcPct val="12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Protectorants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(e.g.,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shark liver oil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are claimed to provide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protective coating over the skin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thus produce temporary relief from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perianal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itch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These claims cannot be substantiated and, as with astringents, any benefit conveyed by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protectorant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probably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placebo effect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383"/>
            <a:ext cx="4974771" cy="7513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038683"/>
            <a:ext cx="4717570" cy="5819317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There are no specific anatomical, biochemical 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microbiological factors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explain the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IBS, but it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now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clearly understood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multifactorial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 factors can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contribute to disease expression and include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motility dysfunction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genetics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small proportion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cases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symptoms appear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bacterial gastroenteritis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091" y="5981564"/>
            <a:ext cx="55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Postinfection</a:t>
            </a:r>
            <a:r>
              <a:rPr lang="en-US" dirty="0">
                <a:latin typeface="Bahnschrift" panose="020B0502040204020203" pitchFamily="34" charset="0"/>
              </a:rPr>
              <a:t> IBS: A summary of established </a:t>
            </a:r>
            <a:r>
              <a:rPr lang="en-US" dirty="0" smtClean="0">
                <a:latin typeface="Bahnschrift" panose="020B0502040204020203" pitchFamily="34" charset="0"/>
              </a:rPr>
              <a:t>risk factors</a:t>
            </a:r>
            <a:r>
              <a:rPr lang="en-US" dirty="0">
                <a:latin typeface="Bahnschrift" panose="020B0502040204020203" pitchFamily="34" charset="0"/>
              </a:rPr>
              <a:t>. EC, </a:t>
            </a:r>
            <a:r>
              <a:rPr lang="en-US" dirty="0" err="1">
                <a:latin typeface="Bahnschrift" panose="020B0502040204020203" pitchFamily="34" charset="0"/>
              </a:rPr>
              <a:t>enterochromaffin</a:t>
            </a:r>
            <a:r>
              <a:rPr lang="en-US" dirty="0">
                <a:latin typeface="Bahnschrift" panose="020B0502040204020203" pitchFamily="34" charset="0"/>
              </a:rPr>
              <a:t> cell; RR, relative risk.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5771" y="1038683"/>
            <a:ext cx="6636229" cy="4746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62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5" y="133164"/>
            <a:ext cx="6601288" cy="958789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Sclerotherapy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2054"/>
            <a:ext cx="6512511" cy="584594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suitable for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grade 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degree piles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– 3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5% phenol in almond oil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arachis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injected above each pile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sclerosing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submucous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perivenous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injection. (The phenol sterilizes the oil, which is the main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sclerosant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>
              <a:lnSpc>
                <a:spcPct val="10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the injection is placed high in the anal canal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above the dentate 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it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painless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0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or more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injections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required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monthly intervals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صورة 3" descr="لقطة شاشة 2023-10-05 0946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8275" y="661818"/>
            <a:ext cx="4512189" cy="574785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7386222" y="6365289"/>
            <a:ext cx="45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" pitchFamily="34" charset="0"/>
              </a:rPr>
              <a:t>Injection </a:t>
            </a:r>
            <a:r>
              <a:rPr lang="en-US" dirty="0" err="1" smtClean="0">
                <a:latin typeface="Bahnschrift" pitchFamily="34" charset="0"/>
              </a:rPr>
              <a:t>sclerotherapy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042"/>
            <a:ext cx="4145872" cy="10919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Banding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98486"/>
            <a:ext cx="4021583" cy="565951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of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O-ring rubber band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areas of protruding mucosa results in strangulation of the mucosa, which falls away after a few days. </a:t>
            </a:r>
          </a:p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be successfully applied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degree piles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but care must be taken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 the bands above the dentate 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lest the patient should feel the application.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صورة 3" descr="لقطة شاشة 2023-10-05 0952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0431" y="1162976"/>
            <a:ext cx="3502063" cy="4367814"/>
          </a:xfrm>
          <a:prstGeom prst="rect">
            <a:avLst/>
          </a:prstGeom>
        </p:spPr>
      </p:pic>
      <p:pic>
        <p:nvPicPr>
          <p:cNvPr id="5" name="صورة 4" descr="لقطة شاشة 2023-10-05 0953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7707" y="1531159"/>
            <a:ext cx="4534293" cy="3604573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708342" y="5566299"/>
            <a:ext cx="442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" pitchFamily="34" charset="0"/>
              </a:rPr>
              <a:t>Band ligation for </a:t>
            </a:r>
            <a:r>
              <a:rPr lang="en-US" dirty="0" err="1" smtClean="0">
                <a:latin typeface="Bahnschrift" pitchFamily="34" charset="0"/>
              </a:rPr>
              <a:t>haemorrhoids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77" y="834501"/>
            <a:ext cx="10515600" cy="10919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Haemorrhoidectomy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332"/>
            <a:ext cx="10515600" cy="492266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indications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haemorrhoidectomy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include: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haemorrhoids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haemorrhoids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not been cured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non-operative treatments;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fibrosed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haemorrhoids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-external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haemorrhoids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when the external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haemorrhoid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well defined.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77" y="142043"/>
            <a:ext cx="10515600" cy="10919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Haemorrhoidectomy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629"/>
            <a:ext cx="10515600" cy="559737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Haemorrhoidectomy can be performed using an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technique.</a:t>
            </a:r>
          </a:p>
          <a:p>
            <a:pPr algn="just">
              <a:lnSpc>
                <a:spcPct val="12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technique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most commonly used in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is known as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Milligan–Morgan operation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named after the surgeons who described it.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 technique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popular technique in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 involve ligation and excision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haemorrhoid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open technique the anal mucosa and skin are left open to heal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secondary intention,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closed technique the wound is sutured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888"/>
          </a:xfrm>
        </p:spPr>
      </p:pic>
      <p:sp>
        <p:nvSpPr>
          <p:cNvPr id="6" name="TextBox 5"/>
          <p:cNvSpPr txBox="1"/>
          <p:nvPr/>
        </p:nvSpPr>
        <p:spPr>
          <a:xfrm>
            <a:off x="3790405" y="822960"/>
            <a:ext cx="461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Thank You</a:t>
            </a:r>
            <a:endParaRPr lang="en-US" sz="6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8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50829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9735"/>
            <a:ext cx="10515600" cy="3306059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Psychological factors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 influence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some studies have shown that patients who suffer from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higher levels of stress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depression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 worse symptoms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compared with other patients.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Flare-up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symptoms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also been associated with periods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 stress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Excessive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parasympathomimetic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activity might account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mucus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associated with the stool.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01291"/>
            <a:ext cx="8638136" cy="3056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76336" y="4227735"/>
            <a:ext cx="2381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 conceptual model depicting the relationship between early life, psychosocial factors, physiology, symptom </a:t>
            </a:r>
            <a:r>
              <a:rPr lang="en-US" dirty="0" smtClean="0">
                <a:latin typeface="Bahnschrift" panose="020B0502040204020203" pitchFamily="34" charset="0"/>
              </a:rPr>
              <a:t>experience, behavior</a:t>
            </a:r>
            <a:r>
              <a:rPr lang="en-US" dirty="0">
                <a:latin typeface="Bahnschrift" panose="020B0502040204020203" pitchFamily="34" charset="0"/>
              </a:rPr>
              <a:t>, and outcome.</a:t>
            </a:r>
          </a:p>
        </p:txBody>
      </p:sp>
    </p:spTree>
    <p:extLst>
      <p:ext uri="{BB962C8B-B14F-4D97-AF65-F5344CB8AC3E}">
        <p14:creationId xmlns="" xmlns:p14="http://schemas.microsoft.com/office/powerpoint/2010/main" val="26535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8263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1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034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eatures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Irritable Bowel Syndrome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747657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IBS is characterized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discomfort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located especially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left lower quadrant of the abdomen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often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relieved by defecation or the passage of wind.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Altered defecation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associated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bloating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 normally present.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People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IBS can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 with ‘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diarrhoea-predominant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’,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constipation-predominant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’,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alternating symptom profiles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 on awakening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shortly after meals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also observed in many patients. </a:t>
            </a:r>
          </a:p>
        </p:txBody>
      </p:sp>
    </p:spTree>
    <p:extLst>
      <p:ext uri="{BB962C8B-B14F-4D97-AF65-F5344CB8AC3E}">
        <p14:creationId xmlns="" xmlns:p14="http://schemas.microsoft.com/office/powerpoint/2010/main" val="12275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82296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Education,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Support, Diet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Lifestyle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589"/>
            <a:ext cx="10515600" cy="5904411"/>
          </a:xfrm>
        </p:spPr>
        <p:txBody>
          <a:bodyPr>
            <a:no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 medicines are recommended, it might be useful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discuss if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stress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a factor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this can be avoided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addition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dietary modification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shown to be effective for some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diet is deemed a major contributor towards symptoms, food avoidance can be tried.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Suspected food products must be excluded from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diet for a minimum of 2 weeks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 gradually reintroduced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determine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food item triggers symptoms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30583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" panose="020B0502040204020203" pitchFamily="34" charset="0"/>
              </a:rPr>
              <a:t>Have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regular meals </a:t>
            </a:r>
            <a:r>
              <a:rPr lang="en-US" sz="2000" dirty="0">
                <a:latin typeface="Bahnschrift" panose="020B0502040204020203" pitchFamily="34" charset="0"/>
              </a:rPr>
              <a:t>and avoid missing meals.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" panose="020B0502040204020203" pitchFamily="34" charset="0"/>
              </a:rPr>
              <a:t>Drink at least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eight cups of fluid per day</a:t>
            </a:r>
            <a:r>
              <a:rPr lang="en-US" sz="2000" dirty="0">
                <a:latin typeface="Bahnschrift" panose="020B0502040204020203" pitchFamily="34" charset="0"/>
              </a:rPr>
              <a:t>, especially </a:t>
            </a:r>
            <a:r>
              <a:rPr lang="en-US" sz="2000" dirty="0" err="1">
                <a:solidFill>
                  <a:srgbClr val="FF0000"/>
                </a:solidFill>
                <a:latin typeface="Bahnschrift" panose="020B0502040204020203" pitchFamily="34" charset="0"/>
              </a:rPr>
              <a:t>noncaffeinated</a:t>
            </a:r>
            <a:r>
              <a:rPr lang="en-US" sz="2000" dirty="0">
                <a:latin typeface="Bahnschrift" panose="020B0502040204020203" pitchFamily="34" charset="0"/>
              </a:rPr>
              <a:t> drinks.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Reduce intake of alcohol </a:t>
            </a:r>
            <a:r>
              <a:rPr lang="en-US" sz="2000" dirty="0">
                <a:latin typeface="Bahnschrift" panose="020B0502040204020203" pitchFamily="34" charset="0"/>
              </a:rPr>
              <a:t>and fizzy drinks.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" panose="020B0502040204020203" pitchFamily="34" charset="0"/>
              </a:rPr>
              <a:t>Consider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limiting intake of high-fibre food</a:t>
            </a:r>
            <a:r>
              <a:rPr lang="en-US" sz="2000" dirty="0">
                <a:latin typeface="Bahnschrift" panose="020B05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Reduce intake </a:t>
            </a:r>
            <a:r>
              <a:rPr lang="en-US" sz="2000" dirty="0">
                <a:latin typeface="Bahnschrift" panose="020B0502040204020203" pitchFamily="34" charset="0"/>
              </a:rPr>
              <a:t>of so-called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resistant starch </a:t>
            </a:r>
            <a:r>
              <a:rPr lang="en-US" sz="2000" dirty="0">
                <a:latin typeface="Bahnschrift" panose="020B0502040204020203" pitchFamily="34" charset="0"/>
              </a:rPr>
              <a:t>often found in processed or recooked foods.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Limit fresh fruit </a:t>
            </a:r>
            <a:r>
              <a:rPr lang="en-US" sz="2000" dirty="0">
                <a:latin typeface="Bahnschrift" panose="020B0502040204020203" pitchFamily="34" charset="0"/>
              </a:rPr>
              <a:t>to three portions per day.</a:t>
            </a:r>
          </a:p>
        </p:txBody>
      </p:sp>
    </p:spTree>
    <p:extLst>
      <p:ext uri="{BB962C8B-B14F-4D97-AF65-F5344CB8AC3E}">
        <p14:creationId xmlns="" xmlns:p14="http://schemas.microsoft.com/office/powerpoint/2010/main" val="18984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5" y="2397034"/>
            <a:ext cx="1985554" cy="2383972"/>
          </a:xfrm>
        </p:spPr>
        <p:txBody>
          <a:bodyPr>
            <a:normAutofit fontScale="6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 of irritable bowel syndrome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FODMAP = fermentable oligo-, di- and monosaccharides, and polyols)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2994" y="0"/>
            <a:ext cx="7467456" cy="6871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4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3323</Words>
  <Application>Microsoft Office PowerPoint</Application>
  <PresentationFormat>مخصص</PresentationFormat>
  <Paragraphs>253</Paragraphs>
  <Slides>44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5" baseType="lpstr">
      <vt:lpstr>Office Theme</vt:lpstr>
      <vt:lpstr>Irritable Bowel Syndrome, Dyspepsia &amp; Haemorrhoids</vt:lpstr>
      <vt:lpstr>Irritable Bowel Syndrome: Background</vt:lpstr>
      <vt:lpstr>Diagnostic Criteria, Prevalence and Epidemiology </vt:lpstr>
      <vt:lpstr>Aetiology</vt:lpstr>
      <vt:lpstr>Aetiology</vt:lpstr>
      <vt:lpstr>الشريحة 6</vt:lpstr>
      <vt:lpstr>Clinical Features of Irritable Bowel Syndrome</vt:lpstr>
      <vt:lpstr>Education, Support, Diet and Lifestyle</vt:lpstr>
      <vt:lpstr>الشريحة 9</vt:lpstr>
      <vt:lpstr>Anticholinergic (Antispasmodic) Agents: Hyoscine butyl bromide (Buscopan®) </vt:lpstr>
      <vt:lpstr>Anticholinergic (Antispasmodic) Agents:  Hyoscine butyl bromide (Buscopan®) </vt:lpstr>
      <vt:lpstr>Antispasmodic Agents: Mebeverine</vt:lpstr>
      <vt:lpstr>Probiotics</vt:lpstr>
      <vt:lpstr>الشريحة 14</vt:lpstr>
      <vt:lpstr>Antidepressants: Tricyclic Antidepressants </vt:lpstr>
      <vt:lpstr>Antidepressants: Selective Serotonin Reuptake Inhibitors </vt:lpstr>
      <vt:lpstr>Relaxation Therapy &amp; Hypnotherapy</vt:lpstr>
      <vt:lpstr>Dyspepsia: Background, Prevalence and Epidemiology</vt:lpstr>
      <vt:lpstr>Aetiology</vt:lpstr>
      <vt:lpstr>Aetiology</vt:lpstr>
      <vt:lpstr>الشريحة 21</vt:lpstr>
      <vt:lpstr>Clinical Features of Dyspepsia</vt:lpstr>
      <vt:lpstr>الشريحة 23</vt:lpstr>
      <vt:lpstr>Treatment: General Measures</vt:lpstr>
      <vt:lpstr>Antacids </vt:lpstr>
      <vt:lpstr>Alginates </vt:lpstr>
      <vt:lpstr>H2-antagonists</vt:lpstr>
      <vt:lpstr>الشريحة 28</vt:lpstr>
      <vt:lpstr>Proton Pump Inhibitors</vt:lpstr>
      <vt:lpstr>Haemorrhoids: Background</vt:lpstr>
      <vt:lpstr>Prevalence and Epidemiology </vt:lpstr>
      <vt:lpstr>Aetiology</vt:lpstr>
      <vt:lpstr>الشريحة 33</vt:lpstr>
      <vt:lpstr>Aetiology</vt:lpstr>
      <vt:lpstr>الشريحة 35</vt:lpstr>
      <vt:lpstr>Clinical Features of Haemorrhoids </vt:lpstr>
      <vt:lpstr>Conservative Management</vt:lpstr>
      <vt:lpstr>Anaesthetics &amp; Antiinflammatory drugs</vt:lpstr>
      <vt:lpstr>Astringents &amp; Protectorants</vt:lpstr>
      <vt:lpstr>Sclerotherapy</vt:lpstr>
      <vt:lpstr>Banding</vt:lpstr>
      <vt:lpstr>Haemorrhoidectomy</vt:lpstr>
      <vt:lpstr>Haemorrhoidectomy</vt:lpstr>
      <vt:lpstr>الشريحة 44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Pharmacy Ethics (Theoretical considerations)</dc:title>
  <dc:creator>haider raheem</dc:creator>
  <cp:lastModifiedBy>Maher Fattouh</cp:lastModifiedBy>
  <cp:revision>195</cp:revision>
  <dcterms:created xsi:type="dcterms:W3CDTF">2022-02-23T10:59:51Z</dcterms:created>
  <dcterms:modified xsi:type="dcterms:W3CDTF">2023-10-05T09:06:10Z</dcterms:modified>
</cp:coreProperties>
</file>