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53" r:id="rId3"/>
    <p:sldId id="327" r:id="rId4"/>
    <p:sldId id="390" r:id="rId5"/>
    <p:sldId id="354" r:id="rId6"/>
    <p:sldId id="356" r:id="rId7"/>
    <p:sldId id="355" r:id="rId8"/>
    <p:sldId id="357" r:id="rId9"/>
    <p:sldId id="329" r:id="rId10"/>
    <p:sldId id="358" r:id="rId11"/>
    <p:sldId id="359" r:id="rId12"/>
    <p:sldId id="360" r:id="rId13"/>
    <p:sldId id="348" r:id="rId14"/>
    <p:sldId id="362" r:id="rId15"/>
    <p:sldId id="318" r:id="rId16"/>
    <p:sldId id="334" r:id="rId17"/>
    <p:sldId id="364" r:id="rId18"/>
    <p:sldId id="366" r:id="rId19"/>
    <p:sldId id="363" r:id="rId20"/>
    <p:sldId id="367" r:id="rId21"/>
    <p:sldId id="370" r:id="rId22"/>
    <p:sldId id="371" r:id="rId23"/>
    <p:sldId id="372" r:id="rId24"/>
    <p:sldId id="373" r:id="rId25"/>
    <p:sldId id="368" r:id="rId26"/>
    <p:sldId id="374" r:id="rId27"/>
    <p:sldId id="376" r:id="rId28"/>
    <p:sldId id="375" r:id="rId29"/>
    <p:sldId id="369" r:id="rId30"/>
    <p:sldId id="378" r:id="rId31"/>
    <p:sldId id="377" r:id="rId32"/>
    <p:sldId id="379" r:id="rId33"/>
    <p:sldId id="381" r:id="rId34"/>
    <p:sldId id="382" r:id="rId35"/>
    <p:sldId id="380" r:id="rId36"/>
    <p:sldId id="383" r:id="rId37"/>
    <p:sldId id="387" r:id="rId38"/>
    <p:sldId id="385" r:id="rId39"/>
    <p:sldId id="386" r:id="rId40"/>
    <p:sldId id="388" r:id="rId41"/>
    <p:sldId id="389" r:id="rId42"/>
    <p:sldId id="27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9110" autoAdjust="0"/>
  </p:normalViewPr>
  <p:slideViewPr>
    <p:cSldViewPr snapToGrid="0">
      <p:cViewPr varScale="1">
        <p:scale>
          <a:sx n="73" d="100"/>
          <a:sy n="73" d="100"/>
        </p:scale>
        <p:origin x="53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382AC-E4FB-4FAA-889F-EA194A3DE11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78F46-2B00-433A-87E2-69B4C6B5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24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9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5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2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7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5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7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6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4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2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9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614E9-20C6-4029-9FBF-ECC0B8CD558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FD349-70C0-4B52-95F9-435339F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8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1416" y="1423853"/>
            <a:ext cx="9144001" cy="2586446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" panose="020B0502040204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Gallstones &amp; Diabetic foot</a:t>
            </a:r>
            <a:endParaRPr lang="en-US" sz="8800" dirty="0">
              <a:latin typeface="Bahnschrif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1417" y="4674128"/>
            <a:ext cx="9144000" cy="167639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Dr. Haider Raheem Mohammad</a:t>
            </a:r>
            <a:endParaRPr lang="ar-SA" sz="3600" dirty="0">
              <a:solidFill>
                <a:srgbClr val="FF0000"/>
              </a:solidFill>
              <a:latin typeface="Lucida Calligraphy" panose="03010101010101010101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943"/>
            <a:ext cx="6620691" cy="1071154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Causal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Factors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Gallstone Formation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7097"/>
            <a:ext cx="6620691" cy="4667573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Gallstones can be divided into three main types: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cholesterol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pigment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(brown/black) 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mixed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stones.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USA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Europe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80% are cholesterol or mixed stones, whereas in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Asia 80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% are pigment stones.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Cholesterol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mixed stones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contain 51–99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% pure cholesterol plus an admixture of calcium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salts, bile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acids, bile pigments and phospholipids.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268" y="0"/>
            <a:ext cx="320882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7188" y="5934670"/>
            <a:ext cx="521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Gallbladder with cholesterol stones. A. </a:t>
            </a:r>
            <a:r>
              <a:rPr lang="en-US" dirty="0" smtClean="0">
                <a:latin typeface="Bahnschrift" panose="020B0502040204020203" pitchFamily="34" charset="0"/>
              </a:rPr>
              <a:t>Stones of </a:t>
            </a:r>
            <a:r>
              <a:rPr lang="en-US" dirty="0">
                <a:latin typeface="Bahnschrift" panose="020B0502040204020203" pitchFamily="34" charset="0"/>
              </a:rPr>
              <a:t>multiple shapes and sizes. B. Solitary large </a:t>
            </a:r>
            <a:r>
              <a:rPr lang="en-US" dirty="0" smtClean="0">
                <a:latin typeface="Bahnschrift" panose="020B0502040204020203" pitchFamily="34" charset="0"/>
              </a:rPr>
              <a:t>stone. C</a:t>
            </a:r>
            <a:r>
              <a:rPr lang="en-US" dirty="0">
                <a:latin typeface="Bahnschrift" panose="020B0502040204020203" pitchFamily="34" charset="0"/>
              </a:rPr>
              <a:t>. </a:t>
            </a:r>
            <a:r>
              <a:rPr lang="en-US" dirty="0" smtClean="0">
                <a:latin typeface="Bahnschrift" panose="020B0502040204020203" pitchFamily="34" charset="0"/>
              </a:rPr>
              <a:t>Multiple stones </a:t>
            </a:r>
            <a:r>
              <a:rPr lang="en-US" dirty="0">
                <a:latin typeface="Bahnschrift" panose="020B0502040204020203" pitchFamily="34" charset="0"/>
              </a:rPr>
              <a:t>of varying composition.</a:t>
            </a:r>
          </a:p>
        </p:txBody>
      </p:sp>
    </p:spTree>
    <p:extLst>
      <p:ext uri="{BB962C8B-B14F-4D97-AF65-F5344CB8AC3E}">
        <p14:creationId xmlns:p14="http://schemas.microsoft.com/office/powerpoint/2010/main" val="34604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1256"/>
            <a:ext cx="5993674" cy="86214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Cholesterol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Stones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123406"/>
            <a:ext cx="5719354" cy="5734594"/>
          </a:xfrm>
        </p:spPr>
        <p:txBody>
          <a:bodyPr>
            <a:normAutofit fontScale="850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Cholesterol, which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insoluble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water, is secreted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 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canalicular membrane in phospholipid vesicles.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Whether cholesterol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remains in solution depends on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 of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phospholipids and bile acids in the bile, and on the type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phospholipid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bile acid.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Micelles formed by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phospholipid hold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cholesterol in a stable thermodynamic state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 bile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supersaturated with cholesterol or bile acid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concentrations are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low, unstable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unilamellar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phospholipid vesicles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form, from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 cholesterol crystals may nucleate, and stones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 form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995" y="401696"/>
            <a:ext cx="5399296" cy="4701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8995" y="5103674"/>
            <a:ext cx="5277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ahnschrift" panose="020B0502040204020203" pitchFamily="34" charset="0"/>
              </a:rPr>
              <a:t>The three major components of bile plotted </a:t>
            </a:r>
            <a:r>
              <a:rPr lang="en-US" sz="1600" dirty="0" smtClean="0">
                <a:latin typeface="Bahnschrift" panose="020B0502040204020203" pitchFamily="34" charset="0"/>
              </a:rPr>
              <a:t>on triangular </a:t>
            </a:r>
            <a:r>
              <a:rPr lang="en-US" sz="1600" dirty="0">
                <a:latin typeface="Bahnschrift" panose="020B0502040204020203" pitchFamily="34" charset="0"/>
              </a:rPr>
              <a:t>coordinates, cholesterol, bile salts </a:t>
            </a:r>
            <a:r>
              <a:rPr lang="en-US" sz="1600" dirty="0" smtClean="0">
                <a:latin typeface="Bahnschrift" panose="020B0502040204020203" pitchFamily="34" charset="0"/>
              </a:rPr>
              <a:t>and phospholipids (lecithin</a:t>
            </a:r>
            <a:r>
              <a:rPr lang="en-US" sz="1600" dirty="0">
                <a:latin typeface="Bahnschrift" panose="020B0502040204020203" pitchFamily="34" charset="0"/>
              </a:rPr>
              <a:t>). A given point represents the relative molar </a:t>
            </a:r>
            <a:r>
              <a:rPr lang="en-US" sz="1600" dirty="0" smtClean="0">
                <a:latin typeface="Bahnschrift" panose="020B0502040204020203" pitchFamily="34" charset="0"/>
              </a:rPr>
              <a:t>ratios of </a:t>
            </a:r>
            <a:r>
              <a:rPr lang="en-US" sz="1600" dirty="0">
                <a:latin typeface="Bahnschrift" panose="020B0502040204020203" pitchFamily="34" charset="0"/>
              </a:rPr>
              <a:t>each. </a:t>
            </a:r>
            <a:r>
              <a:rPr lang="en-US" sz="1600" dirty="0">
                <a:solidFill>
                  <a:srgbClr val="FF0000"/>
                </a:solidFill>
                <a:latin typeface="Bahnschrift" panose="020B0502040204020203" pitchFamily="34" charset="0"/>
              </a:rPr>
              <a:t>The area labeled </a:t>
            </a:r>
            <a:r>
              <a:rPr lang="en-US" sz="1600" dirty="0">
                <a:latin typeface="Bahnschrift" panose="020B0502040204020203" pitchFamily="34" charset="0"/>
              </a:rPr>
              <a:t>“</a:t>
            </a:r>
            <a:r>
              <a:rPr lang="en-US" sz="1600" dirty="0">
                <a:solidFill>
                  <a:srgbClr val="FF0000"/>
                </a:solidFill>
                <a:latin typeface="Bahnschrift" panose="020B0502040204020203" pitchFamily="34" charset="0"/>
              </a:rPr>
              <a:t>micellar liquid</a:t>
            </a:r>
            <a:r>
              <a:rPr lang="en-US" sz="1600" dirty="0">
                <a:latin typeface="Bahnschrift" panose="020B0502040204020203" pitchFamily="34" charset="0"/>
              </a:rPr>
              <a:t>” </a:t>
            </a:r>
            <a:r>
              <a:rPr lang="en-US" sz="1600" dirty="0">
                <a:solidFill>
                  <a:srgbClr val="FF0000"/>
                </a:solidFill>
                <a:latin typeface="Bahnschrift" panose="020B0502040204020203" pitchFamily="34" charset="0"/>
              </a:rPr>
              <a:t>shows the range </a:t>
            </a:r>
            <a:r>
              <a:rPr lang="en-US" sz="16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of concentrations </a:t>
            </a:r>
            <a:r>
              <a:rPr lang="en-US" sz="1600" dirty="0">
                <a:solidFill>
                  <a:srgbClr val="FF0000"/>
                </a:solidFill>
                <a:latin typeface="Bahnschrift" panose="020B0502040204020203" pitchFamily="34" charset="0"/>
              </a:rPr>
              <a:t>in which cholesterol is fully solubilized</a:t>
            </a:r>
            <a:r>
              <a:rPr lang="en-US" sz="1600" dirty="0">
                <a:latin typeface="Bahnschrif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64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1256"/>
            <a:ext cx="5993674" cy="86214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Cholesterol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Stones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123406"/>
            <a:ext cx="5719354" cy="5734594"/>
          </a:xfrm>
        </p:spPr>
        <p:txBody>
          <a:bodyPr>
            <a:normAutofit fontScale="925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Obesity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high-caloric diets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certain medications (e.g.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oral contraceptives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secretion of cholesterol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supersaturate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bile, increasing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lithogenicity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bile.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Resection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terminal ileum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which diminishes the enterohepatic circulation,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 deplete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bile acid pool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 in cholesterol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supersaturation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emoving gallstones without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removing the gallbladder inevitability leads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gallstone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recurrence.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8995" y="6389358"/>
            <a:ext cx="5277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Bahnschrift" panose="020B0502040204020203" pitchFamily="34" charset="0"/>
              </a:rPr>
              <a:t>Factors associated with gallstone formation.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995" y="457200"/>
            <a:ext cx="5277394" cy="590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1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196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Black Pigment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Stones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7463"/>
            <a:ext cx="10515600" cy="5930535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Pigment stone is the name used for stones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containing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&lt;30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% cholesterol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two types: black and brown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Black stones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largely composed of 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insoluble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bilirubin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pigment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polymer mixed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calcium phosphate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calcium bicarbonate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Overall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20–30% of stones are black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incidence rises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 age.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Black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stones are associated with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haemolysis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usually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hereditary spherocytosis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sickle cell disease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reasons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are unclear, patients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cirrhosis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have a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higher instance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pigmented stones.</a:t>
            </a:r>
          </a:p>
        </p:txBody>
      </p:sp>
    </p:spTree>
    <p:extLst>
      <p:ext uri="{BB962C8B-B14F-4D97-AF65-F5344CB8AC3E}">
        <p14:creationId xmlns:p14="http://schemas.microsoft.com/office/powerpoint/2010/main" val="9772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196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Brown Pigment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Stones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7463"/>
            <a:ext cx="10515600" cy="5930535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Brown pigment stones contain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calcium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bilirubinate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calcium palmitate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calcium stearate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as well as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cholesterol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Brown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stones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rare in the gallbladder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 form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bile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duct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are related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bile stasis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infected bile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Stone formation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related to the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deconjugation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bilirubin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deglucuronide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bacterial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glucuronidase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Insoluble unconjugated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bilirubinate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precipitates.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Brown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pigment stones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also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associated with the presence of foreign bodies within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bile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ducts such as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endoprostheses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(stents) or parasites such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Clonorchis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sinensis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Ascaris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lumbricoides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96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5170714" cy="83602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Clinical presentation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6025"/>
            <a:ext cx="6072051" cy="4715690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Gallstones may remain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asymptomatic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being detected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incidentally as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imaging is performed for other symptoms.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symptoms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occur, patients typically complain of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right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upper quadrant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epigastric pain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which may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radiate to the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back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 be described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colicky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but more often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dull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constant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symptoms include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dyspepsia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flatulence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food intolerance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particularly to fats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 alteration in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bowel frequency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509" y="0"/>
            <a:ext cx="3619511" cy="68392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643154"/>
            <a:ext cx="6124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ahnschrift" panose="020B0502040204020203" pitchFamily="34" charset="0"/>
              </a:rPr>
              <a:t>A. Sites of the most severe pain during an </a:t>
            </a:r>
            <a:r>
              <a:rPr lang="en-US" sz="1600" dirty="0" smtClean="0">
                <a:latin typeface="Bahnschrift" panose="020B0502040204020203" pitchFamily="34" charset="0"/>
              </a:rPr>
              <a:t>episode of </a:t>
            </a:r>
            <a:r>
              <a:rPr lang="en-US" sz="1600" dirty="0">
                <a:latin typeface="Bahnschrift" panose="020B0502040204020203" pitchFamily="34" charset="0"/>
              </a:rPr>
              <a:t>biliary colic in </a:t>
            </a:r>
            <a:r>
              <a:rPr lang="en-US" sz="1600" dirty="0">
                <a:solidFill>
                  <a:srgbClr val="FF0000"/>
                </a:solidFill>
                <a:latin typeface="Bahnschrift" panose="020B0502040204020203" pitchFamily="34" charset="0"/>
              </a:rPr>
              <a:t>107 patients </a:t>
            </a:r>
            <a:r>
              <a:rPr lang="en-US" sz="1600" dirty="0">
                <a:latin typeface="Bahnschrift" panose="020B0502040204020203" pitchFamily="34" charset="0"/>
              </a:rPr>
              <a:t>with gallstones (% values </a:t>
            </a:r>
            <a:r>
              <a:rPr lang="en-US" sz="1600" dirty="0" smtClean="0">
                <a:latin typeface="Bahnschrift" panose="020B0502040204020203" pitchFamily="34" charset="0"/>
              </a:rPr>
              <a:t>add up to &gt;100</a:t>
            </a:r>
            <a:r>
              <a:rPr lang="en-US" sz="1600" dirty="0">
                <a:latin typeface="Bahnschrift" panose="020B0502040204020203" pitchFamily="34" charset="0"/>
              </a:rPr>
              <a:t>% because of multiple responses</a:t>
            </a:r>
            <a:r>
              <a:rPr lang="en-US" sz="1600" dirty="0" smtClean="0">
                <a:latin typeface="Bahnschrift" panose="020B0502040204020203" pitchFamily="34" charset="0"/>
              </a:rPr>
              <a:t>).. </a:t>
            </a:r>
            <a:r>
              <a:rPr lang="en-US" sz="1600" dirty="0">
                <a:latin typeface="Bahnschrift" panose="020B0502040204020203" pitchFamily="34" charset="0"/>
              </a:rPr>
              <a:t>B. Sites of pain </a:t>
            </a:r>
            <a:r>
              <a:rPr lang="en-US" sz="1600" dirty="0" smtClean="0">
                <a:latin typeface="Bahnschrift" panose="020B0502040204020203" pitchFamily="34" charset="0"/>
              </a:rPr>
              <a:t>radiation (%) </a:t>
            </a:r>
            <a:r>
              <a:rPr lang="en-US" sz="1600" dirty="0">
                <a:latin typeface="Bahnschrift" panose="020B0502040204020203" pitchFamily="34" charset="0"/>
              </a:rPr>
              <a:t>during an episode of biliary colic in </a:t>
            </a:r>
            <a:r>
              <a:rPr lang="en-US" sz="1600" dirty="0" smtClean="0">
                <a:latin typeface="Bahnschrift" panose="020B0502040204020203" pitchFamily="34" charset="0"/>
              </a:rPr>
              <a:t>the same </a:t>
            </a:r>
            <a:r>
              <a:rPr lang="en-US" sz="1600" dirty="0">
                <a:latin typeface="Bahnschrift" panose="020B0502040204020203" pitchFamily="34" charset="0"/>
              </a:rPr>
              <a:t>group of patients.</a:t>
            </a:r>
          </a:p>
        </p:txBody>
      </p:sp>
    </p:spTree>
    <p:extLst>
      <p:ext uri="{BB962C8B-B14F-4D97-AF65-F5344CB8AC3E}">
        <p14:creationId xmlns:p14="http://schemas.microsoft.com/office/powerpoint/2010/main" val="24370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7382"/>
            <a:ext cx="10515600" cy="91439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Clinical presentation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1782"/>
            <a:ext cx="10515600" cy="5656217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Biliary colic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typically present 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10–25%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patients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pain is usually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severe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last for minutes or even several hours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Frequently, 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starts during the night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wakes the patient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It is of interest that a patient may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have several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episodes of this nature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over a period of a few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weeks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then no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more trouble for some months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Jaundice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 result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the stone migrates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 the gallbladder 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obstructs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common bile duct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symptoms do not resolve but progress to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continued pain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leukocytosis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diagnosis of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acute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cholecystitis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 be considered.</a:t>
            </a:r>
          </a:p>
        </p:txBody>
      </p:sp>
    </p:spTree>
    <p:extLst>
      <p:ext uri="{BB962C8B-B14F-4D97-AF65-F5344CB8AC3E}">
        <p14:creationId xmlns:p14="http://schemas.microsoft.com/office/powerpoint/2010/main" val="29052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817"/>
            <a:ext cx="10515600" cy="75764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Diagnosis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7464"/>
            <a:ext cx="10515600" cy="2749730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diagnosis of gallstone disease is based on the history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physical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examination with confirmatory radiological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 such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transabdominal ultrasonography and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radionuclide scans.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acute phase the patient may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have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right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upper quadrant tenderness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exacerbated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during inspiration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the examiner’s right subcostal palpation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Murphy’s sign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34" y="3105480"/>
            <a:ext cx="5654766" cy="3180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442384"/>
            <a:ext cx="569903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Murphy’s sign suggests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inflammation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may be associated with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leukocytosis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moderately elevated liver function tests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may be palpable as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omentum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walls off an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inflamed gallbladder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7234" y="6286286"/>
            <a:ext cx="565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ahnschrift" panose="020B0502040204020203" pitchFamily="34" charset="0"/>
              </a:rPr>
              <a:t>John Benjamin Murphy , 1857–1916, surgeon, Mercy Hospital Chicago, IL, USA.</a:t>
            </a:r>
          </a:p>
        </p:txBody>
      </p:sp>
    </p:spTree>
    <p:extLst>
      <p:ext uri="{BB962C8B-B14F-4D97-AF65-F5344CB8AC3E}">
        <p14:creationId xmlns:p14="http://schemas.microsoft.com/office/powerpoint/2010/main" val="4716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64008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Diagnosis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0709"/>
            <a:ext cx="10515600" cy="1358537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palpable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nontender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gallbladder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Courvoisier’s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portends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more sinister diagnosis. This usually results from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distal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common duct obstruction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secondary to a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peripancreatic malignancy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63" y="2129246"/>
            <a:ext cx="8406674" cy="4728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931" y="3608588"/>
            <a:ext cx="16067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Ludwig Courvoisier , 1843–1918, Professor of Surgery, Basle, Switzerland.</a:t>
            </a:r>
          </a:p>
        </p:txBody>
      </p:sp>
    </p:spTree>
    <p:extLst>
      <p:ext uri="{BB962C8B-B14F-4D97-AF65-F5344CB8AC3E}">
        <p14:creationId xmlns:p14="http://schemas.microsoft.com/office/powerpoint/2010/main" val="2158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3488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Diagnosis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7982"/>
            <a:ext cx="10515600" cy="814247"/>
          </a:xfrm>
        </p:spPr>
        <p:txBody>
          <a:bodyPr>
            <a:normAutofit fontScale="77500" lnSpcReduction="2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While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presentation and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examination may suggest acute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cholecystitis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definitive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diagnosis can only be made following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appropriate imaging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 (US or CT).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703" y="1497679"/>
            <a:ext cx="4340958" cy="4033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44" y="1502229"/>
            <a:ext cx="6708756" cy="40285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19703" y="5530760"/>
            <a:ext cx="4323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ahnschrift" panose="020B0502040204020203" pitchFamily="34" charset="0"/>
              </a:rPr>
              <a:t>Ultrasound examination. </a:t>
            </a:r>
            <a:r>
              <a:rPr lang="en-US" sz="1600" dirty="0">
                <a:solidFill>
                  <a:srgbClr val="FF0000"/>
                </a:solidFill>
                <a:latin typeface="Bahnschrift" panose="020B0502040204020203" pitchFamily="34" charset="0"/>
              </a:rPr>
              <a:t>Gallstones noted at the </a:t>
            </a:r>
            <a:r>
              <a:rPr lang="en-US" sz="16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neck</a:t>
            </a:r>
            <a:r>
              <a:rPr lang="en-US" sz="1600" dirty="0" smtClean="0">
                <a:latin typeface="Bahnschrift" panose="020B0502040204020203" pitchFamily="34" charset="0"/>
              </a:rPr>
              <a:t> of </a:t>
            </a:r>
            <a:r>
              <a:rPr lang="en-US" sz="1600" dirty="0">
                <a:latin typeface="Bahnschrift" panose="020B0502040204020203" pitchFamily="34" charset="0"/>
              </a:rPr>
              <a:t>the gallbladder </a:t>
            </a:r>
            <a:r>
              <a:rPr lang="en-US" sz="1600" dirty="0" smtClean="0">
                <a:latin typeface="Bahnschrift" panose="020B0502040204020203" pitchFamily="34" charset="0"/>
              </a:rPr>
              <a:t>with associated </a:t>
            </a:r>
            <a:r>
              <a:rPr lang="en-US" sz="1600" dirty="0">
                <a:solidFill>
                  <a:srgbClr val="FF0000"/>
                </a:solidFill>
                <a:latin typeface="Bahnschrift" panose="020B0502040204020203" pitchFamily="34" charset="0"/>
              </a:rPr>
              <a:t>acoustic shadowing</a:t>
            </a:r>
            <a:r>
              <a:rPr lang="en-US" sz="1600" dirty="0">
                <a:latin typeface="Bahnschrift" panose="020B0502040204020203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944" y="5530760"/>
            <a:ext cx="6708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ahnschrift" panose="020B0502040204020203" pitchFamily="34" charset="0"/>
              </a:rPr>
              <a:t>Ultrasonography from a patient with acute </a:t>
            </a:r>
            <a:r>
              <a:rPr lang="en-US" sz="1600" dirty="0" err="1">
                <a:latin typeface="Bahnschrift" panose="020B0502040204020203" pitchFamily="34" charset="0"/>
              </a:rPr>
              <a:t>cholecystitis</a:t>
            </a:r>
            <a:r>
              <a:rPr lang="en-US" sz="1600" dirty="0">
                <a:latin typeface="Bahnschrift" panose="020B0502040204020203" pitchFamily="34" charset="0"/>
              </a:rPr>
              <a:t>. The </a:t>
            </a:r>
            <a:r>
              <a:rPr lang="en-US" sz="1600" dirty="0" smtClean="0">
                <a:latin typeface="Bahnschrift" panose="020B0502040204020203" pitchFamily="34" charset="0"/>
              </a:rPr>
              <a:t>white arrowheads </a:t>
            </a:r>
            <a:r>
              <a:rPr lang="en-US" sz="1600" dirty="0">
                <a:latin typeface="Bahnschrift" panose="020B0502040204020203" pitchFamily="34" charset="0"/>
              </a:rPr>
              <a:t>indicate the thickened gallbladder wall. </a:t>
            </a:r>
            <a:r>
              <a:rPr lang="en-US" sz="1600" dirty="0" smtClean="0">
                <a:latin typeface="Bahnschrift" panose="020B0502040204020203" pitchFamily="34" charset="0"/>
              </a:rPr>
              <a:t>There are </a:t>
            </a:r>
            <a:r>
              <a:rPr lang="en-US" sz="1600" dirty="0">
                <a:latin typeface="Bahnschrift" panose="020B0502040204020203" pitchFamily="34" charset="0"/>
              </a:rPr>
              <a:t>several stones in the gallbladder (white arrows) throwing acoustic </a:t>
            </a:r>
            <a:r>
              <a:rPr lang="en-US" sz="1600" dirty="0" smtClean="0">
                <a:latin typeface="Bahnschrift" panose="020B0502040204020203" pitchFamily="34" charset="0"/>
              </a:rPr>
              <a:t>shadows (black </a:t>
            </a:r>
            <a:r>
              <a:rPr lang="en-US" sz="1600" dirty="0">
                <a:latin typeface="Bahnschrift" panose="020B0502040204020203" pitchFamily="34" charset="0"/>
              </a:rPr>
              <a:t>arrowheads). Trace </a:t>
            </a:r>
            <a:r>
              <a:rPr lang="en-US" sz="1600" dirty="0" err="1">
                <a:latin typeface="Bahnschrift" panose="020B0502040204020203" pitchFamily="34" charset="0"/>
              </a:rPr>
              <a:t>pericholecystic</a:t>
            </a:r>
            <a:r>
              <a:rPr lang="en-US" sz="1600" dirty="0">
                <a:latin typeface="Bahnschrift" panose="020B0502040204020203" pitchFamily="34" charset="0"/>
              </a:rPr>
              <a:t> fluid can be </a:t>
            </a:r>
            <a:r>
              <a:rPr lang="en-US" sz="1600" dirty="0" smtClean="0">
                <a:latin typeface="Bahnschrift" panose="020B0502040204020203" pitchFamily="34" charset="0"/>
              </a:rPr>
              <a:t>seen surrounding </a:t>
            </a:r>
            <a:r>
              <a:rPr lang="en-US" sz="1600" dirty="0">
                <a:latin typeface="Bahnschrift" panose="020B0502040204020203" pitchFamily="34" charset="0"/>
              </a:rPr>
              <a:t>the gallbladder (black arrows).</a:t>
            </a:r>
          </a:p>
        </p:txBody>
      </p:sp>
    </p:spTree>
    <p:extLst>
      <p:ext uri="{BB962C8B-B14F-4D97-AF65-F5344CB8AC3E}">
        <p14:creationId xmlns:p14="http://schemas.microsoft.com/office/powerpoint/2010/main" val="9746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312319" y="5505743"/>
            <a:ext cx="3711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ahnschrift" panose="020B0502040204020203" pitchFamily="34" charset="0"/>
              </a:rPr>
              <a:t>Quadrants and Regions of Abdomen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9633" y="5934670"/>
            <a:ext cx="7550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Nine sites of abdominal pain: 1, right subcostal; 2, </a:t>
            </a:r>
            <a:r>
              <a:rPr lang="en-US" dirty="0" smtClean="0">
                <a:latin typeface="Bahnschrift" panose="020B0502040204020203" pitchFamily="34" charset="0"/>
              </a:rPr>
              <a:t>epigastrium; 3</a:t>
            </a:r>
            <a:r>
              <a:rPr lang="en-US" dirty="0">
                <a:latin typeface="Bahnschrift" panose="020B0502040204020203" pitchFamily="34" charset="0"/>
              </a:rPr>
              <a:t>, left subcostal; 4, right flank; 5, periumbilical; 6, left flank; </a:t>
            </a:r>
            <a:r>
              <a:rPr lang="en-US" dirty="0" smtClean="0">
                <a:latin typeface="Bahnschrift" panose="020B0502040204020203" pitchFamily="34" charset="0"/>
              </a:rPr>
              <a:t>7, right </a:t>
            </a:r>
            <a:r>
              <a:rPr lang="en-US" dirty="0">
                <a:latin typeface="Bahnschrift" panose="020B0502040204020203" pitchFamily="34" charset="0"/>
              </a:rPr>
              <a:t>iliac fossa; 8, suprapubic/hypogastrium; 9, left iliac fossa.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578" y="83333"/>
            <a:ext cx="4861723" cy="589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301" y="879597"/>
            <a:ext cx="6047699" cy="453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8377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3771"/>
            <a:ext cx="10515600" cy="6074229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 consider that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is safe to observe patients with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asymptomatic gallstones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with cholecystectomy reserved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patients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 develop symptoms or complications.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prophylactic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cholecystectomy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 be considered for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diabetic patients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those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congenital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haemolytic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anaemia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those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patients who are undergoing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bariatric surgery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morbid obesity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 it has been found in these groups that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risk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developing symptoms is increased.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patients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 symptomatic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gallstones,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cholecystectomy is the treatment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choice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there are no medical contraindications.</a:t>
            </a:r>
          </a:p>
        </p:txBody>
      </p:sp>
    </p:spTree>
    <p:extLst>
      <p:ext uri="{BB962C8B-B14F-4D97-AF65-F5344CB8AC3E}">
        <p14:creationId xmlns:p14="http://schemas.microsoft.com/office/powerpoint/2010/main" val="20709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827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3771"/>
            <a:ext cx="10515600" cy="6074229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Experience shows that, in more than 90% of cases,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symptoms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acute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cholecystitis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subside with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conservative measures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Nonoperative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treatment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based on four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principles:</a:t>
            </a:r>
          </a:p>
          <a:p>
            <a:pPr marL="285750" indent="-514350" algn="just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 mouth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NPO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intravenous fluid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administration until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pain resolves.</a:t>
            </a:r>
          </a:p>
          <a:p>
            <a:pPr marL="285750" indent="-514350" algn="just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Administration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analgesics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514350" algn="just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Administration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antibiotics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As the cystic duct is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blocked 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 instances, the concentration of antibiotic in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serum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more important than its concentration in bile.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broad-spectrum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antibiotic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effective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against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gram-negative aerobes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most appropriate (e.g.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cefazolin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cefuroxime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ciprofloxacillin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20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6206"/>
            <a:ext cx="10515600" cy="103196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8171"/>
            <a:ext cx="10515600" cy="5159829"/>
          </a:xfrm>
        </p:spPr>
        <p:txBody>
          <a:bodyPr>
            <a:normAutofit/>
          </a:bodyPr>
          <a:lstStyle/>
          <a:p>
            <a:pPr marL="285750" indent="-514350" algn="just">
              <a:lnSpc>
                <a:spcPct val="115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Subsequent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management. When the temperature,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pulse and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 physical signs show that the inflammation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subsiding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oral fluids are reinstated, followed by a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regular diet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Ultrasonography is performed to confirm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diagnosis.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jaundice is present MRCP is performed to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exclude choledocholithiasis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If there is any concern regarding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diagnosis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presence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complications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such as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perforation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 be performed. Cholecystectomy may be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performed 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next available list, or the patient may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 allowed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home to return later when the inflammation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 completely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resolved.</a:t>
            </a:r>
          </a:p>
        </p:txBody>
      </p:sp>
    </p:spTree>
    <p:extLst>
      <p:ext uri="{BB962C8B-B14F-4D97-AF65-F5344CB8AC3E}">
        <p14:creationId xmlns:p14="http://schemas.microsoft.com/office/powerpoint/2010/main" val="4578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827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3771"/>
            <a:ext cx="10515600" cy="6074229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2013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Toyko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guidelines allow assessment 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severity to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made.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082" y="1492458"/>
            <a:ext cx="8221836" cy="5143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031" y="3187032"/>
            <a:ext cx="18810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Tokyo Consensus </a:t>
            </a:r>
            <a:r>
              <a:rPr lang="en-US" dirty="0">
                <a:latin typeface="Bahnschrift" panose="020B0502040204020203" pitchFamily="34" charset="0"/>
              </a:rPr>
              <a:t>Guidelines for </a:t>
            </a:r>
            <a:r>
              <a:rPr lang="en-US" dirty="0" smtClean="0">
                <a:latin typeface="Bahnschrift" panose="020B0502040204020203" pitchFamily="34" charset="0"/>
              </a:rPr>
              <a:t>severity grading </a:t>
            </a:r>
            <a:r>
              <a:rPr lang="en-US" dirty="0">
                <a:latin typeface="Bahnschrift" panose="020B0502040204020203" pitchFamily="34" charset="0"/>
              </a:rPr>
              <a:t>of </a:t>
            </a:r>
            <a:r>
              <a:rPr lang="en-US" dirty="0" smtClean="0">
                <a:latin typeface="Bahnschrift" panose="020B0502040204020203" pitchFamily="34" charset="0"/>
              </a:rPr>
              <a:t>acute </a:t>
            </a:r>
            <a:r>
              <a:rPr lang="en-US" dirty="0" err="1" smtClean="0">
                <a:latin typeface="Bahnschrift" panose="020B0502040204020203" pitchFamily="34" charset="0"/>
              </a:rPr>
              <a:t>cholecystitis</a:t>
            </a:r>
            <a:r>
              <a:rPr lang="en-US" dirty="0">
                <a:latin typeface="Bahnschrif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57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2" y="0"/>
            <a:ext cx="10935788" cy="112340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2" y="1018902"/>
            <a:ext cx="4754880" cy="5839097"/>
          </a:xfrm>
        </p:spPr>
        <p:txBody>
          <a:bodyPr>
            <a:normAutofit fontScale="92500" lnSpcReduction="2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patients with grade III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disease depending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the status of the patient either operative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intervention and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cholecystectomy should be performed or if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patient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 comorbid conditions, a percutaneous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cholecystostomy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 performed by a radiologist under ultrasound control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will usually rapidly relieve symptoms, however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 interval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cholecystectomy will be required once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patient’s condition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stablised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189" y="2040444"/>
            <a:ext cx="6744953" cy="3991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8190" y="1394113"/>
            <a:ext cx="674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Tokyo Consensus </a:t>
            </a:r>
            <a:r>
              <a:rPr lang="en-US" dirty="0">
                <a:latin typeface="Bahnschrift" panose="020B0502040204020203" pitchFamily="34" charset="0"/>
              </a:rPr>
              <a:t>Guidelines for </a:t>
            </a:r>
            <a:r>
              <a:rPr lang="en-US" dirty="0" smtClean="0">
                <a:latin typeface="Bahnschrift" panose="020B0502040204020203" pitchFamily="34" charset="0"/>
              </a:rPr>
              <a:t>severity grading </a:t>
            </a:r>
            <a:r>
              <a:rPr lang="en-US" dirty="0">
                <a:latin typeface="Bahnschrift" panose="020B0502040204020203" pitchFamily="34" charset="0"/>
              </a:rPr>
              <a:t>of </a:t>
            </a:r>
            <a:r>
              <a:rPr lang="en-US" dirty="0" smtClean="0">
                <a:latin typeface="Bahnschrift" panose="020B0502040204020203" pitchFamily="34" charset="0"/>
              </a:rPr>
              <a:t>acute </a:t>
            </a:r>
            <a:r>
              <a:rPr lang="en-US" dirty="0" err="1" smtClean="0">
                <a:latin typeface="Bahnschrift" panose="020B0502040204020203" pitchFamily="34" charset="0"/>
              </a:rPr>
              <a:t>cholecystitis</a:t>
            </a:r>
            <a:r>
              <a:rPr lang="en-US" dirty="0">
                <a:latin typeface="Bahnschrif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7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16122"/>
            <a:ext cx="10515600" cy="627017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Laparoscopic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Cholecystectomy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627018"/>
            <a:ext cx="10515600" cy="1749768"/>
          </a:xfrm>
        </p:spPr>
        <p:txBody>
          <a:bodyPr>
            <a:normAutofit fontScale="77500" lnSpcReduction="2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timing of surgery in acute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cholecystitis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remains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controversial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with many units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favouring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early intervention within the first week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whereas others suggest that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delayed approach is preferable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Early cholecystectomy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during acute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cholecystitis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appears to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safe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shortens the total hospital stay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61120" y="2376786"/>
            <a:ext cx="323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Laparoscopic cholecystectomy. A. The trocar placement. B. The fundus has been grasped and retracted cephalad to </a:t>
            </a:r>
            <a:r>
              <a:rPr lang="en-US" dirty="0" smtClean="0">
                <a:latin typeface="Bahnschrift" panose="020B0502040204020203" pitchFamily="34" charset="0"/>
              </a:rPr>
              <a:t>expose the </a:t>
            </a:r>
            <a:r>
              <a:rPr lang="en-US" dirty="0">
                <a:latin typeface="Bahnschrift" panose="020B0502040204020203" pitchFamily="34" charset="0"/>
              </a:rPr>
              <a:t>proximal gallbladder and the hepatoduodenal ligament. Another grasper retracts the gallbladder infundibulum </a:t>
            </a:r>
            <a:r>
              <a:rPr lang="en-US" dirty="0" err="1">
                <a:latin typeface="Bahnschrift" panose="020B0502040204020203" pitchFamily="34" charset="0"/>
              </a:rPr>
              <a:t>posterolaterally</a:t>
            </a:r>
            <a:r>
              <a:rPr lang="en-US" dirty="0">
                <a:latin typeface="Bahnschrift" panose="020B0502040204020203" pitchFamily="34" charset="0"/>
              </a:rPr>
              <a:t> to better</a:t>
            </a:r>
          </a:p>
          <a:p>
            <a:r>
              <a:rPr lang="en-US" dirty="0">
                <a:latin typeface="Bahnschrift" panose="020B0502040204020203" pitchFamily="34" charset="0"/>
              </a:rPr>
              <a:t>expose the triangle of </a:t>
            </a:r>
            <a:r>
              <a:rPr lang="en-US" dirty="0" err="1">
                <a:latin typeface="Bahnschrift" panose="020B0502040204020203" pitchFamily="34" charset="0"/>
              </a:rPr>
              <a:t>Calot</a:t>
            </a:r>
            <a:r>
              <a:rPr lang="en-US" dirty="0">
                <a:latin typeface="Bahnschrift" panose="020B0502040204020203" pitchFamily="34" charset="0"/>
              </a:rPr>
              <a:t> (</a:t>
            </a:r>
            <a:r>
              <a:rPr lang="en-US" dirty="0" err="1">
                <a:latin typeface="Bahnschrift" panose="020B0502040204020203" pitchFamily="34" charset="0"/>
              </a:rPr>
              <a:t>hepatocystic</a:t>
            </a:r>
            <a:r>
              <a:rPr lang="en-US" dirty="0">
                <a:latin typeface="Bahnschrift" panose="020B0502040204020203" pitchFamily="34" charset="0"/>
              </a:rPr>
              <a:t> triangle bound by the common hepatic duct, cystic duct, and liver margin).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" y="2307309"/>
            <a:ext cx="8804366" cy="455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5126648" cy="120178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Laparoscopic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Cholecystectomy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071154"/>
            <a:ext cx="4739640" cy="5786845"/>
          </a:xfrm>
        </p:spPr>
        <p:txBody>
          <a:bodyPr>
            <a:normAutofit fontScale="92500" lnSpcReduction="2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Provided that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operation is undertaken within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5–7 days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onset of the attack, the surgeon is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experienced and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excellent operating facilities are available, good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results are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achieved.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Nevertheless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conversion rate in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laparoscopic cholecystectomy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higher in acute than in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elective surgery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 early operation is not indicated one should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wait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approximately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 weeks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the inflammation to subside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before operating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848" y="358052"/>
            <a:ext cx="5826034" cy="47338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08468" y="5101034"/>
            <a:ext cx="6338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Laparoscopic cholecystectomy</a:t>
            </a:r>
            <a:r>
              <a:rPr lang="en-US" dirty="0" smtClean="0">
                <a:latin typeface="Bahnschrift" panose="020B0502040204020203" pitchFamily="34" charset="0"/>
              </a:rPr>
              <a:t>. Intraoperative photo of </a:t>
            </a:r>
            <a:r>
              <a:rPr lang="en-US" dirty="0">
                <a:latin typeface="Bahnschrift" panose="020B0502040204020203" pitchFamily="34" charset="0"/>
              </a:rPr>
              <a:t>the critical view of safety. The </a:t>
            </a:r>
            <a:r>
              <a:rPr lang="en-US" dirty="0" err="1">
                <a:latin typeface="Bahnschrift" panose="020B0502040204020203" pitchFamily="34" charset="0"/>
              </a:rPr>
              <a:t>hepatocystic</a:t>
            </a:r>
            <a:r>
              <a:rPr lang="en-US" dirty="0">
                <a:latin typeface="Bahnschrift" panose="020B0502040204020203" pitchFamily="34" charset="0"/>
              </a:rPr>
              <a:t> triangle has been cleared of fat and fibrous tissue, the lower one-third of the gallbladder </a:t>
            </a:r>
            <a:r>
              <a:rPr lang="en-US" dirty="0" smtClean="0">
                <a:latin typeface="Bahnschrift" panose="020B0502040204020203" pitchFamily="34" charset="0"/>
              </a:rPr>
              <a:t>is separated </a:t>
            </a:r>
            <a:r>
              <a:rPr lang="en-US" dirty="0">
                <a:latin typeface="Bahnschrift" panose="020B0502040204020203" pitchFamily="34" charset="0"/>
              </a:rPr>
              <a:t>from the liver to expose the cystic plate, and two and only two structures are seen entering the gallbladder.</a:t>
            </a:r>
          </a:p>
        </p:txBody>
      </p:sp>
    </p:spTree>
    <p:extLst>
      <p:ext uri="{BB962C8B-B14F-4D97-AF65-F5344CB8AC3E}">
        <p14:creationId xmlns:p14="http://schemas.microsoft.com/office/powerpoint/2010/main" val="214650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7621"/>
            <a:ext cx="6568440" cy="79010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Complications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7726"/>
            <a:ext cx="6568440" cy="5460274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resolution does not occur, 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empyema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gallbladder may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wall may become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necrotic 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perforate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with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 of localised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peritonitis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abscess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 then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perforate into the peritoneal cavity with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septic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peritonitis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this is uncommon, because the inflamed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gallbladder 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usually localised by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omentum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which contains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perforation.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24206" y="2220685"/>
            <a:ext cx="44413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Effects and complications of gallstones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● </a:t>
            </a:r>
            <a:r>
              <a:rPr lang="en-US" dirty="0">
                <a:latin typeface="Bahnschrift" panose="020B0502040204020203" pitchFamily="34" charset="0"/>
              </a:rPr>
              <a:t>Biliary colic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● </a:t>
            </a:r>
            <a:r>
              <a:rPr lang="en-US" dirty="0">
                <a:latin typeface="Bahnschrift" panose="020B0502040204020203" pitchFamily="34" charset="0"/>
              </a:rPr>
              <a:t>Acute </a:t>
            </a:r>
            <a:r>
              <a:rPr lang="en-US" dirty="0" err="1">
                <a:latin typeface="Bahnschrift" panose="020B0502040204020203" pitchFamily="34" charset="0"/>
              </a:rPr>
              <a:t>cholecystitis</a:t>
            </a:r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 smtClean="0">
                <a:latin typeface="Bahnschrift" panose="020B0502040204020203" pitchFamily="34" charset="0"/>
              </a:rPr>
              <a:t>● </a:t>
            </a:r>
            <a:r>
              <a:rPr lang="en-US" dirty="0">
                <a:latin typeface="Bahnschrift" panose="020B0502040204020203" pitchFamily="34" charset="0"/>
              </a:rPr>
              <a:t>Chronic </a:t>
            </a:r>
            <a:r>
              <a:rPr lang="en-US" dirty="0" err="1">
                <a:latin typeface="Bahnschrift" panose="020B0502040204020203" pitchFamily="34" charset="0"/>
              </a:rPr>
              <a:t>cholecystitis</a:t>
            </a:r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 smtClean="0">
                <a:latin typeface="Bahnschrift" panose="020B0502040204020203" pitchFamily="34" charset="0"/>
              </a:rPr>
              <a:t>● </a:t>
            </a:r>
            <a:r>
              <a:rPr lang="en-US" dirty="0">
                <a:latin typeface="Bahnschrift" panose="020B0502040204020203" pitchFamily="34" charset="0"/>
              </a:rPr>
              <a:t>Empyema of the gallbladder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● </a:t>
            </a:r>
            <a:r>
              <a:rPr lang="en-US" dirty="0">
                <a:latin typeface="Bahnschrift" panose="020B0502040204020203" pitchFamily="34" charset="0"/>
              </a:rPr>
              <a:t>Mucocoele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● </a:t>
            </a:r>
            <a:r>
              <a:rPr lang="en-US" dirty="0">
                <a:latin typeface="Bahnschrift" panose="020B0502040204020203" pitchFamily="34" charset="0"/>
              </a:rPr>
              <a:t>Perforation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● </a:t>
            </a:r>
            <a:r>
              <a:rPr lang="en-US" dirty="0">
                <a:latin typeface="Bahnschrift" panose="020B0502040204020203" pitchFamily="34" charset="0"/>
              </a:rPr>
              <a:t>Biliary obstruction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● </a:t>
            </a:r>
            <a:r>
              <a:rPr lang="en-US" dirty="0">
                <a:latin typeface="Bahnschrift" panose="020B0502040204020203" pitchFamily="34" charset="0"/>
              </a:rPr>
              <a:t>Acute cholangitis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● </a:t>
            </a:r>
            <a:r>
              <a:rPr lang="en-US" dirty="0">
                <a:latin typeface="Bahnschrift" panose="020B0502040204020203" pitchFamily="34" charset="0"/>
              </a:rPr>
              <a:t>Acute pancreatitis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● </a:t>
            </a:r>
            <a:r>
              <a:rPr lang="en-US" dirty="0">
                <a:latin typeface="Bahnschrift" panose="020B0502040204020203" pitchFamily="34" charset="0"/>
              </a:rPr>
              <a:t>Intestinal obstruction (gallstone ileus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0018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503"/>
            <a:ext cx="10515600" cy="522514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Complications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7018"/>
            <a:ext cx="10515600" cy="1913506"/>
          </a:xfrm>
        </p:spPr>
        <p:txBody>
          <a:bodyPr>
            <a:normAutofit fontScale="85000" lnSpcReduction="2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Rarely, a gallstone can lead to bowel obstruction (gallstone ileus).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Rarely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nontender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palpable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gallbladder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results from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complete obstruction of the cystic duct with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reabsorption of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intraluminal bile salts and secretion 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uninfected mucus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the gallbladder epithelium, leading to a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mucocoele of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gallbladder.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40523"/>
            <a:ext cx="8005354" cy="4317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43554" y="2540522"/>
            <a:ext cx="25102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Gallstone Ileus. A. A </a:t>
            </a:r>
            <a:r>
              <a:rPr lang="en-US" dirty="0" err="1">
                <a:latin typeface="Bahnschrift" panose="020B0502040204020203" pitchFamily="34" charset="0"/>
              </a:rPr>
              <a:t>choledochoenteric</a:t>
            </a:r>
            <a:r>
              <a:rPr lang="en-US" dirty="0">
                <a:latin typeface="Bahnschrift" panose="020B0502040204020203" pitchFamily="34" charset="0"/>
              </a:rPr>
              <a:t> fistula has formed between </a:t>
            </a:r>
            <a:r>
              <a:rPr lang="en-US" dirty="0" smtClean="0">
                <a:latin typeface="Bahnschrift" panose="020B0502040204020203" pitchFamily="34" charset="0"/>
              </a:rPr>
              <a:t>the gallbladder </a:t>
            </a:r>
            <a:r>
              <a:rPr lang="en-US" dirty="0">
                <a:latin typeface="Bahnschrift" panose="020B0502040204020203" pitchFamily="34" charset="0"/>
              </a:rPr>
              <a:t>and the duodenum, allowing a </a:t>
            </a:r>
            <a:r>
              <a:rPr lang="en-US" dirty="0" smtClean="0">
                <a:latin typeface="Bahnschrift" panose="020B0502040204020203" pitchFamily="34" charset="0"/>
              </a:rPr>
              <a:t>gallstone to </a:t>
            </a:r>
            <a:r>
              <a:rPr lang="en-US" dirty="0">
                <a:latin typeface="Bahnschrift" panose="020B0502040204020203" pitchFamily="34" charset="0"/>
              </a:rPr>
              <a:t>pass into the intestinal tract. B. Intraoperative photo showing a longitudinal </a:t>
            </a:r>
            <a:r>
              <a:rPr lang="en-US" dirty="0" err="1">
                <a:latin typeface="Bahnschrift" panose="020B0502040204020203" pitchFamily="34" charset="0"/>
              </a:rPr>
              <a:t>enterotomy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smtClean="0">
                <a:latin typeface="Bahnschrift" panose="020B0502040204020203" pitchFamily="34" charset="0"/>
              </a:rPr>
              <a:t>and extraction </a:t>
            </a:r>
            <a:r>
              <a:rPr lang="en-US" dirty="0">
                <a:latin typeface="Bahnschrift" panose="020B0502040204020203" pitchFamily="34" charset="0"/>
              </a:rPr>
              <a:t>of an impacted stone from the </a:t>
            </a:r>
            <a:r>
              <a:rPr lang="en-US" dirty="0" smtClean="0">
                <a:latin typeface="Bahnschrift" panose="020B0502040204020203" pitchFamily="34" charset="0"/>
              </a:rPr>
              <a:t>distal small </a:t>
            </a:r>
            <a:r>
              <a:rPr lang="en-US" dirty="0">
                <a:latin typeface="Bahnschrift" panose="020B0502040204020203" pitchFamily="34" charset="0"/>
              </a:rPr>
              <a:t>bowel.</a:t>
            </a:r>
          </a:p>
        </p:txBody>
      </p:sp>
    </p:spTree>
    <p:extLst>
      <p:ext uri="{BB962C8B-B14F-4D97-AF65-F5344CB8AC3E}">
        <p14:creationId xmlns:p14="http://schemas.microsoft.com/office/powerpoint/2010/main" val="29660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7707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Diabetic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Foot Disease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6469"/>
            <a:ext cx="7456714" cy="5721531"/>
          </a:xfrm>
        </p:spPr>
        <p:txBody>
          <a:bodyPr>
            <a:normAutofit fontScale="925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feet are especially vulnerable in diabetes as there may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loss of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protective sensation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(due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neuropathy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inadequate blood supply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(due to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small and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large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blood vessel disease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or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Diabetic patients have foot problems secondary to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neuropathy and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microvascular changes. They are at increased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risk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infection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ulceration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trauma (sometimes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trivial) can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lead to collapse of the foot, also known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Charcot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neuroarthropathy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Foot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ulceration and associated complications are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 common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reasons for prolonged hospital admission for people with diabetes.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258" y="1566514"/>
            <a:ext cx="2973611" cy="3646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02258" y="5226171"/>
            <a:ext cx="297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ahnschrift" panose="020B0502040204020203" pitchFamily="34" charset="0"/>
              </a:rPr>
              <a:t>Diabetic foot ulcer.</a:t>
            </a:r>
          </a:p>
        </p:txBody>
      </p:sp>
    </p:spTree>
    <p:extLst>
      <p:ext uri="{BB962C8B-B14F-4D97-AF65-F5344CB8AC3E}">
        <p14:creationId xmlns:p14="http://schemas.microsoft.com/office/powerpoint/2010/main" val="7804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069"/>
            <a:ext cx="5327469" cy="8098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Surgical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Anatomy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1966"/>
            <a:ext cx="5327469" cy="5826034"/>
          </a:xfrm>
        </p:spPr>
        <p:txBody>
          <a:bodyPr>
            <a:normAutofit fontScale="85000" lnSpcReduction="2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is a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pear-shaped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structure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7.5–12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cm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long, with a normal capacity of about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25–30 mL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cystic duct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about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 cm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length but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length 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variable. The lumen is usually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1–3 mm in diameter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common hepatic duct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usually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 than 2.5 cm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long and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formed by the union of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right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left hepatic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ducts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common bile duct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about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7.5 cm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long and formed by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junction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cystic and common hepatic ducts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cystic artery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branch of the right hepatic artery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usually arises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behind the common hepatic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735" y="18984"/>
            <a:ext cx="4426170" cy="5004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1655" y="5023134"/>
            <a:ext cx="60263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ahnschrift" panose="020B0502040204020203" pitchFamily="34" charset="0"/>
              </a:rPr>
              <a:t>Anterior aspect of the biliary anatomy. a = right </a:t>
            </a:r>
            <a:r>
              <a:rPr lang="en-US" sz="1400" dirty="0" smtClean="0">
                <a:latin typeface="Bahnschrift" panose="020B0502040204020203" pitchFamily="34" charset="0"/>
              </a:rPr>
              <a:t>hepatic duct</a:t>
            </a:r>
            <a:r>
              <a:rPr lang="en-US" sz="1400" dirty="0">
                <a:latin typeface="Bahnschrift" panose="020B0502040204020203" pitchFamily="34" charset="0"/>
              </a:rPr>
              <a:t>; b = </a:t>
            </a:r>
            <a:r>
              <a:rPr lang="en-US" sz="1400" dirty="0" smtClean="0">
                <a:latin typeface="Bahnschrift" panose="020B0502040204020203" pitchFamily="34" charset="0"/>
              </a:rPr>
              <a:t>left hepatic </a:t>
            </a:r>
            <a:r>
              <a:rPr lang="en-US" sz="1400" dirty="0">
                <a:latin typeface="Bahnschrift" panose="020B0502040204020203" pitchFamily="34" charset="0"/>
              </a:rPr>
              <a:t>duct; c = common hepatic duct; d = portal </a:t>
            </a:r>
            <a:r>
              <a:rPr lang="en-US" sz="1400" dirty="0" smtClean="0">
                <a:latin typeface="Bahnschrift" panose="020B0502040204020203" pitchFamily="34" charset="0"/>
              </a:rPr>
              <a:t>vein; e </a:t>
            </a:r>
            <a:r>
              <a:rPr lang="en-US" sz="1400" dirty="0">
                <a:latin typeface="Bahnschrift" panose="020B0502040204020203" pitchFamily="34" charset="0"/>
              </a:rPr>
              <a:t>= proper </a:t>
            </a:r>
            <a:r>
              <a:rPr lang="en-US" sz="1400" dirty="0" smtClean="0">
                <a:latin typeface="Bahnschrift" panose="020B0502040204020203" pitchFamily="34" charset="0"/>
              </a:rPr>
              <a:t>hepatic artery</a:t>
            </a:r>
            <a:r>
              <a:rPr lang="en-US" sz="1400" dirty="0">
                <a:latin typeface="Bahnschrift" panose="020B0502040204020203" pitchFamily="34" charset="0"/>
              </a:rPr>
              <a:t>; f = gastroduodenal artery; g = right </a:t>
            </a:r>
            <a:r>
              <a:rPr lang="en-US" sz="1400" dirty="0" smtClean="0">
                <a:latin typeface="Bahnschrift" panose="020B0502040204020203" pitchFamily="34" charset="0"/>
              </a:rPr>
              <a:t>gastroepiploic artery</a:t>
            </a:r>
            <a:r>
              <a:rPr lang="en-US" sz="1400" dirty="0">
                <a:latin typeface="Bahnschrift" panose="020B0502040204020203" pitchFamily="34" charset="0"/>
              </a:rPr>
              <a:t>; h = common bile duct; i = fundus of the </a:t>
            </a:r>
            <a:r>
              <a:rPr lang="en-US" sz="1400" dirty="0" smtClean="0">
                <a:latin typeface="Bahnschrift" panose="020B0502040204020203" pitchFamily="34" charset="0"/>
              </a:rPr>
              <a:t>gallbladder; j </a:t>
            </a:r>
            <a:r>
              <a:rPr lang="en-US" sz="1400" dirty="0">
                <a:latin typeface="Bahnschrift" panose="020B0502040204020203" pitchFamily="34" charset="0"/>
              </a:rPr>
              <a:t>= body of gallbladder; k = infundibulum of the gallbladder; l = </a:t>
            </a:r>
            <a:r>
              <a:rPr lang="en-US" sz="1400" dirty="0" smtClean="0">
                <a:latin typeface="Bahnschrift" panose="020B0502040204020203" pitchFamily="34" charset="0"/>
              </a:rPr>
              <a:t>cystic duct</a:t>
            </a:r>
            <a:r>
              <a:rPr lang="en-US" sz="1400" dirty="0">
                <a:latin typeface="Bahnschrift" panose="020B0502040204020203" pitchFamily="34" charset="0"/>
              </a:rPr>
              <a:t>; m = cystic artery; n = superior pancreaticoduodenal </a:t>
            </a:r>
            <a:r>
              <a:rPr lang="en-US" sz="1400" dirty="0" smtClean="0">
                <a:latin typeface="Bahnschrift" panose="020B0502040204020203" pitchFamily="34" charset="0"/>
              </a:rPr>
              <a:t>artery; o </a:t>
            </a:r>
            <a:r>
              <a:rPr lang="en-US" sz="1400" dirty="0">
                <a:latin typeface="Bahnschrift" panose="020B0502040204020203" pitchFamily="34" charset="0"/>
              </a:rPr>
              <a:t>= neck of the gallbladder; p = pancreatic duct; q = common </a:t>
            </a:r>
            <a:r>
              <a:rPr lang="en-US" sz="1400" dirty="0" smtClean="0">
                <a:latin typeface="Bahnschrift" panose="020B0502040204020203" pitchFamily="34" charset="0"/>
              </a:rPr>
              <a:t>hepatic artery</a:t>
            </a:r>
            <a:r>
              <a:rPr lang="en-US" sz="1400" dirty="0">
                <a:latin typeface="Bahnschrift" panose="020B0502040204020203" pitchFamily="34" charset="0"/>
              </a:rPr>
              <a:t>; r = right gastric artery; s = ampulla of </a:t>
            </a:r>
            <a:r>
              <a:rPr lang="en-US" sz="1400" dirty="0" err="1">
                <a:latin typeface="Bahnschrift" panose="020B0502040204020203" pitchFamily="34" charset="0"/>
              </a:rPr>
              <a:t>Vater</a:t>
            </a:r>
            <a:r>
              <a:rPr lang="en-US" sz="1400" dirty="0">
                <a:latin typeface="Bahnschrift" panose="020B0502040204020203" pitchFamily="34" charset="0"/>
              </a:rPr>
              <a:t>; t = </a:t>
            </a:r>
            <a:r>
              <a:rPr lang="en-US" sz="1400" dirty="0" err="1" smtClean="0">
                <a:latin typeface="Bahnschrift" panose="020B0502040204020203" pitchFamily="34" charset="0"/>
              </a:rPr>
              <a:t>supraduodenal</a:t>
            </a:r>
            <a:r>
              <a:rPr lang="en-US" sz="1400" dirty="0" smtClean="0">
                <a:latin typeface="Bahnschrift" panose="020B0502040204020203" pitchFamily="34" charset="0"/>
              </a:rPr>
              <a:t> artery</a:t>
            </a:r>
            <a:r>
              <a:rPr lang="en-US" sz="1400" dirty="0">
                <a:latin typeface="Bahnschrift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826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61" y="182880"/>
            <a:ext cx="10959739" cy="652882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Aetiology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8868" y="835762"/>
            <a:ext cx="3095898" cy="5953504"/>
          </a:xfrm>
        </p:spPr>
        <p:txBody>
          <a:bodyPr>
            <a:normAutofit fontScale="62500" lnSpcReduction="2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Diabetic foot disease. </a:t>
            </a:r>
            <a:r>
              <a:rPr lang="en-US" dirty="0" smtClean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Clawing </a:t>
            </a: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toes is thought to </a:t>
            </a:r>
            <a:r>
              <a:rPr lang="en-US" dirty="0" smtClean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be caused </a:t>
            </a: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intrinsic muscle atrophy and subsequent imbalance of muscle function, and causes greater pressure on the metatarsal heads and pressure </a:t>
            </a:r>
            <a:r>
              <a:rPr lang="en-US" dirty="0" smtClean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flexed </a:t>
            </a: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toes, leading to increased callus and risk of ulceration. A Charcot foot occurs only in the presence of neuropathy, and results in bony </a:t>
            </a:r>
            <a:r>
              <a:rPr lang="en-US" dirty="0" smtClean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destruction and </a:t>
            </a: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ultimately deformity (this X-ray shows a resulting ‘rocker bottom foot’). The angiogram reveals disease of the superficial femoral arteries (occlusion </a:t>
            </a:r>
            <a:r>
              <a:rPr lang="en-US" dirty="0" smtClean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</a:t>
            </a: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left and stenosis of the right).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61" y="835762"/>
            <a:ext cx="8514807" cy="560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128016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Aetiology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9531"/>
            <a:ext cx="10515600" cy="5708469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Disruption of the protective epidermis then permits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infection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particularly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presence of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hyperglycaemia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ulcers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develop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site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a plaque of callus skin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which has developed on a ‘pressure point’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typically 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plantar aspect of the foot, on the metatarsal heads or the tips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clawed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toes.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majority of foot ulcers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neuropathic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neuroischaemic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Neuroischaemic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ulcers classically occur on the margins of the foot as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 are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often precipitated by compression of the foot by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ill-fitting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shoes.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Hence, they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seen over the medial aspect of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first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metatarsophalangeal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joint, 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styloid process of the 5th metatarsal and the tips of the toes.</a:t>
            </a:r>
          </a:p>
        </p:txBody>
      </p:sp>
    </p:spTree>
    <p:extLst>
      <p:ext uri="{BB962C8B-B14F-4D97-AF65-F5344CB8AC3E}">
        <p14:creationId xmlns:p14="http://schemas.microsoft.com/office/powerpoint/2010/main" val="128454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364"/>
            <a:ext cx="10515600" cy="134432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Clinical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5291"/>
            <a:ext cx="10515600" cy="5342709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Diabetics have a tendency to develop, often quite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suddenly, severe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ischaemia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infection in the feet which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progresses to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rapid tissue necrosis and amputation. The reasons for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are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follows.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Vascular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disease – which, in diabetes, develops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earlier 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life and tends to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more extensive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distal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– makes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intervention, by means of either angioplasty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surgery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more difficult and technically demanding.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clinical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 are similar to those 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non-diabetic vascular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disease except that a palpable popliteal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pulse 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more frequently present, because of the more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distal distribution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disease, particularly affecting the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tibial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vessels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19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364"/>
            <a:ext cx="10515600" cy="134432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Clinical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5291"/>
            <a:ext cx="10515600" cy="5342709"/>
          </a:xfrm>
        </p:spPr>
        <p:txBody>
          <a:bodyPr>
            <a:normAutofit/>
          </a:bodyPr>
          <a:lstStyle/>
          <a:p>
            <a:pPr indent="-4572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Sensory neuropathy reduces or abolishes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protective reactions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minor injury and to symptoms 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infection or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ischaemia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Autonomic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neuropathy causes a lack of sweating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 of dry, fissured skin which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permits entry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bacteria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Motor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neuropathy results in wasting and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weakness of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small muscles, loss of the longitudinal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transverse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arches of the foot, and development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abnormal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pressure areas such as over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metatarsal heads.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1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3152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Charcot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3955"/>
            <a:ext cx="5492932" cy="6244046"/>
          </a:xfrm>
        </p:spPr>
        <p:txBody>
          <a:bodyPr>
            <a:normAutofit fontScale="850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Charcot is a condition in which patients develop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neuropathic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destruction of the joints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It is often described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painless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actually the majority of patients have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 pain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Charcot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often presents with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swollen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extremity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often misdiagnosed as cellulitis, gout, fracture or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deep vein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thrombosis (DVT), and many present late because 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difficulty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diagnosis.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initiation through to bone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consolidation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take up to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18 months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principle 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 throughout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to maintain a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foot-shaped foot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prevent late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pressure ulcers.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132" y="1345475"/>
            <a:ext cx="2930434" cy="3896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566" y="1345475"/>
            <a:ext cx="2930434" cy="38967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62057" y="5396985"/>
            <a:ext cx="5199017" cy="65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Charcot foot: radiographs taken at the time of a </a:t>
            </a:r>
            <a:r>
              <a:rPr lang="en-US" dirty="0" smtClean="0">
                <a:latin typeface="Bahnschrift" panose="020B0502040204020203" pitchFamily="34" charset="0"/>
              </a:rPr>
              <a:t>trivial injury </a:t>
            </a:r>
            <a:r>
              <a:rPr lang="en-US" dirty="0">
                <a:latin typeface="Bahnschrift" panose="020B0502040204020203" pitchFamily="34" charset="0"/>
              </a:rPr>
              <a:t>(a) and 6 weeks later (b).</a:t>
            </a:r>
          </a:p>
        </p:txBody>
      </p:sp>
    </p:spTree>
    <p:extLst>
      <p:ext uri="{BB962C8B-B14F-4D97-AF65-F5344CB8AC3E}">
        <p14:creationId xmlns:p14="http://schemas.microsoft.com/office/powerpoint/2010/main" val="21289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"/>
            <a:ext cx="7090954" cy="88827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Diagnosis and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Investigation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2149"/>
            <a:ext cx="6908074" cy="5995851"/>
          </a:xfrm>
        </p:spPr>
        <p:txBody>
          <a:bodyPr>
            <a:normAutofit fontScale="92500" lnSpcReduction="2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Pure neuropathic ulceration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Warm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foot with palpable pulses.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Evidence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sensory loss, leading to unrecognized repeated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local trauma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Normal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high duplex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flows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Ischaemic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/neuro-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ischaemic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ulceration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Foot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 be cool.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Absent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pulses.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Ulcers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commonly on toes, heel, or metatarsal head.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Secondary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infection may be present with minimal pus and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mild surrounding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cellulitis.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ABPIs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 be misleadingly high.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Duplex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ultrasound assessment.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Angiography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suspected critical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ischaemia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154" y="352697"/>
            <a:ext cx="3957408" cy="5760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9154" y="6113417"/>
            <a:ext cx="4153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Feeling (a) the posterior </a:t>
            </a:r>
            <a:r>
              <a:rPr lang="en-US" dirty="0" err="1">
                <a:latin typeface="Bahnschrift" panose="020B0502040204020203" pitchFamily="34" charset="0"/>
              </a:rPr>
              <a:t>tibial</a:t>
            </a:r>
            <a:r>
              <a:rPr lang="en-US" dirty="0">
                <a:latin typeface="Bahnschrift" panose="020B0502040204020203" pitchFamily="34" charset="0"/>
              </a:rPr>
              <a:t> artery </a:t>
            </a:r>
            <a:r>
              <a:rPr lang="en-US" dirty="0" smtClean="0">
                <a:latin typeface="Bahnschrift" panose="020B0502040204020203" pitchFamily="34" charset="0"/>
              </a:rPr>
              <a:t>and (b</a:t>
            </a:r>
            <a:r>
              <a:rPr lang="en-US" dirty="0">
                <a:latin typeface="Bahnschrift" panose="020B0502040204020203" pitchFamily="34" charset="0"/>
              </a:rPr>
              <a:t>) the dorsalis </a:t>
            </a:r>
            <a:r>
              <a:rPr lang="en-US" dirty="0" err="1">
                <a:latin typeface="Bahnschrift" panose="020B0502040204020203" pitchFamily="34" charset="0"/>
              </a:rPr>
              <a:t>pedis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smtClean="0">
                <a:latin typeface="Bahnschrift" panose="020B0502040204020203" pitchFamily="34" charset="0"/>
              </a:rPr>
              <a:t>artery.</a:t>
            </a:r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7382"/>
            <a:ext cx="10515600" cy="8490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Prophylactic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Management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6468"/>
            <a:ext cx="10515600" cy="5721531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Systematic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annual screening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estimate and record risk of foot ulceration in order to ensure appropriate access to podiatry has been shown to reduce rates of ulceration and amputation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Prophylactic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Management: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Best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undertaken in a specialist diabetes foot clinic with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multidisciplinary input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Regular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foot inspection for evidence of pressure/ulceration.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Always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 appropriate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wide-fitting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footwear.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Attention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nail care with regular chiropody.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Chiropodist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debridement of pressure sites/callus.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Keep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away from heat and do not walk barefoot.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434" y="4742656"/>
            <a:ext cx="3165566" cy="211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443651" cy="94052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Management of Foot Ulceration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940526"/>
            <a:ext cx="7543800" cy="5917473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simple tests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required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grade risk according to a ‘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traffic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light’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system: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 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monofilament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 be used to assess sensation at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five points 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each foot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foot pulses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 be palpated (dorsalis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pedis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and/or posterior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tibial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best approach to managing diabetic patients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 lower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extremity wounds is to involve a multidisciplinary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team composed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a plastic and reconstructive surgeon, a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vascular surgeon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 orthopedic surgeon, a podiatrist, an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endocrinologist specializing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diabetes, a nutritionist, and a physical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occupational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therapist.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207078"/>
            <a:ext cx="3810000" cy="2705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1" y="4950823"/>
            <a:ext cx="380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ahnschrift" panose="020B0502040204020203" pitchFamily="34" charset="0"/>
              </a:rPr>
              <a:t>10 g monofilament </a:t>
            </a:r>
          </a:p>
        </p:txBody>
      </p:sp>
    </p:spTree>
    <p:extLst>
      <p:ext uri="{BB962C8B-B14F-4D97-AF65-F5344CB8AC3E}">
        <p14:creationId xmlns:p14="http://schemas.microsoft.com/office/powerpoint/2010/main" val="2883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6125"/>
            <a:ext cx="6655524" cy="84908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Management of Foot Ulceration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757646"/>
            <a:ext cx="6655524" cy="6100353"/>
          </a:xfrm>
        </p:spPr>
        <p:txBody>
          <a:bodyPr>
            <a:normAutofit fontScale="850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 begins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rigorous control of blood glucose levels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a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thorough assessment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comorbidities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Plain radiographs, MRI, bone scintigraphy, and angiography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duplex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Doppler ultrasound imaging may be indicated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Management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involves: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Débridement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necrotic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tissue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Antibiotic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therapy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(may be prolonged as infection can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accelerate tissue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necrosis and lead to gangrene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Pressure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relief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(depending on site, severity and stage of healing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customised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insoles,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specialised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orthotic footwear, total contact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plaster cast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irremovable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aircast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boot.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724" y="4081330"/>
            <a:ext cx="4650377" cy="2433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058" y="300716"/>
            <a:ext cx="2569437" cy="34259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55873" y="3726632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ahnschrift" panose="020B0502040204020203" pitchFamily="34" charset="0"/>
              </a:rPr>
              <a:t>duplex Doppler ultrasound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93724" y="6524914"/>
            <a:ext cx="4524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ahnschrift" panose="020B0502040204020203" pitchFamily="34" charset="0"/>
              </a:rPr>
              <a:t>Débridement of necrotic tissue</a:t>
            </a:r>
          </a:p>
        </p:txBody>
      </p:sp>
    </p:spTree>
    <p:extLst>
      <p:ext uri="{BB962C8B-B14F-4D97-AF65-F5344CB8AC3E}">
        <p14:creationId xmlns:p14="http://schemas.microsoft.com/office/powerpoint/2010/main" val="14143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8456"/>
            <a:ext cx="10515600" cy="84908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Management of Foot Ulceration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5109"/>
            <a:ext cx="10515600" cy="5172890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Ulcers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do not heal promptly may progress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osteomyelitis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infection of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underlying bone).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 ulcer is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neuroischaemic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vascular assessment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often carried out by ultrasound or angiography, as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revascularization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angioplasty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surgery may be required to allow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ulcer to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heal.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Skin grafts might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 indicated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times but cannot be expected to provide durable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coverage 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weight-bearing or high-shear areas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patient with significant vascular disease may be a candidate for lower extremity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endovascular revascularization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open bypass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8007530" cy="6061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337" y="0"/>
            <a:ext cx="3737686" cy="60611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80337" y="6119336"/>
            <a:ext cx="37116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ahnschrift" panose="020B0502040204020203" pitchFamily="34" charset="0"/>
              </a:rPr>
              <a:t>Variations in the arterial supply to </a:t>
            </a:r>
            <a:r>
              <a:rPr lang="en-US" sz="1400" dirty="0" smtClean="0">
                <a:latin typeface="Bahnschrift" panose="020B0502040204020203" pitchFamily="34" charset="0"/>
              </a:rPr>
              <a:t>the gallbladder</a:t>
            </a:r>
            <a:r>
              <a:rPr lang="en-US" sz="1400" dirty="0">
                <a:latin typeface="Bahnschrift" panose="020B0502040204020203" pitchFamily="34" charset="0"/>
              </a:rPr>
              <a:t>. </a:t>
            </a:r>
            <a:r>
              <a:rPr lang="en-US" sz="1400" dirty="0" smtClean="0">
                <a:latin typeface="Bahnschrift" panose="020B0502040204020203" pitchFamily="34" charset="0"/>
              </a:rPr>
              <a:t>A. Cystic </a:t>
            </a:r>
            <a:r>
              <a:rPr lang="en-US" sz="1400" dirty="0">
                <a:latin typeface="Bahnschrift" panose="020B0502040204020203" pitchFamily="34" charset="0"/>
              </a:rPr>
              <a:t>artery from </a:t>
            </a:r>
            <a:r>
              <a:rPr lang="en-US" sz="1400" dirty="0" smtClean="0">
                <a:latin typeface="Bahnschrift" panose="020B0502040204020203" pitchFamily="34" charset="0"/>
              </a:rPr>
              <a:t>right hepatic </a:t>
            </a:r>
            <a:r>
              <a:rPr lang="en-US" sz="1400" dirty="0">
                <a:latin typeface="Bahnschrift" panose="020B0502040204020203" pitchFamily="34" charset="0"/>
              </a:rPr>
              <a:t>artery, about 80% to 90%.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304002"/>
            <a:ext cx="800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ahnschrift" panose="020B0502040204020203" pitchFamily="34" charset="0"/>
              </a:rPr>
              <a:t>Variations of the cystic duct </a:t>
            </a:r>
            <a:r>
              <a:rPr lang="en-US" dirty="0" smtClean="0">
                <a:latin typeface="Bahnschrift" panose="020B0502040204020203" pitchFamily="34" charset="0"/>
              </a:rPr>
              <a:t>anatomy </a:t>
            </a:r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2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8"/>
            <a:ext cx="10515600" cy="84908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Gangrene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5210"/>
            <a:ext cx="7646575" cy="5982789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cases of severe secondary infection or gangrene, amputation of the affected toe or of the limb (below or above knee) may be required depending on the severity.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Gangrene refers to death of macroscopic portions 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tissue, which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turns black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 of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breakdown of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haemoglobin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formation of iron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sulphide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usually affects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distal part of a limb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arterial obstruction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 thrombosis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embolus or arteritis).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gangrene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occurs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 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tissues are desiccated by gradual slowing of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bloodstream; it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typically the result of atheromatous occlusion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arteries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gangrene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occurs when superadded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infection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putrefaction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present.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775" y="2242577"/>
            <a:ext cx="3598368" cy="2655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66639" y="4898571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Bahnschrift" panose="020B0502040204020203" pitchFamily="34" charset="0"/>
              </a:rPr>
              <a:t>Diabetic gangrene</a:t>
            </a:r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7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"/>
            <a:ext cx="6751320" cy="640079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Amputation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3954"/>
            <a:ext cx="6751320" cy="6244046"/>
          </a:xfrm>
        </p:spPr>
        <p:txBody>
          <a:bodyPr>
            <a:normAutofit fontScale="850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Amputation may be a very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beneficial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 for pain, to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restore mobility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occasionally, to save a life in trauma or acute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limb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ischaemia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level is chosen according to: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Lowest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 where tissue is viable for healing.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Include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many working major joints as possible to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improve function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Ideally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sited between large joints to allow prosthesis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fitting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514350" algn="just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Above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knee. Most will heal, but only young and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achieve walking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 a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prosthesis.</a:t>
            </a:r>
          </a:p>
          <a:p>
            <a:pPr marL="285750" indent="-514350" algn="just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Through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knee. Fewer heal and some achieve walking.</a:t>
            </a:r>
          </a:p>
          <a:p>
            <a:pPr marL="285750" indent="-514350" algn="just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Below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knee. About two-thirds heal and more achieve walking than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 above-knee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amputations.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478" y="0"/>
            <a:ext cx="4597522" cy="6296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94478" y="6260161"/>
            <a:ext cx="460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ahnschrift" panose="020B0502040204020203" pitchFamily="34" charset="0"/>
              </a:rPr>
              <a:t>Flaps used of below knee amputation. (a) Long posterior </a:t>
            </a:r>
            <a:r>
              <a:rPr lang="en-US" sz="1600" dirty="0" smtClean="0">
                <a:latin typeface="Bahnschrift" panose="020B0502040204020203" pitchFamily="34" charset="0"/>
              </a:rPr>
              <a:t>flap. (</a:t>
            </a:r>
            <a:r>
              <a:rPr lang="en-US" sz="1600" dirty="0">
                <a:latin typeface="Bahnschrift" panose="020B0502040204020203" pitchFamily="34" charset="0"/>
              </a:rPr>
              <a:t>b) Skewed symmetrical </a:t>
            </a:r>
            <a:r>
              <a:rPr lang="en-US" sz="1600" dirty="0" smtClean="0">
                <a:latin typeface="Bahnschrift" panose="020B0502040204020203" pitchFamily="34" charset="0"/>
              </a:rPr>
              <a:t>flaps</a:t>
            </a:r>
            <a:r>
              <a:rPr lang="en-US" sz="1600" dirty="0">
                <a:latin typeface="Bahnschrif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84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3696789" y="1188720"/>
            <a:ext cx="5133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Thank you</a:t>
            </a:r>
            <a:endParaRPr lang="en-US" sz="60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8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697242" cy="109728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Surgical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Physiology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7909"/>
            <a:ext cx="10697242" cy="5630091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produced by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liver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stored in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gallbladder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from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 it is released into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duodenum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leaves 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liver it is composed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97% water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bile salts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cholic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chenodeoxycholic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acids,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deoxycholic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lithocholic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acids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phospholipids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cholesterol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bilirubin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liver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excretes bile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a rate estimated to be approximately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40 mL/hour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About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95%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bile salts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reabsorbed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terminal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ileum 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enterohepatic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circulation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5431971" cy="109728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Functions of the Gall Bladder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7909"/>
            <a:ext cx="5431971" cy="5630091"/>
          </a:xfrm>
        </p:spPr>
        <p:txBody>
          <a:bodyPr>
            <a:normAutofit fontScale="925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gallbladder is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reservoir for bile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During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fasting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resistance to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flow through the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sphincter of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Oddi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bile excreted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the liver is diverted to the gallbladder. After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feeding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resistance to flow through the sphincter is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reduced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gallbladder contracts and the bile enters the duodenum.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 motor responses of the biliary tract are in part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affected by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hormone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cholecystokinin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999" y="130629"/>
            <a:ext cx="4568395" cy="54882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29510" y="5618894"/>
            <a:ext cx="4441371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ahnschrift" panose="020B0502040204020203" pitchFamily="34" charset="0"/>
              </a:rPr>
              <a:t>The sphincter of </a:t>
            </a:r>
            <a:r>
              <a:rPr lang="en-US" dirty="0" err="1">
                <a:latin typeface="Bahnschrift" panose="020B0502040204020203" pitchFamily="34" charset="0"/>
              </a:rPr>
              <a:t>Oddi</a:t>
            </a:r>
            <a:r>
              <a:rPr lang="en-US" dirty="0">
                <a:latin typeface="Bahnschrift" panose="020B0502040204020203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5120" y="5984654"/>
            <a:ext cx="5368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ahnschrift" panose="020B0502040204020203" pitchFamily="34" charset="0"/>
              </a:rPr>
              <a:t>Abraham </a:t>
            </a:r>
            <a:r>
              <a:rPr lang="en-US" sz="1600" dirty="0" err="1">
                <a:latin typeface="Bahnschrift" panose="020B0502040204020203" pitchFamily="34" charset="0"/>
              </a:rPr>
              <a:t>Vater</a:t>
            </a:r>
            <a:r>
              <a:rPr lang="en-US" sz="1600" dirty="0">
                <a:latin typeface="Bahnschrift" panose="020B0502040204020203" pitchFamily="34" charset="0"/>
              </a:rPr>
              <a:t> , 1684–1751, Professor of Anatomy and Botany, Wittenberg, Germany</a:t>
            </a:r>
            <a:r>
              <a:rPr lang="en-US" sz="1600" dirty="0" smtClean="0">
                <a:latin typeface="Bahnschrift" panose="020B0502040204020203" pitchFamily="34" charset="0"/>
              </a:rPr>
              <a:t>.</a:t>
            </a:r>
          </a:p>
          <a:p>
            <a:r>
              <a:rPr lang="it-IT" sz="1600" dirty="0">
                <a:latin typeface="Bahnschrift" panose="020B0502040204020203" pitchFamily="34" charset="0"/>
              </a:rPr>
              <a:t>Ruggero Oddi , 1845–1906, physiologist, Perugia, Italy.</a:t>
            </a:r>
            <a:endParaRPr lang="en-US" sz="1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6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697242" cy="109728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Functions of the Gall Bladder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7909"/>
            <a:ext cx="10697242" cy="5630091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second function of the gallbladder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bile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active absorption of water, sodium chloride and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bicarbonate via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mucous membrane of the gallbladder.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hepatic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bile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 enters the gallbladder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becomes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concentrated 5–10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times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with a corresponding increase in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proportion of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bile salts, bile pigments, cholesterol and calcium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third function of the gallbladder is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secretion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mucus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– approximately 20 mL is produced per day.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complete obstruction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cystic duct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an otherwise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healthy gallbladder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mucocoele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may develop as a result 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ongoing mucus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secretion by the gallbladder mucosa.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352211" cy="100583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Radiological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Investigation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Biliary Tree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5839"/>
            <a:ext cx="7352211" cy="5852161"/>
          </a:xfrm>
        </p:spPr>
        <p:txBody>
          <a:bodyPr>
            <a:normAutofit fontScale="92500" lnSpcReduction="2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Plain radiograph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calcification, air within biliary system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Ultrasound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(transabdominal):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stones and biliary dilatation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Magnetic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resonance cholangiopancreatography 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MRCP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anatomy and stones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anatomy, liver, gallbladder and pancreatic cancer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Radioisotope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scanning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(HIDA scan): function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Endoscopic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retrograde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holangiopancreatography 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ERCP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anatomy, stones and biliary strictures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Percutaneous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transhepatic cholangiography 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PTC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anatomy and biliary strictures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Endoscopic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ultrasonography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(EUS):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anatomy, stones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030" y="170647"/>
            <a:ext cx="3442262" cy="5616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64675" y="5786844"/>
            <a:ext cx="3526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ahnschrift" panose="020B0502040204020203" pitchFamily="34" charset="0"/>
              </a:rPr>
              <a:t>Plain radiograph </a:t>
            </a:r>
            <a:r>
              <a:rPr lang="en-US" sz="1600" dirty="0" smtClean="0">
                <a:latin typeface="Bahnschrift" panose="020B0502040204020203" pitchFamily="34" charset="0"/>
              </a:rPr>
              <a:t>showing radiopaque </a:t>
            </a:r>
            <a:r>
              <a:rPr lang="en-US" sz="1600" dirty="0">
                <a:latin typeface="Bahnschrift" panose="020B0502040204020203" pitchFamily="34" charset="0"/>
              </a:rPr>
              <a:t>stones in </a:t>
            </a:r>
            <a:r>
              <a:rPr lang="en-US" sz="1600" dirty="0" smtClean="0">
                <a:latin typeface="Bahnschrift" panose="020B0502040204020203" pitchFamily="34" charset="0"/>
              </a:rPr>
              <a:t>the gallbladder. </a:t>
            </a:r>
            <a:r>
              <a:rPr lang="en-US" sz="16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Radiopaque </a:t>
            </a:r>
            <a:r>
              <a:rPr lang="en-US" sz="1600" dirty="0">
                <a:solidFill>
                  <a:srgbClr val="FF0000"/>
                </a:solidFill>
                <a:latin typeface="Bahnschrift" panose="020B0502040204020203" pitchFamily="34" charset="0"/>
              </a:rPr>
              <a:t>stones are rare </a:t>
            </a:r>
            <a:r>
              <a:rPr lang="en-US" sz="1600" dirty="0">
                <a:latin typeface="Bahnschrift" panose="020B0502040204020203" pitchFamily="34" charset="0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Bahnschrift" panose="020B0502040204020203" pitchFamily="34" charset="0"/>
              </a:rPr>
              <a:t>10%</a:t>
            </a:r>
            <a:r>
              <a:rPr lang="en-US" sz="1600" dirty="0">
                <a:latin typeface="Bahnschrift" panose="020B0502040204020203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718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943"/>
            <a:ext cx="10515600" cy="107115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Gallstones (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Cholelithiasis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5657"/>
            <a:ext cx="10697242" cy="5682343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Gallstones are the most common biliary pathology. It is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estimated that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gallstones affect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10–15%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population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Western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societies.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asymptomatic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majority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cases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&gt;80%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UK, the prevalence of gallstones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time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death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estimated to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17%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may be increasing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Approximately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1–2%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asymptomatic patients will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 symptoms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requiring surgery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 year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making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cholecystectomy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most common operations performed by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 surgeons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447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2456</TotalTime>
  <Words>3990</Words>
  <Application>Microsoft Office PowerPoint</Application>
  <PresentationFormat>Widescreen</PresentationFormat>
  <Paragraphs>249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Bahnschrift</vt:lpstr>
      <vt:lpstr>Calibri</vt:lpstr>
      <vt:lpstr>Calibri Light</vt:lpstr>
      <vt:lpstr>Lucida Calligraphy</vt:lpstr>
      <vt:lpstr>Times New Roman</vt:lpstr>
      <vt:lpstr>Verdana</vt:lpstr>
      <vt:lpstr>Wingdings</vt:lpstr>
      <vt:lpstr>Office Theme</vt:lpstr>
      <vt:lpstr>Gallstones &amp; Diabetic foot</vt:lpstr>
      <vt:lpstr>PowerPoint Presentation</vt:lpstr>
      <vt:lpstr>Surgical Anatomy</vt:lpstr>
      <vt:lpstr>PowerPoint Presentation</vt:lpstr>
      <vt:lpstr>Surgical Physiology</vt:lpstr>
      <vt:lpstr>Functions of the Gall Bladder</vt:lpstr>
      <vt:lpstr>Functions of the Gall Bladder</vt:lpstr>
      <vt:lpstr>Radiological Investigation of the Biliary Tree</vt:lpstr>
      <vt:lpstr>Gallstones (Cholelithiasis)</vt:lpstr>
      <vt:lpstr>Causal Factors in Gallstone Formation</vt:lpstr>
      <vt:lpstr>Cholesterol Stones</vt:lpstr>
      <vt:lpstr>Cholesterol Stones</vt:lpstr>
      <vt:lpstr>Black Pigment Stones</vt:lpstr>
      <vt:lpstr>Brown Pigment Stones</vt:lpstr>
      <vt:lpstr>Clinical presentation</vt:lpstr>
      <vt:lpstr>Clinical presentation</vt:lpstr>
      <vt:lpstr>Diagnosis</vt:lpstr>
      <vt:lpstr>Diagnosis</vt:lpstr>
      <vt:lpstr>Diagnosis</vt:lpstr>
      <vt:lpstr>Treatment</vt:lpstr>
      <vt:lpstr>Treatment</vt:lpstr>
      <vt:lpstr>Treatment</vt:lpstr>
      <vt:lpstr>Treatment</vt:lpstr>
      <vt:lpstr>Treatment</vt:lpstr>
      <vt:lpstr>Laparoscopic Cholecystectomy</vt:lpstr>
      <vt:lpstr>Laparoscopic Cholecystectomy</vt:lpstr>
      <vt:lpstr>Complications</vt:lpstr>
      <vt:lpstr>Complications</vt:lpstr>
      <vt:lpstr>Diabetic Foot Disease</vt:lpstr>
      <vt:lpstr>Aetiology</vt:lpstr>
      <vt:lpstr>Aetiology</vt:lpstr>
      <vt:lpstr>Clinical Features</vt:lpstr>
      <vt:lpstr>Clinical Features</vt:lpstr>
      <vt:lpstr>Charcot</vt:lpstr>
      <vt:lpstr>Diagnosis and Investigation</vt:lpstr>
      <vt:lpstr>Prophylactic Management</vt:lpstr>
      <vt:lpstr>Management of Foot Ulceration</vt:lpstr>
      <vt:lpstr>Management of Foot Ulceration</vt:lpstr>
      <vt:lpstr>Management of Foot Ulceration</vt:lpstr>
      <vt:lpstr>Gangrene</vt:lpstr>
      <vt:lpstr>Amputation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Pharmacy Ethics (Theoretical considerations)</dc:title>
  <dc:creator>haider raheem</dc:creator>
  <cp:lastModifiedBy>haider raheem</cp:lastModifiedBy>
  <cp:revision>203</cp:revision>
  <dcterms:created xsi:type="dcterms:W3CDTF">2022-02-23T10:59:51Z</dcterms:created>
  <dcterms:modified xsi:type="dcterms:W3CDTF">2023-10-03T22:34:40Z</dcterms:modified>
</cp:coreProperties>
</file>