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6"/>
  </p:notesMasterIdLst>
  <p:sldIdLst>
    <p:sldId id="273" r:id="rId2"/>
    <p:sldId id="274" r:id="rId3"/>
    <p:sldId id="256" r:id="rId4"/>
    <p:sldId id="257" r:id="rId5"/>
    <p:sldId id="258" r:id="rId6"/>
    <p:sldId id="259" r:id="rId7"/>
    <p:sldId id="260" r:id="rId8"/>
    <p:sldId id="289" r:id="rId9"/>
    <p:sldId id="290" r:id="rId10"/>
    <p:sldId id="261" r:id="rId11"/>
    <p:sldId id="277" r:id="rId12"/>
    <p:sldId id="291" r:id="rId13"/>
    <p:sldId id="262" r:id="rId14"/>
    <p:sldId id="266" r:id="rId15"/>
    <p:sldId id="267" r:id="rId16"/>
    <p:sldId id="292" r:id="rId17"/>
    <p:sldId id="268" r:id="rId18"/>
    <p:sldId id="269" r:id="rId19"/>
    <p:sldId id="264" r:id="rId20"/>
    <p:sldId id="278" r:id="rId21"/>
    <p:sldId id="265" r:id="rId22"/>
    <p:sldId id="270" r:id="rId23"/>
    <p:sldId id="271" r:id="rId24"/>
    <p:sldId id="272" r:id="rId25"/>
    <p:sldId id="283" r:id="rId26"/>
    <p:sldId id="279" r:id="rId27"/>
    <p:sldId id="280" r:id="rId28"/>
    <p:sldId id="281" r:id="rId29"/>
    <p:sldId id="282" r:id="rId30"/>
    <p:sldId id="284" r:id="rId31"/>
    <p:sldId id="285" r:id="rId32"/>
    <p:sldId id="286" r:id="rId33"/>
    <p:sldId id="287" r:id="rId34"/>
    <p:sldId id="28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96448" autoAdjust="0"/>
  </p:normalViewPr>
  <p:slideViewPr>
    <p:cSldViewPr>
      <p:cViewPr varScale="1">
        <p:scale>
          <a:sx n="85" d="100"/>
          <a:sy n="85" d="100"/>
        </p:scale>
        <p:origin x="523"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55AAD-C8D7-4C67-95EB-66585BA23725}" type="datetimeFigureOut">
              <a:rPr lang="en-US" smtClean="0"/>
              <a:t>9/16/2023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4A502-96ED-4399-8E38-EF77A69FC8B4}" type="slidenum">
              <a:rPr lang="en-US" smtClean="0"/>
              <a:t>‹#›</a:t>
            </a:fld>
            <a:endParaRPr lang="en-US"/>
          </a:p>
        </p:txBody>
      </p:sp>
    </p:spTree>
    <p:extLst>
      <p:ext uri="{BB962C8B-B14F-4D97-AF65-F5344CB8AC3E}">
        <p14:creationId xmlns:p14="http://schemas.microsoft.com/office/powerpoint/2010/main" val="172960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Osmotic agents are </a:t>
            </a:r>
            <a:r>
              <a:rPr lang="en-GB" sz="1200" b="1" i="0" kern="1200" dirty="0">
                <a:solidFill>
                  <a:schemeClr val="tx1"/>
                </a:solidFill>
                <a:effectLst/>
                <a:latin typeface="+mn-lt"/>
                <a:ea typeface="+mn-ea"/>
                <a:cs typeface="+mn-cs"/>
              </a:rPr>
              <a:t>osmotically active ions or molecules that are poorly absorbed by the intestine</a:t>
            </a:r>
            <a:r>
              <a:rPr lang="en-GB" sz="1200" b="0" i="0" kern="1200" dirty="0">
                <a:solidFill>
                  <a:schemeClr val="tx1"/>
                </a:solidFill>
                <a:effectLst/>
                <a:latin typeface="+mn-lt"/>
                <a:ea typeface="+mn-ea"/>
                <a:cs typeface="+mn-cs"/>
              </a:rPr>
              <a:t> and thereby obligate water retention </a:t>
            </a:r>
            <a:r>
              <a:rPr lang="en-GB" sz="1200" b="0" i="0" kern="1200" dirty="0" err="1">
                <a:solidFill>
                  <a:schemeClr val="tx1"/>
                </a:solidFill>
                <a:effectLst/>
                <a:latin typeface="+mn-lt"/>
                <a:ea typeface="+mn-ea"/>
                <a:cs typeface="+mn-cs"/>
              </a:rPr>
              <a:t>intralumenally</a:t>
            </a:r>
            <a:r>
              <a:rPr lang="en-GB" sz="1200" b="0" i="0" kern="1200" dirty="0">
                <a:solidFill>
                  <a:schemeClr val="tx1"/>
                </a:solidFill>
                <a:effectLst/>
                <a:latin typeface="+mn-lt"/>
                <a:ea typeface="+mn-ea"/>
                <a:cs typeface="+mn-cs"/>
              </a:rPr>
              <a:t> to maintain </a:t>
            </a:r>
            <a:r>
              <a:rPr lang="en-GB" sz="1200" b="0" i="0" kern="1200" dirty="0" err="1">
                <a:solidFill>
                  <a:schemeClr val="tx1"/>
                </a:solidFill>
                <a:effectLst/>
                <a:latin typeface="+mn-lt"/>
                <a:ea typeface="+mn-ea"/>
                <a:cs typeface="+mn-cs"/>
              </a:rPr>
              <a:t>isotonicity</a:t>
            </a:r>
            <a:r>
              <a:rPr lang="en-GB" sz="1200" b="0" i="0" kern="1200" dirty="0">
                <a:solidFill>
                  <a:schemeClr val="tx1"/>
                </a:solidFill>
                <a:effectLst/>
                <a:latin typeface="+mn-lt"/>
                <a:ea typeface="+mn-ea"/>
                <a:cs typeface="+mn-cs"/>
              </a:rPr>
              <a:t> with plasma. ..</a:t>
            </a:r>
            <a:endParaRPr lang="en-GB" dirty="0"/>
          </a:p>
        </p:txBody>
      </p:sp>
      <p:sp>
        <p:nvSpPr>
          <p:cNvPr id="4" name="Slide Number Placeholder 3"/>
          <p:cNvSpPr>
            <a:spLocks noGrp="1"/>
          </p:cNvSpPr>
          <p:nvPr>
            <p:ph type="sldNum" sz="quarter" idx="10"/>
          </p:nvPr>
        </p:nvSpPr>
        <p:spPr/>
        <p:txBody>
          <a:bodyPr/>
          <a:lstStyle/>
          <a:p>
            <a:fld id="{BC2FDFF9-5493-4F29-9EA9-E8EAB4AC6FA2}" type="slidenum">
              <a:rPr lang="en-GB" smtClean="0"/>
              <a:t>32</a:t>
            </a:fld>
            <a:endParaRPr lang="en-GB"/>
          </a:p>
        </p:txBody>
      </p:sp>
    </p:spTree>
    <p:extLst>
      <p:ext uri="{BB962C8B-B14F-4D97-AF65-F5344CB8AC3E}">
        <p14:creationId xmlns:p14="http://schemas.microsoft.com/office/powerpoint/2010/main" val="1513938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C8173B4-D3D7-47A4-840E-EED2328667FB}" type="datetimeFigureOut">
              <a:rPr lang="en-GB" smtClean="0"/>
              <a:t>16/09/2023</a:t>
            </a:fld>
            <a:endParaRPr lang="en-GB"/>
          </a:p>
        </p:txBody>
      </p:sp>
      <p:sp>
        <p:nvSpPr>
          <p:cNvPr id="5" name="Footer Placeholder 4"/>
          <p:cNvSpPr>
            <a:spLocks noGrp="1"/>
          </p:cNvSpPr>
          <p:nvPr>
            <p:ph type="ftr" sz="quarter" idx="11"/>
          </p:nvPr>
        </p:nvSpPr>
        <p:spPr>
          <a:xfrm>
            <a:off x="1921934" y="5054602"/>
            <a:ext cx="4064860" cy="279400"/>
          </a:xfrm>
        </p:spPr>
        <p:txBody>
          <a:bodyPr/>
          <a:lstStyle/>
          <a:p>
            <a:endParaRPr lang="en-GB"/>
          </a:p>
        </p:txBody>
      </p:sp>
      <p:sp>
        <p:nvSpPr>
          <p:cNvPr id="6" name="Slide Number Placeholder 5"/>
          <p:cNvSpPr>
            <a:spLocks noGrp="1"/>
          </p:cNvSpPr>
          <p:nvPr>
            <p:ph type="sldNum" sz="quarter" idx="12"/>
          </p:nvPr>
        </p:nvSpPr>
        <p:spPr>
          <a:xfrm>
            <a:off x="6817317" y="5054602"/>
            <a:ext cx="413483" cy="279400"/>
          </a:xfrm>
        </p:spPr>
        <p:txBody>
          <a:bodyPr/>
          <a:lstStyle/>
          <a:p>
            <a:fld id="{7E0F2037-BD2D-47CC-A7AE-7E0386F8A1DD}" type="slidenum">
              <a:rPr lang="en-GB" smtClean="0"/>
              <a:t>‹#›</a:t>
            </a:fld>
            <a:endParaRPr lang="en-GB"/>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734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8173B4-D3D7-47A4-840E-EED2328667FB}" type="datetimeFigureOut">
              <a:rPr lang="en-GB" smtClean="0"/>
              <a:t>16/09/2023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0F2037-BD2D-47CC-A7AE-7E0386F8A1DD}" type="slidenum">
              <a:rPr lang="en-GB" smtClean="0"/>
              <a:t>‹#›</a:t>
            </a:fld>
            <a:endParaRPr lang="en-GB"/>
          </a:p>
        </p:txBody>
      </p:sp>
    </p:spTree>
    <p:extLst>
      <p:ext uri="{BB962C8B-B14F-4D97-AF65-F5344CB8AC3E}">
        <p14:creationId xmlns:p14="http://schemas.microsoft.com/office/powerpoint/2010/main" val="124369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8173B4-D3D7-47A4-840E-EED2328667FB}" type="datetimeFigureOut">
              <a:rPr lang="en-GB" smtClean="0"/>
              <a:t>16/09/2023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F2037-BD2D-47CC-A7AE-7E0386F8A1DD}" type="slidenum">
              <a:rPr lang="en-GB" smtClean="0"/>
              <a:t>‹#›</a:t>
            </a:fld>
            <a:endParaRPr lang="en-GB"/>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555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8173B4-D3D7-47A4-840E-EED2328667FB}" type="datetimeFigureOut">
              <a:rPr lang="en-GB" smtClean="0"/>
              <a:t>16/09/2023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F2037-BD2D-47CC-A7AE-7E0386F8A1DD}" type="slidenum">
              <a:rPr lang="en-GB" smtClean="0"/>
              <a:t>‹#›</a:t>
            </a:fld>
            <a:endParaRPr lang="en-GB"/>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31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8173B4-D3D7-47A4-840E-EED2328667FB}" type="datetimeFigureOut">
              <a:rPr lang="en-GB" smtClean="0"/>
              <a:t>16/09/2023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F2037-BD2D-47CC-A7AE-7E0386F8A1DD}" type="slidenum">
              <a:rPr lang="en-GB" smtClean="0"/>
              <a:t>‹#›</a:t>
            </a:fld>
            <a:endParaRPr lang="en-GB"/>
          </a:p>
        </p:txBody>
      </p:sp>
    </p:spTree>
    <p:extLst>
      <p:ext uri="{BB962C8B-B14F-4D97-AF65-F5344CB8AC3E}">
        <p14:creationId xmlns:p14="http://schemas.microsoft.com/office/powerpoint/2010/main" val="3367396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8173B4-D3D7-47A4-840E-EED2328667FB}" type="datetimeFigureOut">
              <a:rPr lang="en-GB" smtClean="0"/>
              <a:t>16/09/2023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F2037-BD2D-47CC-A7AE-7E0386F8A1DD}" type="slidenum">
              <a:rPr lang="en-GB" smtClean="0"/>
              <a:t>‹#›</a:t>
            </a:fld>
            <a:endParaRPr lang="en-GB"/>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8825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8173B4-D3D7-47A4-840E-EED2328667FB}" type="datetimeFigureOut">
              <a:rPr lang="en-GB" smtClean="0"/>
              <a:t>16/09/2023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F2037-BD2D-47CC-A7AE-7E0386F8A1DD}" type="slidenum">
              <a:rPr lang="en-GB" smtClean="0"/>
              <a:t>‹#›</a:t>
            </a:fld>
            <a:endParaRPr lang="en-GB"/>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252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8173B4-D3D7-47A4-840E-EED2328667FB}" type="datetimeFigureOut">
              <a:rPr lang="en-GB" smtClean="0"/>
              <a:t>16/09/2023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F2037-BD2D-47CC-A7AE-7E0386F8A1DD}" type="slidenum">
              <a:rPr lang="en-GB" smtClean="0"/>
              <a:t>‹#›</a:t>
            </a:fld>
            <a:endParaRPr lang="en-GB"/>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532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8173B4-D3D7-47A4-840E-EED2328667FB}" type="datetimeFigureOut">
              <a:rPr lang="en-GB" smtClean="0"/>
              <a:t>16/09/2023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F2037-BD2D-47CC-A7AE-7E0386F8A1DD}" type="slidenum">
              <a:rPr lang="en-GB" smtClean="0"/>
              <a:t>‹#›</a:t>
            </a:fld>
            <a:endParaRPr lang="en-GB"/>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775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8173B4-D3D7-47A4-840E-EED2328667FB}" type="datetimeFigureOut">
              <a:rPr lang="en-GB" smtClean="0"/>
              <a:t>16/09/2023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F2037-BD2D-47CC-A7AE-7E0386F8A1DD}" type="slidenum">
              <a:rPr lang="en-GB" smtClean="0"/>
              <a:t>‹#›</a:t>
            </a:fld>
            <a:endParaRPr lang="en-GB"/>
          </a:p>
        </p:txBody>
      </p:sp>
    </p:spTree>
    <p:extLst>
      <p:ext uri="{BB962C8B-B14F-4D97-AF65-F5344CB8AC3E}">
        <p14:creationId xmlns:p14="http://schemas.microsoft.com/office/powerpoint/2010/main" val="177356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8173B4-D3D7-47A4-840E-EED2328667FB}" type="datetimeFigureOut">
              <a:rPr lang="en-GB" smtClean="0"/>
              <a:t>16/09/2023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F2037-BD2D-47CC-A7AE-7E0386F8A1DD}" type="slidenum">
              <a:rPr lang="en-GB" smtClean="0"/>
              <a:t>‹#›</a:t>
            </a:fld>
            <a:endParaRPr lang="en-GB"/>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328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8173B4-D3D7-47A4-840E-EED2328667FB}" type="datetimeFigureOut">
              <a:rPr lang="en-GB" smtClean="0"/>
              <a:t>16/09/2023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0F2037-BD2D-47CC-A7AE-7E0386F8A1DD}" type="slidenum">
              <a:rPr lang="en-GB" smtClean="0"/>
              <a:t>‹#›</a:t>
            </a:fld>
            <a:endParaRPr lang="en-GB"/>
          </a:p>
        </p:txBody>
      </p:sp>
    </p:spTree>
    <p:extLst>
      <p:ext uri="{BB962C8B-B14F-4D97-AF65-F5344CB8AC3E}">
        <p14:creationId xmlns:p14="http://schemas.microsoft.com/office/powerpoint/2010/main" val="54715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8173B4-D3D7-47A4-840E-EED2328667FB}" type="datetimeFigureOut">
              <a:rPr lang="en-GB" smtClean="0"/>
              <a:t>16/09/2023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0F2037-BD2D-47CC-A7AE-7E0386F8A1DD}" type="slidenum">
              <a:rPr lang="en-GB" smtClean="0"/>
              <a:t>‹#›</a:t>
            </a:fld>
            <a:endParaRPr lang="en-GB"/>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64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8173B4-D3D7-47A4-840E-EED2328667FB}" type="datetimeFigureOut">
              <a:rPr lang="en-GB" smtClean="0"/>
              <a:t>16/09/2023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0F2037-BD2D-47CC-A7AE-7E0386F8A1DD}" type="slidenum">
              <a:rPr lang="en-GB" smtClean="0"/>
              <a:t>‹#›</a:t>
            </a:fld>
            <a:endParaRPr lang="en-GB"/>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371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173B4-D3D7-47A4-840E-EED2328667FB}" type="datetimeFigureOut">
              <a:rPr lang="en-GB" smtClean="0"/>
              <a:t>16/09/2023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0F2037-BD2D-47CC-A7AE-7E0386F8A1DD}" type="slidenum">
              <a:rPr lang="en-GB" smtClean="0"/>
              <a:t>‹#›</a:t>
            </a:fld>
            <a:endParaRPr lang="en-GB"/>
          </a:p>
        </p:txBody>
      </p:sp>
    </p:spTree>
    <p:extLst>
      <p:ext uri="{BB962C8B-B14F-4D97-AF65-F5344CB8AC3E}">
        <p14:creationId xmlns:p14="http://schemas.microsoft.com/office/powerpoint/2010/main" val="1900546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8173B4-D3D7-47A4-840E-EED2328667FB}" type="datetimeFigureOut">
              <a:rPr lang="en-GB" smtClean="0"/>
              <a:t>16/09/2023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0F2037-BD2D-47CC-A7AE-7E0386F8A1DD}" type="slidenum">
              <a:rPr lang="en-GB" smtClean="0"/>
              <a:t>‹#›</a:t>
            </a:fld>
            <a:endParaRPr lang="en-GB"/>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41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8173B4-D3D7-47A4-840E-EED2328667FB}" type="datetimeFigureOut">
              <a:rPr lang="en-GB" smtClean="0"/>
              <a:t>16/09/2023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0F2037-BD2D-47CC-A7AE-7E0386F8A1DD}" type="slidenum">
              <a:rPr lang="en-GB" smtClean="0"/>
              <a:t>‹#›</a:t>
            </a:fld>
            <a:endParaRPr lang="en-GB"/>
          </a:p>
        </p:txBody>
      </p:sp>
    </p:spTree>
    <p:extLst>
      <p:ext uri="{BB962C8B-B14F-4D97-AF65-F5344CB8AC3E}">
        <p14:creationId xmlns:p14="http://schemas.microsoft.com/office/powerpoint/2010/main" val="36188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8173B4-D3D7-47A4-840E-EED2328667FB}" type="datetimeFigureOut">
              <a:rPr lang="en-GB" smtClean="0"/>
              <a:t>16/09/2023</a:t>
            </a:fld>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0F2037-BD2D-47CC-A7AE-7E0386F8A1DD}" type="slidenum">
              <a:rPr lang="en-GB" smtClean="0"/>
              <a:t>‹#›</a:t>
            </a:fld>
            <a:endParaRPr lang="en-GB"/>
          </a:p>
        </p:txBody>
      </p:sp>
    </p:spTree>
    <p:extLst>
      <p:ext uri="{BB962C8B-B14F-4D97-AF65-F5344CB8AC3E}">
        <p14:creationId xmlns:p14="http://schemas.microsoft.com/office/powerpoint/2010/main" val="379572353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15616" y="620688"/>
            <a:ext cx="7050901" cy="5544616"/>
          </a:xfrm>
          <a:prstGeom prst="rect">
            <a:avLst/>
          </a:prstGeom>
        </p:spPr>
      </p:pic>
    </p:spTree>
    <p:extLst>
      <p:ext uri="{BB962C8B-B14F-4D97-AF65-F5344CB8AC3E}">
        <p14:creationId xmlns:p14="http://schemas.microsoft.com/office/powerpoint/2010/main" val="1723917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704856" cy="5262979"/>
          </a:xfrm>
          <a:prstGeom prst="rect">
            <a:avLst/>
          </a:prstGeom>
        </p:spPr>
        <p:txBody>
          <a:bodyPr wrap="square">
            <a:spAutoFit/>
          </a:bodyPr>
          <a:lstStyle/>
          <a:p>
            <a:pPr algn="just"/>
            <a:r>
              <a:rPr lang="en-GB" sz="2400" b="1" dirty="0">
                <a:latin typeface="Times New Roman" panose="02020603050405020304" pitchFamily="18" charset="0"/>
                <a:cs typeface="Times New Roman" panose="02020603050405020304" pitchFamily="18" charset="0"/>
              </a:rPr>
              <a:t>MEASUREMENT OF DRUG CONCENTRATIONS</a:t>
            </a:r>
          </a:p>
          <a:p>
            <a:pPr algn="just"/>
            <a:r>
              <a:rPr lang="en-GB" sz="2400" dirty="0">
                <a:latin typeface="Times New Roman" panose="02020603050405020304" pitchFamily="18" charset="0"/>
                <a:cs typeface="Times New Roman" panose="02020603050405020304" pitchFamily="18" charset="0"/>
              </a:rPr>
              <a:t>Because drug concentrations are an important element in determining individual or population pharmacokinetics, </a:t>
            </a:r>
            <a:r>
              <a:rPr lang="en-GB" sz="2400" b="1" u="sng" dirty="0">
                <a:latin typeface="Times New Roman" panose="02020603050405020304" pitchFamily="18" charset="0"/>
                <a:cs typeface="Times New Roman" panose="02020603050405020304" pitchFamily="18" charset="0"/>
              </a:rPr>
              <a:t>drug concentrations are measured in biologic samples, such as milk, saliva, plasma, and urine</a:t>
            </a:r>
            <a:r>
              <a:rPr lang="en-GB" sz="2400" dirty="0">
                <a:latin typeface="Times New Roman" panose="02020603050405020304" pitchFamily="18" charset="0"/>
                <a:cs typeface="Times New Roman" panose="02020603050405020304" pitchFamily="18" charset="0"/>
              </a:rPr>
              <a:t>. Sensitive, accurate, and precise analytical methods are available for the direct measurement of drugs in biologic matrices.</a:t>
            </a:r>
          </a:p>
          <a:p>
            <a:pPr algn="just"/>
            <a:r>
              <a:rPr lang="en-GB" sz="2400" dirty="0">
                <a:latin typeface="Times New Roman" panose="02020603050405020304" pitchFamily="18" charset="0"/>
                <a:cs typeface="Times New Roman" panose="02020603050405020304" pitchFamily="18" charset="0"/>
              </a:rPr>
              <a:t>Such measurements are generally validated so that accurate information is generated for pharmacokinetic and clinical monitoring. In general, </a:t>
            </a:r>
            <a:r>
              <a:rPr lang="en-GB" sz="2400" b="1" dirty="0">
                <a:latin typeface="Times New Roman" panose="02020603050405020304" pitchFamily="18" charset="0"/>
                <a:cs typeface="Times New Roman" panose="02020603050405020304" pitchFamily="18" charset="0"/>
              </a:rPr>
              <a:t>chromatographic methods are most frequently employed for drug concentration measurement, because chromatography separates the drug from other related materials that may cause assay interference.</a:t>
            </a:r>
          </a:p>
        </p:txBody>
      </p:sp>
    </p:spTree>
    <p:extLst>
      <p:ext uri="{BB962C8B-B14F-4D97-AF65-F5344CB8AC3E}">
        <p14:creationId xmlns:p14="http://schemas.microsoft.com/office/powerpoint/2010/main" val="193061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Types of Chromatography (Definition, Principle, Steps, U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572500"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624" y="5373216"/>
            <a:ext cx="4896544" cy="646331"/>
          </a:xfrm>
          <a:prstGeom prst="rect">
            <a:avLst/>
          </a:prstGeom>
          <a:noFill/>
        </p:spPr>
        <p:txBody>
          <a:bodyPr wrap="square" rtlCol="0">
            <a:spAutoFit/>
          </a:bodyPr>
          <a:lstStyle/>
          <a:p>
            <a:r>
              <a:rPr lang="en-GB" dirty="0"/>
              <a:t>https://microbenotes.com/types-of-chromatography/</a:t>
            </a:r>
          </a:p>
        </p:txBody>
      </p:sp>
    </p:spTree>
    <p:extLst>
      <p:ext uri="{BB962C8B-B14F-4D97-AF65-F5344CB8AC3E}">
        <p14:creationId xmlns:p14="http://schemas.microsoft.com/office/powerpoint/2010/main" val="694646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39D0E4-A2F6-4690-B35F-2F0EE04E083A}"/>
              </a:ext>
            </a:extLst>
          </p:cNvPr>
          <p:cNvPicPr>
            <a:picLocks noChangeAspect="1"/>
          </p:cNvPicPr>
          <p:nvPr/>
        </p:nvPicPr>
        <p:blipFill>
          <a:blip r:embed="rId2"/>
          <a:stretch>
            <a:fillRect/>
          </a:stretch>
        </p:blipFill>
        <p:spPr>
          <a:xfrm>
            <a:off x="755576" y="457200"/>
            <a:ext cx="7704856" cy="5852120"/>
          </a:xfrm>
          <a:prstGeom prst="rect">
            <a:avLst/>
          </a:prstGeom>
        </p:spPr>
      </p:pic>
      <p:sp>
        <p:nvSpPr>
          <p:cNvPr id="3" name="Rectangle 2">
            <a:extLst>
              <a:ext uri="{FF2B5EF4-FFF2-40B4-BE49-F238E27FC236}">
                <a16:creationId xmlns:a16="http://schemas.microsoft.com/office/drawing/2014/main" id="{F0DC3887-BE49-4A68-BB77-AAE9187266CC}"/>
              </a:ext>
            </a:extLst>
          </p:cNvPr>
          <p:cNvSpPr/>
          <p:nvPr/>
        </p:nvSpPr>
        <p:spPr>
          <a:xfrm>
            <a:off x="1907704" y="764704"/>
            <a:ext cx="5472608" cy="9361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E028697A-9F84-4843-8DB8-F0785B870821}"/>
              </a:ext>
            </a:extLst>
          </p:cNvPr>
          <p:cNvSpPr/>
          <p:nvPr/>
        </p:nvSpPr>
        <p:spPr>
          <a:xfrm>
            <a:off x="6660232" y="5949280"/>
            <a:ext cx="1440160"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37734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64704"/>
            <a:ext cx="7704856" cy="5632311"/>
          </a:xfrm>
          <a:prstGeom prst="rect">
            <a:avLst/>
          </a:prstGeom>
        </p:spPr>
        <p:txBody>
          <a:bodyPr wrap="square">
            <a:spAutoFit/>
          </a:bodyPr>
          <a:lstStyle/>
          <a:p>
            <a:pPr algn="just"/>
            <a:r>
              <a:rPr lang="en-GB" sz="2400" b="1" dirty="0">
                <a:latin typeface="Times New Roman" panose="02020603050405020304" pitchFamily="18" charset="0"/>
                <a:cs typeface="Times New Roman" panose="02020603050405020304" pitchFamily="18" charset="0"/>
              </a:rPr>
              <a:t>Sampling of Biologic Specimens</a:t>
            </a:r>
          </a:p>
          <a:p>
            <a:pPr algn="just"/>
            <a:r>
              <a:rPr lang="en-GB" sz="2400" dirty="0">
                <a:latin typeface="Times New Roman" panose="02020603050405020304" pitchFamily="18" charset="0"/>
                <a:cs typeface="Times New Roman" panose="02020603050405020304" pitchFamily="18" charset="0"/>
              </a:rPr>
              <a:t>Only a few biologic specimens may be obtained safely from the patient to gain information as to the drug concentration in the body. </a:t>
            </a:r>
            <a:r>
              <a:rPr lang="en-GB" sz="2400" i="1" u="sng" dirty="0">
                <a:latin typeface="Times New Roman" panose="02020603050405020304" pitchFamily="18" charset="0"/>
                <a:cs typeface="Times New Roman" panose="02020603050405020304" pitchFamily="18" charset="0"/>
              </a:rPr>
              <a:t>Invasive methods</a:t>
            </a:r>
            <a:r>
              <a:rPr lang="en-GB" sz="2400" i="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include sampling blood, spinal fluid, synovial fluid, tissue biopsy, or any biologic material that requires parenteral or surgical intervention in the patient. In contrast</a:t>
            </a:r>
            <a:r>
              <a:rPr lang="en-GB" sz="2400" u="sng" dirty="0">
                <a:latin typeface="Times New Roman" panose="02020603050405020304" pitchFamily="18" charset="0"/>
                <a:cs typeface="Times New Roman" panose="02020603050405020304" pitchFamily="18" charset="0"/>
              </a:rPr>
              <a:t>, </a:t>
            </a:r>
            <a:r>
              <a:rPr lang="en-GB" sz="2400" i="1" u="sng" dirty="0" err="1">
                <a:latin typeface="Times New Roman" panose="02020603050405020304" pitchFamily="18" charset="0"/>
                <a:cs typeface="Times New Roman" panose="02020603050405020304" pitchFamily="18" charset="0"/>
              </a:rPr>
              <a:t>noninvasive</a:t>
            </a:r>
            <a:r>
              <a:rPr lang="en-GB" sz="2400" i="1" u="sng" dirty="0">
                <a:latin typeface="Times New Roman" panose="02020603050405020304" pitchFamily="18" charset="0"/>
                <a:cs typeface="Times New Roman" panose="02020603050405020304" pitchFamily="18" charset="0"/>
              </a:rPr>
              <a:t> methods </a:t>
            </a:r>
            <a:r>
              <a:rPr lang="en-GB" sz="2400" dirty="0">
                <a:latin typeface="Times New Roman" panose="02020603050405020304" pitchFamily="18" charset="0"/>
                <a:cs typeface="Times New Roman" panose="02020603050405020304" pitchFamily="18" charset="0"/>
              </a:rPr>
              <a:t>include sampling of urine, saliva, </a:t>
            </a:r>
            <a:r>
              <a:rPr lang="en-GB" sz="2400" dirty="0" err="1">
                <a:latin typeface="Times New Roman" panose="02020603050405020304" pitchFamily="18" charset="0"/>
                <a:cs typeface="Times New Roman" panose="02020603050405020304" pitchFamily="18" charset="0"/>
              </a:rPr>
              <a:t>feces</a:t>
            </a:r>
            <a:r>
              <a:rPr lang="en-GB" sz="2400" dirty="0">
                <a:latin typeface="Times New Roman" panose="02020603050405020304" pitchFamily="18" charset="0"/>
                <a:cs typeface="Times New Roman" panose="02020603050405020304" pitchFamily="18" charset="0"/>
              </a:rPr>
              <a:t>, expired air, or any biologic material that can be obtained without parenteral or surgical intervention. The measurement of drug and metabolite concentration in each of these biologic materials yields important information, such as the amount of drug retained in, or transported into, that region of the tissue or fluid, the likely pharmacologic or </a:t>
            </a:r>
            <a:r>
              <a:rPr lang="en-GB" sz="2400" dirty="0" err="1">
                <a:latin typeface="Times New Roman" panose="02020603050405020304" pitchFamily="18" charset="0"/>
                <a:cs typeface="Times New Roman" panose="02020603050405020304" pitchFamily="18" charset="0"/>
              </a:rPr>
              <a:t>toxicologic</a:t>
            </a:r>
            <a:r>
              <a:rPr lang="en-GB" sz="2400" dirty="0">
                <a:latin typeface="Times New Roman" panose="02020603050405020304" pitchFamily="18" charset="0"/>
                <a:cs typeface="Times New Roman" panose="02020603050405020304" pitchFamily="18" charset="0"/>
              </a:rPr>
              <a:t> outcome of drug dosing, and drug metabolite formation or transport.</a:t>
            </a:r>
          </a:p>
        </p:txBody>
      </p:sp>
    </p:spTree>
    <p:extLst>
      <p:ext uri="{BB962C8B-B14F-4D97-AF65-F5344CB8AC3E}">
        <p14:creationId xmlns:p14="http://schemas.microsoft.com/office/powerpoint/2010/main" val="272042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7704856" cy="5262979"/>
          </a:xfrm>
          <a:prstGeom prst="rect">
            <a:avLst/>
          </a:prstGeom>
        </p:spPr>
        <p:txBody>
          <a:bodyPr wrap="square">
            <a:spAutoFit/>
          </a:bodyPr>
          <a:lstStyle/>
          <a:p>
            <a:pPr algn="just"/>
            <a:r>
              <a:rPr lang="en-GB" sz="2400" b="1" dirty="0">
                <a:latin typeface="Times New Roman" panose="02020603050405020304" pitchFamily="18" charset="0"/>
                <a:cs typeface="Times New Roman" panose="02020603050405020304" pitchFamily="18" charset="0"/>
              </a:rPr>
              <a:t>Plasma Level Time Curve</a:t>
            </a:r>
          </a:p>
          <a:p>
            <a:pPr algn="just"/>
            <a:r>
              <a:rPr lang="en-GB" sz="2400" dirty="0">
                <a:latin typeface="Times New Roman" panose="02020603050405020304" pitchFamily="18" charset="0"/>
                <a:cs typeface="Times New Roman" panose="02020603050405020304" pitchFamily="18" charset="0"/>
              </a:rPr>
              <a:t>The plasma level time curve is generated by obtaining the drug concentration in plasma samples taken at various time intervals after a drug product is administered. The concentration of drug in each plasma sample is plotted on rectangular-coordinate graph paper against the corresponding time at which the plasma sample was removed. As the  drug reaches the general (systemic) circulation, plasma drug concentrations will rise up to a maximum. Usually, absorption of a drug is more rapid than elimination. As the drug is being absorbed into the systemic circulation, the drug is distributed to all the tissues in the body and is also </a:t>
            </a:r>
            <a:r>
              <a:rPr lang="en-GB" sz="2400" i="1" dirty="0">
                <a:latin typeface="Times New Roman" panose="02020603050405020304" pitchFamily="18" charset="0"/>
                <a:cs typeface="Times New Roman" panose="02020603050405020304" pitchFamily="18" charset="0"/>
              </a:rPr>
              <a:t>simultaneously </a:t>
            </a:r>
            <a:r>
              <a:rPr lang="en-GB" sz="2400" dirty="0">
                <a:latin typeface="Times New Roman" panose="02020603050405020304" pitchFamily="18" charset="0"/>
                <a:cs typeface="Times New Roman" panose="02020603050405020304" pitchFamily="18" charset="0"/>
              </a:rPr>
              <a:t>being eliminated. </a:t>
            </a:r>
          </a:p>
          <a:p>
            <a:pPr lvl="1" algn="just"/>
            <a:endParaRPr lang="en-GB" sz="2400" b="1" dirty="0"/>
          </a:p>
        </p:txBody>
      </p:sp>
    </p:spTree>
    <p:extLst>
      <p:ext uri="{BB962C8B-B14F-4D97-AF65-F5344CB8AC3E}">
        <p14:creationId xmlns:p14="http://schemas.microsoft.com/office/powerpoint/2010/main" val="3341855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92696"/>
            <a:ext cx="7632848" cy="5262979"/>
          </a:xfrm>
          <a:prstGeom prst="rect">
            <a:avLst/>
          </a:prstGeom>
        </p:spPr>
        <p:txBody>
          <a:bodyPr wrap="square">
            <a:spAutoFit/>
          </a:bodyPr>
          <a:lstStyle/>
          <a:p>
            <a:pPr algn="just"/>
            <a:r>
              <a:rPr lang="en-GB" sz="2400" b="1" u="sng" dirty="0">
                <a:latin typeface="Times New Roman" panose="02020603050405020304" pitchFamily="18" charset="0"/>
                <a:cs typeface="Times New Roman" panose="02020603050405020304" pitchFamily="18" charset="0"/>
              </a:rPr>
              <a:t>MEC and MTC </a:t>
            </a:r>
            <a:r>
              <a:rPr lang="en-GB" sz="2400" dirty="0">
                <a:latin typeface="Times New Roman" panose="02020603050405020304" pitchFamily="18" charset="0"/>
                <a:cs typeface="Times New Roman" panose="02020603050405020304" pitchFamily="18" charset="0"/>
              </a:rPr>
              <a:t>represent the </a:t>
            </a:r>
            <a:r>
              <a:rPr lang="en-GB" sz="2400" i="1" dirty="0">
                <a:latin typeface="Times New Roman" panose="02020603050405020304" pitchFamily="18" charset="0"/>
                <a:cs typeface="Times New Roman" panose="02020603050405020304" pitchFamily="18" charset="0"/>
              </a:rPr>
              <a:t>minimum effective concentration </a:t>
            </a:r>
            <a:r>
              <a:rPr lang="en-GB" sz="2400" dirty="0">
                <a:latin typeface="Times New Roman" panose="02020603050405020304" pitchFamily="18" charset="0"/>
                <a:cs typeface="Times New Roman" panose="02020603050405020304" pitchFamily="18" charset="0"/>
              </a:rPr>
              <a:t>and </a:t>
            </a:r>
            <a:r>
              <a:rPr lang="en-GB" sz="2400" i="1" dirty="0">
                <a:latin typeface="Times New Roman" panose="02020603050405020304" pitchFamily="18" charset="0"/>
                <a:cs typeface="Times New Roman" panose="02020603050405020304" pitchFamily="18" charset="0"/>
              </a:rPr>
              <a:t>minimum toxic concentration </a:t>
            </a:r>
            <a:r>
              <a:rPr lang="en-GB" sz="2400" dirty="0">
                <a:latin typeface="Times New Roman" panose="02020603050405020304" pitchFamily="18" charset="0"/>
                <a:cs typeface="Times New Roman" panose="02020603050405020304" pitchFamily="18" charset="0"/>
              </a:rPr>
              <a:t>of drug, respectively.</a:t>
            </a:r>
          </a:p>
          <a:p>
            <a:pPr algn="just"/>
            <a:r>
              <a:rPr lang="en-GB" sz="2400" dirty="0">
                <a:latin typeface="Times New Roman" panose="02020603050405020304" pitchFamily="18" charset="0"/>
                <a:cs typeface="Times New Roman" panose="02020603050405020304" pitchFamily="18" charset="0"/>
              </a:rPr>
              <a:t> For some drugs, such as those acting on the autonomic nervous system, it is useful to know the concentration of drug that will just barely produce a pharmacologic effect (</a:t>
            </a:r>
            <a:r>
              <a:rPr lang="en-GB" sz="2400" dirty="0" err="1">
                <a:latin typeface="Times New Roman" panose="02020603050405020304" pitchFamily="18" charset="0"/>
                <a:cs typeface="Times New Roman" panose="02020603050405020304" pitchFamily="18" charset="0"/>
              </a:rPr>
              <a:t>ie</a:t>
            </a:r>
            <a:r>
              <a:rPr lang="en-GB" sz="2400" dirty="0">
                <a:latin typeface="Times New Roman" panose="02020603050405020304" pitchFamily="18" charset="0"/>
                <a:cs typeface="Times New Roman" panose="02020603050405020304" pitchFamily="18" charset="0"/>
              </a:rPr>
              <a:t>, MEC). </a:t>
            </a:r>
            <a:r>
              <a:rPr lang="en-GB" sz="2400" b="1" u="sng" dirty="0">
                <a:latin typeface="Times New Roman" panose="02020603050405020304" pitchFamily="18" charset="0"/>
                <a:cs typeface="Times New Roman" panose="02020603050405020304" pitchFamily="18" charset="0"/>
              </a:rPr>
              <a:t>Assuming the drug concentration in the plasma is in equilibrium with the tissues, the </a:t>
            </a:r>
            <a:r>
              <a:rPr lang="en-GB" sz="2400" b="1" u="sng" dirty="0">
                <a:highlight>
                  <a:srgbClr val="FFFF00"/>
                </a:highlight>
                <a:latin typeface="Times New Roman" panose="02020603050405020304" pitchFamily="18" charset="0"/>
                <a:cs typeface="Times New Roman" panose="02020603050405020304" pitchFamily="18" charset="0"/>
              </a:rPr>
              <a:t>MEC</a:t>
            </a:r>
            <a:r>
              <a:rPr lang="en-GB" sz="2400" b="1" u="sng" dirty="0">
                <a:latin typeface="Times New Roman" panose="02020603050405020304" pitchFamily="18" charset="0"/>
                <a:cs typeface="Times New Roman" panose="02020603050405020304" pitchFamily="18" charset="0"/>
              </a:rPr>
              <a:t> reflects the minimum concentration of drug needed at the receptors to produce the desired pharmacologic effect</a:t>
            </a:r>
            <a:r>
              <a:rPr lang="en-GB" sz="2400" dirty="0">
                <a:latin typeface="Times New Roman" panose="02020603050405020304" pitchFamily="18" charset="0"/>
                <a:cs typeface="Times New Roman" panose="02020603050405020304" pitchFamily="18" charset="0"/>
              </a:rPr>
              <a:t>. </a:t>
            </a:r>
          </a:p>
          <a:p>
            <a:pPr algn="just"/>
            <a:r>
              <a:rPr lang="en-GB" sz="2400" b="1" u="sng" dirty="0">
                <a:latin typeface="Times New Roman" panose="02020603050405020304" pitchFamily="18" charset="0"/>
                <a:cs typeface="Times New Roman" panose="02020603050405020304" pitchFamily="18" charset="0"/>
              </a:rPr>
              <a:t>Similarly, the </a:t>
            </a:r>
            <a:r>
              <a:rPr lang="en-GB" sz="2400" b="1" u="sng" dirty="0">
                <a:highlight>
                  <a:srgbClr val="FFFF00"/>
                </a:highlight>
                <a:latin typeface="Times New Roman" panose="02020603050405020304" pitchFamily="18" charset="0"/>
                <a:cs typeface="Times New Roman" panose="02020603050405020304" pitchFamily="18" charset="0"/>
              </a:rPr>
              <a:t>MTC</a:t>
            </a:r>
            <a:r>
              <a:rPr lang="en-GB" sz="2400" b="1" u="sng" dirty="0">
                <a:latin typeface="Times New Roman" panose="02020603050405020304" pitchFamily="18" charset="0"/>
                <a:cs typeface="Times New Roman" panose="02020603050405020304" pitchFamily="18" charset="0"/>
              </a:rPr>
              <a:t> represents the drug concentration needed to just barely produce a toxic effect</a:t>
            </a:r>
            <a:r>
              <a:rPr lang="en-GB" sz="2400" dirty="0">
                <a:latin typeface="Times New Roman" panose="02020603050405020304" pitchFamily="18" charset="0"/>
                <a:cs typeface="Times New Roman" panose="02020603050405020304" pitchFamily="18" charset="0"/>
              </a:rPr>
              <a:t>. </a:t>
            </a:r>
          </a:p>
          <a:p>
            <a:pPr algn="just"/>
            <a:r>
              <a:rPr lang="en-GB" sz="2400" b="1" u="sng" dirty="0">
                <a:latin typeface="Times New Roman" panose="02020603050405020304" pitchFamily="18" charset="0"/>
                <a:cs typeface="Times New Roman" panose="02020603050405020304" pitchFamily="18" charset="0"/>
              </a:rPr>
              <a:t>The </a:t>
            </a:r>
            <a:r>
              <a:rPr lang="en-GB" sz="2400" b="1" i="1" u="sng" dirty="0">
                <a:latin typeface="Times New Roman" panose="02020603050405020304" pitchFamily="18" charset="0"/>
                <a:cs typeface="Times New Roman" panose="02020603050405020304" pitchFamily="18" charset="0"/>
              </a:rPr>
              <a:t>onset time </a:t>
            </a:r>
            <a:r>
              <a:rPr lang="en-GB" sz="2400" b="1" u="sng" dirty="0">
                <a:latin typeface="Times New Roman" panose="02020603050405020304" pitchFamily="18" charset="0"/>
                <a:cs typeface="Times New Roman" panose="02020603050405020304" pitchFamily="18" charset="0"/>
              </a:rPr>
              <a:t>corresponds to the time required for the drug to reach the MEC. </a:t>
            </a:r>
          </a:p>
        </p:txBody>
      </p:sp>
    </p:spTree>
    <p:extLst>
      <p:ext uri="{BB962C8B-B14F-4D97-AF65-F5344CB8AC3E}">
        <p14:creationId xmlns:p14="http://schemas.microsoft.com/office/powerpoint/2010/main" val="1501889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E0573C-43C8-4263-B823-220D623772C8}"/>
              </a:ext>
            </a:extLst>
          </p:cNvPr>
          <p:cNvSpPr txBox="1"/>
          <p:nvPr/>
        </p:nvSpPr>
        <p:spPr>
          <a:xfrm>
            <a:off x="791580" y="1124744"/>
            <a:ext cx="7812868" cy="2677656"/>
          </a:xfrm>
          <a:prstGeom prst="rect">
            <a:avLst/>
          </a:prstGeom>
          <a:noFill/>
        </p:spPr>
        <p:txBody>
          <a:bodyPr wrap="square">
            <a:spAutoFit/>
          </a:bodyPr>
          <a:lstStyle/>
          <a:p>
            <a:r>
              <a:rPr lang="en-GB" sz="2400" dirty="0">
                <a:latin typeface="Times New Roman" panose="02020603050405020304" pitchFamily="18" charset="0"/>
                <a:cs typeface="Times New Roman" panose="02020603050405020304" pitchFamily="18" charset="0"/>
              </a:rPr>
              <a:t>The intensity of the pharmacologic effect is proportional to the number of drug receptors occupied, which is reflected in the observation that higher plasma drug concentrations produce a greater pharmacologic response, up to a maximum. </a:t>
            </a:r>
          </a:p>
          <a:p>
            <a:r>
              <a:rPr lang="en-GB" sz="2400" dirty="0">
                <a:latin typeface="Times New Roman" panose="02020603050405020304" pitchFamily="18" charset="0"/>
                <a:cs typeface="Times New Roman" panose="02020603050405020304" pitchFamily="18" charset="0"/>
              </a:rPr>
              <a:t>The duration of drug action is the difference between the onset time and the time for the drug to decline back to the MEC.</a:t>
            </a:r>
          </a:p>
        </p:txBody>
      </p:sp>
    </p:spTree>
    <p:extLst>
      <p:ext uri="{BB962C8B-B14F-4D97-AF65-F5344CB8AC3E}">
        <p14:creationId xmlns:p14="http://schemas.microsoft.com/office/powerpoint/2010/main" val="48302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620689"/>
            <a:ext cx="597666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719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1"/>
            <a:ext cx="7848872" cy="3170099"/>
          </a:xfrm>
          <a:prstGeom prst="rect">
            <a:avLst/>
          </a:prstGeom>
        </p:spPr>
        <p:txBody>
          <a:bodyPr wrap="square">
            <a:spAutoFit/>
          </a:bodyPr>
          <a:lstStyle/>
          <a:p>
            <a:r>
              <a:rPr lang="en-GB" sz="2000" b="1" dirty="0">
                <a:latin typeface="Times New Roman" panose="02020603050405020304" pitchFamily="18" charset="0"/>
                <a:cs typeface="Times New Roman" panose="02020603050405020304" pitchFamily="18" charset="0"/>
              </a:rPr>
              <a:t>The </a:t>
            </a:r>
            <a:r>
              <a:rPr lang="en-GB" sz="2000" b="1" dirty="0" err="1">
                <a:latin typeface="Times New Roman" panose="02020603050405020304" pitchFamily="18" charset="0"/>
                <a:cs typeface="Times New Roman" panose="02020603050405020304" pitchFamily="18" charset="0"/>
              </a:rPr>
              <a:t>pharmacokineticist</a:t>
            </a:r>
            <a:r>
              <a:rPr lang="en-GB" sz="2000" b="1" dirty="0">
                <a:latin typeface="Times New Roman" panose="02020603050405020304" pitchFamily="18" charset="0"/>
                <a:cs typeface="Times New Roman" panose="02020603050405020304" pitchFamily="18" charset="0"/>
              </a:rPr>
              <a:t> can also describe the plasma level time curve in terms of such pharmacokinetic terms as </a:t>
            </a:r>
            <a:r>
              <a:rPr lang="en-GB" sz="2000" b="1" i="1" u="sng" dirty="0">
                <a:latin typeface="Times New Roman" panose="02020603050405020304" pitchFamily="18" charset="0"/>
                <a:cs typeface="Times New Roman" panose="02020603050405020304" pitchFamily="18" charset="0"/>
              </a:rPr>
              <a:t>peak plasma level</a:t>
            </a:r>
            <a:r>
              <a:rPr lang="en-GB" sz="2000" b="1" i="1" dirty="0">
                <a:latin typeface="Times New Roman" panose="02020603050405020304" pitchFamily="18" charset="0"/>
                <a:cs typeface="Times New Roman" panose="02020603050405020304" pitchFamily="18" charset="0"/>
              </a:rPr>
              <a:t>, </a:t>
            </a:r>
            <a:r>
              <a:rPr lang="en-GB" sz="2000" b="1" i="1" u="sng" dirty="0">
                <a:latin typeface="Times New Roman" panose="02020603050405020304" pitchFamily="18" charset="0"/>
                <a:cs typeface="Times New Roman" panose="02020603050405020304" pitchFamily="18" charset="0"/>
              </a:rPr>
              <a:t>time for peak plasma level </a:t>
            </a:r>
            <a:r>
              <a:rPr lang="en-GB" sz="2000" b="1" dirty="0">
                <a:latin typeface="Times New Roman" panose="02020603050405020304" pitchFamily="18" charset="0"/>
                <a:cs typeface="Times New Roman" panose="02020603050405020304" pitchFamily="18" charset="0"/>
              </a:rPr>
              <a:t>, and </a:t>
            </a:r>
            <a:r>
              <a:rPr lang="en-GB" sz="2000" b="1" i="1" u="sng" dirty="0">
                <a:latin typeface="Times New Roman" panose="02020603050405020304" pitchFamily="18" charset="0"/>
                <a:cs typeface="Times New Roman" panose="02020603050405020304" pitchFamily="18" charset="0"/>
              </a:rPr>
              <a:t>area under the curve </a:t>
            </a:r>
            <a:r>
              <a:rPr lang="en-GB" sz="2000" b="1" u="sng" dirty="0">
                <a:latin typeface="Times New Roman" panose="02020603050405020304" pitchFamily="18" charset="0"/>
                <a:cs typeface="Times New Roman" panose="02020603050405020304" pitchFamily="18" charset="0"/>
              </a:rPr>
              <a:t>, or AUC.</a:t>
            </a:r>
          </a:p>
          <a:p>
            <a:r>
              <a:rPr lang="en-GB" sz="2000" b="1" u="sng" dirty="0">
                <a:latin typeface="Times New Roman" panose="02020603050405020304" pitchFamily="18" charset="0"/>
                <a:cs typeface="Times New Roman" panose="02020603050405020304" pitchFamily="18" charset="0"/>
              </a:rPr>
              <a:t>The time of peak plasma level is the time of maximum drug concentration in the plasma and is a rough marker of average rate of drug absorption</a:t>
            </a:r>
            <a:r>
              <a:rPr lang="en-GB" sz="2000" dirty="0">
                <a:latin typeface="Times New Roman" panose="02020603050405020304" pitchFamily="18" charset="0"/>
                <a:cs typeface="Times New Roman" panose="02020603050405020304" pitchFamily="18" charset="0"/>
              </a:rPr>
              <a:t>.</a:t>
            </a:r>
          </a:p>
          <a:p>
            <a:r>
              <a:rPr lang="en-GB" sz="2000" dirty="0">
                <a:latin typeface="Times New Roman" panose="02020603050405020304" pitchFamily="18" charset="0"/>
                <a:cs typeface="Times New Roman" panose="02020603050405020304" pitchFamily="18" charset="0"/>
              </a:rPr>
              <a:t> The peak plasma level or maximum drug concentration is related </a:t>
            </a:r>
            <a:r>
              <a:rPr lang="en-GB" sz="2000" b="1" dirty="0">
                <a:solidFill>
                  <a:srgbClr val="FF0000"/>
                </a:solidFill>
                <a:latin typeface="Times New Roman" panose="02020603050405020304" pitchFamily="18" charset="0"/>
                <a:cs typeface="Times New Roman" panose="02020603050405020304" pitchFamily="18" charset="0"/>
              </a:rPr>
              <a:t>to the dose</a:t>
            </a:r>
            <a:r>
              <a:rPr lang="en-GB" sz="2000" dirty="0">
                <a:latin typeface="Times New Roman" panose="02020603050405020304" pitchFamily="18" charset="0"/>
                <a:cs typeface="Times New Roman" panose="02020603050405020304" pitchFamily="18" charset="0"/>
              </a:rPr>
              <a:t>, </a:t>
            </a:r>
            <a:r>
              <a:rPr lang="en-GB" sz="2000" b="1" dirty="0">
                <a:solidFill>
                  <a:schemeClr val="accent1">
                    <a:lumMod val="75000"/>
                  </a:schemeClr>
                </a:solidFill>
                <a:latin typeface="Times New Roman" panose="02020603050405020304" pitchFamily="18" charset="0"/>
                <a:cs typeface="Times New Roman" panose="02020603050405020304" pitchFamily="18" charset="0"/>
              </a:rPr>
              <a:t>the rate constant for absorption</a:t>
            </a:r>
            <a:r>
              <a:rPr lang="en-GB" sz="2000" dirty="0">
                <a:latin typeface="Times New Roman" panose="02020603050405020304" pitchFamily="18" charset="0"/>
                <a:cs typeface="Times New Roman" panose="02020603050405020304" pitchFamily="18" charset="0"/>
              </a:rPr>
              <a:t>, and </a:t>
            </a:r>
            <a:r>
              <a:rPr lang="en-GB" sz="2000" b="1" dirty="0">
                <a:solidFill>
                  <a:schemeClr val="accent2">
                    <a:lumMod val="75000"/>
                  </a:schemeClr>
                </a:solidFill>
                <a:latin typeface="Times New Roman" panose="02020603050405020304" pitchFamily="18" charset="0"/>
                <a:cs typeface="Times New Roman" panose="02020603050405020304" pitchFamily="18" charset="0"/>
              </a:rPr>
              <a:t>the elimination constant of the drug</a:t>
            </a:r>
            <a:r>
              <a:rPr lang="en-GB" sz="2000" dirty="0">
                <a:latin typeface="Times New Roman" panose="02020603050405020304" pitchFamily="18" charset="0"/>
                <a:cs typeface="Times New Roman" panose="02020603050405020304" pitchFamily="18" charset="0"/>
              </a:rPr>
              <a:t>. </a:t>
            </a:r>
            <a:r>
              <a:rPr lang="en-GB" sz="2000" b="1" dirty="0">
                <a:solidFill>
                  <a:schemeClr val="tx2">
                    <a:lumMod val="60000"/>
                    <a:lumOff val="40000"/>
                  </a:schemeClr>
                </a:solidFill>
                <a:latin typeface="Times New Roman" panose="02020603050405020304" pitchFamily="18" charset="0"/>
                <a:cs typeface="Times New Roman" panose="02020603050405020304" pitchFamily="18" charset="0"/>
              </a:rPr>
              <a:t>The AUC is related to the amount of drug absorbed systemically.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60" y="3718779"/>
            <a:ext cx="6120680" cy="259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010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704856" cy="5478423"/>
          </a:xfrm>
          <a:prstGeom prst="rect">
            <a:avLst/>
          </a:prstGeom>
        </p:spPr>
        <p:txBody>
          <a:bodyPr wrap="square">
            <a:spAutoFit/>
          </a:bodyPr>
          <a:lstStyle/>
          <a:p>
            <a:pPr algn="just"/>
            <a:r>
              <a:rPr lang="en-GB" sz="2000" b="1" dirty="0">
                <a:latin typeface="Times New Roman" panose="02020603050405020304" pitchFamily="18" charset="0"/>
                <a:cs typeface="Times New Roman" panose="02020603050405020304" pitchFamily="18" charset="0"/>
              </a:rPr>
              <a:t>Drug Concentrations in Tissues</a:t>
            </a:r>
          </a:p>
          <a:p>
            <a:pPr algn="just"/>
            <a:r>
              <a:rPr lang="en-GB" sz="2200" dirty="0">
                <a:latin typeface="Times New Roman" panose="02020603050405020304" pitchFamily="18" charset="0"/>
                <a:cs typeface="Times New Roman" panose="02020603050405020304" pitchFamily="18" charset="0"/>
              </a:rPr>
              <a:t>Tissue biopsies are occasionally removed for diagnostic purposes, such as the verification of a malignancy. Usually, only a small sample of tissue is removed, making drug concentration measurement difficult.</a:t>
            </a:r>
          </a:p>
          <a:p>
            <a:pPr algn="just"/>
            <a:r>
              <a:rPr lang="en-GB" sz="2200" u="sng" dirty="0">
                <a:latin typeface="Times New Roman" panose="02020603050405020304" pitchFamily="18" charset="0"/>
                <a:cs typeface="Times New Roman" panose="02020603050405020304" pitchFamily="18" charset="0"/>
              </a:rPr>
              <a:t>  Drug concentrations in tissue biopsies may not reflect drug concentration in other tissues nor the drug concentration in all parts of the tissue from which the biopsy material was removed. </a:t>
            </a:r>
          </a:p>
          <a:p>
            <a:pPr algn="just"/>
            <a:r>
              <a:rPr lang="en-GB" sz="2200" dirty="0">
                <a:latin typeface="Times New Roman" panose="02020603050405020304" pitchFamily="18" charset="0"/>
                <a:cs typeface="Times New Roman" panose="02020603050405020304" pitchFamily="18" charset="0"/>
              </a:rPr>
              <a:t>For example, if the tissue biopsy was for the diagnosis of a </a:t>
            </a:r>
            <a:r>
              <a:rPr lang="en-GB" sz="2200" dirty="0" err="1">
                <a:latin typeface="Times New Roman" panose="02020603050405020304" pitchFamily="18" charset="0"/>
                <a:cs typeface="Times New Roman" panose="02020603050405020304" pitchFamily="18" charset="0"/>
              </a:rPr>
              <a:t>tumor</a:t>
            </a:r>
            <a:r>
              <a:rPr lang="en-GB" sz="2200" dirty="0">
                <a:latin typeface="Times New Roman" panose="02020603050405020304" pitchFamily="18" charset="0"/>
                <a:cs typeface="Times New Roman" panose="02020603050405020304" pitchFamily="18" charset="0"/>
              </a:rPr>
              <a:t> within the tissue, the blood flow to the </a:t>
            </a:r>
            <a:r>
              <a:rPr lang="en-GB" sz="2200" dirty="0" err="1">
                <a:latin typeface="Times New Roman" panose="02020603050405020304" pitchFamily="18" charset="0"/>
                <a:cs typeface="Times New Roman" panose="02020603050405020304" pitchFamily="18" charset="0"/>
              </a:rPr>
              <a:t>tumor</a:t>
            </a:r>
            <a:r>
              <a:rPr lang="en-GB" sz="2200" dirty="0">
                <a:latin typeface="Times New Roman" panose="02020603050405020304" pitchFamily="18" charset="0"/>
                <a:cs typeface="Times New Roman" panose="02020603050405020304" pitchFamily="18" charset="0"/>
              </a:rPr>
              <a:t> cells may not be the same as the blood flow to other cells in this tissue.</a:t>
            </a:r>
          </a:p>
          <a:p>
            <a:pPr algn="just"/>
            <a:r>
              <a:rPr lang="en-GB" sz="2200" dirty="0">
                <a:latin typeface="Times New Roman" panose="02020603050405020304" pitchFamily="18" charset="0"/>
                <a:cs typeface="Times New Roman" panose="02020603050405020304" pitchFamily="18" charset="0"/>
              </a:rPr>
              <a:t>In fact, for many tissues, blood flow to one part of the tissues need not be the same as the blood flow to another part of the same tissue. The measurement of the drug concentration in tissue biopsy material may be used to ascertain if the drug reached the tissues and reached the proper concentration within the tissue.</a:t>
            </a:r>
          </a:p>
        </p:txBody>
      </p:sp>
    </p:spTree>
    <p:extLst>
      <p:ext uri="{BB962C8B-B14F-4D97-AF65-F5344CB8AC3E}">
        <p14:creationId xmlns:p14="http://schemas.microsoft.com/office/powerpoint/2010/main" val="194371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836712"/>
            <a:ext cx="4104456" cy="5632311"/>
          </a:xfrm>
          <a:prstGeom prst="rect">
            <a:avLst/>
          </a:prstGeom>
          <a:noFill/>
        </p:spPr>
        <p:txBody>
          <a:bodyPr wrap="square" rtlCol="0">
            <a:spAutoFit/>
          </a:bodyPr>
          <a:lstStyle/>
          <a:p>
            <a:r>
              <a:rPr lang="en-GB" sz="2400" b="1" dirty="0">
                <a:highlight>
                  <a:srgbClr val="FFFF00"/>
                </a:highlight>
              </a:rPr>
              <a:t>Outline of the syllabus</a:t>
            </a:r>
          </a:p>
          <a:p>
            <a:r>
              <a:rPr lang="en-GB" sz="2400" b="1" dirty="0"/>
              <a:t>-</a:t>
            </a:r>
            <a:r>
              <a:rPr lang="ar-BH" sz="2400" b="1" dirty="0"/>
              <a:t> </a:t>
            </a:r>
            <a:r>
              <a:rPr lang="en-GB" sz="2400" b="1" dirty="0"/>
              <a:t>Absorption</a:t>
            </a:r>
          </a:p>
          <a:p>
            <a:r>
              <a:rPr lang="en-GB" sz="2400" b="1" dirty="0"/>
              <a:t>-Factors affecting absorption</a:t>
            </a:r>
          </a:p>
          <a:p>
            <a:r>
              <a:rPr lang="en-GB" sz="2400" b="1" dirty="0"/>
              <a:t>-One compartment model</a:t>
            </a:r>
          </a:p>
          <a:p>
            <a:r>
              <a:rPr lang="en-GB" sz="2400" b="1" dirty="0"/>
              <a:t>-Two compartment model</a:t>
            </a:r>
          </a:p>
          <a:p>
            <a:r>
              <a:rPr lang="en-GB" sz="2400" b="1" dirty="0"/>
              <a:t>-</a:t>
            </a:r>
            <a:r>
              <a:rPr lang="en-GB" sz="2400" b="1" dirty="0" err="1"/>
              <a:t>Bioavailabilities</a:t>
            </a:r>
            <a:r>
              <a:rPr lang="en-GB" sz="2400" b="1" dirty="0"/>
              <a:t> and </a:t>
            </a:r>
            <a:r>
              <a:rPr lang="en-GB" sz="2400" b="1" dirty="0" err="1"/>
              <a:t>bioequivalencies</a:t>
            </a:r>
            <a:endParaRPr lang="en-GB" sz="2400" b="1" dirty="0"/>
          </a:p>
          <a:p>
            <a:pPr marL="285750" indent="-285750">
              <a:buFontTx/>
              <a:buChar char="-"/>
            </a:pPr>
            <a:r>
              <a:rPr lang="en-GB" sz="2400" b="1" dirty="0"/>
              <a:t>Oral kinetics</a:t>
            </a:r>
          </a:p>
          <a:p>
            <a:pPr marL="285750" indent="-285750">
              <a:buFontTx/>
              <a:buChar char="-"/>
            </a:pPr>
            <a:r>
              <a:rPr lang="en-GB" sz="2400" b="1" dirty="0"/>
              <a:t>IV infusion and multiple dosage </a:t>
            </a:r>
            <a:r>
              <a:rPr lang="en-GB" sz="2400" b="1" dirty="0" err="1"/>
              <a:t>regemin</a:t>
            </a:r>
            <a:endParaRPr lang="en-GB" sz="2400" b="1" dirty="0"/>
          </a:p>
          <a:p>
            <a:pPr marL="285750" indent="-285750">
              <a:buFontTx/>
              <a:buChar char="-"/>
            </a:pPr>
            <a:r>
              <a:rPr lang="en-GB" sz="2400" b="1" dirty="0"/>
              <a:t>Metabolism</a:t>
            </a:r>
          </a:p>
          <a:p>
            <a:pPr marL="285750" indent="-285750">
              <a:buFontTx/>
              <a:buChar char="-"/>
            </a:pPr>
            <a:r>
              <a:rPr lang="en-GB" sz="2400" b="1" dirty="0"/>
              <a:t>Drug elimination and Clearance</a:t>
            </a:r>
          </a:p>
          <a:p>
            <a:pPr marL="285750" indent="-285750">
              <a:buFontTx/>
              <a:buChar char="-"/>
            </a:pPr>
            <a:r>
              <a:rPr lang="en-GB" sz="2400" b="1" dirty="0"/>
              <a:t>Protein binding</a:t>
            </a:r>
          </a:p>
          <a:p>
            <a:endParaRPr lang="en-GB" sz="2400" dirty="0"/>
          </a:p>
        </p:txBody>
      </p:sp>
    </p:spTree>
    <p:extLst>
      <p:ext uri="{BB962C8B-B14F-4D97-AF65-F5344CB8AC3E}">
        <p14:creationId xmlns:p14="http://schemas.microsoft.com/office/powerpoint/2010/main" val="2209840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descr="In humans, P-gp is present in several tissues important for drug...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6704161" cy="50557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9592" y="5676415"/>
            <a:ext cx="7056784" cy="584775"/>
          </a:xfrm>
          <a:prstGeom prst="rect">
            <a:avLst/>
          </a:prstGeom>
        </p:spPr>
        <p:txBody>
          <a:bodyPr wrap="square">
            <a:spAutoFit/>
          </a:bodyPr>
          <a:lstStyle/>
          <a:p>
            <a:r>
              <a:rPr lang="en-GB" sz="800" dirty="0"/>
              <a:t>https://www.google.com/search?q=drug+drug+in+blood+and+different+tissues&amp;tbm=isch&amp;ved=2ahUKEwitqqPf4LjtAhVekaQKHZLlB_IQ2-cCegQIABAA&amp;oq=drug+drug+in+blood+and+different+tissues&amp;gs_lcp=CgNpbWcQAzoECAAQQzoCCAA6BwgjEOoCECc6BQgAELEDOgcIABCxAxBDUKi_hgFY98eKAWC8y4oBaAdwAHgEgAGJAogBsDuSAQYwLjU0LjGYAQCgAQGqAQtnd3Mtd2l6LWltZ7ABCsABAQ&amp;sclient=img&amp;ei=433MX-2sH96ikgWSy5-QDw&amp;bih=657&amp;biw=1366&amp;hl=en#imgrc=53MlGZL9X84OWM</a:t>
            </a:r>
          </a:p>
        </p:txBody>
      </p:sp>
    </p:spTree>
    <p:extLst>
      <p:ext uri="{BB962C8B-B14F-4D97-AF65-F5344CB8AC3E}">
        <p14:creationId xmlns:p14="http://schemas.microsoft.com/office/powerpoint/2010/main" val="2656833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79874"/>
            <a:ext cx="7848872" cy="1785104"/>
          </a:xfrm>
          <a:prstGeom prst="rect">
            <a:avLst/>
          </a:prstGeom>
        </p:spPr>
        <p:txBody>
          <a:bodyPr wrap="square">
            <a:spAutoFit/>
          </a:bodyPr>
          <a:lstStyle/>
          <a:p>
            <a:pPr algn="just"/>
            <a:r>
              <a:rPr lang="en-GB" sz="2200" b="1" dirty="0">
                <a:latin typeface="Times New Roman" panose="02020603050405020304" pitchFamily="18" charset="0"/>
                <a:cs typeface="Times New Roman" panose="02020603050405020304" pitchFamily="18" charset="0"/>
              </a:rPr>
              <a:t>Drug Concentrations in Urine and </a:t>
            </a:r>
            <a:r>
              <a:rPr lang="en-GB" sz="2200" b="1" dirty="0" err="1">
                <a:latin typeface="Times New Roman" panose="02020603050405020304" pitchFamily="18" charset="0"/>
                <a:cs typeface="Times New Roman" panose="02020603050405020304" pitchFamily="18" charset="0"/>
              </a:rPr>
              <a:t>Feces</a:t>
            </a:r>
            <a:endParaRPr lang="en-GB" sz="2200" b="1" dirty="0">
              <a:latin typeface="Times New Roman" panose="02020603050405020304" pitchFamily="18" charset="0"/>
              <a:cs typeface="Times New Roman" panose="02020603050405020304" pitchFamily="18" charset="0"/>
            </a:endParaRPr>
          </a:p>
          <a:p>
            <a:pPr algn="just"/>
            <a:r>
              <a:rPr lang="en-GB" sz="2200" dirty="0">
                <a:latin typeface="Times New Roman" panose="02020603050405020304" pitchFamily="18" charset="0"/>
                <a:cs typeface="Times New Roman" panose="02020603050405020304" pitchFamily="18" charset="0"/>
              </a:rPr>
              <a:t>Measurement of drug in urine is an indirect method to ascertain the bioavailability of a drug.</a:t>
            </a:r>
          </a:p>
          <a:p>
            <a:pPr algn="just"/>
            <a:r>
              <a:rPr lang="en-GB" sz="2200" dirty="0">
                <a:latin typeface="Times New Roman" panose="02020603050405020304" pitchFamily="18" charset="0"/>
                <a:cs typeface="Times New Roman" panose="02020603050405020304" pitchFamily="18" charset="0"/>
              </a:rPr>
              <a:t> </a:t>
            </a:r>
            <a:r>
              <a:rPr lang="en-GB" sz="2200" b="1" dirty="0">
                <a:latin typeface="Times New Roman" panose="02020603050405020304" pitchFamily="18" charset="0"/>
                <a:cs typeface="Times New Roman" panose="02020603050405020304" pitchFamily="18" charset="0"/>
              </a:rPr>
              <a:t>The rate and extent of drug excreted in the urine reflects the rate and extent of systemic drug absorption</a:t>
            </a:r>
            <a:r>
              <a:rPr lang="en-GB" sz="2200" dirty="0">
                <a:latin typeface="Times New Roman" panose="02020603050405020304" pitchFamily="18" charset="0"/>
                <a:cs typeface="Times New Roman" panose="02020603050405020304" pitchFamily="18" charset="0"/>
              </a:rPr>
              <a:t>. </a:t>
            </a:r>
          </a:p>
        </p:txBody>
      </p:sp>
      <p:sp>
        <p:nvSpPr>
          <p:cNvPr id="3" name="Rectangle 2"/>
          <p:cNvSpPr/>
          <p:nvPr/>
        </p:nvSpPr>
        <p:spPr>
          <a:xfrm>
            <a:off x="688468" y="2687836"/>
            <a:ext cx="7776864" cy="3477875"/>
          </a:xfrm>
          <a:prstGeom prst="rect">
            <a:avLst/>
          </a:prstGeom>
        </p:spPr>
        <p:txBody>
          <a:bodyPr wrap="square">
            <a:spAutoFit/>
          </a:bodyPr>
          <a:lstStyle/>
          <a:p>
            <a:pPr algn="just"/>
            <a:r>
              <a:rPr lang="en-GB" sz="2000" dirty="0">
                <a:latin typeface="Times New Roman" panose="02020603050405020304" pitchFamily="18" charset="0"/>
                <a:cs typeface="Times New Roman" panose="02020603050405020304" pitchFamily="18" charset="0"/>
              </a:rPr>
              <a:t>Measurement of drug in </a:t>
            </a:r>
            <a:r>
              <a:rPr lang="en-GB" sz="2000" dirty="0" err="1">
                <a:latin typeface="Times New Roman" panose="02020603050405020304" pitchFamily="18" charset="0"/>
                <a:cs typeface="Times New Roman" panose="02020603050405020304" pitchFamily="18" charset="0"/>
              </a:rPr>
              <a:t>feces</a:t>
            </a:r>
            <a:r>
              <a:rPr lang="en-GB" sz="2000" dirty="0">
                <a:latin typeface="Times New Roman" panose="02020603050405020304" pitchFamily="18" charset="0"/>
                <a:cs typeface="Times New Roman" panose="02020603050405020304" pitchFamily="18" charset="0"/>
              </a:rPr>
              <a:t> may reflect drug that </a:t>
            </a:r>
            <a:r>
              <a:rPr lang="en-GB" sz="2000" b="1" dirty="0">
                <a:latin typeface="Times New Roman" panose="02020603050405020304" pitchFamily="18" charset="0"/>
                <a:cs typeface="Times New Roman" panose="02020603050405020304" pitchFamily="18" charset="0"/>
              </a:rPr>
              <a:t>has not been absorbed after an oral dose or may reflect drug that has been expelled by biliary secretion after systemic absorption.</a:t>
            </a:r>
          </a:p>
          <a:p>
            <a:pPr algn="just"/>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Fecal</a:t>
            </a:r>
            <a:r>
              <a:rPr lang="en-GB" sz="2000" dirty="0">
                <a:latin typeface="Times New Roman" panose="02020603050405020304" pitchFamily="18" charset="0"/>
                <a:cs typeface="Times New Roman" panose="02020603050405020304" pitchFamily="18" charset="0"/>
              </a:rPr>
              <a:t> drug excretion is often performed in </a:t>
            </a:r>
            <a:r>
              <a:rPr lang="en-GB" sz="2000" b="1" dirty="0">
                <a:latin typeface="Times New Roman" panose="02020603050405020304" pitchFamily="18" charset="0"/>
                <a:cs typeface="Times New Roman" panose="02020603050405020304" pitchFamily="18" charset="0"/>
              </a:rPr>
              <a:t>mass balance studies</a:t>
            </a:r>
            <a:r>
              <a:rPr lang="en-GB" sz="2000" dirty="0">
                <a:latin typeface="Times New Roman" panose="02020603050405020304" pitchFamily="18" charset="0"/>
                <a:cs typeface="Times New Roman" panose="02020603050405020304" pitchFamily="18" charset="0"/>
              </a:rPr>
              <a:t>, in which the investigator attempts to account for the entire dose given to the patient. </a:t>
            </a:r>
          </a:p>
          <a:p>
            <a:pPr algn="just"/>
            <a:r>
              <a:rPr lang="en-GB" sz="2000" b="1" dirty="0">
                <a:latin typeface="Times New Roman" panose="02020603050405020304" pitchFamily="18" charset="0"/>
                <a:cs typeface="Times New Roman" panose="02020603050405020304" pitchFamily="18" charset="0"/>
              </a:rPr>
              <a:t>For a mass balance study</a:t>
            </a:r>
            <a:r>
              <a:rPr lang="en-GB" sz="2000" dirty="0">
                <a:latin typeface="Times New Roman" panose="02020603050405020304" pitchFamily="18" charset="0"/>
                <a:cs typeface="Times New Roman" panose="02020603050405020304" pitchFamily="18" charset="0"/>
              </a:rPr>
              <a:t>, both urine and </a:t>
            </a:r>
            <a:r>
              <a:rPr lang="en-GB" sz="2000" dirty="0" err="1">
                <a:latin typeface="Times New Roman" panose="02020603050405020304" pitchFamily="18" charset="0"/>
                <a:cs typeface="Times New Roman" panose="02020603050405020304" pitchFamily="18" charset="0"/>
              </a:rPr>
              <a:t>feces</a:t>
            </a:r>
            <a:r>
              <a:rPr lang="en-GB" sz="2000" dirty="0">
                <a:latin typeface="Times New Roman" panose="02020603050405020304" pitchFamily="18" charset="0"/>
                <a:cs typeface="Times New Roman" panose="02020603050405020304" pitchFamily="18" charset="0"/>
              </a:rPr>
              <a:t> are collected and their drug content measured. For certain solid oral dosage forms that do not dissolve in the gastrointestinal tract but slowly leach out drug, </a:t>
            </a:r>
            <a:r>
              <a:rPr lang="en-GB" sz="2000" dirty="0" err="1">
                <a:latin typeface="Times New Roman" panose="02020603050405020304" pitchFamily="18" charset="0"/>
                <a:cs typeface="Times New Roman" panose="02020603050405020304" pitchFamily="18" charset="0"/>
              </a:rPr>
              <a:t>fecal</a:t>
            </a:r>
            <a:r>
              <a:rPr lang="en-GB" sz="2000" dirty="0">
                <a:latin typeface="Times New Roman" panose="02020603050405020304" pitchFamily="18" charset="0"/>
                <a:cs typeface="Times New Roman" panose="02020603050405020304" pitchFamily="18" charset="0"/>
              </a:rPr>
              <a:t> collection is performed to recover the dosage form. The </a:t>
            </a:r>
            <a:r>
              <a:rPr lang="en-GB" sz="2000" dirty="0" err="1">
                <a:latin typeface="Times New Roman" panose="02020603050405020304" pitchFamily="18" charset="0"/>
                <a:cs typeface="Times New Roman" panose="02020603050405020304" pitchFamily="18" charset="0"/>
              </a:rPr>
              <a:t>undissolved</a:t>
            </a:r>
            <a:r>
              <a:rPr lang="en-GB" sz="2000" dirty="0">
                <a:latin typeface="Times New Roman" panose="02020603050405020304" pitchFamily="18" charset="0"/>
                <a:cs typeface="Times New Roman" panose="02020603050405020304" pitchFamily="18" charset="0"/>
              </a:rPr>
              <a:t> dosage form is then assayed for residual drug.</a:t>
            </a:r>
          </a:p>
        </p:txBody>
      </p:sp>
    </p:spTree>
    <p:extLst>
      <p:ext uri="{BB962C8B-B14F-4D97-AF65-F5344CB8AC3E}">
        <p14:creationId xmlns:p14="http://schemas.microsoft.com/office/powerpoint/2010/main" val="3357722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816" y="529018"/>
            <a:ext cx="7776864" cy="3693319"/>
          </a:xfrm>
          <a:prstGeom prst="rect">
            <a:avLst/>
          </a:prstGeom>
        </p:spPr>
        <p:txBody>
          <a:bodyPr wrap="square">
            <a:spAutoFit/>
          </a:bodyPr>
          <a:lstStyle/>
          <a:p>
            <a:pPr algn="just"/>
            <a:r>
              <a:rPr lang="en-GB" b="1" dirty="0">
                <a:latin typeface="Times New Roman" panose="02020603050405020304" pitchFamily="18" charset="0"/>
                <a:cs typeface="Times New Roman" panose="02020603050405020304" pitchFamily="18" charset="0"/>
              </a:rPr>
              <a:t>Drug Concentrations in Saliva</a:t>
            </a:r>
          </a:p>
          <a:p>
            <a:pPr algn="just"/>
            <a:r>
              <a:rPr lang="en-GB" dirty="0">
                <a:latin typeface="Times New Roman" panose="02020603050405020304" pitchFamily="18" charset="0"/>
                <a:cs typeface="Times New Roman" panose="02020603050405020304" pitchFamily="18" charset="0"/>
              </a:rPr>
              <a:t>Saliva drug concentrations have been reviewed for many drugs for therapeutic drug monitoring . </a:t>
            </a:r>
            <a:r>
              <a:rPr lang="en-GB" b="1" dirty="0">
                <a:latin typeface="Times New Roman" panose="02020603050405020304" pitchFamily="18" charset="0"/>
                <a:cs typeface="Times New Roman" panose="02020603050405020304" pitchFamily="18" charset="0"/>
              </a:rPr>
              <a:t>Because only free drug diffuses into the saliva</a:t>
            </a:r>
            <a:r>
              <a:rPr lang="en-GB" dirty="0">
                <a:latin typeface="Times New Roman" panose="02020603050405020304" pitchFamily="18" charset="0"/>
                <a:cs typeface="Times New Roman" panose="02020603050405020304" pitchFamily="18" charset="0"/>
              </a:rPr>
              <a:t>, </a:t>
            </a:r>
            <a:r>
              <a:rPr lang="en-GB" u="sng" dirty="0">
                <a:latin typeface="Times New Roman" panose="02020603050405020304" pitchFamily="18" charset="0"/>
                <a:cs typeface="Times New Roman" panose="02020603050405020304" pitchFamily="18" charset="0"/>
              </a:rPr>
              <a:t>saliva drug levels tend to approximate free drug rather than total plasma drug concentration</a:t>
            </a:r>
            <a:r>
              <a:rPr lang="en-GB" dirty="0">
                <a:latin typeface="Times New Roman" panose="02020603050405020304" pitchFamily="18" charset="0"/>
                <a:cs typeface="Times New Roman" panose="02020603050405020304" pitchFamily="18" charset="0"/>
              </a:rPr>
              <a:t>. The saliva/plasma drug concentration ratio is less than 1 for many drugs. The saliva/plasma drug concentration ratio is mostly influenced by the </a:t>
            </a:r>
            <a:r>
              <a:rPr lang="en-GB" dirty="0" err="1">
                <a:latin typeface="Times New Roman" panose="02020603050405020304" pitchFamily="18" charset="0"/>
                <a:cs typeface="Times New Roman" panose="02020603050405020304" pitchFamily="18" charset="0"/>
              </a:rPr>
              <a:t>pKa</a:t>
            </a:r>
            <a:r>
              <a:rPr lang="en-GB" dirty="0">
                <a:latin typeface="Times New Roman" panose="02020603050405020304" pitchFamily="18" charset="0"/>
                <a:cs typeface="Times New Roman" panose="02020603050405020304" pitchFamily="18" charset="0"/>
              </a:rPr>
              <a:t> of the drug and the pH of the saliva. Weak acid drugs and weak base drugs with </a:t>
            </a:r>
            <a:r>
              <a:rPr lang="en-GB" dirty="0" err="1">
                <a:latin typeface="Times New Roman" panose="02020603050405020304" pitchFamily="18" charset="0"/>
                <a:cs typeface="Times New Roman" panose="02020603050405020304" pitchFamily="18" charset="0"/>
              </a:rPr>
              <a:t>pKa</a:t>
            </a:r>
            <a:r>
              <a:rPr lang="en-GB" dirty="0">
                <a:latin typeface="Times New Roman" panose="02020603050405020304" pitchFamily="18" charset="0"/>
                <a:cs typeface="Times New Roman" panose="02020603050405020304" pitchFamily="18" charset="0"/>
              </a:rPr>
              <a:t> significantly different than pH 7.4 (plasma pH) generally have better correlation to plasma drug levels. </a:t>
            </a:r>
          </a:p>
          <a:p>
            <a:pPr algn="just"/>
            <a:r>
              <a:rPr lang="en-GB" u="sng" dirty="0">
                <a:latin typeface="Times New Roman" panose="02020603050405020304" pitchFamily="18" charset="0"/>
                <a:cs typeface="Times New Roman" panose="02020603050405020304" pitchFamily="18" charset="0"/>
              </a:rPr>
              <a:t>The saliva drug concentrations taken after equilibrium with the plasma drug concentration generally provide more stable indication of drug levels in the body. </a:t>
            </a:r>
          </a:p>
          <a:p>
            <a:pPr algn="just"/>
            <a:r>
              <a:rPr lang="en-GB" dirty="0">
                <a:latin typeface="Times New Roman" panose="02020603050405020304" pitchFamily="18" charset="0"/>
                <a:cs typeface="Times New Roman" panose="02020603050405020304" pitchFamily="18" charset="0"/>
              </a:rPr>
              <a:t>The use of salivary drug concentrations as a therapeutic indicator should be used with caution and preferably </a:t>
            </a:r>
            <a:r>
              <a:rPr lang="en-GB" b="1" dirty="0">
                <a:latin typeface="Times New Roman" panose="02020603050405020304" pitchFamily="18" charset="0"/>
                <a:cs typeface="Times New Roman" panose="02020603050405020304" pitchFamily="18" charset="0"/>
              </a:rPr>
              <a:t>as a secondary indicator</a:t>
            </a:r>
            <a:r>
              <a:rPr lang="en-GB" dirty="0">
                <a:latin typeface="Times New Roman" panose="02020603050405020304" pitchFamily="18" charset="0"/>
                <a:cs typeface="Times New Roman" panose="02020603050405020304" pitchFamily="18" charset="0"/>
              </a:rPr>
              <a:t>.</a:t>
            </a:r>
          </a:p>
        </p:txBody>
      </p:sp>
      <p:sp>
        <p:nvSpPr>
          <p:cNvPr id="3" name="Rectangle 2"/>
          <p:cNvSpPr/>
          <p:nvPr/>
        </p:nvSpPr>
        <p:spPr>
          <a:xfrm>
            <a:off x="683568" y="4221665"/>
            <a:ext cx="8669709" cy="400110"/>
          </a:xfrm>
          <a:prstGeom prst="rect">
            <a:avLst/>
          </a:prstGeom>
        </p:spPr>
        <p:txBody>
          <a:bodyPr wrap="square">
            <a:spAutoFit/>
          </a:bodyPr>
          <a:lstStyle/>
          <a:p>
            <a:r>
              <a:rPr lang="en-GB" sz="2000" b="1" u="sng" dirty="0">
                <a:latin typeface="Times New Roman" panose="02020603050405020304" pitchFamily="18" charset="0"/>
                <a:cs typeface="Times New Roman" panose="02020603050405020304" pitchFamily="18" charset="0"/>
              </a:rPr>
              <a:t>Significance of Measuring Plasma Drug Concentrations</a:t>
            </a:r>
            <a:endParaRPr lang="en-GB" sz="2000" u="sng" dirty="0">
              <a:latin typeface="Times New Roman" panose="02020603050405020304" pitchFamily="18" charset="0"/>
              <a:cs typeface="Times New Roman" panose="02020603050405020304" pitchFamily="18" charset="0"/>
            </a:endParaRPr>
          </a:p>
        </p:txBody>
      </p:sp>
      <p:sp>
        <p:nvSpPr>
          <p:cNvPr id="4" name="Rectangle 3"/>
          <p:cNvSpPr/>
          <p:nvPr/>
        </p:nvSpPr>
        <p:spPr>
          <a:xfrm>
            <a:off x="683568" y="4623100"/>
            <a:ext cx="7776864" cy="1477328"/>
          </a:xfrm>
          <a:prstGeom prst="rect">
            <a:avLst/>
          </a:prstGeom>
        </p:spPr>
        <p:txBody>
          <a:bodyPr wrap="square">
            <a:spAutoFit/>
          </a:bodyPr>
          <a:lstStyle/>
          <a:p>
            <a:pPr algn="just"/>
            <a:r>
              <a:rPr lang="en-GB" u="sng" dirty="0">
                <a:latin typeface="Times New Roman" panose="02020603050405020304" pitchFamily="18" charset="0"/>
                <a:cs typeface="Times New Roman" panose="02020603050405020304" pitchFamily="18" charset="0"/>
              </a:rPr>
              <a:t>The intensity of the pharmacologic or toxic effect </a:t>
            </a:r>
            <a:r>
              <a:rPr lang="en-GB" dirty="0">
                <a:latin typeface="Times New Roman" panose="02020603050405020304" pitchFamily="18" charset="0"/>
                <a:cs typeface="Times New Roman" panose="02020603050405020304" pitchFamily="18" charset="0"/>
              </a:rPr>
              <a:t>of a drug is often related to the </a:t>
            </a:r>
            <a:r>
              <a:rPr lang="en-GB" b="1" u="sng" dirty="0">
                <a:latin typeface="Times New Roman" panose="02020603050405020304" pitchFamily="18" charset="0"/>
                <a:cs typeface="Times New Roman" panose="02020603050405020304" pitchFamily="18" charset="0"/>
              </a:rPr>
              <a:t>concentration of the drug at the receptor site</a:t>
            </a:r>
            <a:r>
              <a:rPr lang="en-GB" dirty="0">
                <a:latin typeface="Times New Roman" panose="02020603050405020304" pitchFamily="18" charset="0"/>
                <a:cs typeface="Times New Roman" panose="02020603050405020304" pitchFamily="18" charset="0"/>
              </a:rPr>
              <a:t>, usually located in the tissue cells. </a:t>
            </a:r>
            <a:r>
              <a:rPr lang="en-GB" b="1" u="sng" dirty="0">
                <a:latin typeface="Times New Roman" panose="02020603050405020304" pitchFamily="18" charset="0"/>
                <a:cs typeface="Times New Roman" panose="02020603050405020304" pitchFamily="18" charset="0"/>
              </a:rPr>
              <a:t>Because most of the tissue cells are richly perfused with tissue fluids or plasma, measuring the plasma drug level is a responsive method of monitoring the course of therapy.</a:t>
            </a:r>
          </a:p>
        </p:txBody>
      </p:sp>
    </p:spTree>
    <p:extLst>
      <p:ext uri="{BB962C8B-B14F-4D97-AF65-F5344CB8AC3E}">
        <p14:creationId xmlns:p14="http://schemas.microsoft.com/office/powerpoint/2010/main" val="4213017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048" y="548680"/>
            <a:ext cx="7776864" cy="3416320"/>
          </a:xfrm>
          <a:prstGeom prst="rect">
            <a:avLst/>
          </a:prstGeom>
        </p:spPr>
        <p:txBody>
          <a:bodyPr wrap="square">
            <a:spAutoFit/>
          </a:bodyPr>
          <a:lstStyle/>
          <a:p>
            <a:pPr algn="just"/>
            <a:r>
              <a:rPr lang="en-GB" b="1" u="sng" dirty="0">
                <a:latin typeface="Times New Roman" panose="02020603050405020304" pitchFamily="18" charset="0"/>
                <a:cs typeface="Times New Roman" panose="02020603050405020304" pitchFamily="18" charset="0"/>
              </a:rPr>
              <a:t>Clinically, individual variations in the pharmacokinetics of drugs are quite common</a:t>
            </a:r>
            <a:r>
              <a:rPr lang="en-GB" dirty="0">
                <a:latin typeface="Times New Roman" panose="02020603050405020304" pitchFamily="18" charset="0"/>
                <a:cs typeface="Times New Roman" panose="02020603050405020304" pitchFamily="18" charset="0"/>
              </a:rPr>
              <a:t>. </a:t>
            </a:r>
          </a:p>
          <a:p>
            <a:pPr algn="just"/>
            <a:r>
              <a:rPr lang="en-GB" dirty="0">
                <a:latin typeface="Times New Roman" panose="02020603050405020304" pitchFamily="18" charset="0"/>
                <a:cs typeface="Times New Roman" panose="02020603050405020304" pitchFamily="18" charset="0"/>
              </a:rPr>
              <a:t>1-Monitoring the concentration of drugs in the blood or plasma ascertains that the calculated dose actually delivers the plasma level required for therapeutic effect. With some drugs, </a:t>
            </a:r>
            <a:r>
              <a:rPr lang="en-GB" b="1" dirty="0">
                <a:latin typeface="Times New Roman" panose="02020603050405020304" pitchFamily="18" charset="0"/>
                <a:cs typeface="Times New Roman" panose="02020603050405020304" pitchFamily="18" charset="0"/>
              </a:rPr>
              <a:t>receptor expression and/or sensitivity in individuals varies</a:t>
            </a:r>
            <a:r>
              <a:rPr lang="en-GB" dirty="0">
                <a:latin typeface="Times New Roman" panose="02020603050405020304" pitchFamily="18" charset="0"/>
                <a:cs typeface="Times New Roman" panose="02020603050405020304" pitchFamily="18" charset="0"/>
              </a:rPr>
              <a:t>, so monitoring of plasma levels is needed to distinguish the patient who is receiving too much of a drug from the patient who is supersensitive to the drug.</a:t>
            </a:r>
          </a:p>
          <a:p>
            <a:pPr algn="just"/>
            <a:r>
              <a:rPr lang="en-GB" dirty="0">
                <a:latin typeface="Times New Roman" panose="02020603050405020304" pitchFamily="18" charset="0"/>
                <a:cs typeface="Times New Roman" panose="02020603050405020304" pitchFamily="18" charset="0"/>
              </a:rPr>
              <a:t> 2-Moreover, the patient's </a:t>
            </a:r>
            <a:r>
              <a:rPr lang="en-GB" b="1" dirty="0">
                <a:latin typeface="Times New Roman" panose="02020603050405020304" pitchFamily="18" charset="0"/>
                <a:cs typeface="Times New Roman" panose="02020603050405020304" pitchFamily="18" charset="0"/>
              </a:rPr>
              <a:t>physiologic functions may be affected by disease, nutrition, environment, concurrent drug therapy, and other factors</a:t>
            </a:r>
            <a:r>
              <a:rPr lang="en-GB" dirty="0">
                <a:latin typeface="Times New Roman" panose="02020603050405020304" pitchFamily="18" charset="0"/>
                <a:cs typeface="Times New Roman" panose="02020603050405020304" pitchFamily="18" charset="0"/>
              </a:rPr>
              <a:t>. Pharmacokinetic models allow more accurate interpretation of the relationship between plasma drug levels and pharmacologic response. In the absence of pharmacokinetic information, plasma drug levels are relatively useless for dosage.</a:t>
            </a:r>
          </a:p>
        </p:txBody>
      </p:sp>
      <p:sp>
        <p:nvSpPr>
          <p:cNvPr id="3" name="Rectangle 2"/>
          <p:cNvSpPr/>
          <p:nvPr/>
        </p:nvSpPr>
        <p:spPr>
          <a:xfrm>
            <a:off x="678088" y="3936237"/>
            <a:ext cx="7776864" cy="2031325"/>
          </a:xfrm>
          <a:prstGeom prst="rect">
            <a:avLst/>
          </a:prstGeom>
        </p:spPr>
        <p:txBody>
          <a:bodyPr wrap="square">
            <a:spAutoFit/>
          </a:bodyPr>
          <a:lstStyle/>
          <a:p>
            <a:pPr algn="just"/>
            <a:r>
              <a:rPr lang="en-GB" dirty="0">
                <a:latin typeface="Times New Roman" panose="02020603050405020304" pitchFamily="18" charset="0"/>
                <a:cs typeface="Times New Roman" panose="02020603050405020304" pitchFamily="18" charset="0"/>
              </a:rPr>
              <a:t>3-Monitoring of plasma drug concentrations allows for the </a:t>
            </a:r>
            <a:r>
              <a:rPr lang="en-GB" b="1" dirty="0">
                <a:latin typeface="Times New Roman" panose="02020603050405020304" pitchFamily="18" charset="0"/>
                <a:cs typeface="Times New Roman" panose="02020603050405020304" pitchFamily="18" charset="0"/>
              </a:rPr>
              <a:t>adjustment of the drug dosage in order to individualize and optimize therapeutic drug regimens</a:t>
            </a:r>
            <a:r>
              <a:rPr lang="en-GB" dirty="0">
                <a:latin typeface="Times New Roman" panose="02020603050405020304" pitchFamily="18" charset="0"/>
                <a:cs typeface="Times New Roman" panose="02020603050405020304" pitchFamily="18" charset="0"/>
              </a:rPr>
              <a:t>. In the presence of alteration in </a:t>
            </a:r>
            <a:r>
              <a:rPr lang="en-GB" u="sng" dirty="0">
                <a:latin typeface="Times New Roman" panose="02020603050405020304" pitchFamily="18" charset="0"/>
                <a:cs typeface="Times New Roman" panose="02020603050405020304" pitchFamily="18" charset="0"/>
              </a:rPr>
              <a:t>physiologic functions due to disease, monitoring plasma drug concentrations may provide a guide to the progress of the disease state and enable the investigator to modify the drug dosage accordingly</a:t>
            </a:r>
            <a:r>
              <a:rPr lang="en-GB" dirty="0">
                <a:latin typeface="Times New Roman" panose="02020603050405020304" pitchFamily="18" charset="0"/>
                <a:cs typeface="Times New Roman" panose="02020603050405020304" pitchFamily="18" charset="0"/>
              </a:rPr>
              <a:t>. Clinically, sound medical judgment and observation are most important. Therapeutic decisions should not be based solely on plasma drug concentrations.</a:t>
            </a:r>
          </a:p>
        </p:txBody>
      </p:sp>
    </p:spTree>
    <p:extLst>
      <p:ext uri="{BB962C8B-B14F-4D97-AF65-F5344CB8AC3E}">
        <p14:creationId xmlns:p14="http://schemas.microsoft.com/office/powerpoint/2010/main" val="2605263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564" y="536028"/>
            <a:ext cx="7920880" cy="2554545"/>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In many cases, the </a:t>
            </a:r>
            <a:r>
              <a:rPr lang="en-GB" sz="2000" b="1" i="1" u="sng" dirty="0" err="1">
                <a:latin typeface="Times New Roman" panose="02020603050405020304" pitchFamily="18" charset="0"/>
                <a:cs typeface="Times New Roman" panose="02020603050405020304" pitchFamily="18" charset="0"/>
              </a:rPr>
              <a:t>pharmacodynamic</a:t>
            </a:r>
            <a:r>
              <a:rPr lang="en-GB" sz="2000" b="1" i="1" u="sng" dirty="0">
                <a:latin typeface="Times New Roman" panose="02020603050405020304" pitchFamily="18" charset="0"/>
                <a:cs typeface="Times New Roman" panose="02020603050405020304" pitchFamily="18" charset="0"/>
              </a:rPr>
              <a:t> response </a:t>
            </a:r>
            <a:r>
              <a:rPr lang="en-GB" sz="2000" b="1" u="sng" dirty="0">
                <a:latin typeface="Times New Roman" panose="02020603050405020304" pitchFamily="18" charset="0"/>
                <a:cs typeface="Times New Roman" panose="02020603050405020304" pitchFamily="18" charset="0"/>
              </a:rPr>
              <a:t>to the drug may be more important to measure than just the plasma drug concentration</a:t>
            </a:r>
            <a:r>
              <a:rPr lang="en-GB" sz="2000" dirty="0">
                <a:latin typeface="Times New Roman" panose="02020603050405020304" pitchFamily="18" charset="0"/>
                <a:cs typeface="Times New Roman" panose="02020603050405020304" pitchFamily="18" charset="0"/>
              </a:rPr>
              <a:t>. For example, the electrophysiology of the heart, including an </a:t>
            </a:r>
            <a:r>
              <a:rPr lang="en-GB" sz="2000" b="1" dirty="0">
                <a:latin typeface="Times New Roman" panose="02020603050405020304" pitchFamily="18" charset="0"/>
                <a:cs typeface="Times New Roman" panose="02020603050405020304" pitchFamily="18" charset="0"/>
              </a:rPr>
              <a:t>electrocardiogram (ECG</a:t>
            </a:r>
            <a:r>
              <a:rPr lang="en-GB" sz="2000" dirty="0">
                <a:latin typeface="Times New Roman" panose="02020603050405020304" pitchFamily="18" charset="0"/>
                <a:cs typeface="Times New Roman" panose="02020603050405020304" pitchFamily="18" charset="0"/>
              </a:rPr>
              <a:t>), is important to assess in patients medicated with </a:t>
            </a:r>
            <a:r>
              <a:rPr lang="en-GB" sz="2000" dirty="0" err="1">
                <a:latin typeface="Times New Roman" panose="02020603050405020304" pitchFamily="18" charset="0"/>
                <a:cs typeface="Times New Roman" panose="02020603050405020304" pitchFamily="18" charset="0"/>
              </a:rPr>
              <a:t>cardiotonic</a:t>
            </a:r>
            <a:r>
              <a:rPr lang="en-GB" sz="2000" dirty="0">
                <a:latin typeface="Times New Roman" panose="02020603050405020304" pitchFamily="18" charset="0"/>
                <a:cs typeface="Times New Roman" panose="02020603050405020304" pitchFamily="18" charset="0"/>
              </a:rPr>
              <a:t> drugs such as digoxin. For an anticoagulant drug, such as </a:t>
            </a:r>
            <a:r>
              <a:rPr lang="en-GB" sz="2000" dirty="0" err="1">
                <a:latin typeface="Times New Roman" panose="02020603050405020304" pitchFamily="18" charset="0"/>
                <a:cs typeface="Times New Roman" panose="02020603050405020304" pitchFamily="18" charset="0"/>
              </a:rPr>
              <a:t>dicumarol</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prothrombin</a:t>
            </a:r>
            <a:r>
              <a:rPr lang="en-GB" sz="2000" dirty="0">
                <a:latin typeface="Times New Roman" panose="02020603050405020304" pitchFamily="18" charset="0"/>
                <a:cs typeface="Times New Roman" panose="02020603050405020304" pitchFamily="18" charset="0"/>
              </a:rPr>
              <a:t> </a:t>
            </a:r>
            <a:r>
              <a:rPr lang="en-GB" sz="2000" b="1" dirty="0">
                <a:latin typeface="Times New Roman" panose="02020603050405020304" pitchFamily="18" charset="0"/>
                <a:cs typeface="Times New Roman" panose="02020603050405020304" pitchFamily="18" charset="0"/>
              </a:rPr>
              <a:t>clotting time </a:t>
            </a:r>
            <a:r>
              <a:rPr lang="en-GB" sz="2000" dirty="0">
                <a:latin typeface="Times New Roman" panose="02020603050405020304" pitchFamily="18" charset="0"/>
                <a:cs typeface="Times New Roman" panose="02020603050405020304" pitchFamily="18" charset="0"/>
              </a:rPr>
              <a:t>may indicate whether proper dosage was achieved. Most diabetic patients taking insulin will monitor their own </a:t>
            </a:r>
            <a:r>
              <a:rPr lang="en-GB" sz="2000" b="1" dirty="0">
                <a:latin typeface="Times New Roman" panose="02020603050405020304" pitchFamily="18" charset="0"/>
                <a:cs typeface="Times New Roman" panose="02020603050405020304" pitchFamily="18" charset="0"/>
              </a:rPr>
              <a:t>blood or urine glucose </a:t>
            </a:r>
            <a:r>
              <a:rPr lang="en-GB" sz="2000" dirty="0">
                <a:latin typeface="Times New Roman" panose="02020603050405020304" pitchFamily="18" charset="0"/>
                <a:cs typeface="Times New Roman" panose="02020603050405020304" pitchFamily="18" charset="0"/>
              </a:rPr>
              <a:t>levels</a:t>
            </a:r>
          </a:p>
        </p:txBody>
      </p:sp>
      <p:sp>
        <p:nvSpPr>
          <p:cNvPr id="3" name="Rectangle 2"/>
          <p:cNvSpPr/>
          <p:nvPr/>
        </p:nvSpPr>
        <p:spPr>
          <a:xfrm>
            <a:off x="647564" y="3212976"/>
            <a:ext cx="7740860" cy="2246769"/>
          </a:xfrm>
          <a:prstGeom prst="rect">
            <a:avLst/>
          </a:prstGeom>
        </p:spPr>
        <p:txBody>
          <a:bodyPr wrap="square">
            <a:spAutoFit/>
          </a:bodyPr>
          <a:lstStyle/>
          <a:p>
            <a:pPr algn="just"/>
            <a:r>
              <a:rPr lang="en-GB" sz="2000" dirty="0">
                <a:latin typeface="Times New Roman" panose="02020603050405020304" pitchFamily="18" charset="0"/>
                <a:cs typeface="Times New Roman" panose="02020603050405020304" pitchFamily="18" charset="0"/>
              </a:rPr>
              <a:t>For drugs that act </a:t>
            </a:r>
            <a:r>
              <a:rPr lang="en-GB" sz="2000" b="1" dirty="0">
                <a:latin typeface="Times New Roman" panose="02020603050405020304" pitchFamily="18" charset="0"/>
                <a:cs typeface="Times New Roman" panose="02020603050405020304" pitchFamily="18" charset="0"/>
              </a:rPr>
              <a:t>irreversibly</a:t>
            </a:r>
            <a:r>
              <a:rPr lang="en-GB" sz="2000" dirty="0">
                <a:latin typeface="Times New Roman" panose="02020603050405020304" pitchFamily="18" charset="0"/>
                <a:cs typeface="Times New Roman" panose="02020603050405020304" pitchFamily="18" charset="0"/>
              </a:rPr>
              <a:t> at the receptor site, plasma drug concentrations may not accurately predict </a:t>
            </a:r>
            <a:r>
              <a:rPr lang="en-GB" sz="2000" dirty="0" err="1">
                <a:latin typeface="Times New Roman" panose="02020603050405020304" pitchFamily="18" charset="0"/>
                <a:cs typeface="Times New Roman" panose="02020603050405020304" pitchFamily="18" charset="0"/>
              </a:rPr>
              <a:t>pharmacodynamic</a:t>
            </a:r>
            <a:r>
              <a:rPr lang="en-GB" sz="2000" dirty="0">
                <a:latin typeface="Times New Roman" panose="02020603050405020304" pitchFamily="18" charset="0"/>
                <a:cs typeface="Times New Roman" panose="02020603050405020304" pitchFamily="18" charset="0"/>
              </a:rPr>
              <a:t> response. Drugs used in </a:t>
            </a:r>
            <a:r>
              <a:rPr lang="en-GB" sz="2000" b="1" dirty="0">
                <a:latin typeface="Times New Roman" panose="02020603050405020304" pitchFamily="18" charset="0"/>
                <a:cs typeface="Times New Roman" panose="02020603050405020304" pitchFamily="18" charset="0"/>
              </a:rPr>
              <a:t>cancer chemotherapy </a:t>
            </a:r>
            <a:r>
              <a:rPr lang="en-GB" sz="2000" dirty="0">
                <a:latin typeface="Times New Roman" panose="02020603050405020304" pitchFamily="18" charset="0"/>
                <a:cs typeface="Times New Roman" panose="02020603050405020304" pitchFamily="18" charset="0"/>
              </a:rPr>
              <a:t>often </a:t>
            </a:r>
            <a:r>
              <a:rPr lang="en-GB" sz="2000" u="sng" dirty="0">
                <a:latin typeface="Times New Roman" panose="02020603050405020304" pitchFamily="18" charset="0"/>
                <a:cs typeface="Times New Roman" panose="02020603050405020304" pitchFamily="18" charset="0"/>
              </a:rPr>
              <a:t>interfere with nucleic acid or protein biosynthesis to destroy </a:t>
            </a:r>
            <a:r>
              <a:rPr lang="en-GB" sz="2000" u="sng" dirty="0" err="1">
                <a:latin typeface="Times New Roman" panose="02020603050405020304" pitchFamily="18" charset="0"/>
                <a:cs typeface="Times New Roman" panose="02020603050405020304" pitchFamily="18" charset="0"/>
              </a:rPr>
              <a:t>tumor</a:t>
            </a:r>
            <a:r>
              <a:rPr lang="en-GB" sz="2000" u="sng" dirty="0">
                <a:latin typeface="Times New Roman" panose="02020603050405020304" pitchFamily="18" charset="0"/>
                <a:cs typeface="Times New Roman" panose="02020603050405020304" pitchFamily="18" charset="0"/>
              </a:rPr>
              <a:t> cells. For these drugs, the plasma drug concentration does not relate directly to the </a:t>
            </a:r>
            <a:r>
              <a:rPr lang="en-GB" sz="2000" u="sng" dirty="0" err="1">
                <a:latin typeface="Times New Roman" panose="02020603050405020304" pitchFamily="18" charset="0"/>
                <a:cs typeface="Times New Roman" panose="02020603050405020304" pitchFamily="18" charset="0"/>
              </a:rPr>
              <a:t>pharmacodynamic</a:t>
            </a:r>
            <a:r>
              <a:rPr lang="en-GB" sz="2000" u="sng" dirty="0">
                <a:latin typeface="Times New Roman" panose="02020603050405020304" pitchFamily="18" charset="0"/>
                <a:cs typeface="Times New Roman" panose="02020603050405020304" pitchFamily="18" charset="0"/>
              </a:rPr>
              <a:t> response</a:t>
            </a:r>
            <a:r>
              <a:rPr lang="en-GB" sz="2000" dirty="0">
                <a:latin typeface="Times New Roman" panose="02020603050405020304" pitchFamily="18" charset="0"/>
                <a:cs typeface="Times New Roman" panose="02020603050405020304" pitchFamily="18" charset="0"/>
              </a:rPr>
              <a:t>. In this </a:t>
            </a:r>
            <a:r>
              <a:rPr lang="en-GB" sz="2000" b="1" dirty="0">
                <a:latin typeface="Times New Roman" panose="02020603050405020304" pitchFamily="18" charset="0"/>
                <a:cs typeface="Times New Roman" panose="02020603050405020304" pitchFamily="18" charset="0"/>
              </a:rPr>
              <a:t>case, other pathophysiologic parameters and </a:t>
            </a:r>
            <a:r>
              <a:rPr lang="en-GB" sz="2000" b="1" u="sng" dirty="0">
                <a:latin typeface="Times New Roman" panose="02020603050405020304" pitchFamily="18" charset="0"/>
                <a:cs typeface="Times New Roman" panose="02020603050405020304" pitchFamily="18" charset="0"/>
              </a:rPr>
              <a:t>side effects are monitored in the patient to prevent adverse toxicity.</a:t>
            </a:r>
          </a:p>
        </p:txBody>
      </p:sp>
    </p:spTree>
    <p:extLst>
      <p:ext uri="{BB962C8B-B14F-4D97-AF65-F5344CB8AC3E}">
        <p14:creationId xmlns:p14="http://schemas.microsoft.com/office/powerpoint/2010/main" val="2847892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604" y="836712"/>
            <a:ext cx="7128792" cy="1508105"/>
          </a:xfrm>
          <a:prstGeom prst="rect">
            <a:avLst/>
          </a:prstGeom>
          <a:noFill/>
        </p:spPr>
        <p:txBody>
          <a:bodyPr wrap="square" rtlCol="0">
            <a:spAutoFit/>
          </a:bodyPr>
          <a:lstStyle/>
          <a:p>
            <a:r>
              <a:rPr lang="en-US" sz="3200" b="1" dirty="0"/>
              <a:t>Absorption</a:t>
            </a:r>
          </a:p>
          <a:p>
            <a:endParaRPr lang="en-US" sz="3200" b="1" dirty="0"/>
          </a:p>
          <a:p>
            <a:r>
              <a:rPr lang="en-US" sz="2800" b="1" dirty="0"/>
              <a:t>Physiological factors effect on absorption</a:t>
            </a:r>
          </a:p>
        </p:txBody>
      </p:sp>
      <p:sp>
        <p:nvSpPr>
          <p:cNvPr id="4" name="TextBox 3">
            <a:extLst>
              <a:ext uri="{FF2B5EF4-FFF2-40B4-BE49-F238E27FC236}">
                <a16:creationId xmlns:a16="http://schemas.microsoft.com/office/drawing/2014/main" id="{B2F2CBCE-FC95-437E-A8FB-FF6E10DC85F0}"/>
              </a:ext>
            </a:extLst>
          </p:cNvPr>
          <p:cNvSpPr txBox="1"/>
          <p:nvPr/>
        </p:nvSpPr>
        <p:spPr>
          <a:xfrm>
            <a:off x="899592" y="2828836"/>
            <a:ext cx="7416824" cy="1569660"/>
          </a:xfrm>
          <a:prstGeom prst="rect">
            <a:avLst/>
          </a:prstGeom>
          <a:noFill/>
        </p:spPr>
        <p:txBody>
          <a:bodyPr wrap="square">
            <a:spAutoFit/>
          </a:bodyPr>
          <a:lstStyle/>
          <a:p>
            <a:r>
              <a:rPr lang="en-GB" sz="2400" dirty="0">
                <a:latin typeface="Times New Roman" panose="02020603050405020304" pitchFamily="18" charset="0"/>
                <a:cs typeface="Times New Roman" panose="02020603050405020304" pitchFamily="18" charset="0"/>
              </a:rPr>
              <a:t>Drug Absorption in the Gastrointestinal Tract</a:t>
            </a:r>
          </a:p>
          <a:p>
            <a:r>
              <a:rPr lang="en-GB" sz="2400" dirty="0">
                <a:latin typeface="Times New Roman" panose="02020603050405020304" pitchFamily="18" charset="0"/>
                <a:cs typeface="Times New Roman" panose="02020603050405020304" pitchFamily="18" charset="0"/>
              </a:rPr>
              <a:t>Drugs may be absorbed by passive diffusion from all parts of the alimentary canal including sublingual, buccal, GI, and rectal absorption. </a:t>
            </a:r>
          </a:p>
        </p:txBody>
      </p:sp>
    </p:spTree>
    <p:extLst>
      <p:ext uri="{BB962C8B-B14F-4D97-AF65-F5344CB8AC3E}">
        <p14:creationId xmlns:p14="http://schemas.microsoft.com/office/powerpoint/2010/main" val="1105916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20688"/>
            <a:ext cx="7632848" cy="4524315"/>
          </a:xfrm>
          <a:prstGeom prst="rect">
            <a:avLst/>
          </a:prstGeom>
        </p:spPr>
        <p:txBody>
          <a:bodyPr wrap="square">
            <a:spAutoFit/>
          </a:bodyPr>
          <a:lstStyle/>
          <a:p>
            <a:pPr algn="just"/>
            <a:r>
              <a:rPr lang="en-GB" sz="2400" dirty="0">
                <a:latin typeface="Times New Roman" panose="02020603050405020304" pitchFamily="18" charset="0"/>
                <a:cs typeface="Times New Roman" panose="02020603050405020304" pitchFamily="18" charset="0"/>
              </a:rPr>
              <a:t>For most drugs, the optimum site for drug absorption after oral administration is </a:t>
            </a:r>
            <a:r>
              <a:rPr lang="en-GB" sz="2400" u="sng" dirty="0">
                <a:latin typeface="Times New Roman" panose="02020603050405020304" pitchFamily="18" charset="0"/>
                <a:cs typeface="Times New Roman" panose="02020603050405020304" pitchFamily="18" charset="0"/>
              </a:rPr>
              <a:t>the upper</a:t>
            </a:r>
            <a:r>
              <a:rPr lang="ar-IQ" sz="2400" u="sng" dirty="0">
                <a:latin typeface="Times New Roman" panose="02020603050405020304" pitchFamily="18" charset="0"/>
                <a:cs typeface="Times New Roman" panose="02020603050405020304" pitchFamily="18" charset="0"/>
              </a:rPr>
              <a:t> </a:t>
            </a:r>
            <a:r>
              <a:rPr lang="en-GB" sz="2400" u="sng" dirty="0">
                <a:latin typeface="Times New Roman" panose="02020603050405020304" pitchFamily="18" charset="0"/>
                <a:cs typeface="Times New Roman" panose="02020603050405020304" pitchFamily="18" charset="0"/>
              </a:rPr>
              <a:t>portion of the small intestine or duodenum region. </a:t>
            </a:r>
            <a:r>
              <a:rPr lang="en-GB" sz="2400" dirty="0">
                <a:latin typeface="Times New Roman" panose="02020603050405020304" pitchFamily="18" charset="0"/>
                <a:cs typeface="Times New Roman" panose="02020603050405020304" pitchFamily="18" charset="0"/>
              </a:rPr>
              <a:t>The unique anatomy of the duodenum provides an immense surface area for the drug to diffuse passively. The large surface area of the duodenum is due to the presence of valve</a:t>
            </a:r>
            <a:r>
              <a:rPr lang="ar-BH" sz="240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like folds in the mucous membrane on which are small projections known as </a:t>
            </a:r>
            <a:r>
              <a:rPr lang="en-GB" sz="2400" i="1" dirty="0">
                <a:latin typeface="Times New Roman" panose="02020603050405020304" pitchFamily="18" charset="0"/>
                <a:cs typeface="Times New Roman" panose="02020603050405020304" pitchFamily="18" charset="0"/>
              </a:rPr>
              <a:t>villi </a:t>
            </a:r>
            <a:r>
              <a:rPr lang="en-GB" sz="2400" dirty="0">
                <a:latin typeface="Times New Roman" panose="02020603050405020304" pitchFamily="18" charset="0"/>
                <a:cs typeface="Times New Roman" panose="02020603050405020304" pitchFamily="18" charset="0"/>
              </a:rPr>
              <a:t>. </a:t>
            </a:r>
          </a:p>
          <a:p>
            <a:pPr algn="just"/>
            <a:r>
              <a:rPr lang="en-GB" sz="2400" dirty="0">
                <a:latin typeface="Times New Roman" panose="02020603050405020304" pitchFamily="18" charset="0"/>
                <a:cs typeface="Times New Roman" panose="02020603050405020304" pitchFamily="18" charset="0"/>
              </a:rPr>
              <a:t>These villi contain even smaller projections known as </a:t>
            </a:r>
            <a:r>
              <a:rPr lang="en-GB" sz="2400" i="1" dirty="0">
                <a:latin typeface="Times New Roman" panose="02020603050405020304" pitchFamily="18" charset="0"/>
                <a:cs typeface="Times New Roman" panose="02020603050405020304" pitchFamily="18" charset="0"/>
              </a:rPr>
              <a:t>microvilli, </a:t>
            </a:r>
            <a:r>
              <a:rPr lang="en-GB" sz="2400" dirty="0">
                <a:latin typeface="Times New Roman" panose="02020603050405020304" pitchFamily="18" charset="0"/>
                <a:cs typeface="Times New Roman" panose="02020603050405020304" pitchFamily="18" charset="0"/>
              </a:rPr>
              <a:t>forming a brush border. In addition, the duodenal region is highly perfused with a network of capillaries, which helps to maintain a concentration gradient from the intestinal lumen and plasma circulation.</a:t>
            </a:r>
          </a:p>
        </p:txBody>
      </p:sp>
    </p:spTree>
    <p:extLst>
      <p:ext uri="{BB962C8B-B14F-4D97-AF65-F5344CB8AC3E}">
        <p14:creationId xmlns:p14="http://schemas.microsoft.com/office/powerpoint/2010/main" val="3282678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5069"/>
            <a:ext cx="8784976" cy="623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077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64704"/>
            <a:ext cx="7632848" cy="4524315"/>
          </a:xfrm>
          <a:prstGeom prst="rect">
            <a:avLst/>
          </a:prstGeom>
        </p:spPr>
        <p:txBody>
          <a:bodyPr wrap="square">
            <a:spAutoFit/>
          </a:bodyPr>
          <a:lstStyle/>
          <a:p>
            <a:pPr algn="just"/>
            <a:r>
              <a:rPr lang="en-GB" sz="2400" b="1" dirty="0">
                <a:latin typeface="Times New Roman" panose="02020603050405020304" pitchFamily="18" charset="0"/>
                <a:cs typeface="Times New Roman" panose="02020603050405020304" pitchFamily="18" charset="0"/>
              </a:rPr>
              <a:t>GASTROINTESTINAL MOTILITY</a:t>
            </a:r>
          </a:p>
          <a:p>
            <a:pPr algn="just"/>
            <a:r>
              <a:rPr lang="en-GB" sz="2400" dirty="0">
                <a:latin typeface="Times New Roman" panose="02020603050405020304" pitchFamily="18" charset="0"/>
                <a:cs typeface="Times New Roman" panose="02020603050405020304" pitchFamily="18" charset="0"/>
              </a:rPr>
              <a:t>Once a drug is given orally, the exact location and/or environment of the drug product within the GI tract is difficult to discern. GI motility tends to move the drug through the alimentary canal, so the drug may not stay at the absorption site. For drugs given orally, an anatomic absorption window may exist within the GI tract in which the drug is efficiently absorbed. Drugs contained in a </a:t>
            </a:r>
            <a:r>
              <a:rPr lang="en-GB" sz="2400" b="1" dirty="0" err="1">
                <a:latin typeface="Times New Roman" panose="02020603050405020304" pitchFamily="18" charset="0"/>
                <a:cs typeface="Times New Roman" panose="02020603050405020304" pitchFamily="18" charset="0"/>
              </a:rPr>
              <a:t>nonbiodegradable</a:t>
            </a:r>
            <a:r>
              <a:rPr lang="en-GB" sz="2400" b="1" dirty="0">
                <a:latin typeface="Times New Roman" panose="02020603050405020304" pitchFamily="18" charset="0"/>
                <a:cs typeface="Times New Roman" panose="02020603050405020304" pitchFamily="18" charset="0"/>
              </a:rPr>
              <a:t> controlled-release dosage form must be completely released into this absorption window to be absorbed before the movement of the dosage form into the large bowel</a:t>
            </a:r>
            <a:r>
              <a:rPr lang="en-GB"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59485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776864" cy="5016758"/>
          </a:xfrm>
          <a:prstGeom prst="rect">
            <a:avLst/>
          </a:prstGeom>
        </p:spPr>
        <p:txBody>
          <a:bodyPr wrap="square">
            <a:spAutoFit/>
          </a:bodyPr>
          <a:lstStyle/>
          <a:p>
            <a:pPr algn="just"/>
            <a:r>
              <a:rPr lang="en-GB" sz="2000" dirty="0">
                <a:latin typeface="Times New Roman" panose="02020603050405020304" pitchFamily="18" charset="0"/>
                <a:cs typeface="Times New Roman" panose="02020603050405020304" pitchFamily="18" charset="0"/>
              </a:rPr>
              <a:t>The transit time of the drug in the GI tract depends on </a:t>
            </a:r>
            <a:r>
              <a:rPr lang="en-GB" sz="2000" u="sng" dirty="0">
                <a:latin typeface="Times New Roman" panose="02020603050405020304" pitchFamily="18" charset="0"/>
                <a:cs typeface="Times New Roman" panose="02020603050405020304" pitchFamily="18" charset="0"/>
              </a:rPr>
              <a:t>the physiochemical and pharmacologic properties of the drug, the type of dosage form, and various physiologic factors</a:t>
            </a:r>
            <a:r>
              <a:rPr lang="en-GB" sz="2000" dirty="0">
                <a:latin typeface="Times New Roman" panose="02020603050405020304" pitchFamily="18" charset="0"/>
                <a:cs typeface="Times New Roman" panose="02020603050405020304" pitchFamily="18" charset="0"/>
              </a:rPr>
              <a:t>. Physiologic movement of the drug within the GI tract depends on whether the alimentary canal contains recently ingested food (digestive or fed state) or is in the fasted or </a:t>
            </a:r>
            <a:r>
              <a:rPr lang="en-GB" sz="2000" dirty="0" err="1">
                <a:latin typeface="Times New Roman" panose="02020603050405020304" pitchFamily="18" charset="0"/>
                <a:cs typeface="Times New Roman" panose="02020603050405020304" pitchFamily="18" charset="0"/>
              </a:rPr>
              <a:t>interdigestive</a:t>
            </a:r>
            <a:r>
              <a:rPr lang="en-GB" sz="2000" dirty="0">
                <a:latin typeface="Times New Roman" panose="02020603050405020304" pitchFamily="18" charset="0"/>
                <a:cs typeface="Times New Roman" panose="02020603050405020304" pitchFamily="18" charset="0"/>
              </a:rPr>
              <a:t> state. </a:t>
            </a:r>
            <a:r>
              <a:rPr lang="en-GB" sz="2000" u="sng" dirty="0">
                <a:latin typeface="Times New Roman" panose="02020603050405020304" pitchFamily="18" charset="0"/>
                <a:cs typeface="Times New Roman" panose="02020603050405020304" pitchFamily="18" charset="0"/>
              </a:rPr>
              <a:t>During the fasted or </a:t>
            </a:r>
            <a:r>
              <a:rPr lang="en-GB" sz="2000" u="sng" dirty="0" err="1">
                <a:latin typeface="Times New Roman" panose="02020603050405020304" pitchFamily="18" charset="0"/>
                <a:cs typeface="Times New Roman" panose="02020603050405020304" pitchFamily="18" charset="0"/>
              </a:rPr>
              <a:t>interdigestive</a:t>
            </a:r>
            <a:r>
              <a:rPr lang="en-GB" sz="2000" u="sng" dirty="0">
                <a:latin typeface="Times New Roman" panose="02020603050405020304" pitchFamily="18" charset="0"/>
                <a:cs typeface="Times New Roman" panose="02020603050405020304" pitchFamily="18" charset="0"/>
              </a:rPr>
              <a:t> state, alternating cycles of activity known as the </a:t>
            </a:r>
            <a:r>
              <a:rPr lang="en-GB" sz="2000" i="1" u="sng" dirty="0">
                <a:latin typeface="Times New Roman" panose="02020603050405020304" pitchFamily="18" charset="0"/>
                <a:cs typeface="Times New Roman" panose="02020603050405020304" pitchFamily="18" charset="0"/>
              </a:rPr>
              <a:t>migrating motor complex </a:t>
            </a:r>
            <a:r>
              <a:rPr lang="en-GB" sz="2000" u="sng" dirty="0">
                <a:latin typeface="Times New Roman" panose="02020603050405020304" pitchFamily="18" charset="0"/>
                <a:cs typeface="Times New Roman" panose="02020603050405020304" pitchFamily="18" charset="0"/>
              </a:rPr>
              <a:t>(MMC) act as a propulsive movement that empties the upper GI tract to the cecum.</a:t>
            </a:r>
          </a:p>
          <a:p>
            <a:pPr algn="just"/>
            <a:r>
              <a:rPr lang="en-GB" sz="2000" u="sng" dirty="0">
                <a:latin typeface="Times New Roman" panose="02020603050405020304" pitchFamily="18" charset="0"/>
                <a:cs typeface="Times New Roman" panose="02020603050405020304" pitchFamily="18" charset="0"/>
              </a:rPr>
              <a:t>Initially, the alimentary canal is quiescent. Then, irregular contractions followed by regular contractions with high amplitude (housekeeper waves) push any residual contents distally or farther down the alimentary canal</a:t>
            </a:r>
            <a:r>
              <a:rPr lang="en-GB" sz="2000" dirty="0">
                <a:latin typeface="Times New Roman" panose="02020603050405020304" pitchFamily="18" charset="0"/>
                <a:cs typeface="Times New Roman" panose="02020603050405020304" pitchFamily="18" charset="0"/>
              </a:rPr>
              <a:t>. In the fed state, the migrating motor complex is replaced by irregular contractions, which have the effect of mixing intestinal contents and advancing the intestinal stream toward the colon in short segments. The pylorus and ileocecal valves prevent regurgitation or movement of food from the distal to the proximal direction.</a:t>
            </a:r>
          </a:p>
        </p:txBody>
      </p:sp>
    </p:spTree>
    <p:extLst>
      <p:ext uri="{BB962C8B-B14F-4D97-AF65-F5344CB8AC3E}">
        <p14:creationId xmlns:p14="http://schemas.microsoft.com/office/powerpoint/2010/main" val="1628634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953817"/>
            <a:ext cx="7560840" cy="5170646"/>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All pharmaceuticals, from the generic analgesic tablet in the community pharmacy to the state-of-the-art immunotherapy in specialized hospitals, undergo extensive research and development prior to approval by the U.S. Food and Drug Administration (FDA). The physicochemical characteristics of the active pharmaceutical ingredient (API, or drug substance), the dosage form or the drug, and the route of administration are critical determinants of the </a:t>
            </a:r>
            <a:r>
              <a:rPr lang="en-GB" sz="2200" i="1" dirty="0">
                <a:latin typeface="Times New Roman" panose="02020603050405020304" pitchFamily="18" charset="0"/>
                <a:cs typeface="Times New Roman" panose="02020603050405020304" pitchFamily="18" charset="0"/>
              </a:rPr>
              <a:t>in-vivo </a:t>
            </a:r>
            <a:r>
              <a:rPr lang="en-GB" sz="2200" dirty="0">
                <a:latin typeface="Times New Roman" panose="02020603050405020304" pitchFamily="18" charset="0"/>
                <a:cs typeface="Times New Roman" panose="02020603050405020304" pitchFamily="18" charset="0"/>
              </a:rPr>
              <a:t>performance, safety and efficacy of the drug product. The properties of the drug and its dosage form are carefully engineered and tested to produce a stable drug product that upon administration provides the desired  therapeutic response in the patient. Both the pharmacist and the pharmaceutical scientist must understand these complex relationships to comprehend the proper use and development of pharmaceuticals.  </a:t>
            </a:r>
          </a:p>
        </p:txBody>
      </p:sp>
      <p:sp>
        <p:nvSpPr>
          <p:cNvPr id="5" name="Rectangle 4"/>
          <p:cNvSpPr/>
          <p:nvPr/>
        </p:nvSpPr>
        <p:spPr>
          <a:xfrm>
            <a:off x="683568" y="548680"/>
            <a:ext cx="2953053" cy="400110"/>
          </a:xfrm>
          <a:prstGeom prst="rect">
            <a:avLst/>
          </a:prstGeom>
        </p:spPr>
        <p:txBody>
          <a:bodyPr wrap="none">
            <a:spAutoFit/>
          </a:bodyPr>
          <a:lstStyle/>
          <a:p>
            <a:r>
              <a:rPr lang="en-GB" sz="2000" b="1" dirty="0">
                <a:highlight>
                  <a:srgbClr val="FFFF00"/>
                </a:highlight>
                <a:latin typeface="Times New Roman" panose="02020603050405020304" pitchFamily="18" charset="0"/>
                <a:cs typeface="Times New Roman" panose="02020603050405020304" pitchFamily="18" charset="0"/>
              </a:rPr>
              <a:t>BIOPHARMACEUTICS</a:t>
            </a:r>
            <a:endParaRPr lang="en-GB" sz="20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630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632848"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459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74345"/>
            <a:ext cx="7776864" cy="5909310"/>
          </a:xfrm>
          <a:prstGeom prst="rect">
            <a:avLst/>
          </a:prstGeom>
        </p:spPr>
        <p:txBody>
          <a:bodyPr wrap="square">
            <a:spAutoFit/>
          </a:bodyPr>
          <a:lstStyle/>
          <a:p>
            <a:pPr algn="just"/>
            <a:r>
              <a:rPr lang="en-GB" b="1" dirty="0">
                <a:latin typeface="Times New Roman" panose="02020603050405020304" pitchFamily="18" charset="0"/>
                <a:cs typeface="Times New Roman" panose="02020603050405020304" pitchFamily="18" charset="0"/>
              </a:rPr>
              <a:t>GASTRIC EMPTYING TIME</a:t>
            </a:r>
          </a:p>
          <a:p>
            <a:pPr algn="just"/>
            <a:r>
              <a:rPr lang="en-GB" dirty="0">
                <a:latin typeface="Times New Roman" panose="02020603050405020304" pitchFamily="18" charset="0"/>
                <a:cs typeface="Times New Roman" panose="02020603050405020304" pitchFamily="18" charset="0"/>
              </a:rPr>
              <a:t>Anatomically, a swallowed drug rapidly reaches the stomach. Eventually, the stomach empties its contents into the small intestine. Because the duodenum has the </a:t>
            </a:r>
            <a:r>
              <a:rPr lang="en-GB" b="1" u="sng" dirty="0">
                <a:latin typeface="Times New Roman" panose="02020603050405020304" pitchFamily="18" charset="0"/>
                <a:cs typeface="Times New Roman" panose="02020603050405020304" pitchFamily="18" charset="0"/>
              </a:rPr>
              <a:t>greatest capacity</a:t>
            </a:r>
            <a:r>
              <a:rPr lang="en-GB" b="1" dirty="0">
                <a:latin typeface="Times New Roman" panose="02020603050405020304" pitchFamily="18" charset="0"/>
                <a:cs typeface="Times New Roman" panose="02020603050405020304" pitchFamily="18" charset="0"/>
              </a:rPr>
              <a:t> for the absorption of drugs from the GI tract</a:t>
            </a:r>
            <a:r>
              <a:rPr lang="en-GB" dirty="0">
                <a:latin typeface="Times New Roman" panose="02020603050405020304" pitchFamily="18" charset="0"/>
                <a:cs typeface="Times New Roman" panose="02020603050405020304" pitchFamily="18" charset="0"/>
              </a:rPr>
              <a:t>, a delay in the gastric emptying time for the drug to reach the duodenum will slow the rate and possibly the extent of drug absorption, thereby prolonging the onset time for the drug. Some drugs, such as </a:t>
            </a:r>
            <a:r>
              <a:rPr lang="en-GB" b="1" dirty="0">
                <a:latin typeface="Times New Roman" panose="02020603050405020304" pitchFamily="18" charset="0"/>
                <a:cs typeface="Times New Roman" panose="02020603050405020304" pitchFamily="18" charset="0"/>
              </a:rPr>
              <a:t>penicillin, are unstable in acid and decompose if stomach emptying is delayed. Other drugs, such as aspirin, may irritate the gastric mucosa during prolonged contact.</a:t>
            </a:r>
          </a:p>
          <a:p>
            <a:pPr algn="just"/>
            <a:r>
              <a:rPr lang="en-GB" dirty="0">
                <a:latin typeface="Times New Roman" panose="02020603050405020304" pitchFamily="18" charset="0"/>
                <a:cs typeface="Times New Roman" panose="02020603050405020304" pitchFamily="18" charset="0"/>
              </a:rPr>
              <a:t>A number of factors affect gastric emptying time. Some factors that tend to delay gastric emptying include </a:t>
            </a:r>
            <a:r>
              <a:rPr lang="en-GB" b="1" dirty="0">
                <a:solidFill>
                  <a:schemeClr val="bg2">
                    <a:lumMod val="10000"/>
                  </a:schemeClr>
                </a:solidFill>
                <a:latin typeface="Times New Roman" panose="02020603050405020304" pitchFamily="18" charset="0"/>
                <a:cs typeface="Times New Roman" panose="02020603050405020304" pitchFamily="18" charset="0"/>
              </a:rPr>
              <a:t>consumption of meals high in fat</a:t>
            </a:r>
            <a:r>
              <a:rPr lang="en-GB"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cold beverages</a:t>
            </a:r>
            <a:r>
              <a:rPr lang="en-GB" dirty="0">
                <a:latin typeface="Times New Roman" panose="02020603050405020304" pitchFamily="18" charset="0"/>
                <a:cs typeface="Times New Roman" panose="02020603050405020304" pitchFamily="18" charset="0"/>
              </a:rPr>
              <a:t>, and </a:t>
            </a:r>
            <a:r>
              <a:rPr lang="en-GB" b="1" dirty="0">
                <a:latin typeface="Times New Roman" panose="02020603050405020304" pitchFamily="18" charset="0"/>
                <a:cs typeface="Times New Roman" panose="02020603050405020304" pitchFamily="18" charset="0"/>
              </a:rPr>
              <a:t>anticholinergic drugs</a:t>
            </a:r>
            <a:r>
              <a:rPr lang="en-GB" dirty="0">
                <a:latin typeface="Times New Roman" panose="02020603050405020304" pitchFamily="18" charset="0"/>
                <a:cs typeface="Times New Roman" panose="02020603050405020304" pitchFamily="18" charset="0"/>
              </a:rPr>
              <a:t>. </a:t>
            </a:r>
            <a:r>
              <a:rPr lang="en-GB" b="1" u="sng" dirty="0">
                <a:latin typeface="Times New Roman" panose="02020603050405020304" pitchFamily="18" charset="0"/>
                <a:cs typeface="Times New Roman" panose="02020603050405020304" pitchFamily="18" charset="0"/>
              </a:rPr>
              <a:t>Liquids and small particles less than 1 mm are generally not retained in the stomach.</a:t>
            </a:r>
            <a:r>
              <a:rPr lang="en-GB" dirty="0">
                <a:latin typeface="Times New Roman" panose="02020603050405020304" pitchFamily="18" charset="0"/>
                <a:cs typeface="Times New Roman" panose="02020603050405020304" pitchFamily="18" charset="0"/>
              </a:rPr>
              <a:t> These small particles are believed to be emptied due to a slightly higher basal pressure in the stomach over the duodenum. </a:t>
            </a:r>
            <a:r>
              <a:rPr lang="en-GB" b="1" u="sng" dirty="0">
                <a:latin typeface="Times New Roman" panose="02020603050405020304" pitchFamily="18" charset="0"/>
                <a:cs typeface="Times New Roman" panose="02020603050405020304" pitchFamily="18" charset="0"/>
              </a:rPr>
              <a:t>Different constituents of a meal empty from the stomach at different rates.</a:t>
            </a:r>
          </a:p>
          <a:p>
            <a:pPr algn="just"/>
            <a:endParaRPr lang="en-GB" b="1" u="sng" dirty="0">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Feldman and associates (1984) observed that 10 </a:t>
            </a:r>
            <a:r>
              <a:rPr lang="en-GB" b="1" dirty="0" err="1">
                <a:latin typeface="Times New Roman" panose="02020603050405020304" pitchFamily="18" charset="0"/>
                <a:cs typeface="Times New Roman" panose="02020603050405020304" pitchFamily="18" charset="0"/>
              </a:rPr>
              <a:t>oz</a:t>
            </a:r>
            <a:r>
              <a:rPr lang="en-GB" b="1" dirty="0">
                <a:latin typeface="Times New Roman" panose="02020603050405020304" pitchFamily="18" charset="0"/>
                <a:cs typeface="Times New Roman" panose="02020603050405020304" pitchFamily="18" charset="0"/>
              </a:rPr>
              <a:t> of liquid soft drink, scrambled egg (digestible solid), and a radio-opaque marker (</a:t>
            </a:r>
            <a:r>
              <a:rPr lang="en-GB" b="1" dirty="0" err="1">
                <a:latin typeface="Times New Roman" panose="02020603050405020304" pitchFamily="18" charset="0"/>
                <a:cs typeface="Times New Roman" panose="02020603050405020304" pitchFamily="18" charset="0"/>
              </a:rPr>
              <a:t>undigestible</a:t>
            </a:r>
            <a:r>
              <a:rPr lang="en-GB" b="1" dirty="0">
                <a:latin typeface="Times New Roman" panose="02020603050405020304" pitchFamily="18" charset="0"/>
                <a:cs typeface="Times New Roman" panose="02020603050405020304" pitchFamily="18" charset="0"/>
              </a:rPr>
              <a:t> solid) were 50% emptied from the stomach in 30 minutes, 154 minutes, and 3 to 4 hours, respectively. Thus, liquids are generally emptied faster than digested solids from the stomach.</a:t>
            </a:r>
          </a:p>
        </p:txBody>
      </p:sp>
    </p:spTree>
    <p:extLst>
      <p:ext uri="{BB962C8B-B14F-4D97-AF65-F5344CB8AC3E}">
        <p14:creationId xmlns:p14="http://schemas.microsoft.com/office/powerpoint/2010/main" val="467971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76672"/>
            <a:ext cx="7632848" cy="6186309"/>
          </a:xfrm>
          <a:prstGeom prst="rect">
            <a:avLst/>
          </a:prstGeom>
        </p:spPr>
        <p:txBody>
          <a:bodyPr wrap="square">
            <a:spAutoFit/>
          </a:bodyPr>
          <a:lstStyle/>
          <a:p>
            <a:pPr algn="just"/>
            <a:r>
              <a:rPr lang="en-GB" b="1" dirty="0">
                <a:latin typeface="Times New Roman" panose="02020603050405020304" pitchFamily="18" charset="0"/>
                <a:cs typeface="Times New Roman" panose="02020603050405020304" pitchFamily="18" charset="0"/>
              </a:rPr>
              <a:t>Factors Influencing Gastric Emptying</a:t>
            </a:r>
          </a:p>
          <a:p>
            <a:pPr algn="just"/>
            <a:r>
              <a:rPr lang="en-GB" b="1" dirty="0">
                <a:latin typeface="Times New Roman" panose="02020603050405020304" pitchFamily="18" charset="0"/>
                <a:cs typeface="Times New Roman" panose="02020603050405020304" pitchFamily="18" charset="0"/>
              </a:rPr>
              <a:t>1.Volume</a:t>
            </a:r>
          </a:p>
          <a:p>
            <a:pPr algn="just"/>
            <a:r>
              <a:rPr lang="en-GB" dirty="0">
                <a:latin typeface="Times New Roman" panose="02020603050405020304" pitchFamily="18" charset="0"/>
                <a:cs typeface="Times New Roman" panose="02020603050405020304" pitchFamily="18" charset="0"/>
              </a:rPr>
              <a:t>The larger the starting volume, the greater the initial rate of emptying, after this initial period, the larger the original volume, the slower the rate of emptying.</a:t>
            </a:r>
          </a:p>
          <a:p>
            <a:pPr algn="just"/>
            <a:r>
              <a:rPr lang="en-GB" b="1" dirty="0">
                <a:latin typeface="Times New Roman" panose="02020603050405020304" pitchFamily="18" charset="0"/>
                <a:cs typeface="Times New Roman" panose="02020603050405020304" pitchFamily="18" charset="0"/>
              </a:rPr>
              <a:t>2.Type of meal</a:t>
            </a:r>
          </a:p>
          <a:p>
            <a:pPr algn="just"/>
            <a:r>
              <a:rPr lang="en-GB" b="1" dirty="0">
                <a:latin typeface="Times New Roman" panose="02020603050405020304" pitchFamily="18" charset="0"/>
                <a:cs typeface="Times New Roman" panose="02020603050405020304" pitchFamily="18" charset="0"/>
              </a:rPr>
              <a:t>Fatty acids</a:t>
            </a:r>
          </a:p>
          <a:p>
            <a:pPr algn="just"/>
            <a:r>
              <a:rPr lang="en-GB" dirty="0">
                <a:latin typeface="Times New Roman" panose="02020603050405020304" pitchFamily="18" charset="0"/>
                <a:cs typeface="Times New Roman" panose="02020603050405020304" pitchFamily="18" charset="0"/>
              </a:rPr>
              <a:t>Reduction in rate of emptying is in </a:t>
            </a:r>
            <a:r>
              <a:rPr lang="en-GB" b="1" dirty="0">
                <a:latin typeface="Times New Roman" panose="02020603050405020304" pitchFamily="18" charset="0"/>
                <a:cs typeface="Times New Roman" panose="02020603050405020304" pitchFamily="18" charset="0"/>
              </a:rPr>
              <a:t>direct proportion to their concentration and carbon chain length; little difference is detected from acetic to </a:t>
            </a:r>
            <a:r>
              <a:rPr lang="en-GB" b="1" dirty="0" err="1">
                <a:latin typeface="Times New Roman" panose="02020603050405020304" pitchFamily="18" charset="0"/>
                <a:cs typeface="Times New Roman" panose="02020603050405020304" pitchFamily="18" charset="0"/>
              </a:rPr>
              <a:t>octanoic</a:t>
            </a:r>
            <a:r>
              <a:rPr lang="en-GB" b="1" dirty="0">
                <a:latin typeface="Times New Roman" panose="02020603050405020304" pitchFamily="18" charset="0"/>
                <a:cs typeface="Times New Roman" panose="02020603050405020304" pitchFamily="18" charset="0"/>
              </a:rPr>
              <a:t> acids; major inhibitory influence is seen in chain lengths greater than 10 carbons (</a:t>
            </a:r>
            <a:r>
              <a:rPr lang="en-GB" b="1" dirty="0" err="1">
                <a:latin typeface="Times New Roman" panose="02020603050405020304" pitchFamily="18" charset="0"/>
                <a:cs typeface="Times New Roman" panose="02020603050405020304" pitchFamily="18" charset="0"/>
              </a:rPr>
              <a:t>decanoic</a:t>
            </a:r>
            <a:r>
              <a:rPr lang="en-GB" b="1" dirty="0">
                <a:latin typeface="Times New Roman" panose="02020603050405020304" pitchFamily="18" charset="0"/>
                <a:cs typeface="Times New Roman" panose="02020603050405020304" pitchFamily="18" charset="0"/>
              </a:rPr>
              <a:t> to stearic acids).</a:t>
            </a:r>
            <a:r>
              <a:rPr lang="en-GB" dirty="0">
                <a:latin typeface="Times New Roman" panose="02020603050405020304" pitchFamily="18" charset="0"/>
                <a:cs typeface="Times New Roman" panose="02020603050405020304" pitchFamily="18" charset="0"/>
              </a:rPr>
              <a:t> Triglycerides ,reduction in rate of emptying; </a:t>
            </a:r>
            <a:r>
              <a:rPr lang="en-GB" b="1" dirty="0">
                <a:latin typeface="Times New Roman" panose="02020603050405020304" pitchFamily="18" charset="0"/>
                <a:cs typeface="Times New Roman" panose="02020603050405020304" pitchFamily="18" charset="0"/>
              </a:rPr>
              <a:t>unsaturated triglycerides are more effective than saturated ones</a:t>
            </a:r>
            <a:r>
              <a:rPr lang="en-GB" dirty="0">
                <a:latin typeface="Times New Roman" panose="02020603050405020304" pitchFamily="18" charset="0"/>
                <a:cs typeface="Times New Roman" panose="02020603050405020304" pitchFamily="18" charset="0"/>
              </a:rPr>
              <a:t>; the most effective in reducing emptying rate were </a:t>
            </a:r>
            <a:r>
              <a:rPr lang="en-GB" b="1" dirty="0">
                <a:latin typeface="Times New Roman" panose="02020603050405020304" pitchFamily="18" charset="0"/>
                <a:cs typeface="Times New Roman" panose="02020603050405020304" pitchFamily="18" charset="0"/>
              </a:rPr>
              <a:t>linseed and olive oils</a:t>
            </a:r>
            <a:r>
              <a:rPr lang="en-GB" dirty="0">
                <a:latin typeface="Times New Roman" panose="02020603050405020304" pitchFamily="18" charset="0"/>
                <a:cs typeface="Times New Roman" panose="02020603050405020304" pitchFamily="18" charset="0"/>
              </a:rPr>
              <a:t>.</a:t>
            </a:r>
          </a:p>
          <a:p>
            <a:pPr algn="just"/>
            <a:r>
              <a:rPr lang="en-GB" b="1" dirty="0">
                <a:latin typeface="Times New Roman" panose="02020603050405020304" pitchFamily="18" charset="0"/>
                <a:cs typeface="Times New Roman" panose="02020603050405020304" pitchFamily="18" charset="0"/>
              </a:rPr>
              <a:t>Carbohydrates</a:t>
            </a:r>
          </a:p>
          <a:p>
            <a:pPr algn="just"/>
            <a:r>
              <a:rPr lang="en-GB" dirty="0">
                <a:latin typeface="Times New Roman" panose="02020603050405020304" pitchFamily="18" charset="0"/>
                <a:cs typeface="Times New Roman" panose="02020603050405020304" pitchFamily="18" charset="0"/>
              </a:rPr>
              <a:t>Reduction in rate emptying, primarily as a result of </a:t>
            </a:r>
            <a:r>
              <a:rPr lang="en-GB" b="1" dirty="0">
                <a:latin typeface="Times New Roman" panose="02020603050405020304" pitchFamily="18" charset="0"/>
                <a:cs typeface="Times New Roman" panose="02020603050405020304" pitchFamily="18" charset="0"/>
              </a:rPr>
              <a:t>osmotic pressure</a:t>
            </a:r>
            <a:r>
              <a:rPr lang="en-GB" dirty="0">
                <a:latin typeface="Times New Roman" panose="02020603050405020304" pitchFamily="18" charset="0"/>
                <a:cs typeface="Times New Roman" panose="02020603050405020304" pitchFamily="18" charset="0"/>
              </a:rPr>
              <a:t>; inhibition of emptying increases as concentration increases.</a:t>
            </a:r>
          </a:p>
          <a:p>
            <a:pPr algn="just"/>
            <a:r>
              <a:rPr lang="en-GB" b="1" dirty="0">
                <a:latin typeface="Times New Roman" panose="02020603050405020304" pitchFamily="18" charset="0"/>
                <a:cs typeface="Times New Roman" panose="02020603050405020304" pitchFamily="18" charset="0"/>
              </a:rPr>
              <a:t>Amino acids</a:t>
            </a:r>
          </a:p>
          <a:p>
            <a:pPr algn="just"/>
            <a:r>
              <a:rPr lang="en-GB" dirty="0">
                <a:latin typeface="Times New Roman" panose="02020603050405020304" pitchFamily="18" charset="0"/>
                <a:cs typeface="Times New Roman" panose="02020603050405020304" pitchFamily="18" charset="0"/>
              </a:rPr>
              <a:t>Reduction in rate of emptying to an extent directly dependent upon concentration, probably as a result of osmotic pressure.</a:t>
            </a:r>
          </a:p>
          <a:p>
            <a:pPr algn="just"/>
            <a:r>
              <a:rPr lang="en-GB" dirty="0">
                <a:latin typeface="Times New Roman" panose="02020603050405020304" pitchFamily="18" charset="0"/>
                <a:cs typeface="Times New Roman" panose="02020603050405020304" pitchFamily="18" charset="0"/>
              </a:rPr>
              <a:t>3.</a:t>
            </a:r>
            <a:r>
              <a:rPr lang="en-GB" b="1" dirty="0">
                <a:latin typeface="Times New Roman" panose="02020603050405020304" pitchFamily="18" charset="0"/>
                <a:cs typeface="Times New Roman" panose="02020603050405020304" pitchFamily="18" charset="0"/>
              </a:rPr>
              <a:t>Osmotic pressure</a:t>
            </a:r>
          </a:p>
          <a:p>
            <a:pPr algn="just"/>
            <a:r>
              <a:rPr lang="en-GB" dirty="0">
                <a:latin typeface="Times New Roman" panose="02020603050405020304" pitchFamily="18" charset="0"/>
                <a:cs typeface="Times New Roman" panose="02020603050405020304" pitchFamily="18" charset="0"/>
              </a:rPr>
              <a:t>Reduction in rate of emptying to an extent dependent upon concentration for </a:t>
            </a:r>
            <a:r>
              <a:rPr lang="en-GB" b="1" dirty="0">
                <a:latin typeface="Times New Roman" panose="02020603050405020304" pitchFamily="18" charset="0"/>
                <a:cs typeface="Times New Roman" panose="02020603050405020304" pitchFamily="18" charset="0"/>
              </a:rPr>
              <a:t>salts and nonelectrolytes</a:t>
            </a:r>
            <a:r>
              <a:rPr lang="en-GB" dirty="0">
                <a:latin typeface="Times New Roman" panose="02020603050405020304" pitchFamily="18" charset="0"/>
                <a:cs typeface="Times New Roman" panose="02020603050405020304" pitchFamily="18" charset="0"/>
              </a:rPr>
              <a:t>: rate of emptying may increase at lower concentrations and then decrease at higher concentrations.</a:t>
            </a:r>
          </a:p>
        </p:txBody>
      </p:sp>
    </p:spTree>
    <p:extLst>
      <p:ext uri="{BB962C8B-B14F-4D97-AF65-F5344CB8AC3E}">
        <p14:creationId xmlns:p14="http://schemas.microsoft.com/office/powerpoint/2010/main" val="3809398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7704856" cy="3170099"/>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4.</a:t>
            </a:r>
            <a:r>
              <a:rPr lang="en-GB" sz="2000" b="1" dirty="0">
                <a:latin typeface="Times New Roman" panose="02020603050405020304" pitchFamily="18" charset="0"/>
                <a:cs typeface="Times New Roman" panose="02020603050405020304" pitchFamily="18" charset="0"/>
              </a:rPr>
              <a:t>Physical state of gastric contents</a:t>
            </a:r>
          </a:p>
          <a:p>
            <a:r>
              <a:rPr lang="en-GB" sz="2000" dirty="0">
                <a:latin typeface="Times New Roman" panose="02020603050405020304" pitchFamily="18" charset="0"/>
                <a:cs typeface="Times New Roman" panose="02020603050405020304" pitchFamily="18" charset="0"/>
              </a:rPr>
              <a:t>Solutions or suspensions of small particles empty more rapidly than do chunks of material that must be reduced in size prior to emptying.</a:t>
            </a:r>
          </a:p>
          <a:p>
            <a:r>
              <a:rPr lang="en-GB" sz="2000" dirty="0">
                <a:latin typeface="Times New Roman" panose="02020603050405020304" pitchFamily="18" charset="0"/>
                <a:cs typeface="Times New Roman" panose="02020603050405020304" pitchFamily="18" charset="0"/>
              </a:rPr>
              <a:t>5.</a:t>
            </a:r>
            <a:r>
              <a:rPr lang="en-GB" sz="2000" b="1" dirty="0">
                <a:latin typeface="Times New Roman" panose="02020603050405020304" pitchFamily="18" charset="0"/>
                <a:cs typeface="Times New Roman" panose="02020603050405020304" pitchFamily="18" charset="0"/>
              </a:rPr>
              <a:t>Chemicals</a:t>
            </a:r>
          </a:p>
          <a:p>
            <a:r>
              <a:rPr lang="en-GB" sz="2000" b="1" dirty="0">
                <a:latin typeface="Times New Roman" panose="02020603050405020304" pitchFamily="18" charset="0"/>
                <a:cs typeface="Times New Roman" panose="02020603050405020304" pitchFamily="18" charset="0"/>
              </a:rPr>
              <a:t>Acids</a:t>
            </a:r>
          </a:p>
          <a:p>
            <a:r>
              <a:rPr lang="en-GB" sz="2000" dirty="0">
                <a:latin typeface="Times New Roman" panose="02020603050405020304" pitchFamily="18" charset="0"/>
                <a:cs typeface="Times New Roman" panose="02020603050405020304" pitchFamily="18" charset="0"/>
              </a:rPr>
              <a:t>Reduction in rate of emptying dependent upon concentration and molecular weight of the acid; </a:t>
            </a:r>
          </a:p>
          <a:p>
            <a:r>
              <a:rPr lang="en-GB" sz="2000" b="1" dirty="0">
                <a:latin typeface="Times New Roman" panose="02020603050405020304" pitchFamily="18" charset="0"/>
                <a:cs typeface="Times New Roman" panose="02020603050405020304" pitchFamily="18" charset="0"/>
              </a:rPr>
              <a:t>Alkali (NaHCO3 )</a:t>
            </a:r>
          </a:p>
          <a:p>
            <a:r>
              <a:rPr lang="en-GB" sz="2000" dirty="0">
                <a:latin typeface="Times New Roman" panose="02020603050405020304" pitchFamily="18" charset="0"/>
                <a:cs typeface="Times New Roman" panose="02020603050405020304" pitchFamily="18" charset="0"/>
              </a:rPr>
              <a:t>Increased rate of emptying at low concentrations (1%), and decreased rate at higher concentrations (5%).</a:t>
            </a:r>
          </a:p>
        </p:txBody>
      </p:sp>
    </p:spTree>
    <p:extLst>
      <p:ext uri="{BB962C8B-B14F-4D97-AF65-F5344CB8AC3E}">
        <p14:creationId xmlns:p14="http://schemas.microsoft.com/office/powerpoint/2010/main" val="2590146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4345"/>
            <a:ext cx="7632848" cy="5909310"/>
          </a:xfrm>
          <a:prstGeom prst="rect">
            <a:avLst/>
          </a:prstGeom>
        </p:spPr>
        <p:txBody>
          <a:bodyPr wrap="square">
            <a:spAutoFit/>
          </a:bodyPr>
          <a:lstStyle/>
          <a:p>
            <a:r>
              <a:rPr lang="en-GB" dirty="0">
                <a:latin typeface="Times New Roman" panose="02020603050405020304" pitchFamily="18" charset="0"/>
                <a:cs typeface="Times New Roman" panose="02020603050405020304" pitchFamily="18" charset="0"/>
              </a:rPr>
              <a:t>6. </a:t>
            </a:r>
            <a:r>
              <a:rPr lang="en-GB" b="1" dirty="0">
                <a:latin typeface="Times New Roman" panose="02020603050405020304" pitchFamily="18" charset="0"/>
                <a:cs typeface="Times New Roman" panose="02020603050405020304" pitchFamily="18" charset="0"/>
              </a:rPr>
              <a:t>Drugs</a:t>
            </a:r>
          </a:p>
          <a:p>
            <a:r>
              <a:rPr lang="en-GB" b="1" dirty="0" err="1">
                <a:latin typeface="Times New Roman" panose="02020603050405020304" pitchFamily="18" charset="0"/>
                <a:cs typeface="Times New Roman" panose="02020603050405020304" pitchFamily="18" charset="0"/>
              </a:rPr>
              <a:t>Anticholinergics</a:t>
            </a:r>
            <a:r>
              <a:rPr lang="en-GB" b="1"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-Reduction in rate of emptying.</a:t>
            </a:r>
          </a:p>
          <a:p>
            <a:r>
              <a:rPr lang="en-GB" b="1" dirty="0">
                <a:latin typeface="Times New Roman" panose="02020603050405020304" pitchFamily="18" charset="0"/>
                <a:cs typeface="Times New Roman" panose="02020603050405020304" pitchFamily="18" charset="0"/>
              </a:rPr>
              <a:t>Narcotic </a:t>
            </a:r>
            <a:r>
              <a:rPr lang="en-GB" dirty="0">
                <a:latin typeface="Times New Roman" panose="02020603050405020304" pitchFamily="18" charset="0"/>
                <a:cs typeface="Times New Roman" panose="02020603050405020304" pitchFamily="18" charset="0"/>
              </a:rPr>
              <a:t>analgesics -Reduction in rate of emptying.</a:t>
            </a:r>
          </a:p>
          <a:p>
            <a:r>
              <a:rPr lang="en-GB" b="1" dirty="0">
                <a:latin typeface="Times New Roman" panose="02020603050405020304" pitchFamily="18" charset="0"/>
                <a:cs typeface="Times New Roman" panose="02020603050405020304" pitchFamily="18" charset="0"/>
              </a:rPr>
              <a:t>Metoclopramide</a:t>
            </a:r>
            <a:r>
              <a:rPr lang="en-GB" dirty="0">
                <a:latin typeface="Times New Roman" panose="02020603050405020304" pitchFamily="18" charset="0"/>
                <a:cs typeface="Times New Roman" panose="02020603050405020304" pitchFamily="18" charset="0"/>
              </a:rPr>
              <a:t>-Increase in rate of emptying.</a:t>
            </a:r>
          </a:p>
          <a:p>
            <a:r>
              <a:rPr lang="en-GB" b="1" dirty="0">
                <a:latin typeface="Times New Roman" panose="02020603050405020304" pitchFamily="18" charset="0"/>
                <a:cs typeface="Times New Roman" panose="02020603050405020304" pitchFamily="18" charset="0"/>
              </a:rPr>
              <a:t>Ethanol</a:t>
            </a:r>
            <a:r>
              <a:rPr lang="en-GB" dirty="0">
                <a:latin typeface="Times New Roman" panose="02020603050405020304" pitchFamily="18" charset="0"/>
                <a:cs typeface="Times New Roman" panose="02020603050405020304" pitchFamily="18" charset="0"/>
              </a:rPr>
              <a:t>-Reduction in rate of emptying.</a:t>
            </a:r>
          </a:p>
          <a:p>
            <a:r>
              <a:rPr lang="en-GB" dirty="0">
                <a:latin typeface="Times New Roman" panose="02020603050405020304" pitchFamily="18" charset="0"/>
                <a:cs typeface="Times New Roman" panose="02020603050405020304" pitchFamily="18" charset="0"/>
              </a:rPr>
              <a:t>7.</a:t>
            </a:r>
          </a:p>
          <a:p>
            <a:r>
              <a:rPr lang="en-GB" b="1" dirty="0">
                <a:latin typeface="Times New Roman" panose="02020603050405020304" pitchFamily="18" charset="0"/>
                <a:cs typeface="Times New Roman" panose="02020603050405020304" pitchFamily="18" charset="0"/>
              </a:rPr>
              <a:t>Miscellaneous</a:t>
            </a:r>
          </a:p>
          <a:p>
            <a:r>
              <a:rPr lang="en-GB" b="1" dirty="0">
                <a:latin typeface="Times New Roman" panose="02020603050405020304" pitchFamily="18" charset="0"/>
                <a:cs typeface="Times New Roman" panose="02020603050405020304" pitchFamily="18" charset="0"/>
              </a:rPr>
              <a:t>Body position-Rate </a:t>
            </a:r>
            <a:r>
              <a:rPr lang="en-GB" dirty="0">
                <a:latin typeface="Times New Roman" panose="02020603050405020304" pitchFamily="18" charset="0"/>
                <a:cs typeface="Times New Roman" panose="02020603050405020304" pitchFamily="18" charset="0"/>
              </a:rPr>
              <a:t>of emptying is reduced in a patient lying on left side.</a:t>
            </a:r>
          </a:p>
          <a:p>
            <a:r>
              <a:rPr lang="en-GB" b="1" dirty="0">
                <a:latin typeface="Times New Roman" panose="02020603050405020304" pitchFamily="18" charset="0"/>
                <a:cs typeface="Times New Roman" panose="02020603050405020304" pitchFamily="18" charset="0"/>
              </a:rPr>
              <a:t>Viscosity-</a:t>
            </a:r>
            <a:r>
              <a:rPr lang="en-GB" dirty="0">
                <a:latin typeface="Times New Roman" panose="02020603050405020304" pitchFamily="18" charset="0"/>
                <a:cs typeface="Times New Roman" panose="02020603050405020304" pitchFamily="18" charset="0"/>
              </a:rPr>
              <a:t>Rate of emptying is greater for less viscous solutions.</a:t>
            </a:r>
          </a:p>
          <a:p>
            <a:r>
              <a:rPr lang="en-GB" b="1" dirty="0">
                <a:latin typeface="Times New Roman" panose="02020603050405020304" pitchFamily="18" charset="0"/>
                <a:cs typeface="Times New Roman" panose="02020603050405020304" pitchFamily="18" charset="0"/>
              </a:rPr>
              <a:t>Emotional states-Aggressive </a:t>
            </a:r>
            <a:r>
              <a:rPr lang="en-GB" dirty="0">
                <a:latin typeface="Times New Roman" panose="02020603050405020304" pitchFamily="18" charset="0"/>
                <a:cs typeface="Times New Roman" panose="02020603050405020304" pitchFamily="18" charset="0"/>
              </a:rPr>
              <a:t>or </a:t>
            </a:r>
            <a:r>
              <a:rPr lang="en-GB" b="1" dirty="0">
                <a:latin typeface="Times New Roman" panose="02020603050405020304" pitchFamily="18" charset="0"/>
                <a:cs typeface="Times New Roman" panose="02020603050405020304" pitchFamily="18" charset="0"/>
              </a:rPr>
              <a:t>stressful emotional </a:t>
            </a:r>
            <a:r>
              <a:rPr lang="en-GB" dirty="0">
                <a:latin typeface="Times New Roman" panose="02020603050405020304" pitchFamily="18" charset="0"/>
                <a:cs typeface="Times New Roman" panose="02020603050405020304" pitchFamily="18" charset="0"/>
              </a:rPr>
              <a:t>states increase stomach contractions and emptying rate</a:t>
            </a:r>
          </a:p>
          <a:p>
            <a:r>
              <a:rPr lang="en-GB" b="1" dirty="0">
                <a:latin typeface="Times New Roman" panose="02020603050405020304" pitchFamily="18" charset="0"/>
                <a:cs typeface="Times New Roman" panose="02020603050405020304" pitchFamily="18" charset="0"/>
              </a:rPr>
              <a:t>depression </a:t>
            </a:r>
            <a:r>
              <a:rPr lang="en-GB" dirty="0">
                <a:latin typeface="Times New Roman" panose="02020603050405020304" pitchFamily="18" charset="0"/>
                <a:cs typeface="Times New Roman" panose="02020603050405020304" pitchFamily="18" charset="0"/>
              </a:rPr>
              <a:t>reduces stomach contraction and emptying.</a:t>
            </a:r>
          </a:p>
          <a:p>
            <a:r>
              <a:rPr lang="en-GB" b="1" dirty="0">
                <a:latin typeface="Times New Roman" panose="02020603050405020304" pitchFamily="18" charset="0"/>
                <a:cs typeface="Times New Roman" panose="02020603050405020304" pitchFamily="18" charset="0"/>
              </a:rPr>
              <a:t>Bile salts</a:t>
            </a:r>
            <a:r>
              <a:rPr lang="en-GB" dirty="0">
                <a:latin typeface="Times New Roman" panose="02020603050405020304" pitchFamily="18" charset="0"/>
                <a:cs typeface="Times New Roman" panose="02020603050405020304" pitchFamily="18" charset="0"/>
              </a:rPr>
              <a:t>-Rate of emptying is reduced.</a:t>
            </a:r>
          </a:p>
          <a:p>
            <a:r>
              <a:rPr lang="en-GB" b="1" dirty="0">
                <a:latin typeface="Times New Roman" panose="02020603050405020304" pitchFamily="18" charset="0"/>
                <a:cs typeface="Times New Roman" panose="02020603050405020304" pitchFamily="18" charset="0"/>
              </a:rPr>
              <a:t>Disease states</a:t>
            </a:r>
          </a:p>
          <a:p>
            <a:r>
              <a:rPr lang="en-GB" dirty="0">
                <a:latin typeface="Times New Roman" panose="02020603050405020304" pitchFamily="18" charset="0"/>
                <a:cs typeface="Times New Roman" panose="02020603050405020304" pitchFamily="18" charset="0"/>
              </a:rPr>
              <a:t>Rate of emptying is reduced in some </a:t>
            </a:r>
            <a:r>
              <a:rPr lang="en-GB" b="1" dirty="0">
                <a:latin typeface="Times New Roman" panose="02020603050405020304" pitchFamily="18" charset="0"/>
                <a:cs typeface="Times New Roman" panose="02020603050405020304" pitchFamily="18" charset="0"/>
              </a:rPr>
              <a:t>diabetics and in patients with local pyloric lesions </a:t>
            </a:r>
            <a:r>
              <a:rPr lang="en-GB" dirty="0">
                <a:latin typeface="Times New Roman" panose="02020603050405020304" pitchFamily="18" charset="0"/>
                <a:cs typeface="Times New Roman" panose="02020603050405020304" pitchFamily="18" charset="0"/>
              </a:rPr>
              <a:t>(duodenal or pyloric ulcers; pyloric stenosis) and </a:t>
            </a:r>
            <a:r>
              <a:rPr lang="en-GB" b="1" dirty="0">
                <a:latin typeface="Times New Roman" panose="02020603050405020304" pitchFamily="18" charset="0"/>
                <a:cs typeface="Times New Roman" panose="02020603050405020304" pitchFamily="18" charset="0"/>
              </a:rPr>
              <a:t>hypothyroidism; </a:t>
            </a:r>
            <a:r>
              <a:rPr lang="en-GB" dirty="0">
                <a:latin typeface="Times New Roman" panose="02020603050405020304" pitchFamily="18" charset="0"/>
                <a:cs typeface="Times New Roman" panose="02020603050405020304" pitchFamily="18" charset="0"/>
              </a:rPr>
              <a:t>gastric emptying rate is increased in </a:t>
            </a:r>
            <a:r>
              <a:rPr lang="en-GB" b="1" dirty="0">
                <a:latin typeface="Times New Roman" panose="02020603050405020304" pitchFamily="18" charset="0"/>
                <a:cs typeface="Times New Roman" panose="02020603050405020304" pitchFamily="18" charset="0"/>
              </a:rPr>
              <a:t>hyperthyroidism</a:t>
            </a:r>
            <a:r>
              <a:rPr lang="en-GB" dirty="0">
                <a:latin typeface="Times New Roman" panose="02020603050405020304" pitchFamily="18" charset="0"/>
                <a:cs typeface="Times New Roman" panose="02020603050405020304" pitchFamily="18" charset="0"/>
              </a:rPr>
              <a:t>.</a:t>
            </a:r>
          </a:p>
          <a:p>
            <a:r>
              <a:rPr lang="en-GB" b="1" dirty="0">
                <a:latin typeface="Times New Roman" panose="02020603050405020304" pitchFamily="18" charset="0"/>
                <a:cs typeface="Times New Roman" panose="02020603050405020304" pitchFamily="18" charset="0"/>
              </a:rPr>
              <a:t>Exercise</a:t>
            </a:r>
          </a:p>
          <a:p>
            <a:r>
              <a:rPr lang="en-GB" b="1" dirty="0">
                <a:latin typeface="Times New Roman" panose="02020603050405020304" pitchFamily="18" charset="0"/>
                <a:cs typeface="Times New Roman" panose="02020603050405020304" pitchFamily="18" charset="0"/>
              </a:rPr>
              <a:t>Vigorous exercise </a:t>
            </a:r>
            <a:r>
              <a:rPr lang="en-GB" dirty="0">
                <a:latin typeface="Times New Roman" panose="02020603050405020304" pitchFamily="18" charset="0"/>
                <a:cs typeface="Times New Roman" panose="02020603050405020304" pitchFamily="18" charset="0"/>
              </a:rPr>
              <a:t>reduces emptying rate.</a:t>
            </a:r>
          </a:p>
          <a:p>
            <a:r>
              <a:rPr lang="en-GB" b="1" dirty="0">
                <a:latin typeface="Times New Roman" panose="02020603050405020304" pitchFamily="18" charset="0"/>
                <a:cs typeface="Times New Roman" panose="02020603050405020304" pitchFamily="18" charset="0"/>
              </a:rPr>
              <a:t>Gastric surgery</a:t>
            </a:r>
          </a:p>
          <a:p>
            <a:r>
              <a:rPr lang="en-GB" dirty="0">
                <a:latin typeface="Times New Roman" panose="02020603050405020304" pitchFamily="18" charset="0"/>
                <a:cs typeface="Times New Roman" panose="02020603050405020304" pitchFamily="18" charset="0"/>
              </a:rPr>
              <a:t>Gastric emptying difficulties can be a serious problem after surgery.</a:t>
            </a:r>
          </a:p>
        </p:txBody>
      </p:sp>
    </p:spTree>
    <p:extLst>
      <p:ext uri="{BB962C8B-B14F-4D97-AF65-F5344CB8AC3E}">
        <p14:creationId xmlns:p14="http://schemas.microsoft.com/office/powerpoint/2010/main" val="167862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7" y="618941"/>
            <a:ext cx="7704857" cy="3170099"/>
          </a:xfrm>
          <a:prstGeom prst="rect">
            <a:avLst/>
          </a:prstGeom>
        </p:spPr>
        <p:txBody>
          <a:bodyPr wrap="square">
            <a:spAutoFit/>
          </a:bodyPr>
          <a:lstStyle/>
          <a:p>
            <a:pPr algn="just"/>
            <a:r>
              <a:rPr lang="en-GB" sz="2000" dirty="0">
                <a:highlight>
                  <a:srgbClr val="FFFF00"/>
                </a:highlight>
                <a:latin typeface="Times New Roman" panose="02020603050405020304" pitchFamily="18" charset="0"/>
                <a:cs typeface="Times New Roman" panose="02020603050405020304" pitchFamily="18" charset="0"/>
              </a:rPr>
              <a:t>Biopharmaceutics </a:t>
            </a:r>
            <a:r>
              <a:rPr lang="en-GB" sz="2000" u="sng" dirty="0">
                <a:latin typeface="Times New Roman" panose="02020603050405020304" pitchFamily="18" charset="0"/>
                <a:cs typeface="Times New Roman" panose="02020603050405020304" pitchFamily="18" charset="0"/>
              </a:rPr>
              <a:t>is the science that examines this interrelationship of the physicochemical properties of the drug, the dosage form in which the drug is given, and the route of administration on the rate and extent of systemic drug absorption.</a:t>
            </a:r>
            <a:r>
              <a:rPr lang="en-GB" sz="2000" dirty="0">
                <a:latin typeface="Times New Roman" panose="02020603050405020304" pitchFamily="18" charset="0"/>
                <a:cs typeface="Times New Roman" panose="02020603050405020304" pitchFamily="18" charset="0"/>
              </a:rPr>
              <a:t> </a:t>
            </a:r>
          </a:p>
          <a:p>
            <a:pPr algn="just"/>
            <a:r>
              <a:rPr lang="en-GB" sz="2000" dirty="0">
                <a:latin typeface="Times New Roman" panose="02020603050405020304" pitchFamily="18" charset="0"/>
                <a:cs typeface="Times New Roman" panose="02020603050405020304" pitchFamily="18" charset="0"/>
              </a:rPr>
              <a:t>Thus, biopharmaceutics involves factors that influence </a:t>
            </a:r>
          </a:p>
          <a:p>
            <a:pPr marL="342900" indent="-342900" algn="just">
              <a:buAutoNum type="arabicParenBoth"/>
            </a:pPr>
            <a:r>
              <a:rPr lang="en-GB" sz="2000" dirty="0">
                <a:latin typeface="Times New Roman" panose="02020603050405020304" pitchFamily="18" charset="0"/>
                <a:cs typeface="Times New Roman" panose="02020603050405020304" pitchFamily="18" charset="0"/>
              </a:rPr>
              <a:t>the stability of the drug within the drug product,</a:t>
            </a:r>
          </a:p>
          <a:p>
            <a:pPr marL="342900" indent="-342900" algn="just">
              <a:buAutoNum type="arabicParenBoth"/>
            </a:pPr>
            <a:r>
              <a:rPr lang="en-GB" sz="2000" dirty="0">
                <a:latin typeface="Times New Roman" panose="02020603050405020304" pitchFamily="18" charset="0"/>
                <a:cs typeface="Times New Roman" panose="02020603050405020304" pitchFamily="18" charset="0"/>
              </a:rPr>
              <a:t>the release of the drug from the drug product, </a:t>
            </a:r>
          </a:p>
          <a:p>
            <a:pPr marL="342900" indent="-342900" algn="just">
              <a:buAutoNum type="arabicParenBoth"/>
            </a:pPr>
            <a:r>
              <a:rPr lang="en-GB" sz="2000" dirty="0">
                <a:latin typeface="Times New Roman" panose="02020603050405020304" pitchFamily="18" charset="0"/>
                <a:cs typeface="Times New Roman" panose="02020603050405020304" pitchFamily="18" charset="0"/>
              </a:rPr>
              <a:t>the rate of dissolution/release of the drug at the absorption site, and </a:t>
            </a:r>
          </a:p>
          <a:p>
            <a:pPr marL="342900" indent="-342900" algn="just">
              <a:buAutoNum type="arabicParenBoth"/>
            </a:pPr>
            <a:r>
              <a:rPr lang="en-GB" sz="2000" dirty="0">
                <a:latin typeface="Times New Roman" panose="02020603050405020304" pitchFamily="18" charset="0"/>
                <a:cs typeface="Times New Roman" panose="02020603050405020304" pitchFamily="18" charset="0"/>
              </a:rPr>
              <a:t> the systemic absorption of the drug. A general scheme describing this dynamic relationship is described in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89040"/>
            <a:ext cx="7992888"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02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97456"/>
            <a:ext cx="7632848" cy="2831544"/>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The study of </a:t>
            </a:r>
            <a:r>
              <a:rPr lang="en-GB" sz="2200" dirty="0" err="1">
                <a:latin typeface="Times New Roman" panose="02020603050405020304" pitchFamily="18" charset="0"/>
                <a:cs typeface="Times New Roman" panose="02020603050405020304" pitchFamily="18" charset="0"/>
              </a:rPr>
              <a:t>biopharmaceutics</a:t>
            </a:r>
            <a:r>
              <a:rPr lang="en-GB" sz="2200" dirty="0">
                <a:latin typeface="Times New Roman" panose="02020603050405020304" pitchFamily="18" charset="0"/>
                <a:cs typeface="Times New Roman" panose="02020603050405020304" pitchFamily="18" charset="0"/>
              </a:rPr>
              <a:t> is based on fundamental scientific principles and experimental methodology.</a:t>
            </a:r>
          </a:p>
          <a:p>
            <a:pPr algn="just"/>
            <a:r>
              <a:rPr lang="en-GB" sz="2200" dirty="0">
                <a:latin typeface="Times New Roman" panose="02020603050405020304" pitchFamily="18" charset="0"/>
                <a:cs typeface="Times New Roman" panose="02020603050405020304" pitchFamily="18" charset="0"/>
              </a:rPr>
              <a:t> Studies in </a:t>
            </a:r>
            <a:r>
              <a:rPr lang="en-GB" sz="2200" dirty="0" err="1">
                <a:latin typeface="Times New Roman" panose="02020603050405020304" pitchFamily="18" charset="0"/>
                <a:cs typeface="Times New Roman" panose="02020603050405020304" pitchFamily="18" charset="0"/>
              </a:rPr>
              <a:t>biopharmaceutics</a:t>
            </a:r>
            <a:r>
              <a:rPr lang="en-GB" sz="2200" dirty="0">
                <a:latin typeface="Times New Roman" panose="02020603050405020304" pitchFamily="18" charset="0"/>
                <a:cs typeface="Times New Roman" panose="02020603050405020304" pitchFamily="18" charset="0"/>
              </a:rPr>
              <a:t> use </a:t>
            </a:r>
            <a:r>
              <a:rPr lang="en-GB" sz="2200" b="1" u="sng" dirty="0">
                <a:latin typeface="Times New Roman" panose="02020603050405020304" pitchFamily="18" charset="0"/>
                <a:cs typeface="Times New Roman" panose="02020603050405020304" pitchFamily="18" charset="0"/>
              </a:rPr>
              <a:t>both </a:t>
            </a:r>
            <a:r>
              <a:rPr lang="en-GB" sz="2200" b="1" i="1" u="sng" dirty="0">
                <a:latin typeface="Times New Roman" panose="02020603050405020304" pitchFamily="18" charset="0"/>
                <a:cs typeface="Times New Roman" panose="02020603050405020304" pitchFamily="18" charset="0"/>
              </a:rPr>
              <a:t>in-vitro </a:t>
            </a:r>
            <a:r>
              <a:rPr lang="en-GB" sz="2200" b="1" u="sng" dirty="0">
                <a:latin typeface="Times New Roman" panose="02020603050405020304" pitchFamily="18" charset="0"/>
                <a:cs typeface="Times New Roman" panose="02020603050405020304" pitchFamily="18" charset="0"/>
              </a:rPr>
              <a:t>and </a:t>
            </a:r>
            <a:r>
              <a:rPr lang="en-GB" sz="2200" b="1" i="1" u="sng" dirty="0">
                <a:latin typeface="Times New Roman" panose="02020603050405020304" pitchFamily="18" charset="0"/>
                <a:cs typeface="Times New Roman" panose="02020603050405020304" pitchFamily="18" charset="0"/>
              </a:rPr>
              <a:t>in-vivo </a:t>
            </a:r>
            <a:r>
              <a:rPr lang="en-GB" sz="2200" b="1" u="sng" dirty="0">
                <a:latin typeface="Times New Roman" panose="02020603050405020304" pitchFamily="18" charset="0"/>
                <a:cs typeface="Times New Roman" panose="02020603050405020304" pitchFamily="18" charset="0"/>
              </a:rPr>
              <a:t>methods</a:t>
            </a:r>
            <a:r>
              <a:rPr lang="en-GB" sz="2200" dirty="0">
                <a:latin typeface="Times New Roman" panose="02020603050405020304" pitchFamily="18" charset="0"/>
                <a:cs typeface="Times New Roman" panose="02020603050405020304" pitchFamily="18" charset="0"/>
              </a:rPr>
              <a:t>. </a:t>
            </a:r>
          </a:p>
          <a:p>
            <a:pPr algn="just"/>
            <a:r>
              <a:rPr lang="en-GB" sz="2200" b="1" i="1" dirty="0">
                <a:latin typeface="Times New Roman" panose="02020603050405020304" pitchFamily="18" charset="0"/>
                <a:cs typeface="Times New Roman" panose="02020603050405020304" pitchFamily="18" charset="0"/>
              </a:rPr>
              <a:t>In-vitro </a:t>
            </a:r>
            <a:r>
              <a:rPr lang="en-GB" sz="2200" b="1" dirty="0">
                <a:latin typeface="Times New Roman" panose="02020603050405020304" pitchFamily="18" charset="0"/>
                <a:cs typeface="Times New Roman" panose="02020603050405020304" pitchFamily="18" charset="0"/>
              </a:rPr>
              <a:t>methods </a:t>
            </a:r>
            <a:r>
              <a:rPr lang="en-GB" sz="2200" dirty="0">
                <a:latin typeface="Times New Roman" panose="02020603050405020304" pitchFamily="18" charset="0"/>
                <a:cs typeface="Times New Roman" panose="02020603050405020304" pitchFamily="18" charset="0"/>
              </a:rPr>
              <a:t>are procedures employing test apparatus and equipment without involving laboratory animals or humans.</a:t>
            </a:r>
          </a:p>
          <a:p>
            <a:pPr algn="just"/>
            <a:r>
              <a:rPr lang="en-GB" sz="2200" dirty="0">
                <a:latin typeface="Times New Roman" panose="02020603050405020304" pitchFamily="18" charset="0"/>
                <a:cs typeface="Times New Roman" panose="02020603050405020304" pitchFamily="18" charset="0"/>
              </a:rPr>
              <a:t> </a:t>
            </a:r>
            <a:r>
              <a:rPr lang="en-GB" sz="2200" b="1" i="1" dirty="0">
                <a:latin typeface="Times New Roman" panose="02020603050405020304" pitchFamily="18" charset="0"/>
                <a:cs typeface="Times New Roman" panose="02020603050405020304" pitchFamily="18" charset="0"/>
              </a:rPr>
              <a:t>In-vivo </a:t>
            </a:r>
            <a:r>
              <a:rPr lang="en-GB" sz="2200" b="1" dirty="0">
                <a:latin typeface="Times New Roman" panose="02020603050405020304" pitchFamily="18" charset="0"/>
                <a:cs typeface="Times New Roman" panose="02020603050405020304" pitchFamily="18" charset="0"/>
              </a:rPr>
              <a:t>methods </a:t>
            </a:r>
            <a:r>
              <a:rPr lang="en-GB" sz="2200" dirty="0">
                <a:latin typeface="Times New Roman" panose="02020603050405020304" pitchFamily="18" charset="0"/>
                <a:cs typeface="Times New Roman" panose="02020603050405020304" pitchFamily="18" charset="0"/>
              </a:rPr>
              <a:t>are more complex studies involving human subjects or laboratory animals</a:t>
            </a:r>
            <a:r>
              <a:rPr lang="en-GB" sz="2400" dirty="0"/>
              <a:t>.</a:t>
            </a:r>
          </a:p>
        </p:txBody>
      </p:sp>
      <p:sp>
        <p:nvSpPr>
          <p:cNvPr id="3" name="Rectangle 2"/>
          <p:cNvSpPr/>
          <p:nvPr/>
        </p:nvSpPr>
        <p:spPr>
          <a:xfrm>
            <a:off x="755576" y="3451992"/>
            <a:ext cx="7632848" cy="2893100"/>
          </a:xfrm>
          <a:prstGeom prst="rect">
            <a:avLst/>
          </a:prstGeom>
        </p:spPr>
        <p:txBody>
          <a:bodyPr wrap="square">
            <a:spAutoFit/>
          </a:bodyPr>
          <a:lstStyle/>
          <a:p>
            <a:pPr algn="just"/>
            <a:r>
              <a:rPr lang="en-GB" sz="2200" b="1" dirty="0">
                <a:latin typeface="Times New Roman" panose="02020603050405020304" pitchFamily="18" charset="0"/>
                <a:cs typeface="Times New Roman" panose="02020603050405020304" pitchFamily="18" charset="0"/>
              </a:rPr>
              <a:t>PHARMACOKINETICS</a:t>
            </a:r>
          </a:p>
          <a:p>
            <a:pPr algn="just"/>
            <a:r>
              <a:rPr lang="en-GB" sz="2000" dirty="0">
                <a:latin typeface="Times New Roman" panose="02020603050405020304" pitchFamily="18" charset="0"/>
                <a:cs typeface="Times New Roman" panose="02020603050405020304" pitchFamily="18" charset="0"/>
              </a:rPr>
              <a:t>After a drug is released from its dosage form, the drug is absorbed into the surrounding tissue, the body, or both.</a:t>
            </a:r>
          </a:p>
          <a:p>
            <a:pPr algn="just"/>
            <a:r>
              <a:rPr lang="en-GB" sz="2000" dirty="0">
                <a:latin typeface="Times New Roman" panose="02020603050405020304" pitchFamily="18" charset="0"/>
                <a:cs typeface="Times New Roman" panose="02020603050405020304" pitchFamily="18" charset="0"/>
              </a:rPr>
              <a:t>The distribution through and elimination of the drug in the body varies for each patient but can be characterized using mathematical models and statistics. </a:t>
            </a:r>
            <a:r>
              <a:rPr lang="en-GB" sz="2000" b="1" i="1" u="sng" dirty="0">
                <a:highlight>
                  <a:srgbClr val="FFFF00"/>
                </a:highlight>
                <a:latin typeface="Times New Roman" panose="02020603050405020304" pitchFamily="18" charset="0"/>
                <a:cs typeface="Times New Roman" panose="02020603050405020304" pitchFamily="18" charset="0"/>
              </a:rPr>
              <a:t>Pharmacokinetics</a:t>
            </a:r>
            <a:r>
              <a:rPr lang="en-GB" sz="2000" i="1" u="sng" dirty="0">
                <a:latin typeface="Times New Roman" panose="02020603050405020304" pitchFamily="18" charset="0"/>
                <a:cs typeface="Times New Roman" panose="02020603050405020304" pitchFamily="18" charset="0"/>
              </a:rPr>
              <a:t> </a:t>
            </a:r>
            <a:r>
              <a:rPr lang="en-GB" sz="2000" u="sng" dirty="0">
                <a:latin typeface="Times New Roman" panose="02020603050405020304" pitchFamily="18" charset="0"/>
                <a:cs typeface="Times New Roman" panose="02020603050405020304" pitchFamily="18" charset="0"/>
              </a:rPr>
              <a:t>is the science of the kinetics of drug absorption, distribution, and elimination (</a:t>
            </a:r>
            <a:r>
              <a:rPr lang="en-GB" sz="2000" u="sng" dirty="0" err="1">
                <a:latin typeface="Times New Roman" panose="02020603050405020304" pitchFamily="18" charset="0"/>
                <a:cs typeface="Times New Roman" panose="02020603050405020304" pitchFamily="18" charset="0"/>
              </a:rPr>
              <a:t>ie</a:t>
            </a:r>
            <a:r>
              <a:rPr lang="en-GB" sz="2000" u="sng" dirty="0">
                <a:latin typeface="Times New Roman" panose="02020603050405020304" pitchFamily="18" charset="0"/>
                <a:cs typeface="Times New Roman" panose="02020603050405020304" pitchFamily="18" charset="0"/>
              </a:rPr>
              <a:t>, excretion and metabolism). </a:t>
            </a:r>
          </a:p>
          <a:p>
            <a:pPr algn="just"/>
            <a:r>
              <a:rPr lang="en-GB" sz="2000" u="sng" dirty="0">
                <a:latin typeface="Times New Roman" panose="02020603050405020304" pitchFamily="18" charset="0"/>
                <a:cs typeface="Times New Roman" panose="02020603050405020304" pitchFamily="18" charset="0"/>
              </a:rPr>
              <a:t>The description of drug distribution and elimination is often termed </a:t>
            </a:r>
            <a:r>
              <a:rPr lang="en-GB" sz="2000" b="1" i="1" u="sng" dirty="0">
                <a:highlight>
                  <a:srgbClr val="FFFF00"/>
                </a:highlight>
                <a:latin typeface="Times New Roman" panose="02020603050405020304" pitchFamily="18" charset="0"/>
                <a:cs typeface="Times New Roman" panose="02020603050405020304" pitchFamily="18" charset="0"/>
              </a:rPr>
              <a:t>drug disposition.</a:t>
            </a:r>
            <a:endParaRPr lang="en-GB" sz="2000" b="1" u="sng"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22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33578"/>
            <a:ext cx="8064896" cy="2031325"/>
          </a:xfrm>
          <a:prstGeom prst="rect">
            <a:avLst/>
          </a:prstGeom>
        </p:spPr>
        <p:txBody>
          <a:bodyPr wrap="square">
            <a:spAutoFit/>
          </a:bodyPr>
          <a:lstStyle/>
          <a:p>
            <a:pPr algn="just"/>
            <a:r>
              <a:rPr lang="en-GB" dirty="0">
                <a:latin typeface="Times New Roman" panose="02020603050405020304" pitchFamily="18" charset="0"/>
                <a:cs typeface="Times New Roman" panose="02020603050405020304" pitchFamily="18" charset="0"/>
              </a:rPr>
              <a:t>The study of pharmacokinetics involves both experimental and theoretical approaches. The experimental aspect of pharmacokinetics involves the development of </a:t>
            </a:r>
            <a:r>
              <a:rPr lang="en-GB" u="sng" dirty="0">
                <a:solidFill>
                  <a:srgbClr val="FF0000"/>
                </a:solidFill>
                <a:latin typeface="Times New Roman" panose="02020603050405020304" pitchFamily="18" charset="0"/>
                <a:cs typeface="Times New Roman" panose="02020603050405020304" pitchFamily="18" charset="0"/>
              </a:rPr>
              <a:t>biologic sampling techniques</a:t>
            </a:r>
            <a:r>
              <a:rPr lang="en-GB" dirty="0">
                <a:latin typeface="Times New Roman" panose="02020603050405020304" pitchFamily="18" charset="0"/>
                <a:cs typeface="Times New Roman" panose="02020603050405020304" pitchFamily="18" charset="0"/>
              </a:rPr>
              <a:t>, </a:t>
            </a:r>
            <a:r>
              <a:rPr lang="en-GB" u="sng" dirty="0">
                <a:solidFill>
                  <a:schemeClr val="accent1"/>
                </a:solidFill>
                <a:latin typeface="Times New Roman" panose="02020603050405020304" pitchFamily="18" charset="0"/>
                <a:cs typeface="Times New Roman" panose="02020603050405020304" pitchFamily="18" charset="0"/>
              </a:rPr>
              <a:t>analytical methods for the measurement of drugs and metabolites</a:t>
            </a:r>
            <a:r>
              <a:rPr lang="en-GB" dirty="0">
                <a:latin typeface="Times New Roman" panose="02020603050405020304" pitchFamily="18" charset="0"/>
                <a:cs typeface="Times New Roman" panose="02020603050405020304" pitchFamily="18" charset="0"/>
              </a:rPr>
              <a:t>, and </a:t>
            </a:r>
            <a:r>
              <a:rPr lang="en-GB" u="sng" dirty="0">
                <a:solidFill>
                  <a:schemeClr val="accent4"/>
                </a:solidFill>
                <a:latin typeface="Times New Roman" panose="02020603050405020304" pitchFamily="18" charset="0"/>
                <a:cs typeface="Times New Roman" panose="02020603050405020304" pitchFamily="18" charset="0"/>
              </a:rPr>
              <a:t>procedures that facilitate data collection and manipulation. </a:t>
            </a:r>
            <a:r>
              <a:rPr lang="en-GB" dirty="0">
                <a:latin typeface="Times New Roman" panose="02020603050405020304" pitchFamily="18" charset="0"/>
                <a:cs typeface="Times New Roman" panose="02020603050405020304" pitchFamily="18" charset="0"/>
              </a:rPr>
              <a:t>The theoretical aspect of pharmacokinetics involves the development of pharmacokinetic models that predict drug disposition after drug administration. The application of statistics is an integral part of pharmacokinetic studies.</a:t>
            </a:r>
          </a:p>
        </p:txBody>
      </p:sp>
      <p:sp>
        <p:nvSpPr>
          <p:cNvPr id="3" name="Rectangle 2"/>
          <p:cNvSpPr/>
          <p:nvPr/>
        </p:nvSpPr>
        <p:spPr>
          <a:xfrm>
            <a:off x="611560" y="2564903"/>
            <a:ext cx="7848872" cy="3447098"/>
          </a:xfrm>
          <a:prstGeom prst="rect">
            <a:avLst/>
          </a:prstGeom>
        </p:spPr>
        <p:txBody>
          <a:bodyPr wrap="square">
            <a:spAutoFit/>
          </a:bodyPr>
          <a:lstStyle/>
          <a:p>
            <a:pPr algn="just"/>
            <a:r>
              <a:rPr lang="en-GB" b="1" dirty="0">
                <a:highlight>
                  <a:srgbClr val="FFFF00"/>
                </a:highlight>
                <a:latin typeface="Times New Roman" panose="02020603050405020304" pitchFamily="18" charset="0"/>
                <a:cs typeface="Times New Roman" panose="02020603050405020304" pitchFamily="18" charset="0"/>
              </a:rPr>
              <a:t>CLINICAL PHARMACOKINETICS</a:t>
            </a:r>
          </a:p>
          <a:p>
            <a:pPr algn="just"/>
            <a:r>
              <a:rPr lang="en-GB" dirty="0">
                <a:latin typeface="Times New Roman" panose="02020603050405020304" pitchFamily="18" charset="0"/>
                <a:cs typeface="Times New Roman" panose="02020603050405020304" pitchFamily="18" charset="0"/>
              </a:rPr>
              <a:t>During the drug development process, large numbers of patients are tested to determine optimum dosing regimens, which are then recommended by the manufacturer to produce the desired pharmacologic response in the majority of the anticipated patient population. However, intra- and </a:t>
            </a:r>
            <a:r>
              <a:rPr lang="en-GB" dirty="0" err="1">
                <a:latin typeface="Times New Roman" panose="02020603050405020304" pitchFamily="18" charset="0"/>
                <a:cs typeface="Times New Roman" panose="02020603050405020304" pitchFamily="18" charset="0"/>
              </a:rPr>
              <a:t>interindividual</a:t>
            </a:r>
            <a:r>
              <a:rPr lang="en-GB" dirty="0">
                <a:latin typeface="Times New Roman" panose="02020603050405020304" pitchFamily="18" charset="0"/>
                <a:cs typeface="Times New Roman" panose="02020603050405020304" pitchFamily="18" charset="0"/>
              </a:rPr>
              <a:t> variations will frequently result in either a </a:t>
            </a:r>
            <a:r>
              <a:rPr lang="en-GB" dirty="0" err="1">
                <a:latin typeface="Times New Roman" panose="02020603050405020304" pitchFamily="18" charset="0"/>
                <a:cs typeface="Times New Roman" panose="02020603050405020304" pitchFamily="18" charset="0"/>
              </a:rPr>
              <a:t>subtherapeutic</a:t>
            </a:r>
            <a:r>
              <a:rPr lang="en-GB" dirty="0">
                <a:latin typeface="Times New Roman" panose="02020603050405020304" pitchFamily="18" charset="0"/>
                <a:cs typeface="Times New Roman" panose="02020603050405020304" pitchFamily="18" charset="0"/>
              </a:rPr>
              <a:t> (drug concentration below the MEC) or toxic response (drug concentrations above the minimum toxic concentration, MTC), which may then require adjustment to the dosing regimen. Clinical pharmacokinetics is the a</a:t>
            </a:r>
            <a:r>
              <a:rPr lang="en-GB" sz="2000" dirty="0">
                <a:latin typeface="Times New Roman" panose="02020603050405020304" pitchFamily="18" charset="0"/>
                <a:cs typeface="Times New Roman" panose="02020603050405020304" pitchFamily="18" charset="0"/>
              </a:rPr>
              <a:t>pplication</a:t>
            </a:r>
            <a:r>
              <a:rPr lang="en-GB" dirty="0">
                <a:latin typeface="Times New Roman" panose="02020603050405020304" pitchFamily="18" charset="0"/>
                <a:cs typeface="Times New Roman" panose="02020603050405020304" pitchFamily="18" charset="0"/>
              </a:rPr>
              <a:t> of pharmacokinetic methods to drug therapy. Clinical pharmacokinetics involves a multidisciplinary approach to individually optimized dosing strategies based on the patient's disease state and patient-specific considerations.</a:t>
            </a:r>
          </a:p>
        </p:txBody>
      </p:sp>
    </p:spTree>
    <p:extLst>
      <p:ext uri="{BB962C8B-B14F-4D97-AF65-F5344CB8AC3E}">
        <p14:creationId xmlns:p14="http://schemas.microsoft.com/office/powerpoint/2010/main" val="157687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564" y="591737"/>
            <a:ext cx="7848872" cy="2585323"/>
          </a:xfrm>
          <a:prstGeom prst="rect">
            <a:avLst/>
          </a:prstGeom>
        </p:spPr>
        <p:txBody>
          <a:bodyPr wrap="square">
            <a:spAutoFit/>
          </a:bodyPr>
          <a:lstStyle/>
          <a:p>
            <a:pPr algn="just"/>
            <a:r>
              <a:rPr lang="en-GB" b="1" dirty="0">
                <a:latin typeface="Times New Roman" panose="02020603050405020304" pitchFamily="18" charset="0"/>
                <a:cs typeface="Times New Roman" panose="02020603050405020304" pitchFamily="18" charset="0"/>
              </a:rPr>
              <a:t>PHARMACODYNAMICS</a:t>
            </a:r>
          </a:p>
          <a:p>
            <a:pPr algn="just"/>
            <a:r>
              <a:rPr lang="en-GB" i="1" dirty="0">
                <a:latin typeface="Times New Roman" panose="02020603050405020304" pitchFamily="18" charset="0"/>
                <a:cs typeface="Times New Roman" panose="02020603050405020304" pitchFamily="18" charset="0"/>
              </a:rPr>
              <a:t>Pharmacodynamics </a:t>
            </a:r>
            <a:r>
              <a:rPr lang="en-GB" dirty="0">
                <a:latin typeface="Times New Roman" panose="02020603050405020304" pitchFamily="18" charset="0"/>
                <a:cs typeface="Times New Roman" panose="02020603050405020304" pitchFamily="18" charset="0"/>
              </a:rPr>
              <a:t>refers to the relationship between the drug </a:t>
            </a:r>
            <a:r>
              <a:rPr lang="en-GB" b="1" u="sng" dirty="0">
                <a:latin typeface="Times New Roman" panose="02020603050405020304" pitchFamily="18" charset="0"/>
                <a:cs typeface="Times New Roman" panose="02020603050405020304" pitchFamily="18" charset="0"/>
              </a:rPr>
              <a:t>concentration </a:t>
            </a:r>
            <a:r>
              <a:rPr lang="en-GB" dirty="0">
                <a:latin typeface="Times New Roman" panose="02020603050405020304" pitchFamily="18" charset="0"/>
                <a:cs typeface="Times New Roman" panose="02020603050405020304" pitchFamily="18" charset="0"/>
              </a:rPr>
              <a:t>at the site of action (receptor) and </a:t>
            </a:r>
            <a:r>
              <a:rPr lang="en-GB" b="1" u="sng" dirty="0">
                <a:latin typeface="Times New Roman" panose="02020603050405020304" pitchFamily="18" charset="0"/>
                <a:cs typeface="Times New Roman" panose="02020603050405020304" pitchFamily="18" charset="0"/>
              </a:rPr>
              <a:t>pharmacologic response, </a:t>
            </a:r>
            <a:r>
              <a:rPr lang="en-GB" dirty="0">
                <a:latin typeface="Times New Roman" panose="02020603050405020304" pitchFamily="18" charset="0"/>
                <a:cs typeface="Times New Roman" panose="02020603050405020304" pitchFamily="18" charset="0"/>
              </a:rPr>
              <a:t>including </a:t>
            </a:r>
            <a:r>
              <a:rPr lang="en-GB" b="1" u="sng" dirty="0">
                <a:latin typeface="Times New Roman" panose="02020603050405020304" pitchFamily="18" charset="0"/>
                <a:cs typeface="Times New Roman" panose="02020603050405020304" pitchFamily="18" charset="0"/>
              </a:rPr>
              <a:t>biochemical and physiologic effects that influence the interaction of drug with the receptor</a:t>
            </a:r>
            <a:r>
              <a:rPr lang="en-GB" dirty="0">
                <a:latin typeface="Times New Roman" panose="02020603050405020304" pitchFamily="18" charset="0"/>
                <a:cs typeface="Times New Roman" panose="02020603050405020304" pitchFamily="18" charset="0"/>
              </a:rPr>
              <a:t>. The interaction of a drug molecule with a receptor causes the initiation of a sequence of molecular events resulting in a pharmacologic or toxic response. Pharmacokinetic-</a:t>
            </a:r>
            <a:r>
              <a:rPr lang="en-GB" dirty="0" err="1">
                <a:latin typeface="Times New Roman" panose="02020603050405020304" pitchFamily="18" charset="0"/>
                <a:cs typeface="Times New Roman" panose="02020603050405020304" pitchFamily="18" charset="0"/>
              </a:rPr>
              <a:t>pharmacodynamic</a:t>
            </a:r>
            <a:r>
              <a:rPr lang="en-GB" dirty="0">
                <a:latin typeface="Times New Roman" panose="02020603050405020304" pitchFamily="18" charset="0"/>
                <a:cs typeface="Times New Roman" panose="02020603050405020304" pitchFamily="18" charset="0"/>
              </a:rPr>
              <a:t> models are constructed </a:t>
            </a:r>
            <a:r>
              <a:rPr lang="en-GB" b="1" i="1" u="sng" dirty="0">
                <a:latin typeface="Times New Roman" panose="02020603050405020304" pitchFamily="18" charset="0"/>
                <a:cs typeface="Times New Roman" panose="02020603050405020304" pitchFamily="18" charset="0"/>
              </a:rPr>
              <a:t>to relate plasma drug level to drug concentration in the site of action</a:t>
            </a:r>
            <a:r>
              <a:rPr lang="en-GB" dirty="0">
                <a:latin typeface="Times New Roman" panose="02020603050405020304" pitchFamily="18" charset="0"/>
                <a:cs typeface="Times New Roman" panose="02020603050405020304" pitchFamily="18" charset="0"/>
              </a:rPr>
              <a:t> and establish the </a:t>
            </a:r>
            <a:r>
              <a:rPr lang="en-GB" b="1" i="1" u="sng" dirty="0">
                <a:latin typeface="Times New Roman" panose="02020603050405020304" pitchFamily="18" charset="0"/>
                <a:cs typeface="Times New Roman" panose="02020603050405020304" pitchFamily="18" charset="0"/>
              </a:rPr>
              <a:t>intensity and time course of the drug</a:t>
            </a:r>
            <a:r>
              <a:rPr lang="en-GB" dirty="0">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0C2FA66B-98CD-4BAB-9658-2202E8B4077C}"/>
              </a:ext>
            </a:extLst>
          </p:cNvPr>
          <p:cNvPicPr>
            <a:picLocks noChangeAspect="1"/>
          </p:cNvPicPr>
          <p:nvPr/>
        </p:nvPicPr>
        <p:blipFill>
          <a:blip r:embed="rId2"/>
          <a:stretch>
            <a:fillRect/>
          </a:stretch>
        </p:blipFill>
        <p:spPr>
          <a:xfrm>
            <a:off x="2166937" y="3933056"/>
            <a:ext cx="4810125" cy="1390650"/>
          </a:xfrm>
          <a:prstGeom prst="rect">
            <a:avLst/>
          </a:prstGeom>
        </p:spPr>
      </p:pic>
    </p:spTree>
    <p:extLst>
      <p:ext uri="{BB962C8B-B14F-4D97-AF65-F5344CB8AC3E}">
        <p14:creationId xmlns:p14="http://schemas.microsoft.com/office/powerpoint/2010/main" val="3253149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392AF8-3FEB-4307-9419-4EA0C8737267}"/>
              </a:ext>
            </a:extLst>
          </p:cNvPr>
          <p:cNvPicPr>
            <a:picLocks noChangeAspect="1"/>
          </p:cNvPicPr>
          <p:nvPr/>
        </p:nvPicPr>
        <p:blipFill>
          <a:blip r:embed="rId2"/>
          <a:stretch>
            <a:fillRect/>
          </a:stretch>
        </p:blipFill>
        <p:spPr>
          <a:xfrm>
            <a:off x="2057609" y="548680"/>
            <a:ext cx="5028781" cy="5760640"/>
          </a:xfrm>
          <a:prstGeom prst="rect">
            <a:avLst/>
          </a:prstGeom>
        </p:spPr>
      </p:pic>
    </p:spTree>
    <p:extLst>
      <p:ext uri="{BB962C8B-B14F-4D97-AF65-F5344CB8AC3E}">
        <p14:creationId xmlns:p14="http://schemas.microsoft.com/office/powerpoint/2010/main" val="326845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1295B9-7AF8-4F7F-B31D-1DD8B3090C33}"/>
              </a:ext>
            </a:extLst>
          </p:cNvPr>
          <p:cNvSpPr txBox="1"/>
          <p:nvPr/>
        </p:nvSpPr>
        <p:spPr>
          <a:xfrm>
            <a:off x="755576" y="836712"/>
            <a:ext cx="7632848" cy="2554545"/>
          </a:xfrm>
          <a:prstGeom prst="rect">
            <a:avLst/>
          </a:prstGeom>
          <a:noFill/>
        </p:spPr>
        <p:txBody>
          <a:bodyPr wrap="square">
            <a:spAutoFit/>
          </a:bodyPr>
          <a:lstStyle/>
          <a:p>
            <a:r>
              <a:rPr lang="en-GB" sz="2000" b="1" dirty="0">
                <a:latin typeface="Times New Roman" panose="02020603050405020304" pitchFamily="18" charset="0"/>
                <a:cs typeface="Times New Roman" panose="02020603050405020304" pitchFamily="18" charset="0"/>
              </a:rPr>
              <a:t>TOXICOKINETICS AND CLINICAL TOXICOLOGY</a:t>
            </a:r>
          </a:p>
          <a:p>
            <a:r>
              <a:rPr lang="en-GB" sz="2000" dirty="0" err="1">
                <a:highlight>
                  <a:srgbClr val="FFFF00"/>
                </a:highlight>
                <a:latin typeface="Times New Roman" panose="02020603050405020304" pitchFamily="18" charset="0"/>
                <a:cs typeface="Times New Roman" panose="02020603050405020304" pitchFamily="18" charset="0"/>
              </a:rPr>
              <a:t>Toxicokinetics</a:t>
            </a:r>
            <a:r>
              <a:rPr lang="en-GB" sz="2000" dirty="0">
                <a:highlight>
                  <a:srgbClr val="FFFF00"/>
                </a:highlight>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is the application of pharmacokinetic principles to the design, conduct, and interpretation of drug safety evaluation studies and in validating dose-related exposure in animals.</a:t>
            </a:r>
          </a:p>
          <a:p>
            <a:r>
              <a:rPr lang="en-GB" sz="2000" dirty="0">
                <a:latin typeface="Times New Roman" panose="02020603050405020304" pitchFamily="18" charset="0"/>
                <a:cs typeface="Times New Roman" panose="02020603050405020304" pitchFamily="18" charset="0"/>
              </a:rPr>
              <a:t> Toxicokinetic data aids in the interpretation of toxicologic findings in animals and extrapolation of the resulting data to humans. Toxicokinetic studies are performed in animals during preclinical drug development and may continue after the drug has been tested in clinical trials.</a:t>
            </a:r>
          </a:p>
        </p:txBody>
      </p:sp>
      <p:sp>
        <p:nvSpPr>
          <p:cNvPr id="5" name="TextBox 4">
            <a:extLst>
              <a:ext uri="{FF2B5EF4-FFF2-40B4-BE49-F238E27FC236}">
                <a16:creationId xmlns:a16="http://schemas.microsoft.com/office/drawing/2014/main" id="{5D005F82-6B72-4ECD-BC83-8F843DD9FF80}"/>
              </a:ext>
            </a:extLst>
          </p:cNvPr>
          <p:cNvSpPr txBox="1"/>
          <p:nvPr/>
        </p:nvSpPr>
        <p:spPr>
          <a:xfrm>
            <a:off x="755576" y="3429000"/>
            <a:ext cx="7632848" cy="830997"/>
          </a:xfrm>
          <a:prstGeom prst="rect">
            <a:avLst/>
          </a:prstGeom>
          <a:noFill/>
        </p:spPr>
        <p:txBody>
          <a:bodyPr wrap="square">
            <a:spAutoFit/>
          </a:bodyPr>
          <a:lstStyle/>
          <a:p>
            <a:r>
              <a:rPr lang="en-GB" sz="2400" dirty="0">
                <a:highlight>
                  <a:srgbClr val="FFFF00"/>
                </a:highlight>
              </a:rPr>
              <a:t>Clinical toxicology </a:t>
            </a:r>
            <a:r>
              <a:rPr lang="en-GB" sz="2400" dirty="0"/>
              <a:t>is the study of adverse effects of drugs and toxic substances (poisons) in the body.</a:t>
            </a:r>
          </a:p>
        </p:txBody>
      </p:sp>
    </p:spTree>
    <p:extLst>
      <p:ext uri="{BB962C8B-B14F-4D97-AF65-F5344CB8AC3E}">
        <p14:creationId xmlns:p14="http://schemas.microsoft.com/office/powerpoint/2010/main" val="2406486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2668</TotalTime>
  <Words>3640</Words>
  <Application>Microsoft Office PowerPoint</Application>
  <PresentationFormat>On-screen Show (4:3)</PresentationFormat>
  <Paragraphs>132</Paragraphs>
  <Slides>34</Slides>
  <Notes>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Garamond</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94</cp:revision>
  <dcterms:created xsi:type="dcterms:W3CDTF">2018-09-16T18:47:06Z</dcterms:created>
  <dcterms:modified xsi:type="dcterms:W3CDTF">2023-09-16T20:28:53Z</dcterms:modified>
</cp:coreProperties>
</file>