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285" r:id="rId9"/>
    <p:sldId id="283" r:id="rId10"/>
    <p:sldId id="284" r:id="rId11"/>
    <p:sldId id="314" r:id="rId12"/>
    <p:sldId id="315" r:id="rId13"/>
    <p:sldId id="316" r:id="rId14"/>
    <p:sldId id="352" r:id="rId15"/>
    <p:sldId id="290" r:id="rId16"/>
    <p:sldId id="333" r:id="rId17"/>
    <p:sldId id="318" r:id="rId18"/>
    <p:sldId id="335" r:id="rId19"/>
    <p:sldId id="336" r:id="rId20"/>
    <p:sldId id="337" r:id="rId21"/>
    <p:sldId id="334" r:id="rId22"/>
    <p:sldId id="319" r:id="rId23"/>
    <p:sldId id="320" r:id="rId24"/>
    <p:sldId id="321" r:id="rId25"/>
    <p:sldId id="338" r:id="rId26"/>
    <p:sldId id="322" r:id="rId27"/>
    <p:sldId id="323" r:id="rId28"/>
    <p:sldId id="324" r:id="rId29"/>
    <p:sldId id="325" r:id="rId30"/>
    <p:sldId id="339" r:id="rId31"/>
    <p:sldId id="340" r:id="rId32"/>
    <p:sldId id="341" r:id="rId33"/>
    <p:sldId id="343" r:id="rId34"/>
    <p:sldId id="342" r:id="rId35"/>
    <p:sldId id="348" r:id="rId36"/>
    <p:sldId id="344" r:id="rId37"/>
    <p:sldId id="345" r:id="rId38"/>
    <p:sldId id="346" r:id="rId39"/>
    <p:sldId id="347" r:id="rId40"/>
    <p:sldId id="27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9110" autoAdjust="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2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7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6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2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14E9-20C6-4029-9FBF-ECC0B8CD55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D349-70C0-4B52-95F9-435339F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914401"/>
            <a:ext cx="11678194" cy="2586446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Diarrhoea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&amp; Constipation</a:t>
            </a:r>
            <a:endParaRPr lang="en-US" sz="8800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417" y="4295305"/>
            <a:ext cx="9144000" cy="167639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Dr. Haider Raheem Mohammad</a:t>
            </a:r>
            <a:endParaRPr lang="ar-SA" sz="36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1"/>
            <a:ext cx="10515600" cy="10972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 to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1"/>
            <a:ext cx="7234646" cy="5617029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Medicine-induced diarrhoea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medicines can induce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 is suspected as the cause of the diarrhoea, the patient’s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doctor should be contacted and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alternative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Irritable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bowel syndrome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Giardiasis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Giardiasis, a protozoan infection of the small intestine, is contracted through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drinking contaminated drinking water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is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uncommon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 of diarrhoea in the West.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389" y="2257263"/>
            <a:ext cx="3639838" cy="2745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3389" y="5003076"/>
            <a:ext cx="363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ahnschrift" panose="020B0502040204020203" pitchFamily="34" charset="0"/>
              </a:rPr>
              <a:t>Giardia lamblia. </a:t>
            </a:r>
            <a:endParaRPr lang="it-IT" dirty="0" smtClean="0">
              <a:latin typeface="Bahnschrift" panose="020B0502040204020203" pitchFamily="34" charset="0"/>
            </a:endParaRPr>
          </a:p>
          <a:p>
            <a:r>
              <a:rPr lang="it-IT" dirty="0" smtClean="0">
                <a:latin typeface="Bahnschrift" panose="020B0502040204020203" pitchFamily="34" charset="0"/>
              </a:rPr>
              <a:t>Trophozoite </a:t>
            </a:r>
            <a:r>
              <a:rPr lang="it-IT" dirty="0">
                <a:latin typeface="Bahnschrift" panose="020B0502040204020203" pitchFamily="34" charset="0"/>
              </a:rPr>
              <a:t>(12–15 μm).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4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 to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594"/>
            <a:ext cx="10515600" cy="5432406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impaction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impaction is usually seen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older adults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those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poor mobility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Patients might present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continuous soiling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result of liquid passing around hard stools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mistakenly believe they have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Ulcerative colitis and Crohn’s disease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can affect any age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group. In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mild cases of both conditions,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bloody diarrhoea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one of the major presenting symptoms. Patients often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left lower quadrant abdominal pain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suffer from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urgency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nocturnal diarrhoea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 morning rushes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6"/>
            <a:ext cx="10515600" cy="103196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 to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531"/>
            <a:ext cx="10515600" cy="5708469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Colorectal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cancer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Occurrence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strongly related to age, with almost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75%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cases occurring in people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aged 65 years and older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Colorectal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carcinomas are rare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younger than 40 years, but any middle-aged patient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presenting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signs of anaemia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fatigue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pale skin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shortness of breath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 in bowel habits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be viewed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suspicion.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classic textbook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colon cancer,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observed only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later stages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disease.</a:t>
            </a:r>
          </a:p>
        </p:txBody>
      </p:sp>
    </p:spTree>
    <p:extLst>
      <p:ext uri="{BB962C8B-B14F-4D97-AF65-F5344CB8AC3E}">
        <p14:creationId xmlns:p14="http://schemas.microsoft.com/office/powerpoint/2010/main" val="13631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4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 to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594"/>
            <a:ext cx="5810794" cy="5432406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Malabsorption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syndromes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Lactose intolerance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often diagnosed in infants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 1 year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old. In addition to more frequent loose bowel movements, symptoms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vomiting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perianal excoriation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failure to gain weight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might occur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698" y="48629"/>
            <a:ext cx="3968101" cy="6163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5698" y="6211669"/>
            <a:ext cx="396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ahnschrift" panose="020B0502040204020203" pitchFamily="34" charset="0"/>
              </a:rPr>
              <a:t>Abnormal lactose metabolism</a:t>
            </a:r>
            <a:r>
              <a:rPr lang="pt-BR" dirty="0">
                <a:latin typeface="Bahnschrift" panose="020B0502040204020203" pitchFamily="34" charset="0"/>
              </a:rPr>
              <a:t>.</a:t>
            </a:r>
          </a:p>
          <a:p>
            <a:r>
              <a:rPr lang="pt-BR" dirty="0">
                <a:latin typeface="Bahnschrift" panose="020B0502040204020203" pitchFamily="34" charset="0"/>
              </a:rPr>
              <a:t>H</a:t>
            </a:r>
            <a:r>
              <a:rPr lang="pt-BR" baseline="-30000" dirty="0">
                <a:latin typeface="Bahnschrift" panose="020B0502040204020203" pitchFamily="34" charset="0"/>
              </a:rPr>
              <a:t>2</a:t>
            </a:r>
            <a:r>
              <a:rPr lang="pt-BR" dirty="0">
                <a:latin typeface="Bahnschrift" panose="020B0502040204020203" pitchFamily="34" charset="0"/>
              </a:rPr>
              <a:t> = hydrogen </a:t>
            </a:r>
            <a:r>
              <a:rPr lang="pt-BR" dirty="0" smtClean="0">
                <a:latin typeface="Bahnschrift" panose="020B0502040204020203" pitchFamily="34" charset="0"/>
              </a:rPr>
              <a:t>gas.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60089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 to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0892"/>
            <a:ext cx="10515600" cy="3095898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Malabsorption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syndromes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Coeliac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a bimodal incidence; first,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infancy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when cereals become a major constituent of the diet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second,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 the fourth and fifth decades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can present with a wide range of clinical symptoms and should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suspected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individuals with persistent GI symptoms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steatorrhoea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(fatty, frothy or floating stools in the toilet),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bloating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pain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Fatigue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 loss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also observed.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79" y="3587049"/>
            <a:ext cx="8131147" cy="3270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7326" y="4123233"/>
            <a:ext cx="159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Marsh Classification of the Spectrum of Histologic Findings in Celiac Disease.</a:t>
            </a:r>
          </a:p>
        </p:txBody>
      </p:sp>
    </p:spTree>
    <p:extLst>
      <p:ext uri="{BB962C8B-B14F-4D97-AF65-F5344CB8AC3E}">
        <p14:creationId xmlns:p14="http://schemas.microsoft.com/office/powerpoint/2010/main" val="21571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02" y="1"/>
            <a:ext cx="11007298" cy="4180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Classification of Diarrhoea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37" y="418011"/>
            <a:ext cx="7109876" cy="6439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813" y="1402174"/>
            <a:ext cx="4569207" cy="4210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8813" y="5708469"/>
            <a:ext cx="485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Fecal electrolytes and the fecal osmotic gap.</a:t>
            </a:r>
          </a:p>
        </p:txBody>
      </p:sp>
    </p:spTree>
    <p:extLst>
      <p:ext uri="{BB962C8B-B14F-4D97-AF65-F5344CB8AC3E}">
        <p14:creationId xmlns:p14="http://schemas.microsoft.com/office/powerpoint/2010/main" val="1397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74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Evidence base for over-the-counter medication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6834"/>
            <a:ext cx="10515600" cy="6061166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 infectious diarrhoea still remains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of the leading causes of death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developing countries, despite advances in its treatment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OTC treatment are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 concentrated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relief of symptoms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causes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diarrhoea only last 24 to 48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hours,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main aim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 should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reduce any potential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dehydration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caused by fluid loss.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change the motility of the gut to reduce diarrhoea (e.g.,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loperamide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should be reserved for situations where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staying at home and resting would be impractical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inconvenient.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6"/>
            <a:ext cx="10515600" cy="10972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Rehydration Solution (ORS)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096"/>
            <a:ext cx="10515600" cy="5590903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has proved to be a simple,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highly effective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treatment, which has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decreased mortality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morbidity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formula recommended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contains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glucose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(75 mmol/L),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sodium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(75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mmol/L),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potassium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 mmol/L),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chloride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(65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mmol/L)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citrate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(10 mmol/L) in an almost isotonic fluid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volume of solution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dependent 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much fluid is lost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adults,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ORS should be given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first 24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hours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followed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unrestricted normal fluids,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200 mL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rehydration solution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 loose stool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solution is best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sipped every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to 10 minutes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 than drunk in large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quantities less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frequently.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infants,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to 1.5 times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usual feed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should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given.</a:t>
            </a:r>
          </a:p>
        </p:txBody>
      </p:sp>
    </p:spTree>
    <p:extLst>
      <p:ext uri="{BB962C8B-B14F-4D97-AF65-F5344CB8AC3E}">
        <p14:creationId xmlns:p14="http://schemas.microsoft.com/office/powerpoint/2010/main" val="24370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6999514" cy="9143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Loperamide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79"/>
            <a:ext cx="6999514" cy="5760720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Loperamide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synthetic opioid analogue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is thought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exert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 action via opiate receptors.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slows intestinal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tract time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increasing the water resorbing capacity of the gut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dose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immediately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followed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tablet after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 further bout of diarrhoea.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minimal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central nervous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 (CNS)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side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OTC doses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therefore limited to 16 mg/day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cannot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used in children under 12.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324" y="-1"/>
            <a:ext cx="4168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972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Rotavirus vaccine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337"/>
            <a:ext cx="10515600" cy="5956662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2013, the rotavirus vaccine was added to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routine UK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childhood vaccination schedule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vaccine 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doses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first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2 months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second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3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months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alongside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routine childhood vaccinations.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 its introduction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cases of rotavirus have decreased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more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80%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4" y="4414284"/>
            <a:ext cx="4517571" cy="24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34432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Background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697242" cy="4984432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average number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bowel movements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normal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 can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range from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 per day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 per week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defined as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in frequency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passage of soft or watery stools relative to the usual bowel habit for that individual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Stool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previously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used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 diarrhoea (&gt;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200 g stool per day), but is no longer recommended as normal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stool volumes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exceed this value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6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"/>
            <a:ext cx="12192000" cy="1136468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first-line treatment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all age groups, especially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frail older adults.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Loperamide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 useful adjunct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number of bowel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movements.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469"/>
            <a:ext cx="12192000" cy="572153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838200" y="-45718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3443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Constipation: Background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 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infrequent passage of hard stools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may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 complain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sensation of incomplete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evacuation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either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perianal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discomfort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Constipation, like diarrhoea, is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rather than a condition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 can be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typically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lasting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 than 1 week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chronic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lasting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greater than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 weeks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2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942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and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Epidemiology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577840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Constipation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 common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occurs in all age groups but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especially common in older adults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 older adults have normal frequency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bowel movements but strain at stool. This is probably a result of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sedentary lifestyle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decreased fluid intake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poor nutrition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avoidance of fibrous foods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chronic illness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to three times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likely to suffer from constipation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men,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women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late pregnancy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 constipation.</a:t>
            </a:r>
          </a:p>
        </p:txBody>
      </p:sp>
    </p:spTree>
    <p:extLst>
      <p:ext uri="{BB962C8B-B14F-4D97-AF65-F5344CB8AC3E}">
        <p14:creationId xmlns:p14="http://schemas.microsoft.com/office/powerpoint/2010/main" val="34642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0"/>
            <a:ext cx="10515600" cy="718459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150"/>
            <a:ext cx="10515600" cy="2462660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most common cause of constipation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 in intestinal tract transit time of food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allows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greater water resorption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large bowel,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leading to harder stools that are more difficult to pass.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usually caused by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deficiency in dietary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fibre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 in lifestyle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and/or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58" y="3213463"/>
            <a:ext cx="6964083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Arriving at a differential diagnosis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783"/>
            <a:ext cx="10515600" cy="5656217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 thing a pharmacist should do is to establish the patient’s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 bowel habit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compared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with normal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 not usually have sinister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pathology.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Chronic constipation is normally due to a primary cause,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 as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dietary intake (e.g.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insufficient fibre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lifestyle factors (e.g.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sedentary lifestyle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disorders of rectal evacuation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Secondary causes of chronic constipation are numerous,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opiates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many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 states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including neurological disorders 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multiple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sclerosis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Parkinson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metabolic and endocrine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 (e.g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diabetes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hypothyroidism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psychological causes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depression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eating disorders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677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9" y="482690"/>
            <a:ext cx="12174971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9633"/>
            <a:ext cx="7313023" cy="95358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eatures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223"/>
            <a:ext cx="7313023" cy="5564777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Besides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inability to defecate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patients might also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discomfort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bloating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parents might also notice that the child is more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irritable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has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decreased appetite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Specks of blood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toilet might be present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are usually due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straining at stool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onset, duration and characteristics are important; for example,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neonatal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onset suggests Hirschsprung’s disease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while a recent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bowel activity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middle age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raise the suspicion of 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organic disorder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colonic carcinoma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960" y="21723"/>
            <a:ext cx="3597303" cy="5358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2960" y="5380672"/>
            <a:ext cx="3819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Lateral view of a barium enema in a 3 yr old girl </a:t>
            </a:r>
            <a:r>
              <a:rPr lang="en-US" dirty="0" smtClean="0">
                <a:latin typeface="Bahnschrift" panose="020B0502040204020203" pitchFamily="34" charset="0"/>
              </a:rPr>
              <a:t>with </a:t>
            </a:r>
            <a:r>
              <a:rPr lang="en-US" dirty="0" err="1" smtClean="0">
                <a:latin typeface="Bahnschrift" panose="020B0502040204020203" pitchFamily="34" charset="0"/>
              </a:rPr>
              <a:t>Hirschsprung</a:t>
            </a:r>
            <a:r>
              <a:rPr lang="en-US" dirty="0" smtClean="0">
                <a:latin typeface="Bahnschrift" panose="020B0502040204020203" pitchFamily="34" charset="0"/>
              </a:rPr>
              <a:t> </a:t>
            </a:r>
            <a:r>
              <a:rPr lang="en-US" dirty="0">
                <a:latin typeface="Bahnschrift" panose="020B0502040204020203" pitchFamily="34" charset="0"/>
              </a:rPr>
              <a:t>disease. The </a:t>
            </a:r>
            <a:r>
              <a:rPr lang="en-US" dirty="0" err="1">
                <a:latin typeface="Bahnschrift" panose="020B0502040204020203" pitchFamily="34" charset="0"/>
              </a:rPr>
              <a:t>aganglionic</a:t>
            </a:r>
            <a:r>
              <a:rPr lang="en-US" dirty="0">
                <a:latin typeface="Bahnschrift" panose="020B0502040204020203" pitchFamily="34" charset="0"/>
              </a:rPr>
              <a:t> distal segment is narrow, </a:t>
            </a:r>
            <a:r>
              <a:rPr lang="en-US" dirty="0" smtClean="0">
                <a:latin typeface="Bahnschrift" panose="020B0502040204020203" pitchFamily="34" charset="0"/>
              </a:rPr>
              <a:t>with distended </a:t>
            </a:r>
            <a:r>
              <a:rPr lang="en-US" dirty="0">
                <a:latin typeface="Bahnschrift" panose="020B0502040204020203" pitchFamily="34" charset="0"/>
              </a:rPr>
              <a:t>normal ganglionic bowel above it.</a:t>
            </a:r>
          </a:p>
        </p:txBody>
      </p:sp>
    </p:spTree>
    <p:extLst>
      <p:ext uri="{BB962C8B-B14F-4D97-AF65-F5344CB8AC3E}">
        <p14:creationId xmlns:p14="http://schemas.microsoft.com/office/powerpoint/2010/main" val="29129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4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 to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594"/>
            <a:ext cx="10515600" cy="5432406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Medicine-induced constipation 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 medicines are known to cause constipation. Most exert their action by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decreasing gut motility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although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opioids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tend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raise sphincter tone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reduce sensitivity to rectal distension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Irritable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bowel syndrome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Functional causes in children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Constipation is not normally a result of organic disease but stems from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poor diet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traumatic experience associated with defecation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for example, unwillingness to defecate due to association of prior pain on defecation.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131"/>
            <a:ext cx="10515600" cy="94052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 to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682343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Pregnancy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 is common in pregnancy, especially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third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trimester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 combination of increased circulating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progestogen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displacement of the uterus against the colon by the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foetus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decreased mobility and iron supplementation all contribute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an increased incidence of constipation while pregnant. If a laxative is used,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bulk-forming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laxative should be recommended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Colorectal cancer   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 patient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older than 40 years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presenting for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 time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a marked change in bowel habit should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referred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4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 to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594"/>
            <a:ext cx="10515600" cy="5432406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Depression 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been reported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one-third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all patients suffering from depression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gastrointestinal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complaints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primary care setting.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Core symptoms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persistent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 mood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loss of interest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activities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trigger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referral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Hypothyroidism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signs and symptoms of hypothyroidism are often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subtle and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insidious in onset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often less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pronounced than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lethargy and cold intolerance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5157651" cy="141078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Background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1"/>
            <a:ext cx="4681307" cy="5577840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World Health Organization 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2017) defines this as the passage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 or more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loose or liquid stools per day.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a disease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a sign of an underlying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problem, such as an infection or gastrointestinal disorder.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classified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(&lt;14 days),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persistent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(&gt;14 days),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chronic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(lasting longer than a month).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507" y="605771"/>
            <a:ext cx="6672493" cy="5847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2816" y="6470860"/>
            <a:ext cx="454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Macroscopic characteristics of the colon.</a:t>
            </a:r>
          </a:p>
        </p:txBody>
      </p:sp>
    </p:spTree>
    <p:extLst>
      <p:ext uri="{BB962C8B-B14F-4D97-AF65-F5344CB8AC3E}">
        <p14:creationId xmlns:p14="http://schemas.microsoft.com/office/powerpoint/2010/main" val="35167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892"/>
            <a:ext cx="10515600" cy="9274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Evidence base for over-the-counter medication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4296"/>
            <a:ext cx="10515600" cy="5133703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uncomplicated constipation,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nondrug treatment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advocated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first-line treatment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all patient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groups because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simple dietary and lifestyle modifications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increasing exercise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will relieve most acute cases of constipation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Fibre intake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approximately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g/day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form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fruit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vegetables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cereals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whole-grain bread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important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remind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adequate fluid intake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L/day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needed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following a high-fibre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diet.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13585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Bulk-forming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5234171" cy="5421086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Bulk-forming laxatives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 effect by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mimicking increased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fibre consumption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swelling in the bowel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increasing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mass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addition, they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encourage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proliferation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colonic bacteria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this helps further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bulk and stool softness.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be advised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 fluid intake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 taking bulk-forming medicines.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371" y="1528355"/>
            <a:ext cx="6119629" cy="45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13585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Bulk-forming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6633754" cy="5421086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effect is usually seen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 to 36 hours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can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 as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72 hours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Side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 commonly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experienced include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flatulence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distension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 tolerated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pregnancy and breastfeeding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have no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teratogenic effects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appear to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drug interactions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any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2846" y="1828800"/>
            <a:ext cx="36967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Laxatives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Laxatives are milder in action and deal with evacuation of rectum. With use of laxatives, there is elimination of formed stools.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Cathartics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Cathartics are severe in action and deal with evacuation of colon. With their use, liquid form of stool is eliminated.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smtClean="0">
                <a:latin typeface="Bahnschrift" panose="020B0502040204020203" pitchFamily="34" charset="0"/>
              </a:rPr>
              <a:t>Purgatives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In between the two.</a:t>
            </a:r>
          </a:p>
        </p:txBody>
      </p:sp>
    </p:spTree>
    <p:extLst>
      <p:ext uri="{BB962C8B-B14F-4D97-AF65-F5344CB8AC3E}">
        <p14:creationId xmlns:p14="http://schemas.microsoft.com/office/powerpoint/2010/main" val="5123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13585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Bulk-forming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5418909" cy="5421086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Ispaghula husk (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Fybogel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Ispaghula husk has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reconstituted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with water before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taking.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take one sachet or two level, 5-mL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spoonsful twice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daily; for children between 6 and 12 years, ½ 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5-mL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spoonful twice daily.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67" y="300447"/>
            <a:ext cx="3374210" cy="6327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93531" y="1617734"/>
            <a:ext cx="15022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Pod: </a:t>
            </a:r>
            <a:r>
              <a:rPr lang="en-US" dirty="0">
                <a:latin typeface="Bahnschrift" panose="020B0502040204020203" pitchFamily="34" charset="0"/>
              </a:rPr>
              <a:t>is a general term used to designate all dry, dehiscent,</a:t>
            </a:r>
          </a:p>
          <a:p>
            <a:r>
              <a:rPr lang="en-US" dirty="0" err="1">
                <a:latin typeface="Bahnschrift" panose="020B0502040204020203" pitchFamily="34" charset="0"/>
              </a:rPr>
              <a:t>apocarpous</a:t>
            </a:r>
            <a:r>
              <a:rPr lang="en-US" dirty="0">
                <a:latin typeface="Bahnschrift" panose="020B0502040204020203" pitchFamily="34" charset="0"/>
              </a:rPr>
              <a:t> or </a:t>
            </a:r>
            <a:r>
              <a:rPr lang="en-US" dirty="0" err="1">
                <a:latin typeface="Bahnschrift" panose="020B0502040204020203" pitchFamily="34" charset="0"/>
              </a:rPr>
              <a:t>syncarpous</a:t>
            </a:r>
            <a:r>
              <a:rPr lang="en-US" dirty="0">
                <a:latin typeface="Bahnschrift" panose="020B0502040204020203" pitchFamily="34" charset="0"/>
              </a:rPr>
              <a:t> fruits, as capsules, follicles and</a:t>
            </a:r>
          </a:p>
          <a:p>
            <a:r>
              <a:rPr lang="en-US" dirty="0">
                <a:latin typeface="Bahnschrift" panose="020B0502040204020203" pitchFamily="34" charset="0"/>
              </a:rPr>
              <a:t>legumes.</a:t>
            </a:r>
          </a:p>
        </p:txBody>
      </p:sp>
    </p:spTree>
    <p:extLst>
      <p:ext uri="{BB962C8B-B14F-4D97-AF65-F5344CB8AC3E}">
        <p14:creationId xmlns:p14="http://schemas.microsoft.com/office/powerpoint/2010/main" val="11506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052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6834"/>
            <a:ext cx="10515600" cy="2774533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 motility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directly stimulating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colonic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nerves. It is this action that presumably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main side effect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associated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Additionally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stimulant laxatives are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possibility of nerve damage with long-term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the most commonly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abused laxatives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52" y="3422469"/>
            <a:ext cx="6677096" cy="34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796834"/>
            <a:ext cx="10515600" cy="10972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805"/>
            <a:ext cx="10515600" cy="4820193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onset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action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quicker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than other laxative classes,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experiencing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bowel movement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 to 12 hours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taken orally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taken by all patient groups,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interactions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safe in pregnancy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breastfeeding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However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because of their ability to cause muscle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contractions, they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best avoided in pregnancy, if possible.</a:t>
            </a:r>
          </a:p>
        </p:txBody>
      </p:sp>
    </p:spTree>
    <p:extLst>
      <p:ext uri="{BB962C8B-B14F-4D97-AF65-F5344CB8AC3E}">
        <p14:creationId xmlns:p14="http://schemas.microsoft.com/office/powerpoint/2010/main" val="9772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13585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421086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Bisacodyl (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Dulcolax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Bisacodyl is available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suppositories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given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patients older than 4 years. The dose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(one paediatric suppository) and,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 older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10 years, the dose is 5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mg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(one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two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tablets or one Dulcolax 10-mg suppository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Glycerol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suppositories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Glycerol suppositories are normally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 when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bowel movement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needed quickly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patient should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 a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bowel movement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 to 30 minutes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1-g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suppositories are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designed for infants, the 2-g for children and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4-g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adults.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13585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5442249" cy="5421086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Senna (e.g.,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Senokot</a:t>
            </a:r>
            <a:r>
              <a:rPr lang="en-US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Ex-Lax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Senna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Senna is available as syrup, tablets, or granules.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Proprietary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schedules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those advocated in the BNF/BNF-C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children older than 12 years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take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 mg each day (two tablets or 10 mL), preferably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bedtime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52" y="1528356"/>
            <a:ext cx="5567562" cy="4168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3943" y="5697068"/>
            <a:ext cx="429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Bahnschrift" panose="020B0502040204020203" pitchFamily="34" charset="0"/>
              </a:rPr>
              <a:t>Senna </a:t>
            </a:r>
            <a:r>
              <a:rPr lang="en-US" i="1" dirty="0" err="1">
                <a:latin typeface="Bahnschrift" panose="020B0502040204020203" pitchFamily="34" charset="0"/>
              </a:rPr>
              <a:t>alexandrina</a:t>
            </a:r>
            <a:endParaRPr lang="en-US" i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399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Osmotic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933995"/>
            <a:ext cx="4656062" cy="5924005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 (e.g., lactulose,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macrogol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[polyethylene glycol]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magnesium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salts) act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retaining fluid in the bowel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osmosis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by changing the pattern of water distribution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Flatulence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frequently reported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taken by all patient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groups,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drug interactions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safely used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pregnancy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breastfeeding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262" y="933995"/>
            <a:ext cx="6697738" cy="57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13585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Osmotic Laxatives &amp; Stool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Softener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421086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Lactulose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Lactulose is given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twice daily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all ages. The dose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adults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initially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 mL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(adjusted upwards depending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response).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been reported that up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patients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 troublesome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flatulence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cramps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although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 often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settle after a few days.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take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48 hours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longer 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an effect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Docusate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sodium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Docusate sodium is a nonionic surfactant that has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stool softening properties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allow penetration of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intestinal fluids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 the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mass.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 has weak stimulant properties.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given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 aged 6 months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older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3443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and Epidemiology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697242" cy="4984432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has been reported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under the age of 5 years have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and three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bouts of diarrhoea per year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on average, just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 one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episode of diarrhoea per year.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these cases are thought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food-related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4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696789" y="1188720"/>
            <a:ext cx="513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Thank you</a:t>
            </a:r>
            <a:endParaRPr lang="en-US" sz="6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0382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103"/>
            <a:ext cx="7360122" cy="5199017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aetiology of diarrhoea depends on its cause.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gastroenteritis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most common cause of diarrhoea in all age groups, is usually viral in origin. Commonly implicated viruses are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rotaviruses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(now vaccine preventable)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noroviruses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Viruses tend to cause diarrhoea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blunting the villi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upper small intestine,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decreasing the absorptive surface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556" y="2194560"/>
            <a:ext cx="3666158" cy="37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103196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307"/>
            <a:ext cx="6686347" cy="5734693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Bacterial causes of diarrhoea are normally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 of eating contaminated food or drink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cause diarrhoea by a number of mechanisms.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example,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enterotoxigenic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Escherichia coli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produces enterotoxins that affect gut function with secretion and loss of fluids,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enteropathogenic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coli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interferes with normal mucosal function, and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enteroinvasive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coli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Shigella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Salmonella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spp. cause injury to the mucosa of the small intestine and deeper tissues.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924" y="1698097"/>
            <a:ext cx="4330259" cy="3905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2924" y="5706682"/>
            <a:ext cx="458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Antigenic structure </a:t>
            </a:r>
            <a:r>
              <a:rPr lang="en-US" dirty="0" smtClean="0">
                <a:latin typeface="Bahnschrift" panose="020B0502040204020203" pitchFamily="34" charset="0"/>
              </a:rPr>
              <a:t>of </a:t>
            </a:r>
            <a:r>
              <a:rPr lang="en-US" dirty="0" err="1" smtClean="0">
                <a:latin typeface="Bahnschrift" panose="020B0502040204020203" pitchFamily="34" charset="0"/>
              </a:rPr>
              <a:t>Enterobacteriaceae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347083" cy="95358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96834"/>
            <a:ext cx="7156269" cy="6061166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Approximately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 to 9 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fluid enters the small bowel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24-hour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period. This includes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to 2 L from dietary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consumption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remainder produced by salivary, gastric, biliary,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pancreatic,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intestinal secretions.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1 to 2 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absorbed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small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intestine and then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enters the colon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Almost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 of this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fluid 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absorbed as it travels through the colon,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leaving less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200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g/day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stool.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Disruption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absorption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ions, solutes, and water 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 secretion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electrolytes results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 accumulation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lumen and therefore diarrhea.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283" y="0"/>
            <a:ext cx="4006717" cy="6488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7977" y="6488668"/>
            <a:ext cx="38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Fluid loads along the GI tract.</a:t>
            </a:r>
          </a:p>
        </p:txBody>
      </p:sp>
    </p:spTree>
    <p:extLst>
      <p:ext uri="{BB962C8B-B14F-4D97-AF65-F5344CB8AC3E}">
        <p14:creationId xmlns:p14="http://schemas.microsoft.com/office/powerpoint/2010/main" val="42663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756564" cy="5032376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45720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66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eatures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 Diarrhoea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149"/>
            <a:ext cx="10515600" cy="599585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Symptoms are normally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 in onset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the patient having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history of prior good health.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Nausea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vomiting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might be present before or during the bout of acute diarrhoea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cramping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flatulence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tenderness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also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often present.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rotavirus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the cause, the patient might also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 viral prodromal symptoms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cough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infective diarrhoea is usually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watery in nature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blood present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resolution of symptoms should be observed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to 4 days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Infective diarrhoea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usually short-lived and patients who present with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history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 lasting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than 10 days rarely have an infective cause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3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2956</Words>
  <Application>Microsoft Office PowerPoint</Application>
  <PresentationFormat>Widescreen</PresentationFormat>
  <Paragraphs>227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Bahnschrift</vt:lpstr>
      <vt:lpstr>Calibri</vt:lpstr>
      <vt:lpstr>Calibri Light</vt:lpstr>
      <vt:lpstr>Lucida Calligraphy</vt:lpstr>
      <vt:lpstr>Times New Roman</vt:lpstr>
      <vt:lpstr>Verdana</vt:lpstr>
      <vt:lpstr>Office Theme</vt:lpstr>
      <vt:lpstr>Diarrhoea &amp; Constipation</vt:lpstr>
      <vt:lpstr>Diarrhoea: Background</vt:lpstr>
      <vt:lpstr>Diarrhoea: Background</vt:lpstr>
      <vt:lpstr>Prevalence and Epidemiology </vt:lpstr>
      <vt:lpstr>Aetiology</vt:lpstr>
      <vt:lpstr>Aetiology</vt:lpstr>
      <vt:lpstr>Physiology</vt:lpstr>
      <vt:lpstr>PowerPoint Presentation</vt:lpstr>
      <vt:lpstr>Clinical Features of Acute Diarrhoea </vt:lpstr>
      <vt:lpstr>Conditions to Eliminate</vt:lpstr>
      <vt:lpstr>Conditions to Eliminate</vt:lpstr>
      <vt:lpstr>Conditions to Eliminate</vt:lpstr>
      <vt:lpstr>Conditions to Eliminate</vt:lpstr>
      <vt:lpstr>Conditions to Eliminate</vt:lpstr>
      <vt:lpstr>Classification of Diarrhoea</vt:lpstr>
      <vt:lpstr>Evidence base for over-the-counter medication </vt:lpstr>
      <vt:lpstr>Oral Rehydration Solution (ORS)</vt:lpstr>
      <vt:lpstr>Loperamide</vt:lpstr>
      <vt:lpstr>Rotavirus vaccine </vt:lpstr>
      <vt:lpstr>PowerPoint Presentation</vt:lpstr>
      <vt:lpstr>Constipation: Background</vt:lpstr>
      <vt:lpstr>Prevalence and Epidemiology </vt:lpstr>
      <vt:lpstr>Aetiology</vt:lpstr>
      <vt:lpstr>Arriving at a differential diagnosis </vt:lpstr>
      <vt:lpstr>PowerPoint Presentation</vt:lpstr>
      <vt:lpstr>Clinical Features of Constipation</vt:lpstr>
      <vt:lpstr>Conditions to Eliminate</vt:lpstr>
      <vt:lpstr>Conditions to Eliminate</vt:lpstr>
      <vt:lpstr>Conditions to Eliminate</vt:lpstr>
      <vt:lpstr>Evidence base for over-the-counter medication </vt:lpstr>
      <vt:lpstr>Bulk-forming laxatives</vt:lpstr>
      <vt:lpstr>Bulk-forming laxatives</vt:lpstr>
      <vt:lpstr>Bulk-forming Laxatives</vt:lpstr>
      <vt:lpstr>Stimulant Laxatives</vt:lpstr>
      <vt:lpstr>Stimulant Laxatives</vt:lpstr>
      <vt:lpstr>Stimulant Laxatives</vt:lpstr>
      <vt:lpstr>Stimulant Laxatives</vt:lpstr>
      <vt:lpstr>Osmotic Laxatives</vt:lpstr>
      <vt:lpstr>Osmotic Laxatives &amp; Stool Softener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Pharmacy Ethics (Theoretical considerations)</dc:title>
  <dc:creator>haider raheem</dc:creator>
  <cp:lastModifiedBy>haider raheem</cp:lastModifiedBy>
  <cp:revision>141</cp:revision>
  <dcterms:created xsi:type="dcterms:W3CDTF">2022-02-23T10:59:51Z</dcterms:created>
  <dcterms:modified xsi:type="dcterms:W3CDTF">2023-09-19T18:47:10Z</dcterms:modified>
</cp:coreProperties>
</file>