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9"/>
  </p:notes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FF"/>
    <a:srgbClr val="00FF00"/>
    <a:srgbClr val="66FFFF"/>
    <a:srgbClr val="FF9900"/>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3E2E339-A2AB-4011-8F1C-021EA9E5D6E2}" type="datetimeFigureOut">
              <a:rPr lang="en-US" smtClean="0"/>
              <a:t>9/16/2023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94EF11-EE45-45B0-BA52-EB8334BA5A4B}" type="slidenum">
              <a:rPr lang="en-US" smtClean="0"/>
              <a:t>‹#›</a:t>
            </a:fld>
            <a:endParaRPr lang="en-US"/>
          </a:p>
        </p:txBody>
      </p:sp>
    </p:spTree>
    <p:extLst>
      <p:ext uri="{BB962C8B-B14F-4D97-AF65-F5344CB8AC3E}">
        <p14:creationId xmlns:p14="http://schemas.microsoft.com/office/powerpoint/2010/main" val="10444036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C3FBDC-49E7-5837-10B3-AAAF2CD3386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2084992-B4BB-E0BA-8F83-0CD3902094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6D7F30A-4B83-6AC9-8E8D-95CF13DB5FC3}"/>
              </a:ext>
            </a:extLst>
          </p:cNvPr>
          <p:cNvSpPr>
            <a:spLocks noGrp="1"/>
          </p:cNvSpPr>
          <p:nvPr>
            <p:ph type="dt" sz="half" idx="10"/>
          </p:nvPr>
        </p:nvSpPr>
        <p:spPr/>
        <p:txBody>
          <a:bodyPr/>
          <a:lstStyle/>
          <a:p>
            <a:fld id="{864C6579-F6BD-464D-BA71-A694CB56721A}" type="datetime1">
              <a:rPr lang="en-US" smtClean="0"/>
              <a:t>9/16/2023</a:t>
            </a:fld>
            <a:endParaRPr lang="en-US"/>
          </a:p>
        </p:txBody>
      </p:sp>
      <p:sp>
        <p:nvSpPr>
          <p:cNvPr id="5" name="Footer Placeholder 4">
            <a:extLst>
              <a:ext uri="{FF2B5EF4-FFF2-40B4-BE49-F238E27FC236}">
                <a16:creationId xmlns:a16="http://schemas.microsoft.com/office/drawing/2014/main" id="{6D8A2AC6-1574-05D1-3035-F8035514C5B5}"/>
              </a:ext>
            </a:extLst>
          </p:cNvPr>
          <p:cNvSpPr>
            <a:spLocks noGrp="1"/>
          </p:cNvSpPr>
          <p:nvPr>
            <p:ph type="ftr" sz="quarter" idx="11"/>
          </p:nvPr>
        </p:nvSpPr>
        <p:spPr/>
        <p:txBody>
          <a:bodyPr/>
          <a:lstStyle/>
          <a:p>
            <a:r>
              <a:rPr lang="en-US"/>
              <a:t>Ali Albakaa</a:t>
            </a:r>
          </a:p>
        </p:txBody>
      </p:sp>
      <p:sp>
        <p:nvSpPr>
          <p:cNvPr id="6" name="Slide Number Placeholder 5">
            <a:extLst>
              <a:ext uri="{FF2B5EF4-FFF2-40B4-BE49-F238E27FC236}">
                <a16:creationId xmlns:a16="http://schemas.microsoft.com/office/drawing/2014/main" id="{80D4A423-77BF-9072-F6C0-327FE265B2C0}"/>
              </a:ext>
            </a:extLst>
          </p:cNvPr>
          <p:cNvSpPr>
            <a:spLocks noGrp="1"/>
          </p:cNvSpPr>
          <p:nvPr>
            <p:ph type="sldNum" sz="quarter" idx="12"/>
          </p:nvPr>
        </p:nvSpPr>
        <p:spPr/>
        <p:txBody>
          <a:bodyPr/>
          <a:lstStyle/>
          <a:p>
            <a:fld id="{B66348F0-2240-4906-A527-53289901D96A}" type="slidenum">
              <a:rPr lang="en-US" smtClean="0"/>
              <a:t>‹#›</a:t>
            </a:fld>
            <a:endParaRPr lang="en-US"/>
          </a:p>
        </p:txBody>
      </p:sp>
    </p:spTree>
    <p:extLst>
      <p:ext uri="{BB962C8B-B14F-4D97-AF65-F5344CB8AC3E}">
        <p14:creationId xmlns:p14="http://schemas.microsoft.com/office/powerpoint/2010/main" val="2014023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99DC4B-3D09-3FD3-F2B5-9D63FDCB132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4C0E59C-314E-C4D8-7B86-718BAC78F33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71FEA6-B23A-6A62-1919-2D4161E21195}"/>
              </a:ext>
            </a:extLst>
          </p:cNvPr>
          <p:cNvSpPr>
            <a:spLocks noGrp="1"/>
          </p:cNvSpPr>
          <p:nvPr>
            <p:ph type="dt" sz="half" idx="10"/>
          </p:nvPr>
        </p:nvSpPr>
        <p:spPr/>
        <p:txBody>
          <a:bodyPr/>
          <a:lstStyle/>
          <a:p>
            <a:fld id="{1C89FE6F-275D-429D-8CC2-4513EA5464AD}" type="datetime1">
              <a:rPr lang="en-US" smtClean="0"/>
              <a:t>9/16/2023</a:t>
            </a:fld>
            <a:endParaRPr lang="en-US"/>
          </a:p>
        </p:txBody>
      </p:sp>
      <p:sp>
        <p:nvSpPr>
          <p:cNvPr id="5" name="Footer Placeholder 4">
            <a:extLst>
              <a:ext uri="{FF2B5EF4-FFF2-40B4-BE49-F238E27FC236}">
                <a16:creationId xmlns:a16="http://schemas.microsoft.com/office/drawing/2014/main" id="{FE9E4663-F240-D3A0-70E3-3122AC5B3958}"/>
              </a:ext>
            </a:extLst>
          </p:cNvPr>
          <p:cNvSpPr>
            <a:spLocks noGrp="1"/>
          </p:cNvSpPr>
          <p:nvPr>
            <p:ph type="ftr" sz="quarter" idx="11"/>
          </p:nvPr>
        </p:nvSpPr>
        <p:spPr/>
        <p:txBody>
          <a:bodyPr/>
          <a:lstStyle/>
          <a:p>
            <a:r>
              <a:rPr lang="en-US"/>
              <a:t>Ali Albakaa</a:t>
            </a:r>
          </a:p>
        </p:txBody>
      </p:sp>
      <p:sp>
        <p:nvSpPr>
          <p:cNvPr id="6" name="Slide Number Placeholder 5">
            <a:extLst>
              <a:ext uri="{FF2B5EF4-FFF2-40B4-BE49-F238E27FC236}">
                <a16:creationId xmlns:a16="http://schemas.microsoft.com/office/drawing/2014/main" id="{B5D1E891-46BD-3A08-5F04-54FA8067AB0B}"/>
              </a:ext>
            </a:extLst>
          </p:cNvPr>
          <p:cNvSpPr>
            <a:spLocks noGrp="1"/>
          </p:cNvSpPr>
          <p:nvPr>
            <p:ph type="sldNum" sz="quarter" idx="12"/>
          </p:nvPr>
        </p:nvSpPr>
        <p:spPr/>
        <p:txBody>
          <a:bodyPr/>
          <a:lstStyle/>
          <a:p>
            <a:fld id="{B66348F0-2240-4906-A527-53289901D96A}" type="slidenum">
              <a:rPr lang="en-US" smtClean="0"/>
              <a:t>‹#›</a:t>
            </a:fld>
            <a:endParaRPr lang="en-US"/>
          </a:p>
        </p:txBody>
      </p:sp>
    </p:spTree>
    <p:extLst>
      <p:ext uri="{BB962C8B-B14F-4D97-AF65-F5344CB8AC3E}">
        <p14:creationId xmlns:p14="http://schemas.microsoft.com/office/powerpoint/2010/main" val="1743856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46AECD8-E80E-FE7A-95BE-40948D84827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C7949F1-2129-296B-ED60-DBB54F0E62F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85BC65-61D9-7CCE-F943-468E106B9DA1}"/>
              </a:ext>
            </a:extLst>
          </p:cNvPr>
          <p:cNvSpPr>
            <a:spLocks noGrp="1"/>
          </p:cNvSpPr>
          <p:nvPr>
            <p:ph type="dt" sz="half" idx="10"/>
          </p:nvPr>
        </p:nvSpPr>
        <p:spPr/>
        <p:txBody>
          <a:bodyPr/>
          <a:lstStyle/>
          <a:p>
            <a:fld id="{5514FD3D-7CE0-4815-92DF-0D9921D1B9F3}" type="datetime1">
              <a:rPr lang="en-US" smtClean="0"/>
              <a:t>9/16/2023</a:t>
            </a:fld>
            <a:endParaRPr lang="en-US"/>
          </a:p>
        </p:txBody>
      </p:sp>
      <p:sp>
        <p:nvSpPr>
          <p:cNvPr id="5" name="Footer Placeholder 4">
            <a:extLst>
              <a:ext uri="{FF2B5EF4-FFF2-40B4-BE49-F238E27FC236}">
                <a16:creationId xmlns:a16="http://schemas.microsoft.com/office/drawing/2014/main" id="{60FAB271-D091-0B11-603C-D16DCDFD48EB}"/>
              </a:ext>
            </a:extLst>
          </p:cNvPr>
          <p:cNvSpPr>
            <a:spLocks noGrp="1"/>
          </p:cNvSpPr>
          <p:nvPr>
            <p:ph type="ftr" sz="quarter" idx="11"/>
          </p:nvPr>
        </p:nvSpPr>
        <p:spPr/>
        <p:txBody>
          <a:bodyPr/>
          <a:lstStyle/>
          <a:p>
            <a:r>
              <a:rPr lang="en-US"/>
              <a:t>Ali Albakaa</a:t>
            </a:r>
          </a:p>
        </p:txBody>
      </p:sp>
      <p:sp>
        <p:nvSpPr>
          <p:cNvPr id="6" name="Slide Number Placeholder 5">
            <a:extLst>
              <a:ext uri="{FF2B5EF4-FFF2-40B4-BE49-F238E27FC236}">
                <a16:creationId xmlns:a16="http://schemas.microsoft.com/office/drawing/2014/main" id="{1E408651-307A-B533-B837-820909D582B7}"/>
              </a:ext>
            </a:extLst>
          </p:cNvPr>
          <p:cNvSpPr>
            <a:spLocks noGrp="1"/>
          </p:cNvSpPr>
          <p:nvPr>
            <p:ph type="sldNum" sz="quarter" idx="12"/>
          </p:nvPr>
        </p:nvSpPr>
        <p:spPr/>
        <p:txBody>
          <a:bodyPr/>
          <a:lstStyle/>
          <a:p>
            <a:fld id="{B66348F0-2240-4906-A527-53289901D96A}" type="slidenum">
              <a:rPr lang="en-US" smtClean="0"/>
              <a:t>‹#›</a:t>
            </a:fld>
            <a:endParaRPr lang="en-US"/>
          </a:p>
        </p:txBody>
      </p:sp>
    </p:spTree>
    <p:extLst>
      <p:ext uri="{BB962C8B-B14F-4D97-AF65-F5344CB8AC3E}">
        <p14:creationId xmlns:p14="http://schemas.microsoft.com/office/powerpoint/2010/main" val="3452677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E3390-27C2-8621-A4F9-4CD598ED3E3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600795A-F2AE-7887-4438-E2B739DFB9A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4B7D60C-F7FD-3565-A8FC-4442EE5030F2}"/>
              </a:ext>
            </a:extLst>
          </p:cNvPr>
          <p:cNvSpPr>
            <a:spLocks noGrp="1"/>
          </p:cNvSpPr>
          <p:nvPr>
            <p:ph type="dt" sz="half" idx="10"/>
          </p:nvPr>
        </p:nvSpPr>
        <p:spPr/>
        <p:txBody>
          <a:bodyPr/>
          <a:lstStyle/>
          <a:p>
            <a:fld id="{E0835A57-DA08-4BBD-BB61-539BF7E715B3}" type="datetime1">
              <a:rPr lang="en-US" smtClean="0"/>
              <a:t>9/16/2023</a:t>
            </a:fld>
            <a:endParaRPr lang="en-US"/>
          </a:p>
        </p:txBody>
      </p:sp>
      <p:sp>
        <p:nvSpPr>
          <p:cNvPr id="5" name="Footer Placeholder 4">
            <a:extLst>
              <a:ext uri="{FF2B5EF4-FFF2-40B4-BE49-F238E27FC236}">
                <a16:creationId xmlns:a16="http://schemas.microsoft.com/office/drawing/2014/main" id="{D0C4AB2D-246F-7284-83F4-6C9EB53534B7}"/>
              </a:ext>
            </a:extLst>
          </p:cNvPr>
          <p:cNvSpPr>
            <a:spLocks noGrp="1"/>
          </p:cNvSpPr>
          <p:nvPr>
            <p:ph type="ftr" sz="quarter" idx="11"/>
          </p:nvPr>
        </p:nvSpPr>
        <p:spPr/>
        <p:txBody>
          <a:bodyPr/>
          <a:lstStyle/>
          <a:p>
            <a:r>
              <a:rPr lang="en-US"/>
              <a:t>Ali Albakaa</a:t>
            </a:r>
          </a:p>
        </p:txBody>
      </p:sp>
      <p:sp>
        <p:nvSpPr>
          <p:cNvPr id="6" name="Slide Number Placeholder 5">
            <a:extLst>
              <a:ext uri="{FF2B5EF4-FFF2-40B4-BE49-F238E27FC236}">
                <a16:creationId xmlns:a16="http://schemas.microsoft.com/office/drawing/2014/main" id="{2F4ACD5D-ECE8-F2F7-1913-6551AF3554B0}"/>
              </a:ext>
            </a:extLst>
          </p:cNvPr>
          <p:cNvSpPr>
            <a:spLocks noGrp="1"/>
          </p:cNvSpPr>
          <p:nvPr>
            <p:ph type="sldNum" sz="quarter" idx="12"/>
          </p:nvPr>
        </p:nvSpPr>
        <p:spPr/>
        <p:txBody>
          <a:bodyPr/>
          <a:lstStyle/>
          <a:p>
            <a:fld id="{B66348F0-2240-4906-A527-53289901D96A}" type="slidenum">
              <a:rPr lang="en-US" smtClean="0"/>
              <a:t>‹#›</a:t>
            </a:fld>
            <a:endParaRPr lang="en-US"/>
          </a:p>
        </p:txBody>
      </p:sp>
    </p:spTree>
    <p:extLst>
      <p:ext uri="{BB962C8B-B14F-4D97-AF65-F5344CB8AC3E}">
        <p14:creationId xmlns:p14="http://schemas.microsoft.com/office/powerpoint/2010/main" val="1724571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869699-0149-862D-9468-31642F54112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D4C5DF2-A7E7-AF1E-3E6C-5EA0A4751E5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BBE3A1-965D-FE9F-2D6B-E120A75B99BA}"/>
              </a:ext>
            </a:extLst>
          </p:cNvPr>
          <p:cNvSpPr>
            <a:spLocks noGrp="1"/>
          </p:cNvSpPr>
          <p:nvPr>
            <p:ph type="dt" sz="half" idx="10"/>
          </p:nvPr>
        </p:nvSpPr>
        <p:spPr/>
        <p:txBody>
          <a:bodyPr/>
          <a:lstStyle/>
          <a:p>
            <a:fld id="{004D69EA-B0B6-4FCD-882A-D0CF2F3D3773}" type="datetime1">
              <a:rPr lang="en-US" smtClean="0"/>
              <a:t>9/16/2023</a:t>
            </a:fld>
            <a:endParaRPr lang="en-US"/>
          </a:p>
        </p:txBody>
      </p:sp>
      <p:sp>
        <p:nvSpPr>
          <p:cNvPr id="5" name="Footer Placeholder 4">
            <a:extLst>
              <a:ext uri="{FF2B5EF4-FFF2-40B4-BE49-F238E27FC236}">
                <a16:creationId xmlns:a16="http://schemas.microsoft.com/office/drawing/2014/main" id="{E2CB1028-E22E-5851-FF47-756E2E3DD40F}"/>
              </a:ext>
            </a:extLst>
          </p:cNvPr>
          <p:cNvSpPr>
            <a:spLocks noGrp="1"/>
          </p:cNvSpPr>
          <p:nvPr>
            <p:ph type="ftr" sz="quarter" idx="11"/>
          </p:nvPr>
        </p:nvSpPr>
        <p:spPr/>
        <p:txBody>
          <a:bodyPr/>
          <a:lstStyle/>
          <a:p>
            <a:r>
              <a:rPr lang="en-US"/>
              <a:t>Ali Albakaa</a:t>
            </a:r>
          </a:p>
        </p:txBody>
      </p:sp>
      <p:sp>
        <p:nvSpPr>
          <p:cNvPr id="6" name="Slide Number Placeholder 5">
            <a:extLst>
              <a:ext uri="{FF2B5EF4-FFF2-40B4-BE49-F238E27FC236}">
                <a16:creationId xmlns:a16="http://schemas.microsoft.com/office/drawing/2014/main" id="{99E625D8-3EC1-CA86-8A60-32515F311BD1}"/>
              </a:ext>
            </a:extLst>
          </p:cNvPr>
          <p:cNvSpPr>
            <a:spLocks noGrp="1"/>
          </p:cNvSpPr>
          <p:nvPr>
            <p:ph type="sldNum" sz="quarter" idx="12"/>
          </p:nvPr>
        </p:nvSpPr>
        <p:spPr/>
        <p:txBody>
          <a:bodyPr/>
          <a:lstStyle/>
          <a:p>
            <a:fld id="{B66348F0-2240-4906-A527-53289901D96A}" type="slidenum">
              <a:rPr lang="en-US" smtClean="0"/>
              <a:t>‹#›</a:t>
            </a:fld>
            <a:endParaRPr lang="en-US"/>
          </a:p>
        </p:txBody>
      </p:sp>
    </p:spTree>
    <p:extLst>
      <p:ext uri="{BB962C8B-B14F-4D97-AF65-F5344CB8AC3E}">
        <p14:creationId xmlns:p14="http://schemas.microsoft.com/office/powerpoint/2010/main" val="24839868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5AEA2-7B02-75E2-47AE-00BBA9BC349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C5CA531-0A70-811F-DEF5-E23CF68D842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77574C8-8E79-1054-74EC-2662F056A06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459AEBB-334A-5ED0-AF09-AA51DEA3EF16}"/>
              </a:ext>
            </a:extLst>
          </p:cNvPr>
          <p:cNvSpPr>
            <a:spLocks noGrp="1"/>
          </p:cNvSpPr>
          <p:nvPr>
            <p:ph type="dt" sz="half" idx="10"/>
          </p:nvPr>
        </p:nvSpPr>
        <p:spPr/>
        <p:txBody>
          <a:bodyPr/>
          <a:lstStyle/>
          <a:p>
            <a:fld id="{EBDCE4EA-172D-4866-A795-8178FED3E222}" type="datetime1">
              <a:rPr lang="en-US" smtClean="0"/>
              <a:t>9/16/2023</a:t>
            </a:fld>
            <a:endParaRPr lang="en-US"/>
          </a:p>
        </p:txBody>
      </p:sp>
      <p:sp>
        <p:nvSpPr>
          <p:cNvPr id="6" name="Footer Placeholder 5">
            <a:extLst>
              <a:ext uri="{FF2B5EF4-FFF2-40B4-BE49-F238E27FC236}">
                <a16:creationId xmlns:a16="http://schemas.microsoft.com/office/drawing/2014/main" id="{99A05180-E8CF-CA7E-A47C-D45161C16205}"/>
              </a:ext>
            </a:extLst>
          </p:cNvPr>
          <p:cNvSpPr>
            <a:spLocks noGrp="1"/>
          </p:cNvSpPr>
          <p:nvPr>
            <p:ph type="ftr" sz="quarter" idx="11"/>
          </p:nvPr>
        </p:nvSpPr>
        <p:spPr/>
        <p:txBody>
          <a:bodyPr/>
          <a:lstStyle/>
          <a:p>
            <a:r>
              <a:rPr lang="en-US"/>
              <a:t>Ali Albakaa</a:t>
            </a:r>
          </a:p>
        </p:txBody>
      </p:sp>
      <p:sp>
        <p:nvSpPr>
          <p:cNvPr id="7" name="Slide Number Placeholder 6">
            <a:extLst>
              <a:ext uri="{FF2B5EF4-FFF2-40B4-BE49-F238E27FC236}">
                <a16:creationId xmlns:a16="http://schemas.microsoft.com/office/drawing/2014/main" id="{B7DA9715-768E-1DF3-C8BA-F333426E0D56}"/>
              </a:ext>
            </a:extLst>
          </p:cNvPr>
          <p:cNvSpPr>
            <a:spLocks noGrp="1"/>
          </p:cNvSpPr>
          <p:nvPr>
            <p:ph type="sldNum" sz="quarter" idx="12"/>
          </p:nvPr>
        </p:nvSpPr>
        <p:spPr/>
        <p:txBody>
          <a:bodyPr/>
          <a:lstStyle/>
          <a:p>
            <a:fld id="{B66348F0-2240-4906-A527-53289901D96A}" type="slidenum">
              <a:rPr lang="en-US" smtClean="0"/>
              <a:t>‹#›</a:t>
            </a:fld>
            <a:endParaRPr lang="en-US"/>
          </a:p>
        </p:txBody>
      </p:sp>
    </p:spTree>
    <p:extLst>
      <p:ext uri="{BB962C8B-B14F-4D97-AF65-F5344CB8AC3E}">
        <p14:creationId xmlns:p14="http://schemas.microsoft.com/office/powerpoint/2010/main" val="194477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E1B7E-8749-D604-E71C-1E1C10F8ED9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982A58F-47A7-9633-B055-2925EB83AB6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03739C-828B-2A0C-C6AA-070C1A92300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3C961BB-9996-EAB3-746B-1791759CDF0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B1B4C23-A81A-9B54-E9EC-86AA7283509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0658233-D569-00D1-E34C-C2C2DFE74F78}"/>
              </a:ext>
            </a:extLst>
          </p:cNvPr>
          <p:cNvSpPr>
            <a:spLocks noGrp="1"/>
          </p:cNvSpPr>
          <p:nvPr>
            <p:ph type="dt" sz="half" idx="10"/>
          </p:nvPr>
        </p:nvSpPr>
        <p:spPr/>
        <p:txBody>
          <a:bodyPr/>
          <a:lstStyle/>
          <a:p>
            <a:fld id="{8752BB38-3C89-43B5-9B9F-5EE146C7E6E2}" type="datetime1">
              <a:rPr lang="en-US" smtClean="0"/>
              <a:t>9/16/2023</a:t>
            </a:fld>
            <a:endParaRPr lang="en-US"/>
          </a:p>
        </p:txBody>
      </p:sp>
      <p:sp>
        <p:nvSpPr>
          <p:cNvPr id="8" name="Footer Placeholder 7">
            <a:extLst>
              <a:ext uri="{FF2B5EF4-FFF2-40B4-BE49-F238E27FC236}">
                <a16:creationId xmlns:a16="http://schemas.microsoft.com/office/drawing/2014/main" id="{13DB3534-D771-63DF-C195-93F18A6EF1A4}"/>
              </a:ext>
            </a:extLst>
          </p:cNvPr>
          <p:cNvSpPr>
            <a:spLocks noGrp="1"/>
          </p:cNvSpPr>
          <p:nvPr>
            <p:ph type="ftr" sz="quarter" idx="11"/>
          </p:nvPr>
        </p:nvSpPr>
        <p:spPr/>
        <p:txBody>
          <a:bodyPr/>
          <a:lstStyle/>
          <a:p>
            <a:r>
              <a:rPr lang="en-US"/>
              <a:t>Ali Albakaa</a:t>
            </a:r>
          </a:p>
        </p:txBody>
      </p:sp>
      <p:sp>
        <p:nvSpPr>
          <p:cNvPr id="9" name="Slide Number Placeholder 8">
            <a:extLst>
              <a:ext uri="{FF2B5EF4-FFF2-40B4-BE49-F238E27FC236}">
                <a16:creationId xmlns:a16="http://schemas.microsoft.com/office/drawing/2014/main" id="{432B9277-E88E-A9FE-5D3D-56EC2F04908E}"/>
              </a:ext>
            </a:extLst>
          </p:cNvPr>
          <p:cNvSpPr>
            <a:spLocks noGrp="1"/>
          </p:cNvSpPr>
          <p:nvPr>
            <p:ph type="sldNum" sz="quarter" idx="12"/>
          </p:nvPr>
        </p:nvSpPr>
        <p:spPr/>
        <p:txBody>
          <a:bodyPr/>
          <a:lstStyle/>
          <a:p>
            <a:fld id="{B66348F0-2240-4906-A527-53289901D96A}" type="slidenum">
              <a:rPr lang="en-US" smtClean="0"/>
              <a:t>‹#›</a:t>
            </a:fld>
            <a:endParaRPr lang="en-US"/>
          </a:p>
        </p:txBody>
      </p:sp>
    </p:spTree>
    <p:extLst>
      <p:ext uri="{BB962C8B-B14F-4D97-AF65-F5344CB8AC3E}">
        <p14:creationId xmlns:p14="http://schemas.microsoft.com/office/powerpoint/2010/main" val="4178997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6EE18B-A8D9-A071-10F5-C5291AD0C76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D80FA49-56F7-32C2-3B9A-B599A945C887}"/>
              </a:ext>
            </a:extLst>
          </p:cNvPr>
          <p:cNvSpPr>
            <a:spLocks noGrp="1"/>
          </p:cNvSpPr>
          <p:nvPr>
            <p:ph type="dt" sz="half" idx="10"/>
          </p:nvPr>
        </p:nvSpPr>
        <p:spPr/>
        <p:txBody>
          <a:bodyPr/>
          <a:lstStyle/>
          <a:p>
            <a:fld id="{7E9B22E0-68EA-47F4-8ECC-24D94F417493}" type="datetime1">
              <a:rPr lang="en-US" smtClean="0"/>
              <a:t>9/16/2023</a:t>
            </a:fld>
            <a:endParaRPr lang="en-US"/>
          </a:p>
        </p:txBody>
      </p:sp>
      <p:sp>
        <p:nvSpPr>
          <p:cNvPr id="4" name="Footer Placeholder 3">
            <a:extLst>
              <a:ext uri="{FF2B5EF4-FFF2-40B4-BE49-F238E27FC236}">
                <a16:creationId xmlns:a16="http://schemas.microsoft.com/office/drawing/2014/main" id="{1047B9A2-CFAA-F3E5-3618-0F9888CB4F0C}"/>
              </a:ext>
            </a:extLst>
          </p:cNvPr>
          <p:cNvSpPr>
            <a:spLocks noGrp="1"/>
          </p:cNvSpPr>
          <p:nvPr>
            <p:ph type="ftr" sz="quarter" idx="11"/>
          </p:nvPr>
        </p:nvSpPr>
        <p:spPr/>
        <p:txBody>
          <a:bodyPr/>
          <a:lstStyle/>
          <a:p>
            <a:r>
              <a:rPr lang="en-US"/>
              <a:t>Ali Albakaa</a:t>
            </a:r>
          </a:p>
        </p:txBody>
      </p:sp>
      <p:sp>
        <p:nvSpPr>
          <p:cNvPr id="5" name="Slide Number Placeholder 4">
            <a:extLst>
              <a:ext uri="{FF2B5EF4-FFF2-40B4-BE49-F238E27FC236}">
                <a16:creationId xmlns:a16="http://schemas.microsoft.com/office/drawing/2014/main" id="{C126E877-D8BE-4E07-3A2C-2C7D554888AA}"/>
              </a:ext>
            </a:extLst>
          </p:cNvPr>
          <p:cNvSpPr>
            <a:spLocks noGrp="1"/>
          </p:cNvSpPr>
          <p:nvPr>
            <p:ph type="sldNum" sz="quarter" idx="12"/>
          </p:nvPr>
        </p:nvSpPr>
        <p:spPr/>
        <p:txBody>
          <a:bodyPr/>
          <a:lstStyle/>
          <a:p>
            <a:fld id="{B66348F0-2240-4906-A527-53289901D96A}" type="slidenum">
              <a:rPr lang="en-US" smtClean="0"/>
              <a:t>‹#›</a:t>
            </a:fld>
            <a:endParaRPr lang="en-US"/>
          </a:p>
        </p:txBody>
      </p:sp>
    </p:spTree>
    <p:extLst>
      <p:ext uri="{BB962C8B-B14F-4D97-AF65-F5344CB8AC3E}">
        <p14:creationId xmlns:p14="http://schemas.microsoft.com/office/powerpoint/2010/main" val="2653669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922896E-41C6-2DE7-4372-6BD2F8675797}"/>
              </a:ext>
            </a:extLst>
          </p:cNvPr>
          <p:cNvSpPr>
            <a:spLocks noGrp="1"/>
          </p:cNvSpPr>
          <p:nvPr>
            <p:ph type="dt" sz="half" idx="10"/>
          </p:nvPr>
        </p:nvSpPr>
        <p:spPr/>
        <p:txBody>
          <a:bodyPr/>
          <a:lstStyle/>
          <a:p>
            <a:fld id="{93EAC0FF-9899-4EF1-AE54-33E9EF7239BD}" type="datetime1">
              <a:rPr lang="en-US" smtClean="0"/>
              <a:t>9/16/2023</a:t>
            </a:fld>
            <a:endParaRPr lang="en-US"/>
          </a:p>
        </p:txBody>
      </p:sp>
      <p:sp>
        <p:nvSpPr>
          <p:cNvPr id="3" name="Footer Placeholder 2">
            <a:extLst>
              <a:ext uri="{FF2B5EF4-FFF2-40B4-BE49-F238E27FC236}">
                <a16:creationId xmlns:a16="http://schemas.microsoft.com/office/drawing/2014/main" id="{68DE4CD4-C9D0-2170-EC7E-9051EA3E516B}"/>
              </a:ext>
            </a:extLst>
          </p:cNvPr>
          <p:cNvSpPr>
            <a:spLocks noGrp="1"/>
          </p:cNvSpPr>
          <p:nvPr>
            <p:ph type="ftr" sz="quarter" idx="11"/>
          </p:nvPr>
        </p:nvSpPr>
        <p:spPr/>
        <p:txBody>
          <a:bodyPr/>
          <a:lstStyle/>
          <a:p>
            <a:r>
              <a:rPr lang="en-US"/>
              <a:t>Ali Albakaa</a:t>
            </a:r>
          </a:p>
        </p:txBody>
      </p:sp>
      <p:sp>
        <p:nvSpPr>
          <p:cNvPr id="4" name="Slide Number Placeholder 3">
            <a:extLst>
              <a:ext uri="{FF2B5EF4-FFF2-40B4-BE49-F238E27FC236}">
                <a16:creationId xmlns:a16="http://schemas.microsoft.com/office/drawing/2014/main" id="{FFB40778-4F74-A50E-75DE-90D4768462CB}"/>
              </a:ext>
            </a:extLst>
          </p:cNvPr>
          <p:cNvSpPr>
            <a:spLocks noGrp="1"/>
          </p:cNvSpPr>
          <p:nvPr>
            <p:ph type="sldNum" sz="quarter" idx="12"/>
          </p:nvPr>
        </p:nvSpPr>
        <p:spPr/>
        <p:txBody>
          <a:bodyPr/>
          <a:lstStyle/>
          <a:p>
            <a:fld id="{B66348F0-2240-4906-A527-53289901D96A}" type="slidenum">
              <a:rPr lang="en-US" smtClean="0"/>
              <a:t>‹#›</a:t>
            </a:fld>
            <a:endParaRPr lang="en-US"/>
          </a:p>
        </p:txBody>
      </p:sp>
    </p:spTree>
    <p:extLst>
      <p:ext uri="{BB962C8B-B14F-4D97-AF65-F5344CB8AC3E}">
        <p14:creationId xmlns:p14="http://schemas.microsoft.com/office/powerpoint/2010/main" val="9602157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CE936-B2CF-6E3B-7F4C-CDA842431AE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0CE8876-DB8D-A122-BFBB-FDAB9EACF94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31D49D0-BA2B-77E6-6922-C0A64A2B60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7DF1513-1078-93D7-4E46-6466E154EE89}"/>
              </a:ext>
            </a:extLst>
          </p:cNvPr>
          <p:cNvSpPr>
            <a:spLocks noGrp="1"/>
          </p:cNvSpPr>
          <p:nvPr>
            <p:ph type="dt" sz="half" idx="10"/>
          </p:nvPr>
        </p:nvSpPr>
        <p:spPr/>
        <p:txBody>
          <a:bodyPr/>
          <a:lstStyle/>
          <a:p>
            <a:fld id="{583C9738-B061-49BD-A763-83D0F6618B03}" type="datetime1">
              <a:rPr lang="en-US" smtClean="0"/>
              <a:t>9/16/2023</a:t>
            </a:fld>
            <a:endParaRPr lang="en-US"/>
          </a:p>
        </p:txBody>
      </p:sp>
      <p:sp>
        <p:nvSpPr>
          <p:cNvPr id="6" name="Footer Placeholder 5">
            <a:extLst>
              <a:ext uri="{FF2B5EF4-FFF2-40B4-BE49-F238E27FC236}">
                <a16:creationId xmlns:a16="http://schemas.microsoft.com/office/drawing/2014/main" id="{9FAC0980-AD42-884E-F7AC-1E06B3EB5E6B}"/>
              </a:ext>
            </a:extLst>
          </p:cNvPr>
          <p:cNvSpPr>
            <a:spLocks noGrp="1"/>
          </p:cNvSpPr>
          <p:nvPr>
            <p:ph type="ftr" sz="quarter" idx="11"/>
          </p:nvPr>
        </p:nvSpPr>
        <p:spPr/>
        <p:txBody>
          <a:bodyPr/>
          <a:lstStyle/>
          <a:p>
            <a:r>
              <a:rPr lang="en-US"/>
              <a:t>Ali Albakaa</a:t>
            </a:r>
          </a:p>
        </p:txBody>
      </p:sp>
      <p:sp>
        <p:nvSpPr>
          <p:cNvPr id="7" name="Slide Number Placeholder 6">
            <a:extLst>
              <a:ext uri="{FF2B5EF4-FFF2-40B4-BE49-F238E27FC236}">
                <a16:creationId xmlns:a16="http://schemas.microsoft.com/office/drawing/2014/main" id="{28A544EE-3DC3-5FD2-1811-88DB56F638B6}"/>
              </a:ext>
            </a:extLst>
          </p:cNvPr>
          <p:cNvSpPr>
            <a:spLocks noGrp="1"/>
          </p:cNvSpPr>
          <p:nvPr>
            <p:ph type="sldNum" sz="quarter" idx="12"/>
          </p:nvPr>
        </p:nvSpPr>
        <p:spPr/>
        <p:txBody>
          <a:bodyPr/>
          <a:lstStyle/>
          <a:p>
            <a:fld id="{B66348F0-2240-4906-A527-53289901D96A}" type="slidenum">
              <a:rPr lang="en-US" smtClean="0"/>
              <a:t>‹#›</a:t>
            </a:fld>
            <a:endParaRPr lang="en-US"/>
          </a:p>
        </p:txBody>
      </p:sp>
    </p:spTree>
    <p:extLst>
      <p:ext uri="{BB962C8B-B14F-4D97-AF65-F5344CB8AC3E}">
        <p14:creationId xmlns:p14="http://schemas.microsoft.com/office/powerpoint/2010/main" val="31059220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A5495-2DEA-F9A2-4CF1-30C29CE5D1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E62FAA8-4794-DE7A-1C06-5C4959FFB2E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3FE02F1-891C-B758-E484-BA76F1C5DBA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26BA15-E176-8B20-7F6B-E1CE5A9EF5C2}"/>
              </a:ext>
            </a:extLst>
          </p:cNvPr>
          <p:cNvSpPr>
            <a:spLocks noGrp="1"/>
          </p:cNvSpPr>
          <p:nvPr>
            <p:ph type="dt" sz="half" idx="10"/>
          </p:nvPr>
        </p:nvSpPr>
        <p:spPr/>
        <p:txBody>
          <a:bodyPr/>
          <a:lstStyle/>
          <a:p>
            <a:fld id="{D97D9C35-ABC1-4FB5-92D8-1E10C8B13E85}" type="datetime1">
              <a:rPr lang="en-US" smtClean="0"/>
              <a:t>9/16/2023</a:t>
            </a:fld>
            <a:endParaRPr lang="en-US"/>
          </a:p>
        </p:txBody>
      </p:sp>
      <p:sp>
        <p:nvSpPr>
          <p:cNvPr id="6" name="Footer Placeholder 5">
            <a:extLst>
              <a:ext uri="{FF2B5EF4-FFF2-40B4-BE49-F238E27FC236}">
                <a16:creationId xmlns:a16="http://schemas.microsoft.com/office/drawing/2014/main" id="{A47D5E6D-CC58-C527-1194-7D2584346B21}"/>
              </a:ext>
            </a:extLst>
          </p:cNvPr>
          <p:cNvSpPr>
            <a:spLocks noGrp="1"/>
          </p:cNvSpPr>
          <p:nvPr>
            <p:ph type="ftr" sz="quarter" idx="11"/>
          </p:nvPr>
        </p:nvSpPr>
        <p:spPr/>
        <p:txBody>
          <a:bodyPr/>
          <a:lstStyle/>
          <a:p>
            <a:r>
              <a:rPr lang="en-US"/>
              <a:t>Ali Albakaa</a:t>
            </a:r>
          </a:p>
        </p:txBody>
      </p:sp>
      <p:sp>
        <p:nvSpPr>
          <p:cNvPr id="7" name="Slide Number Placeholder 6">
            <a:extLst>
              <a:ext uri="{FF2B5EF4-FFF2-40B4-BE49-F238E27FC236}">
                <a16:creationId xmlns:a16="http://schemas.microsoft.com/office/drawing/2014/main" id="{9740381B-C29B-6A8D-9A20-8CBB50300C97}"/>
              </a:ext>
            </a:extLst>
          </p:cNvPr>
          <p:cNvSpPr>
            <a:spLocks noGrp="1"/>
          </p:cNvSpPr>
          <p:nvPr>
            <p:ph type="sldNum" sz="quarter" idx="12"/>
          </p:nvPr>
        </p:nvSpPr>
        <p:spPr/>
        <p:txBody>
          <a:bodyPr/>
          <a:lstStyle/>
          <a:p>
            <a:fld id="{B66348F0-2240-4906-A527-53289901D96A}" type="slidenum">
              <a:rPr lang="en-US" smtClean="0"/>
              <a:t>‹#›</a:t>
            </a:fld>
            <a:endParaRPr lang="en-US"/>
          </a:p>
        </p:txBody>
      </p:sp>
    </p:spTree>
    <p:extLst>
      <p:ext uri="{BB962C8B-B14F-4D97-AF65-F5344CB8AC3E}">
        <p14:creationId xmlns:p14="http://schemas.microsoft.com/office/powerpoint/2010/main" val="2322911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CB84B44-A34D-0439-6984-497D222BE0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A267DB7-6E5D-052F-1D53-01791FB578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AD7DCC-FFEB-2100-AA36-7B7B1F421D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B37817-6481-4CA7-8327-B393B47D51D3}" type="datetime1">
              <a:rPr lang="en-US" smtClean="0"/>
              <a:t>9/16/2023</a:t>
            </a:fld>
            <a:endParaRPr lang="en-US"/>
          </a:p>
        </p:txBody>
      </p:sp>
      <p:sp>
        <p:nvSpPr>
          <p:cNvPr id="5" name="Footer Placeholder 4">
            <a:extLst>
              <a:ext uri="{FF2B5EF4-FFF2-40B4-BE49-F238E27FC236}">
                <a16:creationId xmlns:a16="http://schemas.microsoft.com/office/drawing/2014/main" id="{ECC4ED78-02FB-E2D8-CA9B-CD882BF73D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Ali Albakaa</a:t>
            </a:r>
          </a:p>
        </p:txBody>
      </p:sp>
      <p:sp>
        <p:nvSpPr>
          <p:cNvPr id="6" name="Slide Number Placeholder 5">
            <a:extLst>
              <a:ext uri="{FF2B5EF4-FFF2-40B4-BE49-F238E27FC236}">
                <a16:creationId xmlns:a16="http://schemas.microsoft.com/office/drawing/2014/main" id="{B6A8E995-57F7-085F-A239-1B80BB35BA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6348F0-2240-4906-A527-53289901D96A}" type="slidenum">
              <a:rPr lang="en-US" smtClean="0"/>
              <a:t>‹#›</a:t>
            </a:fld>
            <a:endParaRPr lang="en-US"/>
          </a:p>
        </p:txBody>
      </p:sp>
    </p:spTree>
    <p:extLst>
      <p:ext uri="{BB962C8B-B14F-4D97-AF65-F5344CB8AC3E}">
        <p14:creationId xmlns:p14="http://schemas.microsoft.com/office/powerpoint/2010/main" val="38927608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19216BDB-65CF-DBC2-A922-D596827BCEC6}"/>
              </a:ext>
            </a:extLst>
          </p:cNvPr>
          <p:cNvSpPr txBox="1"/>
          <p:nvPr/>
        </p:nvSpPr>
        <p:spPr>
          <a:xfrm>
            <a:off x="1561514" y="984738"/>
            <a:ext cx="9566031" cy="1361719"/>
          </a:xfrm>
          <a:prstGeom prst="rect">
            <a:avLst/>
          </a:prstGeom>
          <a:noFill/>
        </p:spPr>
        <p:txBody>
          <a:bodyPr wrap="square" rtlCol="0">
            <a:spAutoFit/>
          </a:bodyPr>
          <a:lstStyle/>
          <a:p>
            <a:pPr marL="0" marR="0" algn="ctr">
              <a:lnSpc>
                <a:spcPct val="107000"/>
              </a:lnSpc>
              <a:spcBef>
                <a:spcPts val="0"/>
              </a:spcBef>
              <a:spcAft>
                <a:spcPts val="0"/>
              </a:spcAft>
            </a:pPr>
            <a:r>
              <a:rPr lang="en-US" sz="4000" b="1" i="0"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Lecture No.1</a:t>
            </a:r>
            <a:endParaRPr lang="en-US" sz="4000" kern="100" dirty="0">
              <a:effectLst/>
              <a:latin typeface="Arial" panose="020B06040202020202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0"/>
              </a:spcAft>
            </a:pPr>
            <a:r>
              <a:rPr lang="en-US" sz="4000" b="1" i="0" kern="100" dirty="0">
                <a:solidFill>
                  <a:srgbClr val="000000"/>
                </a:solidFill>
                <a:effectLst/>
                <a:latin typeface="Arial" panose="020B0604020202020204" pitchFamily="34" charset="0"/>
                <a:ea typeface="Calibri" panose="020F0502020204030204" pitchFamily="34" charset="0"/>
                <a:cs typeface="Arial" panose="020B0604020202020204" pitchFamily="34" charset="0"/>
              </a:rPr>
              <a:t>Inorganic pharmaceutical chemistry</a:t>
            </a:r>
          </a:p>
        </p:txBody>
      </p:sp>
      <p:sp>
        <p:nvSpPr>
          <p:cNvPr id="11" name="TextBox 10">
            <a:extLst>
              <a:ext uri="{FF2B5EF4-FFF2-40B4-BE49-F238E27FC236}">
                <a16:creationId xmlns:a16="http://schemas.microsoft.com/office/drawing/2014/main" id="{C43997AC-5A97-47CA-A13D-5D8527F85989}"/>
              </a:ext>
            </a:extLst>
          </p:cNvPr>
          <p:cNvSpPr txBox="1"/>
          <p:nvPr/>
        </p:nvSpPr>
        <p:spPr>
          <a:xfrm>
            <a:off x="1083213" y="2897480"/>
            <a:ext cx="10044332" cy="3782126"/>
          </a:xfrm>
          <a:prstGeom prst="rect">
            <a:avLst/>
          </a:prstGeom>
          <a:noFill/>
        </p:spPr>
        <p:txBody>
          <a:bodyPr wrap="square" rtlCol="0">
            <a:spAutoFit/>
          </a:bodyPr>
          <a:lstStyle/>
          <a:p>
            <a:pPr marL="0" marR="0">
              <a:lnSpc>
                <a:spcPct val="107000"/>
              </a:lnSpc>
              <a:spcBef>
                <a:spcPts val="0"/>
              </a:spcBef>
              <a:spcAft>
                <a:spcPts val="0"/>
              </a:spcAft>
            </a:pPr>
            <a:r>
              <a:rPr lang="en-US" sz="2800" b="1" i="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Introduction </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2800" b="1" i="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Pharmaceutical Chemistry: </a:t>
            </a:r>
            <a:r>
              <a:rPr lang="en-US" sz="1800" b="0" i="0" dirty="0">
                <a:solidFill>
                  <a:srgbClr val="000000"/>
                </a:solidFill>
                <a:effectLst/>
                <a:latin typeface="Times New Roman" panose="02020603050405020304" pitchFamily="18" charset="0"/>
                <a:ea typeface="Calibri" panose="020F0502020204030204" pitchFamily="34" charset="0"/>
              </a:rPr>
              <a:t>is a branch of chemistry that deals with the chemical, biochemical and pharmacological aspects of drugs.</a:t>
            </a:r>
            <a:endParaRPr lang="en-US" sz="2800" b="1" i="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r>
              <a:rPr lang="en-US" sz="2800" b="1" kern="100" dirty="0">
                <a:effectLst/>
                <a:latin typeface="Times New Roman" panose="02020603050405020304" pitchFamily="18" charset="0"/>
                <a:ea typeface="Calibri" panose="020F0502020204030204" pitchFamily="34" charset="0"/>
                <a:cs typeface="Times New Roman" panose="02020603050405020304" pitchFamily="18" charset="0"/>
              </a:rPr>
              <a:t>Inorganic chemistry: </a:t>
            </a:r>
            <a:r>
              <a:rPr lang="en-US" sz="1800" b="0" i="0" dirty="0">
                <a:solidFill>
                  <a:srgbClr val="000000"/>
                </a:solidFill>
                <a:effectLst/>
                <a:latin typeface="Times New Roman" panose="02020603050405020304" pitchFamily="18" charset="0"/>
                <a:ea typeface="Calibri" panose="020F0502020204030204" pitchFamily="34" charset="0"/>
              </a:rPr>
              <a:t>is the study of all the elements and their compounds except carbon and its compounds.</a:t>
            </a:r>
            <a:endParaRPr lang="en-US" sz="2800" b="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800" b="1" i="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Classification Of Inorganic Pharmaceuticals</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800" b="0" i="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can be classified in two ways</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800" b="0" i="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1. Based on their uses.</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2800" b="0" i="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 Based on their application in therapy.</a:t>
            </a:r>
            <a:endParaRPr lang="en-US" sz="28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1098559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Table 8">
            <a:extLst>
              <a:ext uri="{FF2B5EF4-FFF2-40B4-BE49-F238E27FC236}">
                <a16:creationId xmlns:a16="http://schemas.microsoft.com/office/drawing/2014/main" id="{CA04ED6D-F6DF-2EFF-3773-9254FA0BACE4}"/>
              </a:ext>
            </a:extLst>
          </p:cNvPr>
          <p:cNvGraphicFramePr>
            <a:graphicFrameLocks noGrp="1"/>
          </p:cNvGraphicFramePr>
          <p:nvPr>
            <p:ph idx="1"/>
            <p:extLst>
              <p:ext uri="{D42A27DB-BD31-4B8C-83A1-F6EECF244321}">
                <p14:modId xmlns:p14="http://schemas.microsoft.com/office/powerpoint/2010/main" val="39125782"/>
              </p:ext>
            </p:extLst>
          </p:nvPr>
        </p:nvGraphicFramePr>
        <p:xfrm>
          <a:off x="556847" y="582616"/>
          <a:ext cx="10515600" cy="3730205"/>
        </p:xfrm>
        <a:graphic>
          <a:graphicData uri="http://schemas.openxmlformats.org/drawingml/2006/table">
            <a:tbl>
              <a:tblPr firstRow="1" bandRow="1">
                <a:tableStyleId>{5C22544A-7EE6-4342-B048-85BDC9FD1C3A}</a:tableStyleId>
              </a:tblPr>
              <a:tblGrid>
                <a:gridCol w="584200">
                  <a:extLst>
                    <a:ext uri="{9D8B030D-6E8A-4147-A177-3AD203B41FA5}">
                      <a16:colId xmlns:a16="http://schemas.microsoft.com/office/drawing/2014/main" val="1912030115"/>
                    </a:ext>
                  </a:extLst>
                </a:gridCol>
                <a:gridCol w="584200">
                  <a:extLst>
                    <a:ext uri="{9D8B030D-6E8A-4147-A177-3AD203B41FA5}">
                      <a16:colId xmlns:a16="http://schemas.microsoft.com/office/drawing/2014/main" val="2515637127"/>
                    </a:ext>
                  </a:extLst>
                </a:gridCol>
                <a:gridCol w="584200">
                  <a:extLst>
                    <a:ext uri="{9D8B030D-6E8A-4147-A177-3AD203B41FA5}">
                      <a16:colId xmlns:a16="http://schemas.microsoft.com/office/drawing/2014/main" val="1052630369"/>
                    </a:ext>
                  </a:extLst>
                </a:gridCol>
                <a:gridCol w="584200">
                  <a:extLst>
                    <a:ext uri="{9D8B030D-6E8A-4147-A177-3AD203B41FA5}">
                      <a16:colId xmlns:a16="http://schemas.microsoft.com/office/drawing/2014/main" val="412246214"/>
                    </a:ext>
                  </a:extLst>
                </a:gridCol>
                <a:gridCol w="584200">
                  <a:extLst>
                    <a:ext uri="{9D8B030D-6E8A-4147-A177-3AD203B41FA5}">
                      <a16:colId xmlns:a16="http://schemas.microsoft.com/office/drawing/2014/main" val="4234881120"/>
                    </a:ext>
                  </a:extLst>
                </a:gridCol>
                <a:gridCol w="584200">
                  <a:extLst>
                    <a:ext uri="{9D8B030D-6E8A-4147-A177-3AD203B41FA5}">
                      <a16:colId xmlns:a16="http://schemas.microsoft.com/office/drawing/2014/main" val="3579732597"/>
                    </a:ext>
                  </a:extLst>
                </a:gridCol>
                <a:gridCol w="584200">
                  <a:extLst>
                    <a:ext uri="{9D8B030D-6E8A-4147-A177-3AD203B41FA5}">
                      <a16:colId xmlns:a16="http://schemas.microsoft.com/office/drawing/2014/main" val="871066912"/>
                    </a:ext>
                  </a:extLst>
                </a:gridCol>
                <a:gridCol w="584200">
                  <a:extLst>
                    <a:ext uri="{9D8B030D-6E8A-4147-A177-3AD203B41FA5}">
                      <a16:colId xmlns:a16="http://schemas.microsoft.com/office/drawing/2014/main" val="3179296117"/>
                    </a:ext>
                  </a:extLst>
                </a:gridCol>
                <a:gridCol w="584200">
                  <a:extLst>
                    <a:ext uri="{9D8B030D-6E8A-4147-A177-3AD203B41FA5}">
                      <a16:colId xmlns:a16="http://schemas.microsoft.com/office/drawing/2014/main" val="2468320034"/>
                    </a:ext>
                  </a:extLst>
                </a:gridCol>
                <a:gridCol w="584200">
                  <a:extLst>
                    <a:ext uri="{9D8B030D-6E8A-4147-A177-3AD203B41FA5}">
                      <a16:colId xmlns:a16="http://schemas.microsoft.com/office/drawing/2014/main" val="873210394"/>
                    </a:ext>
                  </a:extLst>
                </a:gridCol>
                <a:gridCol w="584200">
                  <a:extLst>
                    <a:ext uri="{9D8B030D-6E8A-4147-A177-3AD203B41FA5}">
                      <a16:colId xmlns:a16="http://schemas.microsoft.com/office/drawing/2014/main" val="3478029326"/>
                    </a:ext>
                  </a:extLst>
                </a:gridCol>
                <a:gridCol w="584200">
                  <a:extLst>
                    <a:ext uri="{9D8B030D-6E8A-4147-A177-3AD203B41FA5}">
                      <a16:colId xmlns:a16="http://schemas.microsoft.com/office/drawing/2014/main" val="550543118"/>
                    </a:ext>
                  </a:extLst>
                </a:gridCol>
                <a:gridCol w="584200">
                  <a:extLst>
                    <a:ext uri="{9D8B030D-6E8A-4147-A177-3AD203B41FA5}">
                      <a16:colId xmlns:a16="http://schemas.microsoft.com/office/drawing/2014/main" val="2181459149"/>
                    </a:ext>
                  </a:extLst>
                </a:gridCol>
                <a:gridCol w="584200">
                  <a:extLst>
                    <a:ext uri="{9D8B030D-6E8A-4147-A177-3AD203B41FA5}">
                      <a16:colId xmlns:a16="http://schemas.microsoft.com/office/drawing/2014/main" val="107777013"/>
                    </a:ext>
                  </a:extLst>
                </a:gridCol>
                <a:gridCol w="584200">
                  <a:extLst>
                    <a:ext uri="{9D8B030D-6E8A-4147-A177-3AD203B41FA5}">
                      <a16:colId xmlns:a16="http://schemas.microsoft.com/office/drawing/2014/main" val="2457490608"/>
                    </a:ext>
                  </a:extLst>
                </a:gridCol>
                <a:gridCol w="584200">
                  <a:extLst>
                    <a:ext uri="{9D8B030D-6E8A-4147-A177-3AD203B41FA5}">
                      <a16:colId xmlns:a16="http://schemas.microsoft.com/office/drawing/2014/main" val="3669452174"/>
                    </a:ext>
                  </a:extLst>
                </a:gridCol>
                <a:gridCol w="584200">
                  <a:extLst>
                    <a:ext uri="{9D8B030D-6E8A-4147-A177-3AD203B41FA5}">
                      <a16:colId xmlns:a16="http://schemas.microsoft.com/office/drawing/2014/main" val="3764889933"/>
                    </a:ext>
                  </a:extLst>
                </a:gridCol>
                <a:gridCol w="584200">
                  <a:extLst>
                    <a:ext uri="{9D8B030D-6E8A-4147-A177-3AD203B41FA5}">
                      <a16:colId xmlns:a16="http://schemas.microsoft.com/office/drawing/2014/main" val="4092254918"/>
                    </a:ext>
                  </a:extLst>
                </a:gridCol>
              </a:tblGrid>
              <a:tr h="563161">
                <a:tc>
                  <a:txBody>
                    <a:bodyPr/>
                    <a:lstStyle/>
                    <a:p>
                      <a:pPr algn="ctr"/>
                      <a:r>
                        <a:rPr lang="en-US" sz="2400" dirty="0">
                          <a:solidFill>
                            <a:schemeClr val="tx1"/>
                          </a:solidFill>
                        </a:rPr>
                        <a:t>H</a:t>
                      </a:r>
                    </a:p>
                  </a:txBody>
                  <a:tcPr>
                    <a:solidFill>
                      <a:srgbClr val="FF9900"/>
                    </a:solidFill>
                  </a:tcPr>
                </a:tc>
                <a:tc>
                  <a:txBody>
                    <a:bodyPr/>
                    <a:lstStyle/>
                    <a:p>
                      <a:pPr algn="ctr"/>
                      <a:endParaRPr lang="en-US" sz="2400" dirty="0"/>
                    </a:p>
                  </a:txBody>
                  <a:tcPr>
                    <a:solidFill>
                      <a:schemeClr val="bg1"/>
                    </a:solidFill>
                  </a:tcPr>
                </a:tc>
                <a:tc>
                  <a:txBody>
                    <a:bodyPr/>
                    <a:lstStyle/>
                    <a:p>
                      <a:pPr algn="ctr"/>
                      <a:endParaRPr lang="en-US" sz="2400" dirty="0"/>
                    </a:p>
                  </a:txBody>
                  <a:tcPr>
                    <a:solidFill>
                      <a:schemeClr val="bg1"/>
                    </a:solidFill>
                  </a:tcPr>
                </a:tc>
                <a:tc>
                  <a:txBody>
                    <a:bodyPr/>
                    <a:lstStyle/>
                    <a:p>
                      <a:pPr algn="ctr"/>
                      <a:endParaRPr lang="en-US" sz="2400" dirty="0"/>
                    </a:p>
                  </a:txBody>
                  <a:tcPr>
                    <a:solidFill>
                      <a:schemeClr val="bg1"/>
                    </a:solidFill>
                  </a:tcPr>
                </a:tc>
                <a:tc>
                  <a:txBody>
                    <a:bodyPr/>
                    <a:lstStyle/>
                    <a:p>
                      <a:pPr algn="ctr"/>
                      <a:endParaRPr lang="en-US" sz="2400" dirty="0"/>
                    </a:p>
                  </a:txBody>
                  <a:tcPr>
                    <a:solidFill>
                      <a:schemeClr val="bg1"/>
                    </a:solidFill>
                  </a:tcPr>
                </a:tc>
                <a:tc>
                  <a:txBody>
                    <a:bodyPr/>
                    <a:lstStyle/>
                    <a:p>
                      <a:pPr algn="ctr"/>
                      <a:endParaRPr lang="en-US" sz="2400" dirty="0"/>
                    </a:p>
                  </a:txBody>
                  <a:tcPr>
                    <a:solidFill>
                      <a:schemeClr val="bg1"/>
                    </a:solidFill>
                  </a:tcPr>
                </a:tc>
                <a:tc>
                  <a:txBody>
                    <a:bodyPr/>
                    <a:lstStyle/>
                    <a:p>
                      <a:pPr algn="ctr"/>
                      <a:endParaRPr lang="en-US" sz="2400" dirty="0"/>
                    </a:p>
                  </a:txBody>
                  <a:tcPr>
                    <a:solidFill>
                      <a:schemeClr val="bg1"/>
                    </a:solidFill>
                  </a:tcPr>
                </a:tc>
                <a:tc>
                  <a:txBody>
                    <a:bodyPr/>
                    <a:lstStyle/>
                    <a:p>
                      <a:pPr algn="ctr"/>
                      <a:endParaRPr lang="en-US" sz="2400" dirty="0"/>
                    </a:p>
                  </a:txBody>
                  <a:tcPr>
                    <a:solidFill>
                      <a:schemeClr val="bg1"/>
                    </a:solidFill>
                  </a:tcPr>
                </a:tc>
                <a:tc>
                  <a:txBody>
                    <a:bodyPr/>
                    <a:lstStyle/>
                    <a:p>
                      <a:pPr algn="ctr"/>
                      <a:endParaRPr lang="en-US" sz="2400" dirty="0"/>
                    </a:p>
                  </a:txBody>
                  <a:tcPr>
                    <a:solidFill>
                      <a:schemeClr val="bg1"/>
                    </a:solidFill>
                  </a:tcPr>
                </a:tc>
                <a:tc>
                  <a:txBody>
                    <a:bodyPr/>
                    <a:lstStyle/>
                    <a:p>
                      <a:pPr algn="ctr"/>
                      <a:endParaRPr lang="en-US" sz="2400" dirty="0"/>
                    </a:p>
                  </a:txBody>
                  <a:tcPr>
                    <a:solidFill>
                      <a:schemeClr val="bg1"/>
                    </a:solidFill>
                  </a:tcPr>
                </a:tc>
                <a:tc>
                  <a:txBody>
                    <a:bodyPr/>
                    <a:lstStyle/>
                    <a:p>
                      <a:pPr algn="ctr"/>
                      <a:endParaRPr lang="en-US" sz="2400" dirty="0"/>
                    </a:p>
                  </a:txBody>
                  <a:tcPr>
                    <a:solidFill>
                      <a:schemeClr val="bg1"/>
                    </a:solidFill>
                  </a:tcPr>
                </a:tc>
                <a:tc>
                  <a:txBody>
                    <a:bodyPr/>
                    <a:lstStyle/>
                    <a:p>
                      <a:pPr algn="ctr"/>
                      <a:endParaRPr lang="en-US" sz="2400" dirty="0"/>
                    </a:p>
                  </a:txBody>
                  <a:tcPr>
                    <a:solidFill>
                      <a:schemeClr val="bg1"/>
                    </a:solidFill>
                  </a:tcPr>
                </a:tc>
                <a:tc>
                  <a:txBody>
                    <a:bodyPr/>
                    <a:lstStyle/>
                    <a:p>
                      <a:pPr algn="ctr"/>
                      <a:endParaRPr lang="en-US" sz="2400" dirty="0"/>
                    </a:p>
                  </a:txBody>
                  <a:tcPr>
                    <a:solidFill>
                      <a:schemeClr val="bg1"/>
                    </a:solidFill>
                  </a:tcPr>
                </a:tc>
                <a:tc>
                  <a:txBody>
                    <a:bodyPr/>
                    <a:lstStyle/>
                    <a:p>
                      <a:pPr algn="ctr"/>
                      <a:endParaRPr lang="en-US" sz="2400" dirty="0"/>
                    </a:p>
                  </a:txBody>
                  <a:tcPr>
                    <a:solidFill>
                      <a:schemeClr val="bg1"/>
                    </a:solidFill>
                  </a:tcPr>
                </a:tc>
                <a:tc>
                  <a:txBody>
                    <a:bodyPr/>
                    <a:lstStyle/>
                    <a:p>
                      <a:pPr algn="ctr"/>
                      <a:endParaRPr lang="en-US" sz="2400" dirty="0"/>
                    </a:p>
                  </a:txBody>
                  <a:tcPr>
                    <a:solidFill>
                      <a:schemeClr val="bg1"/>
                    </a:solidFill>
                  </a:tcPr>
                </a:tc>
                <a:tc>
                  <a:txBody>
                    <a:bodyPr/>
                    <a:lstStyle/>
                    <a:p>
                      <a:pPr algn="ctr"/>
                      <a:endParaRPr lang="en-US" sz="2400" dirty="0"/>
                    </a:p>
                  </a:txBody>
                  <a:tcPr>
                    <a:solidFill>
                      <a:schemeClr val="bg1"/>
                    </a:solidFill>
                  </a:tcPr>
                </a:tc>
                <a:tc>
                  <a:txBody>
                    <a:bodyPr/>
                    <a:lstStyle/>
                    <a:p>
                      <a:pPr algn="ctr"/>
                      <a:endParaRPr lang="en-US" sz="2400" dirty="0"/>
                    </a:p>
                  </a:txBody>
                  <a:tcPr>
                    <a:solidFill>
                      <a:schemeClr val="bg1"/>
                    </a:solidFill>
                  </a:tcPr>
                </a:tc>
                <a:tc>
                  <a:txBody>
                    <a:bodyPr/>
                    <a:lstStyle/>
                    <a:p>
                      <a:pPr algn="ctr"/>
                      <a:r>
                        <a:rPr lang="en-US" sz="2400" b="1" dirty="0">
                          <a:solidFill>
                            <a:schemeClr val="tx1"/>
                          </a:solidFill>
                        </a:rPr>
                        <a:t>He</a:t>
                      </a:r>
                    </a:p>
                  </a:txBody>
                  <a:tcPr>
                    <a:solidFill>
                      <a:srgbClr val="66FFFF"/>
                    </a:solidFill>
                  </a:tcPr>
                </a:tc>
                <a:extLst>
                  <a:ext uri="{0D108BD9-81ED-4DB2-BD59-A6C34878D82A}">
                    <a16:rowId xmlns:a16="http://schemas.microsoft.com/office/drawing/2014/main" val="331175389"/>
                  </a:ext>
                </a:extLst>
              </a:tr>
              <a:tr h="563161">
                <a:tc>
                  <a:txBody>
                    <a:bodyPr/>
                    <a:lstStyle/>
                    <a:p>
                      <a:pPr algn="ctr"/>
                      <a:endParaRPr lang="en-US" sz="2400" dirty="0"/>
                    </a:p>
                  </a:txBody>
                  <a:tcPr>
                    <a:solidFill>
                      <a:srgbClr val="FF9900"/>
                    </a:solidFill>
                  </a:tcPr>
                </a:tc>
                <a:tc>
                  <a:txBody>
                    <a:bodyPr/>
                    <a:lstStyle/>
                    <a:p>
                      <a:pPr algn="ctr"/>
                      <a:endParaRPr lang="en-US" sz="2400" dirty="0"/>
                    </a:p>
                  </a:txBody>
                  <a:tcPr>
                    <a:solidFill>
                      <a:srgbClr val="FF9900"/>
                    </a:solidFill>
                  </a:tcPr>
                </a:tc>
                <a:tc>
                  <a:txBody>
                    <a:bodyPr/>
                    <a:lstStyle/>
                    <a:p>
                      <a:pPr algn="ctr"/>
                      <a:endParaRPr lang="en-US" sz="2400" dirty="0"/>
                    </a:p>
                  </a:txBody>
                  <a:tcPr>
                    <a:solidFill>
                      <a:schemeClr val="bg1"/>
                    </a:solidFill>
                  </a:tcPr>
                </a:tc>
                <a:tc>
                  <a:txBody>
                    <a:bodyPr/>
                    <a:lstStyle/>
                    <a:p>
                      <a:pPr algn="ctr"/>
                      <a:endParaRPr lang="en-US" sz="2400" dirty="0"/>
                    </a:p>
                  </a:txBody>
                  <a:tcPr>
                    <a:solidFill>
                      <a:schemeClr val="bg1"/>
                    </a:solidFill>
                  </a:tcPr>
                </a:tc>
                <a:tc>
                  <a:txBody>
                    <a:bodyPr/>
                    <a:lstStyle/>
                    <a:p>
                      <a:pPr algn="ctr"/>
                      <a:endParaRPr lang="en-US" sz="2400" dirty="0"/>
                    </a:p>
                  </a:txBody>
                  <a:tcPr>
                    <a:solidFill>
                      <a:schemeClr val="bg1"/>
                    </a:solidFill>
                  </a:tcPr>
                </a:tc>
                <a:tc>
                  <a:txBody>
                    <a:bodyPr/>
                    <a:lstStyle/>
                    <a:p>
                      <a:pPr algn="ctr"/>
                      <a:endParaRPr lang="en-US" sz="2400" dirty="0"/>
                    </a:p>
                  </a:txBody>
                  <a:tcPr>
                    <a:solidFill>
                      <a:schemeClr val="bg1"/>
                    </a:solidFill>
                  </a:tcPr>
                </a:tc>
                <a:tc>
                  <a:txBody>
                    <a:bodyPr/>
                    <a:lstStyle/>
                    <a:p>
                      <a:pPr algn="ctr"/>
                      <a:endParaRPr lang="en-US" sz="2400" dirty="0"/>
                    </a:p>
                  </a:txBody>
                  <a:tcPr>
                    <a:solidFill>
                      <a:schemeClr val="bg1"/>
                    </a:solidFill>
                  </a:tcPr>
                </a:tc>
                <a:tc>
                  <a:txBody>
                    <a:bodyPr/>
                    <a:lstStyle/>
                    <a:p>
                      <a:pPr algn="ctr"/>
                      <a:endParaRPr lang="en-US" sz="2400" dirty="0"/>
                    </a:p>
                  </a:txBody>
                  <a:tcPr>
                    <a:solidFill>
                      <a:schemeClr val="bg1"/>
                    </a:solidFill>
                  </a:tcPr>
                </a:tc>
                <a:tc>
                  <a:txBody>
                    <a:bodyPr/>
                    <a:lstStyle/>
                    <a:p>
                      <a:pPr algn="ctr"/>
                      <a:endParaRPr lang="en-US" sz="2400" dirty="0"/>
                    </a:p>
                  </a:txBody>
                  <a:tcPr>
                    <a:solidFill>
                      <a:schemeClr val="bg1"/>
                    </a:solidFill>
                  </a:tcPr>
                </a:tc>
                <a:tc>
                  <a:txBody>
                    <a:bodyPr/>
                    <a:lstStyle/>
                    <a:p>
                      <a:pPr algn="ctr"/>
                      <a:endParaRPr lang="en-US" sz="2400" dirty="0"/>
                    </a:p>
                  </a:txBody>
                  <a:tcPr>
                    <a:solidFill>
                      <a:schemeClr val="bg1"/>
                    </a:solidFill>
                  </a:tcPr>
                </a:tc>
                <a:tc>
                  <a:txBody>
                    <a:bodyPr/>
                    <a:lstStyle/>
                    <a:p>
                      <a:pPr algn="ctr"/>
                      <a:endParaRPr lang="en-US" sz="2400" dirty="0"/>
                    </a:p>
                  </a:txBody>
                  <a:tcPr>
                    <a:solidFill>
                      <a:schemeClr val="bg1"/>
                    </a:solidFill>
                  </a:tcPr>
                </a:tc>
                <a:tc>
                  <a:txBody>
                    <a:bodyPr/>
                    <a:lstStyle/>
                    <a:p>
                      <a:pPr algn="ctr"/>
                      <a:endParaRPr lang="en-US" sz="2400" dirty="0"/>
                    </a:p>
                  </a:txBody>
                  <a:tcPr>
                    <a:solidFill>
                      <a:schemeClr val="bg1"/>
                    </a:solidFill>
                  </a:tcPr>
                </a:tc>
                <a:tc>
                  <a:txBody>
                    <a:bodyPr/>
                    <a:lstStyle/>
                    <a:p>
                      <a:pPr algn="ctr"/>
                      <a:endParaRPr lang="en-US" sz="2400" dirty="0"/>
                    </a:p>
                  </a:txBody>
                  <a:tcPr>
                    <a:solidFill>
                      <a:srgbClr val="3333FF"/>
                    </a:solidFill>
                  </a:tcPr>
                </a:tc>
                <a:tc>
                  <a:txBody>
                    <a:bodyPr/>
                    <a:lstStyle/>
                    <a:p>
                      <a:pPr algn="ctr"/>
                      <a:endParaRPr lang="en-US" sz="2400" dirty="0"/>
                    </a:p>
                  </a:txBody>
                  <a:tcPr>
                    <a:solidFill>
                      <a:srgbClr val="3333FF"/>
                    </a:solidFill>
                  </a:tcPr>
                </a:tc>
                <a:tc>
                  <a:txBody>
                    <a:bodyPr/>
                    <a:lstStyle/>
                    <a:p>
                      <a:pPr algn="ctr"/>
                      <a:endParaRPr lang="en-US" sz="2400" dirty="0"/>
                    </a:p>
                  </a:txBody>
                  <a:tcPr>
                    <a:solidFill>
                      <a:srgbClr val="3333FF"/>
                    </a:solidFill>
                  </a:tcPr>
                </a:tc>
                <a:tc>
                  <a:txBody>
                    <a:bodyPr/>
                    <a:lstStyle/>
                    <a:p>
                      <a:pPr algn="ctr"/>
                      <a:endParaRPr lang="en-US" sz="2400" dirty="0"/>
                    </a:p>
                  </a:txBody>
                  <a:tcPr>
                    <a:solidFill>
                      <a:srgbClr val="3333FF"/>
                    </a:solidFill>
                  </a:tcPr>
                </a:tc>
                <a:tc>
                  <a:txBody>
                    <a:bodyPr/>
                    <a:lstStyle/>
                    <a:p>
                      <a:pPr algn="ctr"/>
                      <a:endParaRPr lang="en-US" sz="2400" dirty="0"/>
                    </a:p>
                  </a:txBody>
                  <a:tcPr>
                    <a:solidFill>
                      <a:srgbClr val="3333FF"/>
                    </a:solidFill>
                  </a:tcPr>
                </a:tc>
                <a:tc>
                  <a:txBody>
                    <a:bodyPr/>
                    <a:lstStyle/>
                    <a:p>
                      <a:pPr algn="ctr"/>
                      <a:r>
                        <a:rPr lang="en-US" sz="2400" b="1" dirty="0">
                          <a:solidFill>
                            <a:schemeClr val="tx1"/>
                          </a:solidFill>
                        </a:rPr>
                        <a:t>Ne</a:t>
                      </a:r>
                    </a:p>
                  </a:txBody>
                  <a:tcPr>
                    <a:solidFill>
                      <a:srgbClr val="66FFFF"/>
                    </a:solidFill>
                  </a:tcPr>
                </a:tc>
                <a:extLst>
                  <a:ext uri="{0D108BD9-81ED-4DB2-BD59-A6C34878D82A}">
                    <a16:rowId xmlns:a16="http://schemas.microsoft.com/office/drawing/2014/main" val="2827167388"/>
                  </a:ext>
                </a:extLst>
              </a:tr>
              <a:tr h="563161">
                <a:tc>
                  <a:txBody>
                    <a:bodyPr/>
                    <a:lstStyle/>
                    <a:p>
                      <a:pPr algn="ctr"/>
                      <a:endParaRPr lang="en-US" sz="2400" dirty="0"/>
                    </a:p>
                  </a:txBody>
                  <a:tcPr>
                    <a:solidFill>
                      <a:srgbClr val="FF9900"/>
                    </a:solidFill>
                  </a:tcPr>
                </a:tc>
                <a:tc>
                  <a:txBody>
                    <a:bodyPr/>
                    <a:lstStyle/>
                    <a:p>
                      <a:pPr algn="ctr"/>
                      <a:endParaRPr lang="en-US" sz="2400" dirty="0"/>
                    </a:p>
                  </a:txBody>
                  <a:tcPr>
                    <a:solidFill>
                      <a:srgbClr val="FF9900"/>
                    </a:solidFill>
                  </a:tcPr>
                </a:tc>
                <a:tc>
                  <a:txBody>
                    <a:bodyPr/>
                    <a:lstStyle/>
                    <a:p>
                      <a:pPr algn="ctr"/>
                      <a:endParaRPr lang="en-US" sz="2400" dirty="0"/>
                    </a:p>
                  </a:txBody>
                  <a:tcPr>
                    <a:solidFill>
                      <a:schemeClr val="bg1"/>
                    </a:solidFill>
                  </a:tcPr>
                </a:tc>
                <a:tc>
                  <a:txBody>
                    <a:bodyPr/>
                    <a:lstStyle/>
                    <a:p>
                      <a:pPr algn="ctr"/>
                      <a:endParaRPr lang="en-US" sz="2400" dirty="0"/>
                    </a:p>
                  </a:txBody>
                  <a:tcPr>
                    <a:solidFill>
                      <a:schemeClr val="bg1"/>
                    </a:solidFill>
                  </a:tcPr>
                </a:tc>
                <a:tc>
                  <a:txBody>
                    <a:bodyPr/>
                    <a:lstStyle/>
                    <a:p>
                      <a:pPr algn="ctr"/>
                      <a:endParaRPr lang="en-US" sz="2400"/>
                    </a:p>
                  </a:txBody>
                  <a:tcPr>
                    <a:solidFill>
                      <a:schemeClr val="bg1"/>
                    </a:solidFill>
                  </a:tcPr>
                </a:tc>
                <a:tc>
                  <a:txBody>
                    <a:bodyPr/>
                    <a:lstStyle/>
                    <a:p>
                      <a:pPr algn="ctr"/>
                      <a:endParaRPr lang="en-US" sz="2400" dirty="0"/>
                    </a:p>
                  </a:txBody>
                  <a:tcPr>
                    <a:solidFill>
                      <a:schemeClr val="bg1"/>
                    </a:solidFill>
                  </a:tcPr>
                </a:tc>
                <a:tc>
                  <a:txBody>
                    <a:bodyPr/>
                    <a:lstStyle/>
                    <a:p>
                      <a:pPr algn="ctr"/>
                      <a:endParaRPr lang="en-US" sz="2400" dirty="0"/>
                    </a:p>
                  </a:txBody>
                  <a:tcPr>
                    <a:solidFill>
                      <a:schemeClr val="bg1"/>
                    </a:solidFill>
                  </a:tcPr>
                </a:tc>
                <a:tc>
                  <a:txBody>
                    <a:bodyPr/>
                    <a:lstStyle/>
                    <a:p>
                      <a:pPr algn="ctr"/>
                      <a:endParaRPr lang="en-US" sz="2400" dirty="0"/>
                    </a:p>
                  </a:txBody>
                  <a:tcPr>
                    <a:solidFill>
                      <a:schemeClr val="bg1"/>
                    </a:solidFill>
                  </a:tcPr>
                </a:tc>
                <a:tc>
                  <a:txBody>
                    <a:bodyPr/>
                    <a:lstStyle/>
                    <a:p>
                      <a:pPr algn="ctr"/>
                      <a:endParaRPr lang="en-US" sz="2400" dirty="0"/>
                    </a:p>
                  </a:txBody>
                  <a:tcPr>
                    <a:solidFill>
                      <a:schemeClr val="bg1"/>
                    </a:solidFill>
                  </a:tcPr>
                </a:tc>
                <a:tc>
                  <a:txBody>
                    <a:bodyPr/>
                    <a:lstStyle/>
                    <a:p>
                      <a:pPr algn="ctr"/>
                      <a:endParaRPr lang="en-US" sz="2400" dirty="0"/>
                    </a:p>
                  </a:txBody>
                  <a:tcPr>
                    <a:solidFill>
                      <a:schemeClr val="bg1"/>
                    </a:solidFill>
                  </a:tcPr>
                </a:tc>
                <a:tc>
                  <a:txBody>
                    <a:bodyPr/>
                    <a:lstStyle/>
                    <a:p>
                      <a:pPr algn="ctr"/>
                      <a:endParaRPr lang="en-US" sz="2400" dirty="0"/>
                    </a:p>
                  </a:txBody>
                  <a:tcPr>
                    <a:solidFill>
                      <a:schemeClr val="bg1"/>
                    </a:solidFill>
                  </a:tcPr>
                </a:tc>
                <a:tc>
                  <a:txBody>
                    <a:bodyPr/>
                    <a:lstStyle/>
                    <a:p>
                      <a:pPr algn="ctr"/>
                      <a:endParaRPr lang="en-US" sz="2400" dirty="0"/>
                    </a:p>
                  </a:txBody>
                  <a:tcPr>
                    <a:solidFill>
                      <a:schemeClr val="bg1"/>
                    </a:solidFill>
                  </a:tcPr>
                </a:tc>
                <a:tc>
                  <a:txBody>
                    <a:bodyPr/>
                    <a:lstStyle/>
                    <a:p>
                      <a:pPr algn="ctr"/>
                      <a:endParaRPr lang="en-US" sz="2400"/>
                    </a:p>
                  </a:txBody>
                  <a:tcPr>
                    <a:solidFill>
                      <a:srgbClr val="3333FF"/>
                    </a:solidFill>
                  </a:tcPr>
                </a:tc>
                <a:tc>
                  <a:txBody>
                    <a:bodyPr/>
                    <a:lstStyle/>
                    <a:p>
                      <a:pPr algn="ctr"/>
                      <a:endParaRPr lang="en-US" sz="2400"/>
                    </a:p>
                  </a:txBody>
                  <a:tcPr>
                    <a:solidFill>
                      <a:srgbClr val="3333FF"/>
                    </a:solidFill>
                  </a:tcPr>
                </a:tc>
                <a:tc>
                  <a:txBody>
                    <a:bodyPr/>
                    <a:lstStyle/>
                    <a:p>
                      <a:pPr algn="ctr"/>
                      <a:endParaRPr lang="en-US" sz="2400" dirty="0"/>
                    </a:p>
                  </a:txBody>
                  <a:tcPr>
                    <a:solidFill>
                      <a:srgbClr val="3333FF"/>
                    </a:solidFill>
                  </a:tcPr>
                </a:tc>
                <a:tc>
                  <a:txBody>
                    <a:bodyPr/>
                    <a:lstStyle/>
                    <a:p>
                      <a:pPr algn="ctr"/>
                      <a:endParaRPr lang="en-US" sz="2400" dirty="0"/>
                    </a:p>
                  </a:txBody>
                  <a:tcPr>
                    <a:solidFill>
                      <a:srgbClr val="3333FF"/>
                    </a:solidFill>
                  </a:tcPr>
                </a:tc>
                <a:tc>
                  <a:txBody>
                    <a:bodyPr/>
                    <a:lstStyle/>
                    <a:p>
                      <a:pPr algn="ctr"/>
                      <a:endParaRPr lang="en-US" sz="2400" dirty="0"/>
                    </a:p>
                  </a:txBody>
                  <a:tcPr>
                    <a:solidFill>
                      <a:srgbClr val="3333FF"/>
                    </a:solidFill>
                  </a:tcPr>
                </a:tc>
                <a:tc>
                  <a:txBody>
                    <a:bodyPr/>
                    <a:lstStyle/>
                    <a:p>
                      <a:pPr algn="ctr"/>
                      <a:r>
                        <a:rPr lang="en-US" sz="2400" b="1" dirty="0" err="1">
                          <a:solidFill>
                            <a:schemeClr val="tx1"/>
                          </a:solidFill>
                        </a:rPr>
                        <a:t>Ar</a:t>
                      </a:r>
                      <a:endParaRPr lang="en-US" sz="2400" b="1" dirty="0">
                        <a:solidFill>
                          <a:schemeClr val="tx1"/>
                        </a:solidFill>
                      </a:endParaRPr>
                    </a:p>
                  </a:txBody>
                  <a:tcPr>
                    <a:solidFill>
                      <a:srgbClr val="66FFFF"/>
                    </a:solidFill>
                  </a:tcPr>
                </a:tc>
                <a:extLst>
                  <a:ext uri="{0D108BD9-81ED-4DB2-BD59-A6C34878D82A}">
                    <a16:rowId xmlns:a16="http://schemas.microsoft.com/office/drawing/2014/main" val="4250477880"/>
                  </a:ext>
                </a:extLst>
              </a:tr>
              <a:tr h="563161">
                <a:tc>
                  <a:txBody>
                    <a:bodyPr/>
                    <a:lstStyle/>
                    <a:p>
                      <a:pPr algn="ctr"/>
                      <a:endParaRPr lang="en-US" sz="2400" dirty="0"/>
                    </a:p>
                  </a:txBody>
                  <a:tcPr>
                    <a:solidFill>
                      <a:srgbClr val="FF9900"/>
                    </a:solidFill>
                  </a:tcPr>
                </a:tc>
                <a:tc>
                  <a:txBody>
                    <a:bodyPr/>
                    <a:lstStyle/>
                    <a:p>
                      <a:pPr algn="ctr"/>
                      <a:endParaRPr lang="en-US" sz="2400" dirty="0"/>
                    </a:p>
                  </a:txBody>
                  <a:tcPr>
                    <a:solidFill>
                      <a:srgbClr val="FF9900"/>
                    </a:solidFill>
                  </a:tcPr>
                </a:tc>
                <a:tc>
                  <a:txBody>
                    <a:bodyPr/>
                    <a:lstStyle/>
                    <a:p>
                      <a:pPr algn="ctr"/>
                      <a:endParaRPr lang="en-US" sz="2400" dirty="0"/>
                    </a:p>
                  </a:txBody>
                  <a:tcPr>
                    <a:solidFill>
                      <a:srgbClr val="00FF00"/>
                    </a:solidFill>
                  </a:tcPr>
                </a:tc>
                <a:tc>
                  <a:txBody>
                    <a:bodyPr/>
                    <a:lstStyle/>
                    <a:p>
                      <a:pPr algn="ctr"/>
                      <a:endParaRPr lang="en-US" sz="2400"/>
                    </a:p>
                  </a:txBody>
                  <a:tcPr>
                    <a:solidFill>
                      <a:srgbClr val="00FF00"/>
                    </a:solidFill>
                  </a:tcPr>
                </a:tc>
                <a:tc>
                  <a:txBody>
                    <a:bodyPr/>
                    <a:lstStyle/>
                    <a:p>
                      <a:pPr algn="ctr"/>
                      <a:endParaRPr lang="en-US" sz="2400" dirty="0"/>
                    </a:p>
                  </a:txBody>
                  <a:tcPr>
                    <a:solidFill>
                      <a:srgbClr val="00FF00"/>
                    </a:solidFill>
                  </a:tcPr>
                </a:tc>
                <a:tc>
                  <a:txBody>
                    <a:bodyPr/>
                    <a:lstStyle/>
                    <a:p>
                      <a:pPr algn="ctr"/>
                      <a:endParaRPr lang="en-US" sz="2400"/>
                    </a:p>
                  </a:txBody>
                  <a:tcPr>
                    <a:solidFill>
                      <a:srgbClr val="00FF00"/>
                    </a:solidFill>
                  </a:tcPr>
                </a:tc>
                <a:tc>
                  <a:txBody>
                    <a:bodyPr/>
                    <a:lstStyle/>
                    <a:p>
                      <a:pPr algn="ctr"/>
                      <a:endParaRPr lang="en-US" sz="2400"/>
                    </a:p>
                  </a:txBody>
                  <a:tcPr>
                    <a:solidFill>
                      <a:srgbClr val="00FF00"/>
                    </a:solidFill>
                  </a:tcPr>
                </a:tc>
                <a:tc>
                  <a:txBody>
                    <a:bodyPr/>
                    <a:lstStyle/>
                    <a:p>
                      <a:pPr algn="ctr"/>
                      <a:endParaRPr lang="en-US" sz="2400"/>
                    </a:p>
                  </a:txBody>
                  <a:tcPr>
                    <a:solidFill>
                      <a:srgbClr val="00FF00"/>
                    </a:solidFill>
                  </a:tcPr>
                </a:tc>
                <a:tc>
                  <a:txBody>
                    <a:bodyPr/>
                    <a:lstStyle/>
                    <a:p>
                      <a:pPr algn="ctr"/>
                      <a:endParaRPr lang="en-US" sz="2400"/>
                    </a:p>
                  </a:txBody>
                  <a:tcPr>
                    <a:solidFill>
                      <a:srgbClr val="00FF00"/>
                    </a:solidFill>
                  </a:tcPr>
                </a:tc>
                <a:tc>
                  <a:txBody>
                    <a:bodyPr/>
                    <a:lstStyle/>
                    <a:p>
                      <a:pPr algn="ctr"/>
                      <a:endParaRPr lang="en-US" sz="2400"/>
                    </a:p>
                  </a:txBody>
                  <a:tcPr>
                    <a:solidFill>
                      <a:srgbClr val="00FF00"/>
                    </a:solidFill>
                  </a:tcPr>
                </a:tc>
                <a:tc>
                  <a:txBody>
                    <a:bodyPr/>
                    <a:lstStyle/>
                    <a:p>
                      <a:pPr algn="ctr"/>
                      <a:endParaRPr lang="en-US" sz="2400"/>
                    </a:p>
                  </a:txBody>
                  <a:tcPr>
                    <a:solidFill>
                      <a:srgbClr val="00FF00"/>
                    </a:solidFill>
                  </a:tcPr>
                </a:tc>
                <a:tc>
                  <a:txBody>
                    <a:bodyPr/>
                    <a:lstStyle/>
                    <a:p>
                      <a:pPr algn="ctr"/>
                      <a:endParaRPr lang="en-US" sz="2400"/>
                    </a:p>
                  </a:txBody>
                  <a:tcPr>
                    <a:solidFill>
                      <a:srgbClr val="00FF00"/>
                    </a:solidFill>
                  </a:tcPr>
                </a:tc>
                <a:tc>
                  <a:txBody>
                    <a:bodyPr/>
                    <a:lstStyle/>
                    <a:p>
                      <a:pPr algn="ctr"/>
                      <a:endParaRPr lang="en-US" sz="2400"/>
                    </a:p>
                  </a:txBody>
                  <a:tcPr>
                    <a:solidFill>
                      <a:srgbClr val="3333FF"/>
                    </a:solidFill>
                  </a:tcPr>
                </a:tc>
                <a:tc>
                  <a:txBody>
                    <a:bodyPr/>
                    <a:lstStyle/>
                    <a:p>
                      <a:pPr algn="ctr"/>
                      <a:endParaRPr lang="en-US" sz="2400"/>
                    </a:p>
                  </a:txBody>
                  <a:tcPr>
                    <a:solidFill>
                      <a:srgbClr val="3333FF"/>
                    </a:solidFill>
                  </a:tcPr>
                </a:tc>
                <a:tc>
                  <a:txBody>
                    <a:bodyPr/>
                    <a:lstStyle/>
                    <a:p>
                      <a:pPr algn="ctr"/>
                      <a:endParaRPr lang="en-US" sz="2400" dirty="0"/>
                    </a:p>
                  </a:txBody>
                  <a:tcPr>
                    <a:solidFill>
                      <a:srgbClr val="3333FF"/>
                    </a:solidFill>
                  </a:tcPr>
                </a:tc>
                <a:tc>
                  <a:txBody>
                    <a:bodyPr/>
                    <a:lstStyle/>
                    <a:p>
                      <a:pPr algn="ctr"/>
                      <a:endParaRPr lang="en-US" sz="2400" dirty="0"/>
                    </a:p>
                  </a:txBody>
                  <a:tcPr>
                    <a:solidFill>
                      <a:srgbClr val="3333FF"/>
                    </a:solidFill>
                  </a:tcPr>
                </a:tc>
                <a:tc>
                  <a:txBody>
                    <a:bodyPr/>
                    <a:lstStyle/>
                    <a:p>
                      <a:pPr algn="ctr"/>
                      <a:endParaRPr lang="en-US" sz="2400" dirty="0"/>
                    </a:p>
                  </a:txBody>
                  <a:tcPr>
                    <a:solidFill>
                      <a:srgbClr val="3333FF"/>
                    </a:solidFill>
                  </a:tcPr>
                </a:tc>
                <a:tc>
                  <a:txBody>
                    <a:bodyPr/>
                    <a:lstStyle/>
                    <a:p>
                      <a:pPr algn="ctr"/>
                      <a:r>
                        <a:rPr lang="en-US" sz="2400" b="1" dirty="0">
                          <a:solidFill>
                            <a:schemeClr val="tx1"/>
                          </a:solidFill>
                        </a:rPr>
                        <a:t>Kr</a:t>
                      </a:r>
                    </a:p>
                  </a:txBody>
                  <a:tcPr>
                    <a:solidFill>
                      <a:srgbClr val="66FFFF"/>
                    </a:solidFill>
                  </a:tcPr>
                </a:tc>
                <a:extLst>
                  <a:ext uri="{0D108BD9-81ED-4DB2-BD59-A6C34878D82A}">
                    <a16:rowId xmlns:a16="http://schemas.microsoft.com/office/drawing/2014/main" val="3331075543"/>
                  </a:ext>
                </a:extLst>
              </a:tr>
              <a:tr h="563161">
                <a:tc>
                  <a:txBody>
                    <a:bodyPr/>
                    <a:lstStyle/>
                    <a:p>
                      <a:pPr algn="ctr"/>
                      <a:endParaRPr lang="en-US" sz="2400" dirty="0"/>
                    </a:p>
                  </a:txBody>
                  <a:tcPr>
                    <a:solidFill>
                      <a:srgbClr val="FF9900"/>
                    </a:solidFill>
                  </a:tcPr>
                </a:tc>
                <a:tc>
                  <a:txBody>
                    <a:bodyPr/>
                    <a:lstStyle/>
                    <a:p>
                      <a:pPr algn="ctr"/>
                      <a:endParaRPr lang="en-US" sz="2400" dirty="0"/>
                    </a:p>
                  </a:txBody>
                  <a:tcPr>
                    <a:solidFill>
                      <a:srgbClr val="FF9900"/>
                    </a:solidFill>
                  </a:tcPr>
                </a:tc>
                <a:tc>
                  <a:txBody>
                    <a:bodyPr/>
                    <a:lstStyle/>
                    <a:p>
                      <a:pPr algn="ctr"/>
                      <a:endParaRPr lang="en-US" sz="2400"/>
                    </a:p>
                  </a:txBody>
                  <a:tcPr>
                    <a:solidFill>
                      <a:srgbClr val="00FF00"/>
                    </a:solidFill>
                  </a:tcPr>
                </a:tc>
                <a:tc>
                  <a:txBody>
                    <a:bodyPr/>
                    <a:lstStyle/>
                    <a:p>
                      <a:pPr algn="ctr"/>
                      <a:endParaRPr lang="en-US" sz="2400" dirty="0"/>
                    </a:p>
                  </a:txBody>
                  <a:tcPr>
                    <a:solidFill>
                      <a:srgbClr val="00FF00"/>
                    </a:solidFill>
                  </a:tcPr>
                </a:tc>
                <a:tc>
                  <a:txBody>
                    <a:bodyPr/>
                    <a:lstStyle/>
                    <a:p>
                      <a:pPr algn="ctr"/>
                      <a:endParaRPr lang="en-US" sz="2400" dirty="0"/>
                    </a:p>
                  </a:txBody>
                  <a:tcPr>
                    <a:solidFill>
                      <a:srgbClr val="00FF00"/>
                    </a:solidFill>
                  </a:tcPr>
                </a:tc>
                <a:tc>
                  <a:txBody>
                    <a:bodyPr/>
                    <a:lstStyle/>
                    <a:p>
                      <a:pPr algn="ctr"/>
                      <a:endParaRPr lang="en-US" sz="2400" dirty="0"/>
                    </a:p>
                  </a:txBody>
                  <a:tcPr>
                    <a:solidFill>
                      <a:srgbClr val="00FF00"/>
                    </a:solidFill>
                  </a:tcPr>
                </a:tc>
                <a:tc>
                  <a:txBody>
                    <a:bodyPr/>
                    <a:lstStyle/>
                    <a:p>
                      <a:pPr algn="ctr"/>
                      <a:endParaRPr lang="en-US" sz="2400"/>
                    </a:p>
                  </a:txBody>
                  <a:tcPr>
                    <a:solidFill>
                      <a:srgbClr val="00FF00"/>
                    </a:solidFill>
                  </a:tcPr>
                </a:tc>
                <a:tc>
                  <a:txBody>
                    <a:bodyPr/>
                    <a:lstStyle/>
                    <a:p>
                      <a:pPr algn="ctr"/>
                      <a:endParaRPr lang="en-US" sz="2400" dirty="0"/>
                    </a:p>
                  </a:txBody>
                  <a:tcPr>
                    <a:solidFill>
                      <a:srgbClr val="00FF00"/>
                    </a:solidFill>
                  </a:tcPr>
                </a:tc>
                <a:tc>
                  <a:txBody>
                    <a:bodyPr/>
                    <a:lstStyle/>
                    <a:p>
                      <a:pPr algn="ctr"/>
                      <a:endParaRPr lang="en-US" sz="2400" dirty="0"/>
                    </a:p>
                  </a:txBody>
                  <a:tcPr>
                    <a:solidFill>
                      <a:srgbClr val="00FF00"/>
                    </a:solidFill>
                  </a:tcPr>
                </a:tc>
                <a:tc>
                  <a:txBody>
                    <a:bodyPr/>
                    <a:lstStyle/>
                    <a:p>
                      <a:pPr algn="ctr"/>
                      <a:endParaRPr lang="en-US" sz="2400"/>
                    </a:p>
                  </a:txBody>
                  <a:tcPr>
                    <a:solidFill>
                      <a:srgbClr val="00FF00"/>
                    </a:solidFill>
                  </a:tcPr>
                </a:tc>
                <a:tc>
                  <a:txBody>
                    <a:bodyPr/>
                    <a:lstStyle/>
                    <a:p>
                      <a:pPr algn="ctr"/>
                      <a:endParaRPr lang="en-US" sz="2400"/>
                    </a:p>
                  </a:txBody>
                  <a:tcPr>
                    <a:solidFill>
                      <a:srgbClr val="00FF00"/>
                    </a:solidFill>
                  </a:tcPr>
                </a:tc>
                <a:tc>
                  <a:txBody>
                    <a:bodyPr/>
                    <a:lstStyle/>
                    <a:p>
                      <a:pPr algn="ctr"/>
                      <a:endParaRPr lang="en-US" sz="2400" dirty="0"/>
                    </a:p>
                  </a:txBody>
                  <a:tcPr>
                    <a:solidFill>
                      <a:srgbClr val="00FF00"/>
                    </a:solidFill>
                  </a:tcPr>
                </a:tc>
                <a:tc>
                  <a:txBody>
                    <a:bodyPr/>
                    <a:lstStyle/>
                    <a:p>
                      <a:pPr algn="ctr"/>
                      <a:endParaRPr lang="en-US" sz="2400"/>
                    </a:p>
                  </a:txBody>
                  <a:tcPr>
                    <a:solidFill>
                      <a:srgbClr val="3333FF"/>
                    </a:solidFill>
                  </a:tcPr>
                </a:tc>
                <a:tc>
                  <a:txBody>
                    <a:bodyPr/>
                    <a:lstStyle/>
                    <a:p>
                      <a:pPr algn="ctr"/>
                      <a:endParaRPr lang="en-US" sz="2400"/>
                    </a:p>
                  </a:txBody>
                  <a:tcPr>
                    <a:solidFill>
                      <a:srgbClr val="3333FF"/>
                    </a:solidFill>
                  </a:tcPr>
                </a:tc>
                <a:tc>
                  <a:txBody>
                    <a:bodyPr/>
                    <a:lstStyle/>
                    <a:p>
                      <a:pPr algn="ctr"/>
                      <a:endParaRPr lang="en-US" sz="2400" dirty="0"/>
                    </a:p>
                  </a:txBody>
                  <a:tcPr>
                    <a:solidFill>
                      <a:srgbClr val="3333FF"/>
                    </a:solidFill>
                  </a:tcPr>
                </a:tc>
                <a:tc>
                  <a:txBody>
                    <a:bodyPr/>
                    <a:lstStyle/>
                    <a:p>
                      <a:pPr algn="ctr"/>
                      <a:endParaRPr lang="en-US" sz="2400" dirty="0"/>
                    </a:p>
                  </a:txBody>
                  <a:tcPr>
                    <a:solidFill>
                      <a:srgbClr val="3333FF"/>
                    </a:solidFill>
                  </a:tcPr>
                </a:tc>
                <a:tc>
                  <a:txBody>
                    <a:bodyPr/>
                    <a:lstStyle/>
                    <a:p>
                      <a:pPr algn="ctr"/>
                      <a:endParaRPr lang="en-US" sz="2400" dirty="0"/>
                    </a:p>
                  </a:txBody>
                  <a:tcPr>
                    <a:solidFill>
                      <a:srgbClr val="3333FF"/>
                    </a:solidFill>
                  </a:tcPr>
                </a:tc>
                <a:tc>
                  <a:txBody>
                    <a:bodyPr/>
                    <a:lstStyle/>
                    <a:p>
                      <a:pPr algn="ctr"/>
                      <a:r>
                        <a:rPr lang="en-US" sz="2400" b="1" dirty="0">
                          <a:solidFill>
                            <a:schemeClr val="tx1"/>
                          </a:solidFill>
                        </a:rPr>
                        <a:t>Xe</a:t>
                      </a:r>
                    </a:p>
                  </a:txBody>
                  <a:tcPr>
                    <a:solidFill>
                      <a:srgbClr val="66FFFF"/>
                    </a:solidFill>
                  </a:tcPr>
                </a:tc>
                <a:extLst>
                  <a:ext uri="{0D108BD9-81ED-4DB2-BD59-A6C34878D82A}">
                    <a16:rowId xmlns:a16="http://schemas.microsoft.com/office/drawing/2014/main" val="468884405"/>
                  </a:ext>
                </a:extLst>
              </a:tr>
              <a:tr h="281581">
                <a:tc>
                  <a:txBody>
                    <a:bodyPr/>
                    <a:lstStyle/>
                    <a:p>
                      <a:pPr algn="ctr"/>
                      <a:endParaRPr lang="en-US" sz="2400" dirty="0"/>
                    </a:p>
                  </a:txBody>
                  <a:tcPr>
                    <a:solidFill>
                      <a:srgbClr val="FF9900"/>
                    </a:solidFill>
                  </a:tcPr>
                </a:tc>
                <a:tc>
                  <a:txBody>
                    <a:bodyPr/>
                    <a:lstStyle/>
                    <a:p>
                      <a:pPr algn="ctr"/>
                      <a:endParaRPr lang="en-US" sz="2400" dirty="0"/>
                    </a:p>
                  </a:txBody>
                  <a:tcPr>
                    <a:solidFill>
                      <a:srgbClr val="FF9900"/>
                    </a:solidFill>
                  </a:tcPr>
                </a:tc>
                <a:tc>
                  <a:txBody>
                    <a:bodyPr/>
                    <a:lstStyle/>
                    <a:p>
                      <a:pPr algn="ctr"/>
                      <a:endParaRPr lang="en-US" sz="2400" dirty="0"/>
                    </a:p>
                  </a:txBody>
                  <a:tcPr>
                    <a:solidFill>
                      <a:srgbClr val="00FF00"/>
                    </a:solidFill>
                  </a:tcPr>
                </a:tc>
                <a:tc>
                  <a:txBody>
                    <a:bodyPr/>
                    <a:lstStyle/>
                    <a:p>
                      <a:pPr algn="ctr"/>
                      <a:endParaRPr lang="en-US" sz="2400" dirty="0"/>
                    </a:p>
                  </a:txBody>
                  <a:tcPr>
                    <a:solidFill>
                      <a:srgbClr val="00FF00"/>
                    </a:solidFill>
                  </a:tcPr>
                </a:tc>
                <a:tc>
                  <a:txBody>
                    <a:bodyPr/>
                    <a:lstStyle/>
                    <a:p>
                      <a:pPr algn="ctr"/>
                      <a:endParaRPr lang="en-US" sz="2400" dirty="0"/>
                    </a:p>
                  </a:txBody>
                  <a:tcPr>
                    <a:solidFill>
                      <a:srgbClr val="00FF00"/>
                    </a:solidFill>
                  </a:tcPr>
                </a:tc>
                <a:tc>
                  <a:txBody>
                    <a:bodyPr/>
                    <a:lstStyle/>
                    <a:p>
                      <a:pPr algn="ctr"/>
                      <a:endParaRPr lang="en-US" sz="2400" dirty="0"/>
                    </a:p>
                  </a:txBody>
                  <a:tcPr>
                    <a:solidFill>
                      <a:srgbClr val="00FF00"/>
                    </a:solidFill>
                  </a:tcPr>
                </a:tc>
                <a:tc>
                  <a:txBody>
                    <a:bodyPr/>
                    <a:lstStyle/>
                    <a:p>
                      <a:pPr algn="ctr"/>
                      <a:endParaRPr lang="en-US" sz="2400" dirty="0"/>
                    </a:p>
                  </a:txBody>
                  <a:tcPr>
                    <a:solidFill>
                      <a:srgbClr val="00FF00"/>
                    </a:solidFill>
                  </a:tcPr>
                </a:tc>
                <a:tc>
                  <a:txBody>
                    <a:bodyPr/>
                    <a:lstStyle/>
                    <a:p>
                      <a:pPr algn="ctr"/>
                      <a:endParaRPr lang="en-US" sz="2400" dirty="0"/>
                    </a:p>
                  </a:txBody>
                  <a:tcPr>
                    <a:solidFill>
                      <a:srgbClr val="00FF00"/>
                    </a:solidFill>
                  </a:tcPr>
                </a:tc>
                <a:tc>
                  <a:txBody>
                    <a:bodyPr/>
                    <a:lstStyle/>
                    <a:p>
                      <a:pPr algn="ctr"/>
                      <a:endParaRPr lang="en-US" sz="2400" dirty="0"/>
                    </a:p>
                  </a:txBody>
                  <a:tcPr>
                    <a:solidFill>
                      <a:srgbClr val="00FF00"/>
                    </a:solidFill>
                  </a:tcPr>
                </a:tc>
                <a:tc>
                  <a:txBody>
                    <a:bodyPr/>
                    <a:lstStyle/>
                    <a:p>
                      <a:pPr algn="ctr"/>
                      <a:endParaRPr lang="en-US" sz="2400" dirty="0"/>
                    </a:p>
                  </a:txBody>
                  <a:tcPr>
                    <a:solidFill>
                      <a:srgbClr val="00FF00"/>
                    </a:solidFill>
                  </a:tcPr>
                </a:tc>
                <a:tc>
                  <a:txBody>
                    <a:bodyPr/>
                    <a:lstStyle/>
                    <a:p>
                      <a:pPr algn="ctr"/>
                      <a:endParaRPr lang="en-US" sz="2400" dirty="0"/>
                    </a:p>
                  </a:txBody>
                  <a:tcPr>
                    <a:solidFill>
                      <a:srgbClr val="00FF00"/>
                    </a:solidFill>
                  </a:tcPr>
                </a:tc>
                <a:tc>
                  <a:txBody>
                    <a:bodyPr/>
                    <a:lstStyle/>
                    <a:p>
                      <a:pPr algn="ctr"/>
                      <a:endParaRPr lang="en-US" sz="2400" dirty="0"/>
                    </a:p>
                  </a:txBody>
                  <a:tcPr>
                    <a:solidFill>
                      <a:srgbClr val="00FF00"/>
                    </a:solidFill>
                  </a:tcPr>
                </a:tc>
                <a:tc>
                  <a:txBody>
                    <a:bodyPr/>
                    <a:lstStyle/>
                    <a:p>
                      <a:pPr algn="ctr"/>
                      <a:endParaRPr lang="en-US" sz="2400" dirty="0"/>
                    </a:p>
                  </a:txBody>
                  <a:tcPr>
                    <a:solidFill>
                      <a:srgbClr val="3333FF"/>
                    </a:solidFill>
                  </a:tcPr>
                </a:tc>
                <a:tc>
                  <a:txBody>
                    <a:bodyPr/>
                    <a:lstStyle/>
                    <a:p>
                      <a:pPr algn="ctr"/>
                      <a:endParaRPr lang="en-US" sz="2400" dirty="0"/>
                    </a:p>
                  </a:txBody>
                  <a:tcPr>
                    <a:solidFill>
                      <a:srgbClr val="3333FF"/>
                    </a:solidFill>
                  </a:tcPr>
                </a:tc>
                <a:tc>
                  <a:txBody>
                    <a:bodyPr/>
                    <a:lstStyle/>
                    <a:p>
                      <a:pPr algn="ctr"/>
                      <a:endParaRPr lang="en-US" sz="2400" dirty="0"/>
                    </a:p>
                  </a:txBody>
                  <a:tcPr>
                    <a:solidFill>
                      <a:srgbClr val="3333FF"/>
                    </a:solidFill>
                  </a:tcPr>
                </a:tc>
                <a:tc>
                  <a:txBody>
                    <a:bodyPr/>
                    <a:lstStyle/>
                    <a:p>
                      <a:pPr algn="ctr"/>
                      <a:endParaRPr lang="en-US" sz="2400" dirty="0"/>
                    </a:p>
                  </a:txBody>
                  <a:tcPr>
                    <a:solidFill>
                      <a:srgbClr val="3333FF"/>
                    </a:solidFill>
                  </a:tcPr>
                </a:tc>
                <a:tc>
                  <a:txBody>
                    <a:bodyPr/>
                    <a:lstStyle/>
                    <a:p>
                      <a:pPr algn="ctr"/>
                      <a:endParaRPr lang="en-US" sz="2400" dirty="0"/>
                    </a:p>
                  </a:txBody>
                  <a:tcPr>
                    <a:solidFill>
                      <a:srgbClr val="3333FF"/>
                    </a:solidFill>
                  </a:tcPr>
                </a:tc>
                <a:tc>
                  <a:txBody>
                    <a:bodyPr/>
                    <a:lstStyle/>
                    <a:p>
                      <a:pPr algn="ctr"/>
                      <a:r>
                        <a:rPr lang="en-US" sz="2400" b="1" dirty="0">
                          <a:solidFill>
                            <a:schemeClr val="tx1"/>
                          </a:solidFill>
                        </a:rPr>
                        <a:t>Rn</a:t>
                      </a:r>
                    </a:p>
                  </a:txBody>
                  <a:tcPr>
                    <a:solidFill>
                      <a:srgbClr val="66FFFF"/>
                    </a:solidFill>
                  </a:tcPr>
                </a:tc>
                <a:extLst>
                  <a:ext uri="{0D108BD9-81ED-4DB2-BD59-A6C34878D82A}">
                    <a16:rowId xmlns:a16="http://schemas.microsoft.com/office/drawing/2014/main" val="1737861072"/>
                  </a:ext>
                </a:extLst>
              </a:tr>
              <a:tr h="281581">
                <a:tc>
                  <a:txBody>
                    <a:bodyPr/>
                    <a:lstStyle/>
                    <a:p>
                      <a:pPr algn="ctr"/>
                      <a:endParaRPr lang="en-US" sz="2400" dirty="0"/>
                    </a:p>
                  </a:txBody>
                  <a:tcPr>
                    <a:solidFill>
                      <a:srgbClr val="FF9900"/>
                    </a:solidFill>
                  </a:tcPr>
                </a:tc>
                <a:tc>
                  <a:txBody>
                    <a:bodyPr/>
                    <a:lstStyle/>
                    <a:p>
                      <a:pPr algn="ctr"/>
                      <a:endParaRPr lang="en-US" sz="2400" dirty="0"/>
                    </a:p>
                  </a:txBody>
                  <a:tcPr>
                    <a:solidFill>
                      <a:srgbClr val="FF9900"/>
                    </a:solidFill>
                  </a:tcPr>
                </a:tc>
                <a:tc>
                  <a:txBody>
                    <a:bodyPr/>
                    <a:lstStyle/>
                    <a:p>
                      <a:pPr algn="ctr"/>
                      <a:endParaRPr lang="en-US" sz="2400" dirty="0"/>
                    </a:p>
                  </a:txBody>
                  <a:tcPr>
                    <a:solidFill>
                      <a:srgbClr val="00FF00"/>
                    </a:solidFill>
                  </a:tcPr>
                </a:tc>
                <a:tc>
                  <a:txBody>
                    <a:bodyPr/>
                    <a:lstStyle/>
                    <a:p>
                      <a:pPr algn="ctr"/>
                      <a:endParaRPr lang="en-US" sz="2400" dirty="0"/>
                    </a:p>
                  </a:txBody>
                  <a:tcPr>
                    <a:solidFill>
                      <a:srgbClr val="00FF00"/>
                    </a:solidFill>
                  </a:tcPr>
                </a:tc>
                <a:tc>
                  <a:txBody>
                    <a:bodyPr/>
                    <a:lstStyle/>
                    <a:p>
                      <a:pPr algn="ctr"/>
                      <a:endParaRPr lang="en-US" sz="2400" dirty="0"/>
                    </a:p>
                  </a:txBody>
                  <a:tcPr>
                    <a:solidFill>
                      <a:srgbClr val="00FF00"/>
                    </a:solidFill>
                  </a:tcPr>
                </a:tc>
                <a:tc>
                  <a:txBody>
                    <a:bodyPr/>
                    <a:lstStyle/>
                    <a:p>
                      <a:pPr algn="ctr"/>
                      <a:endParaRPr lang="en-US" sz="2400" dirty="0"/>
                    </a:p>
                  </a:txBody>
                  <a:tcPr>
                    <a:solidFill>
                      <a:srgbClr val="00FF00"/>
                    </a:solidFill>
                  </a:tcPr>
                </a:tc>
                <a:tc>
                  <a:txBody>
                    <a:bodyPr/>
                    <a:lstStyle/>
                    <a:p>
                      <a:pPr algn="ctr"/>
                      <a:endParaRPr lang="en-US" sz="2400" dirty="0"/>
                    </a:p>
                  </a:txBody>
                  <a:tcPr>
                    <a:solidFill>
                      <a:srgbClr val="00FF00"/>
                    </a:solidFill>
                  </a:tcPr>
                </a:tc>
                <a:tc>
                  <a:txBody>
                    <a:bodyPr/>
                    <a:lstStyle/>
                    <a:p>
                      <a:pPr algn="ctr"/>
                      <a:endParaRPr lang="en-US" sz="2400" dirty="0"/>
                    </a:p>
                  </a:txBody>
                  <a:tcPr>
                    <a:solidFill>
                      <a:srgbClr val="00FF00"/>
                    </a:solidFill>
                  </a:tcPr>
                </a:tc>
                <a:tc>
                  <a:txBody>
                    <a:bodyPr/>
                    <a:lstStyle/>
                    <a:p>
                      <a:pPr algn="ctr"/>
                      <a:endParaRPr lang="en-US" sz="2400" dirty="0"/>
                    </a:p>
                  </a:txBody>
                  <a:tcPr>
                    <a:solidFill>
                      <a:srgbClr val="00FF00"/>
                    </a:solidFill>
                  </a:tcPr>
                </a:tc>
                <a:tc>
                  <a:txBody>
                    <a:bodyPr/>
                    <a:lstStyle/>
                    <a:p>
                      <a:pPr algn="ctr"/>
                      <a:endParaRPr lang="en-US" sz="2400" dirty="0"/>
                    </a:p>
                  </a:txBody>
                  <a:tcPr>
                    <a:solidFill>
                      <a:srgbClr val="00FF00"/>
                    </a:solidFill>
                  </a:tcPr>
                </a:tc>
                <a:tc>
                  <a:txBody>
                    <a:bodyPr/>
                    <a:lstStyle/>
                    <a:p>
                      <a:pPr algn="ctr"/>
                      <a:endParaRPr lang="en-US" sz="2400" dirty="0"/>
                    </a:p>
                  </a:txBody>
                  <a:tcPr>
                    <a:solidFill>
                      <a:srgbClr val="00FF00"/>
                    </a:solidFill>
                  </a:tcPr>
                </a:tc>
                <a:tc>
                  <a:txBody>
                    <a:bodyPr/>
                    <a:lstStyle/>
                    <a:p>
                      <a:pPr algn="ctr"/>
                      <a:endParaRPr lang="en-US" sz="2400" dirty="0"/>
                    </a:p>
                  </a:txBody>
                  <a:tcPr>
                    <a:solidFill>
                      <a:srgbClr val="00FF00"/>
                    </a:solidFill>
                  </a:tcPr>
                </a:tc>
                <a:tc>
                  <a:txBody>
                    <a:bodyPr/>
                    <a:lstStyle/>
                    <a:p>
                      <a:pPr algn="ctr"/>
                      <a:endParaRPr lang="en-US" sz="2400" dirty="0"/>
                    </a:p>
                  </a:txBody>
                  <a:tcPr>
                    <a:solidFill>
                      <a:srgbClr val="3333FF"/>
                    </a:solidFill>
                  </a:tcPr>
                </a:tc>
                <a:tc>
                  <a:txBody>
                    <a:bodyPr/>
                    <a:lstStyle/>
                    <a:p>
                      <a:pPr algn="ctr"/>
                      <a:endParaRPr lang="en-US" sz="2400" dirty="0"/>
                    </a:p>
                  </a:txBody>
                  <a:tcPr>
                    <a:solidFill>
                      <a:srgbClr val="3333FF"/>
                    </a:solidFill>
                  </a:tcPr>
                </a:tc>
                <a:tc>
                  <a:txBody>
                    <a:bodyPr/>
                    <a:lstStyle/>
                    <a:p>
                      <a:pPr algn="ctr"/>
                      <a:endParaRPr lang="en-US" sz="2400" dirty="0"/>
                    </a:p>
                  </a:txBody>
                  <a:tcPr>
                    <a:solidFill>
                      <a:srgbClr val="3333FF"/>
                    </a:solidFill>
                  </a:tcPr>
                </a:tc>
                <a:tc>
                  <a:txBody>
                    <a:bodyPr/>
                    <a:lstStyle/>
                    <a:p>
                      <a:pPr algn="ctr"/>
                      <a:endParaRPr lang="en-US" sz="2400" dirty="0"/>
                    </a:p>
                  </a:txBody>
                  <a:tcPr>
                    <a:solidFill>
                      <a:srgbClr val="3333FF"/>
                    </a:solidFill>
                  </a:tcPr>
                </a:tc>
                <a:tc>
                  <a:txBody>
                    <a:bodyPr/>
                    <a:lstStyle/>
                    <a:p>
                      <a:pPr algn="ctr"/>
                      <a:endParaRPr lang="en-US" sz="2400" dirty="0"/>
                    </a:p>
                  </a:txBody>
                  <a:tcPr>
                    <a:solidFill>
                      <a:srgbClr val="3333FF"/>
                    </a:solidFill>
                  </a:tcPr>
                </a:tc>
                <a:tc>
                  <a:txBody>
                    <a:bodyPr/>
                    <a:lstStyle/>
                    <a:p>
                      <a:pPr algn="ctr"/>
                      <a:endParaRPr lang="en-US" sz="2400" b="1" dirty="0">
                        <a:solidFill>
                          <a:schemeClr val="tx1"/>
                        </a:solidFill>
                      </a:endParaRPr>
                    </a:p>
                  </a:txBody>
                  <a:tcPr>
                    <a:solidFill>
                      <a:srgbClr val="66FFFF"/>
                    </a:solidFill>
                  </a:tcPr>
                </a:tc>
                <a:extLst>
                  <a:ext uri="{0D108BD9-81ED-4DB2-BD59-A6C34878D82A}">
                    <a16:rowId xmlns:a16="http://schemas.microsoft.com/office/drawing/2014/main" val="3642213852"/>
                  </a:ext>
                </a:extLst>
              </a:tr>
            </a:tbl>
          </a:graphicData>
        </a:graphic>
      </p:graphicFrame>
      <p:sp>
        <p:nvSpPr>
          <p:cNvPr id="4" name="Footer Placeholder 3">
            <a:extLst>
              <a:ext uri="{FF2B5EF4-FFF2-40B4-BE49-F238E27FC236}">
                <a16:creationId xmlns:a16="http://schemas.microsoft.com/office/drawing/2014/main" id="{73BB433A-C1DD-FF6E-D0E4-438A5D674F98}"/>
              </a:ext>
            </a:extLst>
          </p:cNvPr>
          <p:cNvSpPr>
            <a:spLocks noGrp="1"/>
          </p:cNvSpPr>
          <p:nvPr>
            <p:ph type="ftr" sz="quarter" idx="11"/>
          </p:nvPr>
        </p:nvSpPr>
        <p:spPr/>
        <p:txBody>
          <a:bodyPr/>
          <a:lstStyle/>
          <a:p>
            <a:r>
              <a:rPr lang="en-US"/>
              <a:t>Ali Albakaa</a:t>
            </a:r>
          </a:p>
        </p:txBody>
      </p:sp>
      <p:sp>
        <p:nvSpPr>
          <p:cNvPr id="5" name="Slide Number Placeholder 4">
            <a:extLst>
              <a:ext uri="{FF2B5EF4-FFF2-40B4-BE49-F238E27FC236}">
                <a16:creationId xmlns:a16="http://schemas.microsoft.com/office/drawing/2014/main" id="{B33E023D-D762-49F5-0F4E-9DE228803D98}"/>
              </a:ext>
            </a:extLst>
          </p:cNvPr>
          <p:cNvSpPr>
            <a:spLocks noGrp="1"/>
          </p:cNvSpPr>
          <p:nvPr>
            <p:ph type="sldNum" sz="quarter" idx="12"/>
          </p:nvPr>
        </p:nvSpPr>
        <p:spPr/>
        <p:txBody>
          <a:bodyPr/>
          <a:lstStyle/>
          <a:p>
            <a:fld id="{B66348F0-2240-4906-A527-53289901D96A}" type="slidenum">
              <a:rPr lang="en-US" smtClean="0"/>
              <a:t>10</a:t>
            </a:fld>
            <a:endParaRPr lang="en-US"/>
          </a:p>
        </p:txBody>
      </p:sp>
      <p:sp>
        <p:nvSpPr>
          <p:cNvPr id="9" name="TextBox 8">
            <a:extLst>
              <a:ext uri="{FF2B5EF4-FFF2-40B4-BE49-F238E27FC236}">
                <a16:creationId xmlns:a16="http://schemas.microsoft.com/office/drawing/2014/main" id="{B342D2C6-6AF9-EC41-F6E9-4E0BC19EFEEF}"/>
              </a:ext>
            </a:extLst>
          </p:cNvPr>
          <p:cNvSpPr txBox="1"/>
          <p:nvPr/>
        </p:nvSpPr>
        <p:spPr>
          <a:xfrm>
            <a:off x="140676" y="621694"/>
            <a:ext cx="239151" cy="3570208"/>
          </a:xfrm>
          <a:prstGeom prst="rect">
            <a:avLst/>
          </a:prstGeom>
          <a:noFill/>
        </p:spPr>
        <p:txBody>
          <a:bodyPr wrap="square" rtlCol="0">
            <a:spAutoFit/>
          </a:bodyPr>
          <a:lstStyle/>
          <a:p>
            <a:pPr>
              <a:spcBef>
                <a:spcPts val="600"/>
              </a:spcBef>
            </a:pPr>
            <a:r>
              <a:rPr lang="en-US" sz="2800" b="1" dirty="0">
                <a:latin typeface="Times New Roman" panose="02020603050405020304" pitchFamily="18" charset="0"/>
                <a:cs typeface="Times New Roman" panose="02020603050405020304" pitchFamily="18" charset="0"/>
              </a:rPr>
              <a:t>1</a:t>
            </a:r>
          </a:p>
          <a:p>
            <a:pPr>
              <a:spcBef>
                <a:spcPts val="600"/>
              </a:spcBef>
            </a:pPr>
            <a:r>
              <a:rPr lang="en-US" sz="2800" b="1" dirty="0">
                <a:latin typeface="Times New Roman" panose="02020603050405020304" pitchFamily="18" charset="0"/>
                <a:cs typeface="Times New Roman" panose="02020603050405020304" pitchFamily="18" charset="0"/>
              </a:rPr>
              <a:t>2</a:t>
            </a:r>
          </a:p>
          <a:p>
            <a:pPr>
              <a:spcBef>
                <a:spcPts val="600"/>
              </a:spcBef>
            </a:pPr>
            <a:r>
              <a:rPr lang="en-US" sz="2800" b="1" dirty="0">
                <a:latin typeface="Times New Roman" panose="02020603050405020304" pitchFamily="18" charset="0"/>
                <a:cs typeface="Times New Roman" panose="02020603050405020304" pitchFamily="18" charset="0"/>
              </a:rPr>
              <a:t>3</a:t>
            </a:r>
          </a:p>
          <a:p>
            <a:pPr>
              <a:spcBef>
                <a:spcPts val="600"/>
              </a:spcBef>
            </a:pPr>
            <a:r>
              <a:rPr lang="en-US" sz="2800" b="1" dirty="0">
                <a:latin typeface="Times New Roman" panose="02020603050405020304" pitchFamily="18" charset="0"/>
                <a:cs typeface="Times New Roman" panose="02020603050405020304" pitchFamily="18" charset="0"/>
              </a:rPr>
              <a:t>4</a:t>
            </a:r>
          </a:p>
          <a:p>
            <a:pPr>
              <a:spcBef>
                <a:spcPts val="600"/>
              </a:spcBef>
            </a:pPr>
            <a:r>
              <a:rPr lang="en-US" sz="2800" b="1" dirty="0">
                <a:latin typeface="Times New Roman" panose="02020603050405020304" pitchFamily="18" charset="0"/>
                <a:cs typeface="Times New Roman" panose="02020603050405020304" pitchFamily="18" charset="0"/>
              </a:rPr>
              <a:t>5</a:t>
            </a:r>
          </a:p>
          <a:p>
            <a:pPr>
              <a:spcBef>
                <a:spcPts val="600"/>
              </a:spcBef>
            </a:pPr>
            <a:r>
              <a:rPr lang="en-US" sz="2800" b="1" dirty="0">
                <a:latin typeface="Times New Roman" panose="02020603050405020304" pitchFamily="18" charset="0"/>
                <a:cs typeface="Times New Roman" panose="02020603050405020304" pitchFamily="18" charset="0"/>
              </a:rPr>
              <a:t>6</a:t>
            </a:r>
          </a:p>
          <a:p>
            <a:pPr>
              <a:spcBef>
                <a:spcPts val="600"/>
              </a:spcBef>
            </a:pPr>
            <a:r>
              <a:rPr lang="en-US" sz="2800" b="1" dirty="0">
                <a:latin typeface="Times New Roman" panose="02020603050405020304" pitchFamily="18" charset="0"/>
                <a:cs typeface="Times New Roman" panose="02020603050405020304" pitchFamily="18" charset="0"/>
              </a:rPr>
              <a:t>7</a:t>
            </a:r>
          </a:p>
        </p:txBody>
      </p:sp>
      <p:sp>
        <p:nvSpPr>
          <p:cNvPr id="10" name="TextBox 9">
            <a:extLst>
              <a:ext uri="{FF2B5EF4-FFF2-40B4-BE49-F238E27FC236}">
                <a16:creationId xmlns:a16="http://schemas.microsoft.com/office/drawing/2014/main" id="{855C2336-25C7-BBD1-7367-6924B48051B0}"/>
              </a:ext>
            </a:extLst>
          </p:cNvPr>
          <p:cNvSpPr txBox="1"/>
          <p:nvPr/>
        </p:nvSpPr>
        <p:spPr>
          <a:xfrm>
            <a:off x="759655" y="98474"/>
            <a:ext cx="675250" cy="523220"/>
          </a:xfrm>
          <a:prstGeom prst="rect">
            <a:avLst/>
          </a:prstGeom>
          <a:noFill/>
        </p:spPr>
        <p:txBody>
          <a:bodyPr wrap="square" rtlCol="0">
            <a:spAutoFit/>
          </a:bodyPr>
          <a:lstStyle/>
          <a:p>
            <a:pPr algn="ctr"/>
            <a:r>
              <a:rPr lang="en-US" sz="2800" b="1" dirty="0" err="1">
                <a:solidFill>
                  <a:schemeClr val="accent2"/>
                </a:solidFill>
                <a:latin typeface="Times New Roman" panose="02020603050405020304" pitchFamily="18" charset="0"/>
                <a:cs typeface="Times New Roman" panose="02020603050405020304" pitchFamily="18" charset="0"/>
              </a:rPr>
              <a:t>nS</a:t>
            </a:r>
            <a:endParaRPr lang="en-US" sz="2800" b="1" dirty="0">
              <a:solidFill>
                <a:schemeClr val="accent2"/>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6BF3CE07-7415-58C5-41A7-17B5AB941BC5}"/>
              </a:ext>
            </a:extLst>
          </p:cNvPr>
          <p:cNvSpPr txBox="1"/>
          <p:nvPr/>
        </p:nvSpPr>
        <p:spPr>
          <a:xfrm>
            <a:off x="2047437" y="1575581"/>
            <a:ext cx="4642338" cy="646331"/>
          </a:xfrm>
          <a:prstGeom prst="rect">
            <a:avLst/>
          </a:prstGeom>
          <a:noFill/>
        </p:spPr>
        <p:txBody>
          <a:bodyPr wrap="square" rtlCol="0">
            <a:spAutoFit/>
          </a:bodyPr>
          <a:lstStyle/>
          <a:p>
            <a:pPr algn="ctr"/>
            <a:r>
              <a:rPr lang="en-US" sz="2400" b="1" dirty="0">
                <a:solidFill>
                  <a:srgbClr val="92D050"/>
                </a:solidFill>
                <a:latin typeface="Times New Roman" panose="02020603050405020304" pitchFamily="18" charset="0"/>
                <a:cs typeface="Times New Roman" panose="02020603050405020304" pitchFamily="18" charset="0"/>
              </a:rPr>
              <a:t>(n-1) </a:t>
            </a:r>
            <a:r>
              <a:rPr lang="en-US" sz="3600" b="1" dirty="0">
                <a:solidFill>
                  <a:srgbClr val="92D050"/>
                </a:solidFill>
                <a:latin typeface="Times New Roman" panose="02020603050405020304" pitchFamily="18" charset="0"/>
                <a:cs typeface="Times New Roman" panose="02020603050405020304" pitchFamily="18" charset="0"/>
              </a:rPr>
              <a:t>d</a:t>
            </a:r>
            <a:endParaRPr lang="en-US" sz="2400" b="1" dirty="0">
              <a:solidFill>
                <a:srgbClr val="92D050"/>
              </a:solidFill>
              <a:latin typeface="Times New Roman" panose="02020603050405020304" pitchFamily="18" charset="0"/>
              <a:cs typeface="Times New Roman" panose="02020603050405020304" pitchFamily="18" charset="0"/>
            </a:endParaRPr>
          </a:p>
        </p:txBody>
      </p:sp>
      <p:sp>
        <p:nvSpPr>
          <p:cNvPr id="13" name="TextBox 12">
            <a:extLst>
              <a:ext uri="{FF2B5EF4-FFF2-40B4-BE49-F238E27FC236}">
                <a16:creationId xmlns:a16="http://schemas.microsoft.com/office/drawing/2014/main" id="{46A55575-ED8F-C1C7-9901-D9C76B23BFB6}"/>
              </a:ext>
            </a:extLst>
          </p:cNvPr>
          <p:cNvSpPr txBox="1"/>
          <p:nvPr/>
        </p:nvSpPr>
        <p:spPr>
          <a:xfrm>
            <a:off x="8153400" y="515059"/>
            <a:ext cx="1617785" cy="523220"/>
          </a:xfrm>
          <a:prstGeom prst="rect">
            <a:avLst/>
          </a:prstGeom>
          <a:noFill/>
        </p:spPr>
        <p:txBody>
          <a:bodyPr wrap="square" rtlCol="0">
            <a:spAutoFit/>
          </a:bodyPr>
          <a:lstStyle/>
          <a:p>
            <a:pPr algn="ctr"/>
            <a:r>
              <a:rPr lang="en-US" sz="2800" b="1" dirty="0" err="1">
                <a:solidFill>
                  <a:srgbClr val="3333FF"/>
                </a:solidFill>
                <a:latin typeface="Times New Roman" panose="02020603050405020304" pitchFamily="18" charset="0"/>
                <a:cs typeface="Times New Roman" panose="02020603050405020304" pitchFamily="18" charset="0"/>
              </a:rPr>
              <a:t>nP</a:t>
            </a:r>
            <a:endParaRPr lang="en-US" sz="2800" b="1" dirty="0">
              <a:solidFill>
                <a:srgbClr val="3333FF"/>
              </a:solidFill>
              <a:latin typeface="Times New Roman" panose="02020603050405020304" pitchFamily="18" charset="0"/>
              <a:cs typeface="Times New Roman" panose="02020603050405020304" pitchFamily="18" charset="0"/>
            </a:endParaRPr>
          </a:p>
        </p:txBody>
      </p:sp>
      <p:graphicFrame>
        <p:nvGraphicFramePr>
          <p:cNvPr id="16" name="Table 16">
            <a:extLst>
              <a:ext uri="{FF2B5EF4-FFF2-40B4-BE49-F238E27FC236}">
                <a16:creationId xmlns:a16="http://schemas.microsoft.com/office/drawing/2014/main" id="{130E0A98-D82A-FFAE-67FB-EB4F60890B27}"/>
              </a:ext>
            </a:extLst>
          </p:cNvPr>
          <p:cNvGraphicFramePr>
            <a:graphicFrameLocks noGrp="1"/>
          </p:cNvGraphicFramePr>
          <p:nvPr>
            <p:extLst>
              <p:ext uri="{D42A27DB-BD31-4B8C-83A1-F6EECF244321}">
                <p14:modId xmlns:p14="http://schemas.microsoft.com/office/powerpoint/2010/main" val="3982514635"/>
              </p:ext>
            </p:extLst>
          </p:nvPr>
        </p:nvGraphicFramePr>
        <p:xfrm>
          <a:off x="1688910" y="4702112"/>
          <a:ext cx="8251474" cy="1024386"/>
        </p:xfrm>
        <a:graphic>
          <a:graphicData uri="http://schemas.openxmlformats.org/drawingml/2006/table">
            <a:tbl>
              <a:tblPr firstRow="1" bandRow="1">
                <a:tableStyleId>{5C22544A-7EE6-4342-B048-85BDC9FD1C3A}</a:tableStyleId>
              </a:tblPr>
              <a:tblGrid>
                <a:gridCol w="589391">
                  <a:extLst>
                    <a:ext uri="{9D8B030D-6E8A-4147-A177-3AD203B41FA5}">
                      <a16:colId xmlns:a16="http://schemas.microsoft.com/office/drawing/2014/main" val="815448056"/>
                    </a:ext>
                  </a:extLst>
                </a:gridCol>
                <a:gridCol w="589391">
                  <a:extLst>
                    <a:ext uri="{9D8B030D-6E8A-4147-A177-3AD203B41FA5}">
                      <a16:colId xmlns:a16="http://schemas.microsoft.com/office/drawing/2014/main" val="407148612"/>
                    </a:ext>
                  </a:extLst>
                </a:gridCol>
                <a:gridCol w="589391">
                  <a:extLst>
                    <a:ext uri="{9D8B030D-6E8A-4147-A177-3AD203B41FA5}">
                      <a16:colId xmlns:a16="http://schemas.microsoft.com/office/drawing/2014/main" val="2663665026"/>
                    </a:ext>
                  </a:extLst>
                </a:gridCol>
                <a:gridCol w="589391">
                  <a:extLst>
                    <a:ext uri="{9D8B030D-6E8A-4147-A177-3AD203B41FA5}">
                      <a16:colId xmlns:a16="http://schemas.microsoft.com/office/drawing/2014/main" val="2960922204"/>
                    </a:ext>
                  </a:extLst>
                </a:gridCol>
                <a:gridCol w="589391">
                  <a:extLst>
                    <a:ext uri="{9D8B030D-6E8A-4147-A177-3AD203B41FA5}">
                      <a16:colId xmlns:a16="http://schemas.microsoft.com/office/drawing/2014/main" val="1501943960"/>
                    </a:ext>
                  </a:extLst>
                </a:gridCol>
                <a:gridCol w="589391">
                  <a:extLst>
                    <a:ext uri="{9D8B030D-6E8A-4147-A177-3AD203B41FA5}">
                      <a16:colId xmlns:a16="http://schemas.microsoft.com/office/drawing/2014/main" val="3867725420"/>
                    </a:ext>
                  </a:extLst>
                </a:gridCol>
                <a:gridCol w="589391">
                  <a:extLst>
                    <a:ext uri="{9D8B030D-6E8A-4147-A177-3AD203B41FA5}">
                      <a16:colId xmlns:a16="http://schemas.microsoft.com/office/drawing/2014/main" val="4071936313"/>
                    </a:ext>
                  </a:extLst>
                </a:gridCol>
                <a:gridCol w="589391">
                  <a:extLst>
                    <a:ext uri="{9D8B030D-6E8A-4147-A177-3AD203B41FA5}">
                      <a16:colId xmlns:a16="http://schemas.microsoft.com/office/drawing/2014/main" val="3034576794"/>
                    </a:ext>
                  </a:extLst>
                </a:gridCol>
                <a:gridCol w="589391">
                  <a:extLst>
                    <a:ext uri="{9D8B030D-6E8A-4147-A177-3AD203B41FA5}">
                      <a16:colId xmlns:a16="http://schemas.microsoft.com/office/drawing/2014/main" val="315991793"/>
                    </a:ext>
                  </a:extLst>
                </a:gridCol>
                <a:gridCol w="589391">
                  <a:extLst>
                    <a:ext uri="{9D8B030D-6E8A-4147-A177-3AD203B41FA5}">
                      <a16:colId xmlns:a16="http://schemas.microsoft.com/office/drawing/2014/main" val="2409053017"/>
                    </a:ext>
                  </a:extLst>
                </a:gridCol>
                <a:gridCol w="589391">
                  <a:extLst>
                    <a:ext uri="{9D8B030D-6E8A-4147-A177-3AD203B41FA5}">
                      <a16:colId xmlns:a16="http://schemas.microsoft.com/office/drawing/2014/main" val="2985483858"/>
                    </a:ext>
                  </a:extLst>
                </a:gridCol>
                <a:gridCol w="589391">
                  <a:extLst>
                    <a:ext uri="{9D8B030D-6E8A-4147-A177-3AD203B41FA5}">
                      <a16:colId xmlns:a16="http://schemas.microsoft.com/office/drawing/2014/main" val="2659519986"/>
                    </a:ext>
                  </a:extLst>
                </a:gridCol>
                <a:gridCol w="589391">
                  <a:extLst>
                    <a:ext uri="{9D8B030D-6E8A-4147-A177-3AD203B41FA5}">
                      <a16:colId xmlns:a16="http://schemas.microsoft.com/office/drawing/2014/main" val="198477175"/>
                    </a:ext>
                  </a:extLst>
                </a:gridCol>
                <a:gridCol w="589391">
                  <a:extLst>
                    <a:ext uri="{9D8B030D-6E8A-4147-A177-3AD203B41FA5}">
                      <a16:colId xmlns:a16="http://schemas.microsoft.com/office/drawing/2014/main" val="3080797516"/>
                    </a:ext>
                  </a:extLst>
                </a:gridCol>
              </a:tblGrid>
              <a:tr h="512193">
                <a:tc>
                  <a:txBody>
                    <a:bodyPr/>
                    <a:lstStyle/>
                    <a:p>
                      <a:endParaRPr lang="en-US" dirty="0"/>
                    </a:p>
                  </a:txBody>
                  <a:tcPr>
                    <a:solidFill>
                      <a:srgbClr val="FFC000"/>
                    </a:solidFill>
                  </a:tcPr>
                </a:tc>
                <a:tc>
                  <a:txBody>
                    <a:bodyPr/>
                    <a:lstStyle/>
                    <a:p>
                      <a:endParaRPr lang="en-US" dirty="0"/>
                    </a:p>
                  </a:txBody>
                  <a:tcPr>
                    <a:solidFill>
                      <a:srgbClr val="FFC000"/>
                    </a:solidFill>
                  </a:tcPr>
                </a:tc>
                <a:tc>
                  <a:txBody>
                    <a:bodyPr/>
                    <a:lstStyle/>
                    <a:p>
                      <a:endParaRPr lang="en-US" dirty="0"/>
                    </a:p>
                  </a:txBody>
                  <a:tcPr>
                    <a:solidFill>
                      <a:srgbClr val="FFC000"/>
                    </a:solidFill>
                  </a:tcPr>
                </a:tc>
                <a:tc>
                  <a:txBody>
                    <a:bodyPr/>
                    <a:lstStyle/>
                    <a:p>
                      <a:endParaRPr lang="en-US" dirty="0"/>
                    </a:p>
                  </a:txBody>
                  <a:tcPr>
                    <a:solidFill>
                      <a:srgbClr val="FFC000"/>
                    </a:solidFill>
                  </a:tcPr>
                </a:tc>
                <a:tc>
                  <a:txBody>
                    <a:bodyPr/>
                    <a:lstStyle/>
                    <a:p>
                      <a:endParaRPr lang="en-US"/>
                    </a:p>
                  </a:txBody>
                  <a:tcPr>
                    <a:solidFill>
                      <a:srgbClr val="FFC000"/>
                    </a:solidFill>
                  </a:tcPr>
                </a:tc>
                <a:tc>
                  <a:txBody>
                    <a:bodyPr/>
                    <a:lstStyle/>
                    <a:p>
                      <a:endParaRPr lang="en-US" dirty="0"/>
                    </a:p>
                  </a:txBody>
                  <a:tcPr>
                    <a:solidFill>
                      <a:srgbClr val="FFC000"/>
                    </a:solidFill>
                  </a:tcPr>
                </a:tc>
                <a:tc>
                  <a:txBody>
                    <a:bodyPr/>
                    <a:lstStyle/>
                    <a:p>
                      <a:endParaRPr lang="en-US" dirty="0"/>
                    </a:p>
                  </a:txBody>
                  <a:tcPr>
                    <a:solidFill>
                      <a:srgbClr val="FFC000"/>
                    </a:solidFill>
                  </a:tcPr>
                </a:tc>
                <a:tc>
                  <a:txBody>
                    <a:bodyPr/>
                    <a:lstStyle/>
                    <a:p>
                      <a:endParaRPr lang="en-US" dirty="0"/>
                    </a:p>
                  </a:txBody>
                  <a:tcPr>
                    <a:solidFill>
                      <a:srgbClr val="FFC000"/>
                    </a:solidFill>
                  </a:tcPr>
                </a:tc>
                <a:tc>
                  <a:txBody>
                    <a:bodyPr/>
                    <a:lstStyle/>
                    <a:p>
                      <a:endParaRPr lang="en-US" dirty="0"/>
                    </a:p>
                  </a:txBody>
                  <a:tcPr>
                    <a:solidFill>
                      <a:srgbClr val="FFC000"/>
                    </a:solidFill>
                  </a:tcPr>
                </a:tc>
                <a:tc>
                  <a:txBody>
                    <a:bodyPr/>
                    <a:lstStyle/>
                    <a:p>
                      <a:endParaRPr lang="en-US" dirty="0"/>
                    </a:p>
                  </a:txBody>
                  <a:tcPr>
                    <a:solidFill>
                      <a:srgbClr val="FFC000"/>
                    </a:solidFill>
                  </a:tcPr>
                </a:tc>
                <a:tc>
                  <a:txBody>
                    <a:bodyPr/>
                    <a:lstStyle/>
                    <a:p>
                      <a:endParaRPr lang="en-US" dirty="0"/>
                    </a:p>
                  </a:txBody>
                  <a:tcPr>
                    <a:solidFill>
                      <a:srgbClr val="FFC000"/>
                    </a:solidFill>
                  </a:tcPr>
                </a:tc>
                <a:tc>
                  <a:txBody>
                    <a:bodyPr/>
                    <a:lstStyle/>
                    <a:p>
                      <a:endParaRPr lang="en-US"/>
                    </a:p>
                  </a:txBody>
                  <a:tcPr>
                    <a:solidFill>
                      <a:srgbClr val="FFC000"/>
                    </a:solidFill>
                  </a:tcPr>
                </a:tc>
                <a:tc>
                  <a:txBody>
                    <a:bodyPr/>
                    <a:lstStyle/>
                    <a:p>
                      <a:endParaRPr lang="en-US" dirty="0"/>
                    </a:p>
                  </a:txBody>
                  <a:tcPr>
                    <a:solidFill>
                      <a:srgbClr val="FFC000"/>
                    </a:solidFill>
                  </a:tcPr>
                </a:tc>
                <a:tc>
                  <a:txBody>
                    <a:bodyPr/>
                    <a:lstStyle/>
                    <a:p>
                      <a:endParaRPr lang="en-US"/>
                    </a:p>
                  </a:txBody>
                  <a:tcPr>
                    <a:solidFill>
                      <a:srgbClr val="FFC000"/>
                    </a:solidFill>
                  </a:tcPr>
                </a:tc>
                <a:extLst>
                  <a:ext uri="{0D108BD9-81ED-4DB2-BD59-A6C34878D82A}">
                    <a16:rowId xmlns:a16="http://schemas.microsoft.com/office/drawing/2014/main" val="1837512625"/>
                  </a:ext>
                </a:extLst>
              </a:tr>
              <a:tr h="512193">
                <a:tc>
                  <a:txBody>
                    <a:bodyPr/>
                    <a:lstStyle/>
                    <a:p>
                      <a:endParaRPr lang="en-US"/>
                    </a:p>
                  </a:txBody>
                  <a:tcPr>
                    <a:solidFill>
                      <a:srgbClr val="FFC000"/>
                    </a:solidFill>
                  </a:tcPr>
                </a:tc>
                <a:tc>
                  <a:txBody>
                    <a:bodyPr/>
                    <a:lstStyle/>
                    <a:p>
                      <a:endParaRPr lang="en-US"/>
                    </a:p>
                  </a:txBody>
                  <a:tcPr>
                    <a:solidFill>
                      <a:srgbClr val="FFC000"/>
                    </a:solidFill>
                  </a:tcPr>
                </a:tc>
                <a:tc>
                  <a:txBody>
                    <a:bodyPr/>
                    <a:lstStyle/>
                    <a:p>
                      <a:endParaRPr lang="en-US"/>
                    </a:p>
                  </a:txBody>
                  <a:tcPr>
                    <a:solidFill>
                      <a:srgbClr val="FFC000"/>
                    </a:solidFill>
                  </a:tcPr>
                </a:tc>
                <a:tc>
                  <a:txBody>
                    <a:bodyPr/>
                    <a:lstStyle/>
                    <a:p>
                      <a:endParaRPr lang="en-US"/>
                    </a:p>
                  </a:txBody>
                  <a:tcPr>
                    <a:solidFill>
                      <a:srgbClr val="FFC000"/>
                    </a:solidFill>
                  </a:tcPr>
                </a:tc>
                <a:tc>
                  <a:txBody>
                    <a:bodyPr/>
                    <a:lstStyle/>
                    <a:p>
                      <a:endParaRPr lang="en-US" dirty="0"/>
                    </a:p>
                  </a:txBody>
                  <a:tcPr>
                    <a:solidFill>
                      <a:srgbClr val="FFC000"/>
                    </a:solidFill>
                  </a:tcPr>
                </a:tc>
                <a:tc>
                  <a:txBody>
                    <a:bodyPr/>
                    <a:lstStyle/>
                    <a:p>
                      <a:endParaRPr lang="en-US" dirty="0"/>
                    </a:p>
                  </a:txBody>
                  <a:tcPr>
                    <a:solidFill>
                      <a:srgbClr val="FFC000"/>
                    </a:solidFill>
                  </a:tcPr>
                </a:tc>
                <a:tc>
                  <a:txBody>
                    <a:bodyPr/>
                    <a:lstStyle/>
                    <a:p>
                      <a:endParaRPr lang="en-US"/>
                    </a:p>
                  </a:txBody>
                  <a:tcPr>
                    <a:solidFill>
                      <a:srgbClr val="FFC000"/>
                    </a:solidFill>
                  </a:tcPr>
                </a:tc>
                <a:tc>
                  <a:txBody>
                    <a:bodyPr/>
                    <a:lstStyle/>
                    <a:p>
                      <a:endParaRPr lang="en-US"/>
                    </a:p>
                  </a:txBody>
                  <a:tcPr>
                    <a:solidFill>
                      <a:srgbClr val="FFC000"/>
                    </a:solidFill>
                  </a:tcPr>
                </a:tc>
                <a:tc>
                  <a:txBody>
                    <a:bodyPr/>
                    <a:lstStyle/>
                    <a:p>
                      <a:endParaRPr lang="en-US"/>
                    </a:p>
                  </a:txBody>
                  <a:tcPr>
                    <a:solidFill>
                      <a:srgbClr val="FFC000"/>
                    </a:solidFill>
                  </a:tcPr>
                </a:tc>
                <a:tc>
                  <a:txBody>
                    <a:bodyPr/>
                    <a:lstStyle/>
                    <a:p>
                      <a:endParaRPr lang="en-US"/>
                    </a:p>
                  </a:txBody>
                  <a:tcPr>
                    <a:solidFill>
                      <a:srgbClr val="FFC000"/>
                    </a:solidFill>
                  </a:tcPr>
                </a:tc>
                <a:tc>
                  <a:txBody>
                    <a:bodyPr/>
                    <a:lstStyle/>
                    <a:p>
                      <a:endParaRPr lang="en-US"/>
                    </a:p>
                  </a:txBody>
                  <a:tcPr>
                    <a:solidFill>
                      <a:srgbClr val="FFC000"/>
                    </a:solidFill>
                  </a:tcPr>
                </a:tc>
                <a:tc>
                  <a:txBody>
                    <a:bodyPr/>
                    <a:lstStyle/>
                    <a:p>
                      <a:endParaRPr lang="en-US" dirty="0"/>
                    </a:p>
                  </a:txBody>
                  <a:tcPr>
                    <a:solidFill>
                      <a:srgbClr val="FFC000"/>
                    </a:solidFill>
                  </a:tcPr>
                </a:tc>
                <a:tc>
                  <a:txBody>
                    <a:bodyPr/>
                    <a:lstStyle/>
                    <a:p>
                      <a:endParaRPr lang="en-US" dirty="0"/>
                    </a:p>
                  </a:txBody>
                  <a:tcPr>
                    <a:solidFill>
                      <a:srgbClr val="FFC000"/>
                    </a:solidFill>
                  </a:tcPr>
                </a:tc>
                <a:tc>
                  <a:txBody>
                    <a:bodyPr/>
                    <a:lstStyle/>
                    <a:p>
                      <a:endParaRPr lang="en-US" dirty="0"/>
                    </a:p>
                  </a:txBody>
                  <a:tcPr>
                    <a:solidFill>
                      <a:srgbClr val="FFC000"/>
                    </a:solidFill>
                  </a:tcPr>
                </a:tc>
                <a:extLst>
                  <a:ext uri="{0D108BD9-81ED-4DB2-BD59-A6C34878D82A}">
                    <a16:rowId xmlns:a16="http://schemas.microsoft.com/office/drawing/2014/main" val="1476580348"/>
                  </a:ext>
                </a:extLst>
              </a:tr>
            </a:tbl>
          </a:graphicData>
        </a:graphic>
      </p:graphicFrame>
      <p:sp>
        <p:nvSpPr>
          <p:cNvPr id="17" name="TextBox 16">
            <a:extLst>
              <a:ext uri="{FF2B5EF4-FFF2-40B4-BE49-F238E27FC236}">
                <a16:creationId xmlns:a16="http://schemas.microsoft.com/office/drawing/2014/main" id="{940608CC-C13F-0DB9-2D3C-88A995BF9CBB}"/>
              </a:ext>
            </a:extLst>
          </p:cNvPr>
          <p:cNvSpPr txBox="1"/>
          <p:nvPr/>
        </p:nvSpPr>
        <p:spPr>
          <a:xfrm>
            <a:off x="4495215" y="4117337"/>
            <a:ext cx="2194560" cy="584775"/>
          </a:xfrm>
          <a:prstGeom prst="rect">
            <a:avLst/>
          </a:prstGeom>
          <a:noFill/>
        </p:spPr>
        <p:txBody>
          <a:bodyPr wrap="square" rtlCol="0">
            <a:spAutoFit/>
          </a:bodyPr>
          <a:lstStyle/>
          <a:p>
            <a:pPr algn="ctr"/>
            <a:r>
              <a:rPr lang="en-US" sz="2400" b="1" dirty="0">
                <a:solidFill>
                  <a:srgbClr val="C00000"/>
                </a:solidFill>
                <a:latin typeface="Times New Roman" panose="02020603050405020304" pitchFamily="18" charset="0"/>
                <a:cs typeface="Times New Roman" panose="02020603050405020304" pitchFamily="18" charset="0"/>
              </a:rPr>
              <a:t>(n-2) </a:t>
            </a:r>
            <a:r>
              <a:rPr lang="en-US" sz="3200" b="1" dirty="0">
                <a:solidFill>
                  <a:srgbClr val="C00000"/>
                </a:solidFill>
                <a:latin typeface="Times New Roman" panose="02020603050405020304" pitchFamily="18" charset="0"/>
                <a:cs typeface="Times New Roman" panose="02020603050405020304" pitchFamily="18" charset="0"/>
              </a:rPr>
              <a:t>f</a:t>
            </a:r>
            <a:endParaRPr lang="en-US" sz="2400" b="1" dirty="0">
              <a:solidFill>
                <a:srgbClr val="C00000"/>
              </a:solidFill>
              <a:latin typeface="Times New Roman" panose="02020603050405020304" pitchFamily="18" charset="0"/>
              <a:cs typeface="Times New Roman" panose="02020603050405020304" pitchFamily="18" charset="0"/>
            </a:endParaRPr>
          </a:p>
        </p:txBody>
      </p:sp>
      <p:sp>
        <p:nvSpPr>
          <p:cNvPr id="19" name="TextBox 18">
            <a:extLst>
              <a:ext uri="{FF2B5EF4-FFF2-40B4-BE49-F238E27FC236}">
                <a16:creationId xmlns:a16="http://schemas.microsoft.com/office/drawing/2014/main" id="{2FF1C5CB-620D-2560-1FDD-217D493A5D43}"/>
              </a:ext>
            </a:extLst>
          </p:cNvPr>
          <p:cNvSpPr txBox="1"/>
          <p:nvPr/>
        </p:nvSpPr>
        <p:spPr>
          <a:xfrm>
            <a:off x="140676" y="5792623"/>
            <a:ext cx="11859066" cy="646331"/>
          </a:xfrm>
          <a:prstGeom prst="rect">
            <a:avLst/>
          </a:prstGeom>
          <a:noFill/>
        </p:spPr>
        <p:txBody>
          <a:bodyPr wrap="square" rtlCol="0">
            <a:spAutoFit/>
          </a:bodyPr>
          <a:lstStyle/>
          <a:p>
            <a:r>
              <a:rPr lang="en-US" sz="1800" b="0" i="0" dirty="0">
                <a:solidFill>
                  <a:srgbClr val="000000"/>
                </a:solidFill>
                <a:effectLst/>
                <a:latin typeface="TimesNewRomanPSMT"/>
              </a:rPr>
              <a:t>the quantum theory helps to explain the structure of the periodic table. n - 1 indicates that the d subshell in period 4 actually starts at 3 (4 - 1 = 3).</a:t>
            </a:r>
            <a:r>
              <a:rPr lang="en-US" dirty="0"/>
              <a:t> </a:t>
            </a:r>
          </a:p>
        </p:txBody>
      </p:sp>
    </p:spTree>
    <p:extLst>
      <p:ext uri="{BB962C8B-B14F-4D97-AF65-F5344CB8AC3E}">
        <p14:creationId xmlns:p14="http://schemas.microsoft.com/office/powerpoint/2010/main" val="15377916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02D7282-A122-DEB4-7E4C-B099AF26A2E2}"/>
              </a:ext>
            </a:extLst>
          </p:cNvPr>
          <p:cNvSpPr>
            <a:spLocks noGrp="1"/>
          </p:cNvSpPr>
          <p:nvPr>
            <p:ph idx="1"/>
          </p:nvPr>
        </p:nvSpPr>
        <p:spPr>
          <a:xfrm>
            <a:off x="618978" y="450166"/>
            <a:ext cx="10734822" cy="5726797"/>
          </a:xfrm>
        </p:spPr>
        <p:txBody>
          <a:bodyPr>
            <a:normAutofit/>
          </a:bodyPr>
          <a:lstStyle/>
          <a:p>
            <a:pPr marL="0" indent="0" algn="ctr">
              <a:buNone/>
            </a:pPr>
            <a:r>
              <a:rPr lang="en-US" sz="3200" dirty="0"/>
              <a:t>Writing electron configuration </a:t>
            </a:r>
          </a:p>
          <a:p>
            <a:pPr marL="0" indent="0">
              <a:buNone/>
            </a:pPr>
            <a:r>
              <a:rPr lang="en-US" sz="3200" dirty="0"/>
              <a:t>Li  1s</a:t>
            </a:r>
            <a:r>
              <a:rPr lang="en-US" sz="3200" baseline="30000" dirty="0"/>
              <a:t>2</a:t>
            </a:r>
            <a:r>
              <a:rPr lang="en-US" sz="3200" dirty="0"/>
              <a:t> 2s</a:t>
            </a:r>
            <a:r>
              <a:rPr lang="en-US" sz="3200" baseline="30000" dirty="0"/>
              <a:t>1</a:t>
            </a:r>
          </a:p>
          <a:p>
            <a:pPr marL="0" indent="0">
              <a:buNone/>
            </a:pPr>
            <a:r>
              <a:rPr lang="en-US" sz="3200" dirty="0"/>
              <a:t>C   1s</a:t>
            </a:r>
            <a:r>
              <a:rPr lang="en-US" sz="3200" baseline="30000" dirty="0"/>
              <a:t>2</a:t>
            </a:r>
            <a:r>
              <a:rPr lang="en-US" sz="3200" dirty="0"/>
              <a:t> 2s</a:t>
            </a:r>
            <a:r>
              <a:rPr lang="en-US" sz="3200" baseline="30000" dirty="0"/>
              <a:t>2</a:t>
            </a:r>
            <a:r>
              <a:rPr lang="en-US" sz="3200" dirty="0"/>
              <a:t> 2p</a:t>
            </a:r>
            <a:r>
              <a:rPr lang="en-US" sz="3200" baseline="30000" dirty="0"/>
              <a:t>2 </a:t>
            </a:r>
            <a:endParaRPr lang="en-US" sz="3200" dirty="0"/>
          </a:p>
          <a:p>
            <a:pPr marL="0" indent="0">
              <a:buNone/>
            </a:pPr>
            <a:r>
              <a:rPr lang="en-US" sz="3200" dirty="0">
                <a:latin typeface="Times New Roman" panose="02020603050405020304" pitchFamily="18" charset="0"/>
                <a:cs typeface="Times New Roman" panose="02020603050405020304" pitchFamily="18" charset="0"/>
              </a:rPr>
              <a:t>O  1s</a:t>
            </a:r>
            <a:r>
              <a:rPr lang="en-US" sz="3200" baseline="30000" dirty="0">
                <a:latin typeface="Times New Roman" panose="02020603050405020304" pitchFamily="18" charset="0"/>
                <a:cs typeface="Times New Roman" panose="02020603050405020304" pitchFamily="18" charset="0"/>
              </a:rPr>
              <a:t>2</a:t>
            </a:r>
            <a:r>
              <a:rPr lang="en-US" sz="3200" dirty="0">
                <a:latin typeface="Times New Roman" panose="02020603050405020304" pitchFamily="18" charset="0"/>
                <a:cs typeface="Times New Roman" panose="02020603050405020304" pitchFamily="18" charset="0"/>
              </a:rPr>
              <a:t> 2s</a:t>
            </a:r>
            <a:r>
              <a:rPr lang="en-US" sz="3200" baseline="30000" dirty="0">
                <a:latin typeface="Times New Roman" panose="02020603050405020304" pitchFamily="18" charset="0"/>
                <a:cs typeface="Times New Roman" panose="02020603050405020304" pitchFamily="18" charset="0"/>
              </a:rPr>
              <a:t>2</a:t>
            </a:r>
            <a:r>
              <a:rPr lang="en-US" sz="3200" dirty="0">
                <a:latin typeface="Times New Roman" panose="02020603050405020304" pitchFamily="18" charset="0"/>
                <a:cs typeface="Times New Roman" panose="02020603050405020304" pitchFamily="18" charset="0"/>
              </a:rPr>
              <a:t> 2p</a:t>
            </a:r>
            <a:r>
              <a:rPr lang="en-US" sz="3200" baseline="30000" dirty="0">
                <a:latin typeface="Times New Roman" panose="02020603050405020304" pitchFamily="18" charset="0"/>
                <a:cs typeface="Times New Roman" panose="02020603050405020304" pitchFamily="18" charset="0"/>
              </a:rPr>
              <a:t>4</a:t>
            </a:r>
            <a:r>
              <a:rPr lang="en-US" sz="3200" dirty="0">
                <a:latin typeface="Times New Roman" panose="02020603050405020304" pitchFamily="18" charset="0"/>
                <a:cs typeface="Times New Roman" panose="02020603050405020304" pitchFamily="18" charset="0"/>
              </a:rPr>
              <a:t> </a:t>
            </a:r>
          </a:p>
          <a:p>
            <a:pPr marL="0" indent="0">
              <a:buNone/>
            </a:pPr>
            <a:r>
              <a:rPr lang="en-US" sz="3200" dirty="0">
                <a:latin typeface="Times New Roman" panose="02020603050405020304" pitchFamily="18" charset="0"/>
                <a:cs typeface="Times New Roman" panose="02020603050405020304" pitchFamily="18" charset="0"/>
              </a:rPr>
              <a:t>Ne 1s</a:t>
            </a:r>
            <a:r>
              <a:rPr lang="en-US" sz="3200" baseline="30000" dirty="0">
                <a:latin typeface="Times New Roman" panose="02020603050405020304" pitchFamily="18" charset="0"/>
                <a:cs typeface="Times New Roman" panose="02020603050405020304" pitchFamily="18" charset="0"/>
              </a:rPr>
              <a:t>2</a:t>
            </a:r>
            <a:r>
              <a:rPr lang="en-US" sz="3200" dirty="0">
                <a:latin typeface="Times New Roman" panose="02020603050405020304" pitchFamily="18" charset="0"/>
                <a:cs typeface="Times New Roman" panose="02020603050405020304" pitchFamily="18" charset="0"/>
              </a:rPr>
              <a:t> 2s</a:t>
            </a:r>
            <a:r>
              <a:rPr lang="en-US" sz="3200" baseline="30000" dirty="0">
                <a:latin typeface="Times New Roman" panose="02020603050405020304" pitchFamily="18" charset="0"/>
                <a:cs typeface="Times New Roman" panose="02020603050405020304" pitchFamily="18" charset="0"/>
              </a:rPr>
              <a:t>2</a:t>
            </a:r>
            <a:r>
              <a:rPr lang="en-US" sz="3200" dirty="0">
                <a:latin typeface="Times New Roman" panose="02020603050405020304" pitchFamily="18" charset="0"/>
                <a:cs typeface="Times New Roman" panose="02020603050405020304" pitchFamily="18" charset="0"/>
              </a:rPr>
              <a:t> 2p</a:t>
            </a:r>
            <a:r>
              <a:rPr lang="en-US" sz="3200" baseline="30000" dirty="0">
                <a:latin typeface="Times New Roman" panose="02020603050405020304" pitchFamily="18" charset="0"/>
                <a:cs typeface="Times New Roman" panose="02020603050405020304" pitchFamily="18" charset="0"/>
              </a:rPr>
              <a:t>6</a:t>
            </a:r>
            <a:r>
              <a:rPr lang="en-US" sz="3200" dirty="0">
                <a:latin typeface="Times New Roman" panose="02020603050405020304" pitchFamily="18" charset="0"/>
                <a:cs typeface="Times New Roman" panose="02020603050405020304" pitchFamily="18" charset="0"/>
              </a:rPr>
              <a:t> </a:t>
            </a:r>
          </a:p>
          <a:p>
            <a:pPr marL="0" indent="0">
              <a:buNone/>
            </a:pPr>
            <a:r>
              <a:rPr lang="en-US" sz="3200" dirty="0">
                <a:latin typeface="Times New Roman" panose="02020603050405020304" pitchFamily="18" charset="0"/>
                <a:cs typeface="Times New Roman" panose="02020603050405020304" pitchFamily="18" charset="0"/>
              </a:rPr>
              <a:t>S   Ne 3s</a:t>
            </a:r>
            <a:r>
              <a:rPr lang="en-US" sz="3200" baseline="30000" dirty="0">
                <a:latin typeface="Times New Roman" panose="02020603050405020304" pitchFamily="18" charset="0"/>
                <a:cs typeface="Times New Roman" panose="02020603050405020304" pitchFamily="18" charset="0"/>
              </a:rPr>
              <a:t>2</a:t>
            </a:r>
            <a:r>
              <a:rPr lang="en-US" sz="3200" dirty="0">
                <a:latin typeface="Times New Roman" panose="02020603050405020304" pitchFamily="18" charset="0"/>
                <a:cs typeface="Times New Roman" panose="02020603050405020304" pitchFamily="18" charset="0"/>
              </a:rPr>
              <a:t> 3p</a:t>
            </a:r>
            <a:r>
              <a:rPr lang="en-US" sz="3200" baseline="30000" dirty="0">
                <a:latin typeface="Times New Roman" panose="02020603050405020304" pitchFamily="18" charset="0"/>
                <a:cs typeface="Times New Roman" panose="02020603050405020304" pitchFamily="18" charset="0"/>
              </a:rPr>
              <a:t>4 </a:t>
            </a:r>
            <a:r>
              <a:rPr lang="en-US" sz="3200" dirty="0">
                <a:latin typeface="Times New Roman" panose="02020603050405020304" pitchFamily="18" charset="0"/>
                <a:cs typeface="Times New Roman" panose="02020603050405020304" pitchFamily="18" charset="0"/>
              </a:rPr>
              <a:t> </a:t>
            </a:r>
          </a:p>
          <a:p>
            <a:pPr marL="0" indent="0">
              <a:buNone/>
            </a:pPr>
            <a:endParaRPr lang="en-US" sz="3200" dirty="0">
              <a:latin typeface="Times New Roman" panose="02020603050405020304" pitchFamily="18"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955F0C6D-BCD1-6BF7-B0EF-617FD193DAB9}"/>
              </a:ext>
            </a:extLst>
          </p:cNvPr>
          <p:cNvSpPr>
            <a:spLocks noGrp="1"/>
          </p:cNvSpPr>
          <p:nvPr>
            <p:ph type="ftr" sz="quarter" idx="11"/>
          </p:nvPr>
        </p:nvSpPr>
        <p:spPr/>
        <p:txBody>
          <a:bodyPr/>
          <a:lstStyle/>
          <a:p>
            <a:r>
              <a:rPr lang="en-US"/>
              <a:t>Ali Albakaa</a:t>
            </a:r>
          </a:p>
        </p:txBody>
      </p:sp>
      <p:sp>
        <p:nvSpPr>
          <p:cNvPr id="5" name="Slide Number Placeholder 4">
            <a:extLst>
              <a:ext uri="{FF2B5EF4-FFF2-40B4-BE49-F238E27FC236}">
                <a16:creationId xmlns:a16="http://schemas.microsoft.com/office/drawing/2014/main" id="{4908B5FF-3C0D-C90C-4F33-AD300D58568C}"/>
              </a:ext>
            </a:extLst>
          </p:cNvPr>
          <p:cNvSpPr>
            <a:spLocks noGrp="1"/>
          </p:cNvSpPr>
          <p:nvPr>
            <p:ph type="sldNum" sz="quarter" idx="12"/>
          </p:nvPr>
        </p:nvSpPr>
        <p:spPr/>
        <p:txBody>
          <a:bodyPr/>
          <a:lstStyle/>
          <a:p>
            <a:fld id="{B66348F0-2240-4906-A527-53289901D96A}" type="slidenum">
              <a:rPr lang="en-US" smtClean="0"/>
              <a:t>11</a:t>
            </a:fld>
            <a:endParaRPr lang="en-US"/>
          </a:p>
        </p:txBody>
      </p:sp>
    </p:spTree>
    <p:extLst>
      <p:ext uri="{BB962C8B-B14F-4D97-AF65-F5344CB8AC3E}">
        <p14:creationId xmlns:p14="http://schemas.microsoft.com/office/powerpoint/2010/main" val="8923712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514CDE1-7C95-AF74-2F8D-35FAF21E6F13}"/>
              </a:ext>
            </a:extLst>
          </p:cNvPr>
          <p:cNvSpPr>
            <a:spLocks noGrp="1"/>
          </p:cNvSpPr>
          <p:nvPr>
            <p:ph idx="1"/>
          </p:nvPr>
        </p:nvSpPr>
        <p:spPr>
          <a:xfrm>
            <a:off x="430823" y="439151"/>
            <a:ext cx="11330354" cy="5979698"/>
          </a:xfrm>
        </p:spPr>
        <p:txBody>
          <a:bodyPr>
            <a:noAutofit/>
          </a:bodyPr>
          <a:lstStyle/>
          <a:p>
            <a:pPr marL="0" indent="0">
              <a:buNone/>
            </a:pPr>
            <a:r>
              <a:rPr lang="en-US" sz="2400" b="0" i="0" dirty="0">
                <a:solidFill>
                  <a:srgbClr val="000000"/>
                </a:solidFill>
                <a:effectLst/>
                <a:latin typeface="Times New Roman" panose="02020603050405020304" pitchFamily="18" charset="0"/>
                <a:cs typeface="Times New Roman" panose="02020603050405020304" pitchFamily="18" charset="0"/>
              </a:rPr>
              <a:t>Properties within a group of elements r generally the same .</a:t>
            </a:r>
            <a:br>
              <a:rPr lang="en-US" sz="2400" b="0" i="0" dirty="0">
                <a:solidFill>
                  <a:srgbClr val="000000"/>
                </a:solidFill>
                <a:effectLst/>
                <a:latin typeface="Times New Roman" panose="02020603050405020304" pitchFamily="18" charset="0"/>
                <a:cs typeface="Times New Roman" panose="02020603050405020304" pitchFamily="18" charset="0"/>
              </a:rPr>
            </a:br>
            <a:r>
              <a:rPr lang="en-US" sz="2400" b="0" i="0" dirty="0">
                <a:solidFill>
                  <a:srgbClr val="FF0000"/>
                </a:solidFill>
                <a:effectLst/>
                <a:latin typeface="Times New Roman" panose="02020603050405020304" pitchFamily="18" charset="0"/>
                <a:cs typeface="Times New Roman" panose="02020603050405020304" pitchFamily="18" charset="0"/>
              </a:rPr>
              <a:t>* the major differences include in quantitative.</a:t>
            </a:r>
            <a:br>
              <a:rPr lang="en-US" sz="2400" b="0" i="0" dirty="0">
                <a:solidFill>
                  <a:srgbClr val="FF0000"/>
                </a:solidFill>
                <a:effectLst/>
                <a:latin typeface="Times New Roman" panose="02020603050405020304" pitchFamily="18" charset="0"/>
                <a:cs typeface="Times New Roman" panose="02020603050405020304" pitchFamily="18" charset="0"/>
              </a:rPr>
            </a:br>
            <a:r>
              <a:rPr lang="en-US" sz="2400" b="0" i="0" dirty="0">
                <a:solidFill>
                  <a:srgbClr val="0000CC"/>
                </a:solidFill>
                <a:effectLst/>
                <a:latin typeface="Times New Roman" panose="02020603050405020304" pitchFamily="18" charset="0"/>
                <a:cs typeface="Times New Roman" panose="02020603050405020304" pitchFamily="18" charset="0"/>
              </a:rPr>
              <a:t>Ionization energy: amount of energy to remove e from gaseous atom .</a:t>
            </a:r>
            <a:br>
              <a:rPr lang="en-US" sz="2400" b="0" i="0" dirty="0">
                <a:solidFill>
                  <a:srgbClr val="0000CC"/>
                </a:solidFill>
                <a:effectLst/>
                <a:latin typeface="Times New Roman" panose="02020603050405020304" pitchFamily="18" charset="0"/>
                <a:cs typeface="Times New Roman" panose="02020603050405020304" pitchFamily="18" charset="0"/>
              </a:rPr>
            </a:br>
            <a:r>
              <a:rPr lang="en-US" sz="2400" b="0" i="0" dirty="0">
                <a:solidFill>
                  <a:srgbClr val="FF0000"/>
                </a:solidFill>
                <a:effectLst/>
                <a:latin typeface="Times New Roman" panose="02020603050405020304" pitchFamily="18" charset="0"/>
                <a:cs typeface="Times New Roman" panose="02020603050405020304" pitchFamily="18" charset="0"/>
              </a:rPr>
              <a:t>In period( raw) -</a:t>
            </a:r>
            <a:r>
              <a:rPr lang="en-US" sz="2400" b="0" i="0" dirty="0">
                <a:solidFill>
                  <a:srgbClr val="000000"/>
                </a:solidFill>
                <a:effectLst/>
                <a:latin typeface="Times New Roman" panose="02020603050405020304" pitchFamily="18" charset="0"/>
                <a:cs typeface="Times New Roman" panose="02020603050405020304" pitchFamily="18" charset="0"/>
              </a:rPr>
              <a:t>------ionization energy </a:t>
            </a:r>
            <a:r>
              <a:rPr lang="en-US" sz="2400" b="0" i="0" dirty="0">
                <a:solidFill>
                  <a:srgbClr val="FF0000"/>
                </a:solidFill>
                <a:effectLst/>
                <a:latin typeface="Times New Roman" panose="02020603050405020304" pitchFamily="18" charset="0"/>
                <a:cs typeface="Times New Roman" panose="02020603050405020304" pitchFamily="18" charset="0"/>
              </a:rPr>
              <a:t>increase </a:t>
            </a:r>
            <a:r>
              <a:rPr lang="en-US" sz="2400" b="0" i="0" dirty="0" err="1">
                <a:solidFill>
                  <a:srgbClr val="000000"/>
                </a:solidFill>
                <a:effectLst/>
                <a:latin typeface="Times New Roman" panose="02020603050405020304" pitchFamily="18" charset="0"/>
                <a:cs typeface="Times New Roman" panose="02020603050405020304" pitchFamily="18" charset="0"/>
              </a:rPr>
              <a:t>wn</a:t>
            </a:r>
            <a:r>
              <a:rPr lang="en-US" sz="2400" b="0" i="0" dirty="0">
                <a:solidFill>
                  <a:srgbClr val="000000"/>
                </a:solidFill>
                <a:effectLst/>
                <a:latin typeface="Times New Roman" panose="02020603050405020304" pitchFamily="18" charset="0"/>
                <a:cs typeface="Times New Roman" panose="02020603050405020304" pitchFamily="18" charset="0"/>
              </a:rPr>
              <a:t> move from left to right but it contrast </a:t>
            </a:r>
            <a:r>
              <a:rPr lang="en-US" sz="2400" b="0" i="0" dirty="0">
                <a:solidFill>
                  <a:srgbClr val="9900CC"/>
                </a:solidFill>
                <a:effectLst/>
                <a:latin typeface="Times New Roman" panose="02020603050405020304" pitchFamily="18" charset="0"/>
                <a:cs typeface="Times New Roman" panose="02020603050405020304" pitchFamily="18" charset="0"/>
              </a:rPr>
              <a:t>in grp</a:t>
            </a:r>
            <a:r>
              <a:rPr lang="en-US" sz="2400" b="0" i="0" dirty="0">
                <a:solidFill>
                  <a:srgbClr val="000000"/>
                </a:solidFill>
                <a:effectLst/>
                <a:latin typeface="Times New Roman" panose="02020603050405020304" pitchFamily="18" charset="0"/>
                <a:cs typeface="Times New Roman" panose="02020603050405020304" pitchFamily="18" charset="0"/>
              </a:rPr>
              <a:t>. It </a:t>
            </a:r>
            <a:r>
              <a:rPr lang="en-US" sz="2400" b="0" i="0" dirty="0">
                <a:solidFill>
                  <a:srgbClr val="9900CC"/>
                </a:solidFill>
                <a:effectLst/>
                <a:latin typeface="Times New Roman" panose="02020603050405020304" pitchFamily="18" charset="0"/>
                <a:cs typeface="Times New Roman" panose="02020603050405020304" pitchFamily="18" charset="0"/>
              </a:rPr>
              <a:t>decrease </a:t>
            </a:r>
            <a:r>
              <a:rPr lang="en-US" sz="2400" b="0" i="0" dirty="0">
                <a:solidFill>
                  <a:srgbClr val="000000"/>
                </a:solidFill>
                <a:effectLst/>
                <a:latin typeface="Times New Roman" panose="02020603050405020304" pitchFamily="18" charset="0"/>
                <a:cs typeface="Times New Roman" panose="02020603050405020304" pitchFamily="18" charset="0"/>
              </a:rPr>
              <a:t>with descending in grp.(</a:t>
            </a:r>
            <a:r>
              <a:rPr lang="en-US" sz="2400" b="0" i="0" dirty="0">
                <a:solidFill>
                  <a:srgbClr val="9900CC"/>
                </a:solidFill>
                <a:effectLst/>
                <a:latin typeface="Times New Roman" panose="02020603050405020304" pitchFamily="18" charset="0"/>
                <a:cs typeface="Times New Roman" panose="02020603050405020304" pitchFamily="18" charset="0"/>
              </a:rPr>
              <a:t>w n increase</a:t>
            </a:r>
            <a:r>
              <a:rPr lang="en-US" sz="2400" b="0" i="0" dirty="0">
                <a:solidFill>
                  <a:srgbClr val="000000"/>
                </a:solidFill>
                <a:effectLst/>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a:t>
            </a:r>
          </a:p>
          <a:p>
            <a:pPr marL="0" indent="0">
              <a:buNone/>
            </a:pPr>
            <a:r>
              <a:rPr lang="en-US" sz="2400" b="0" i="0" dirty="0">
                <a:solidFill>
                  <a:srgbClr val="FF0000"/>
                </a:solidFill>
                <a:effectLst/>
                <a:latin typeface="Times New Roman" panose="02020603050405020304" pitchFamily="18" charset="0"/>
                <a:cs typeface="Times New Roman" panose="02020603050405020304" pitchFamily="18" charset="0"/>
              </a:rPr>
              <a:t>Atomic radius:</a:t>
            </a:r>
            <a:br>
              <a:rPr lang="en-US" sz="2400" b="0" i="0" dirty="0">
                <a:solidFill>
                  <a:srgbClr val="FF0000"/>
                </a:solidFill>
                <a:effectLst/>
                <a:latin typeface="Times New Roman" panose="02020603050405020304" pitchFamily="18" charset="0"/>
                <a:cs typeface="Times New Roman" panose="02020603050405020304" pitchFamily="18" charset="0"/>
              </a:rPr>
            </a:br>
            <a:r>
              <a:rPr lang="en-US" sz="2400" b="0" i="0" dirty="0">
                <a:solidFill>
                  <a:srgbClr val="000000"/>
                </a:solidFill>
                <a:effectLst/>
                <a:latin typeface="Times New Roman" panose="02020603050405020304" pitchFamily="18" charset="0"/>
                <a:cs typeface="Times New Roman" panose="02020603050405020304" pitchFamily="18" charset="0"/>
              </a:rPr>
              <a:t>* </a:t>
            </a:r>
            <a:r>
              <a:rPr lang="en-US" sz="2400" b="0" i="0" dirty="0">
                <a:solidFill>
                  <a:srgbClr val="0000CC"/>
                </a:solidFill>
                <a:effectLst/>
                <a:latin typeface="Times New Roman" panose="02020603050405020304" pitchFamily="18" charset="0"/>
                <a:cs typeface="Times New Roman" panose="02020603050405020304" pitchFamily="18" charset="0"/>
              </a:rPr>
              <a:t>period</a:t>
            </a:r>
            <a:r>
              <a:rPr lang="en-US" sz="2400" b="0" i="0" dirty="0">
                <a:solidFill>
                  <a:srgbClr val="000000"/>
                </a:solidFill>
                <a:effectLst/>
                <a:latin typeface="Times New Roman" panose="02020603050405020304" pitchFamily="18" charset="0"/>
                <a:cs typeface="Times New Roman" panose="02020603050405020304" pitchFamily="18" charset="0"/>
              </a:rPr>
              <a:t>--------</a:t>
            </a:r>
            <a:r>
              <a:rPr lang="en-US" sz="2400" b="0" i="0" dirty="0">
                <a:solidFill>
                  <a:srgbClr val="0000CC"/>
                </a:solidFill>
                <a:effectLst/>
                <a:latin typeface="Times New Roman" panose="02020603050405020304" pitchFamily="18" charset="0"/>
                <a:cs typeface="Times New Roman" panose="02020603050405020304" pitchFamily="18" charset="0"/>
              </a:rPr>
              <a:t>decrease </a:t>
            </a:r>
            <a:r>
              <a:rPr lang="en-US" sz="2400" b="0" i="0" dirty="0">
                <a:solidFill>
                  <a:srgbClr val="000000"/>
                </a:solidFill>
                <a:effectLst/>
                <a:latin typeface="Times New Roman" panose="02020603050405020304" pitchFamily="18" charset="0"/>
                <a:cs typeface="Times New Roman" panose="02020603050405020304" pitchFamily="18" charset="0"/>
              </a:rPr>
              <a:t>Atomic radius </a:t>
            </a:r>
            <a:r>
              <a:rPr lang="en-US" sz="2400" b="0" i="0" dirty="0" err="1">
                <a:solidFill>
                  <a:srgbClr val="000000"/>
                </a:solidFill>
                <a:effectLst/>
                <a:latin typeface="Times New Roman" panose="02020603050405020304" pitchFamily="18" charset="0"/>
                <a:cs typeface="Times New Roman" panose="02020603050405020304" pitchFamily="18" charset="0"/>
              </a:rPr>
              <a:t>wn</a:t>
            </a:r>
            <a:r>
              <a:rPr lang="en-US" sz="2400" b="0" i="0" dirty="0">
                <a:solidFill>
                  <a:srgbClr val="000000"/>
                </a:solidFill>
                <a:effectLst/>
                <a:latin typeface="Times New Roman" panose="02020603050405020304" pitchFamily="18" charset="0"/>
                <a:cs typeface="Times New Roman" panose="02020603050405020304" pitchFamily="18" charset="0"/>
              </a:rPr>
              <a:t> going from left to right(</a:t>
            </a:r>
            <a:r>
              <a:rPr lang="en-US" sz="2400" b="0" i="0" dirty="0">
                <a:solidFill>
                  <a:srgbClr val="0000CC"/>
                </a:solidFill>
                <a:effectLst/>
                <a:latin typeface="Times New Roman" panose="02020603050405020304" pitchFamily="18" charset="0"/>
                <a:cs typeface="Times New Roman" panose="02020603050405020304" pitchFamily="18" charset="0"/>
              </a:rPr>
              <a:t>increase A.#, n value constant</a:t>
            </a:r>
            <a:r>
              <a:rPr lang="en-US" sz="2400" b="0" i="0" dirty="0">
                <a:solidFill>
                  <a:srgbClr val="000000"/>
                </a:solidFill>
                <a:effectLst/>
                <a:latin typeface="Times New Roman" panose="02020603050405020304" pitchFamily="18" charset="0"/>
                <a:cs typeface="Times New Roman" panose="02020603050405020304" pitchFamily="18" charset="0"/>
              </a:rPr>
              <a:t>) .b more p in the nucleus ------higher electrical force pulls e(s) closer to nucleuses</a:t>
            </a:r>
            <a:r>
              <a:rPr lang="en-US" sz="2400" dirty="0">
                <a:latin typeface="Times New Roman" panose="02020603050405020304" pitchFamily="18" charset="0"/>
                <a:cs typeface="Times New Roman" panose="02020603050405020304" pitchFamily="18" charset="0"/>
              </a:rPr>
              <a:t> </a:t>
            </a:r>
          </a:p>
          <a:p>
            <a:pPr marL="0" indent="0" algn="just">
              <a:buNone/>
            </a:pPr>
            <a:r>
              <a:rPr lang="en-US" sz="2400" b="0" i="0" dirty="0">
                <a:solidFill>
                  <a:srgbClr val="9900CC"/>
                </a:solidFill>
                <a:effectLst/>
                <a:latin typeface="Times New Roman" panose="02020603050405020304" pitchFamily="18" charset="0"/>
                <a:cs typeface="Times New Roman" panose="02020603050405020304" pitchFamily="18" charset="0"/>
              </a:rPr>
              <a:t>grp. </a:t>
            </a:r>
            <a:r>
              <a:rPr lang="en-US" sz="2400" b="0" i="0" dirty="0">
                <a:solidFill>
                  <a:srgbClr val="000000"/>
                </a:solidFill>
                <a:effectLst/>
                <a:latin typeface="Times New Roman" panose="02020603050405020304" pitchFamily="18" charset="0"/>
                <a:cs typeface="Times New Roman" panose="02020603050405020304" pitchFamily="18" charset="0"/>
              </a:rPr>
              <a:t>-----------</a:t>
            </a:r>
            <a:r>
              <a:rPr lang="en-US" sz="2400" b="0" i="0" dirty="0">
                <a:solidFill>
                  <a:srgbClr val="9900CC"/>
                </a:solidFill>
                <a:effectLst/>
                <a:latin typeface="Times New Roman" panose="02020603050405020304" pitchFamily="18" charset="0"/>
                <a:cs typeface="Times New Roman" panose="02020603050405020304" pitchFamily="18" charset="0"/>
              </a:rPr>
              <a:t>increase </a:t>
            </a:r>
            <a:r>
              <a:rPr lang="en-US" sz="2400" b="0" i="0" dirty="0">
                <a:solidFill>
                  <a:srgbClr val="000000"/>
                </a:solidFill>
                <a:effectLst/>
                <a:latin typeface="Times New Roman" panose="02020603050405020304" pitchFamily="18" charset="0"/>
                <a:cs typeface="Times New Roman" panose="02020603050405020304" pitchFamily="18" charset="0"/>
              </a:rPr>
              <a:t>Atomic radius down the grp. or by </a:t>
            </a:r>
            <a:r>
              <a:rPr lang="en-US" sz="2400" b="0" i="0" dirty="0">
                <a:solidFill>
                  <a:srgbClr val="9900CC"/>
                </a:solidFill>
                <a:effectLst/>
                <a:latin typeface="Times New Roman" panose="02020603050405020304" pitchFamily="18" charset="0"/>
                <a:cs typeface="Times New Roman" panose="02020603050405020304" pitchFamily="18" charset="0"/>
              </a:rPr>
              <a:t>increase n value</a:t>
            </a:r>
            <a:r>
              <a:rPr lang="en-US" sz="2400" b="0" i="0" dirty="0">
                <a:solidFill>
                  <a:srgbClr val="000000"/>
                </a:solidFill>
                <a:effectLst/>
                <a:latin typeface="Times New Roman" panose="02020603050405020304" pitchFamily="18" charset="0"/>
                <a:cs typeface="Times New Roman" panose="02020603050405020304" pitchFamily="18" charset="0"/>
              </a:rPr>
              <a:t>( </a:t>
            </a:r>
            <a:r>
              <a:rPr lang="en-US" sz="2400" b="0" i="0" dirty="0">
                <a:solidFill>
                  <a:srgbClr val="0000CC"/>
                </a:solidFill>
                <a:effectLst/>
                <a:latin typeface="Times New Roman" panose="02020603050405020304" pitchFamily="18" charset="0"/>
                <a:cs typeface="Times New Roman" panose="02020603050405020304" pitchFamily="18" charset="0"/>
              </a:rPr>
              <a:t>increase atomic #</a:t>
            </a:r>
            <a:r>
              <a:rPr lang="en-US" sz="2400" b="0" i="0" dirty="0">
                <a:solidFill>
                  <a:srgbClr val="000000"/>
                </a:solidFill>
                <a:effectLst/>
                <a:latin typeface="Times New Roman" panose="02020603050405020304" pitchFamily="18" charset="0"/>
                <a:cs typeface="Times New Roman" panose="02020603050405020304" pitchFamily="18" charset="0"/>
              </a:rPr>
              <a:t>)</a:t>
            </a:r>
            <a:r>
              <a:rPr lang="en-US" sz="2400" b="0" i="0" dirty="0">
                <a:solidFill>
                  <a:srgbClr val="0000CC"/>
                </a:solidFill>
                <a:effectLst/>
                <a:latin typeface="Times New Roman" panose="02020603050405020304" pitchFamily="18" charset="0"/>
                <a:cs typeface="Times New Roman" panose="02020603050405020304" pitchFamily="18" charset="0"/>
              </a:rPr>
              <a:t>. </a:t>
            </a:r>
            <a:r>
              <a:rPr lang="en-US" sz="2400" b="0" i="0" dirty="0">
                <a:solidFill>
                  <a:srgbClr val="000000"/>
                </a:solidFill>
                <a:effectLst/>
                <a:latin typeface="Times New Roman" panose="02020603050405020304" pitchFamily="18" charset="0"/>
                <a:cs typeface="Times New Roman" panose="02020603050405020304" pitchFamily="18" charset="0"/>
              </a:rPr>
              <a:t>b valence e(s) r at higher E. levels and not </a:t>
            </a:r>
            <a:r>
              <a:rPr lang="en-US" sz="2400" b="0" i="0" dirty="0" err="1">
                <a:solidFill>
                  <a:srgbClr val="000000"/>
                </a:solidFill>
                <a:effectLst/>
                <a:latin typeface="Times New Roman" panose="02020603050405020304" pitchFamily="18" charset="0"/>
                <a:cs typeface="Times New Roman" panose="02020603050405020304" pitchFamily="18" charset="0"/>
              </a:rPr>
              <a:t>bonund</a:t>
            </a:r>
            <a:r>
              <a:rPr lang="en-US" sz="2400" b="0" i="0" dirty="0">
                <a:solidFill>
                  <a:srgbClr val="000000"/>
                </a:solidFill>
                <a:effectLst/>
                <a:latin typeface="Times New Roman" panose="02020603050405020304" pitchFamily="18" charset="0"/>
                <a:cs typeface="Times New Roman" panose="02020603050405020304" pitchFamily="18" charset="0"/>
              </a:rPr>
              <a:t> as tightly to the nucleus b they r shield (pushed away) by other e(s) in inner levels.</a:t>
            </a:r>
            <a:r>
              <a:rPr lang="en-US" sz="2400" dirty="0">
                <a:latin typeface="Times New Roman" panose="02020603050405020304" pitchFamily="18" charset="0"/>
                <a:cs typeface="Times New Roman" panose="02020603050405020304" pitchFamily="18" charset="0"/>
              </a:rPr>
              <a:t> </a:t>
            </a:r>
          </a:p>
          <a:p>
            <a:pPr marL="0" indent="0" algn="just">
              <a:buNone/>
            </a:pPr>
            <a:r>
              <a:rPr lang="en-US" sz="2400" b="0" i="0" dirty="0">
                <a:solidFill>
                  <a:srgbClr val="FF0000"/>
                </a:solidFill>
                <a:effectLst/>
                <a:latin typeface="Times New Roman" panose="02020603050405020304" pitchFamily="18" charset="0"/>
                <a:cs typeface="Times New Roman" panose="02020603050405020304" pitchFamily="18" charset="0"/>
              </a:rPr>
              <a:t>Electronegativity: </a:t>
            </a:r>
            <a:r>
              <a:rPr lang="en-US" sz="2400" b="0" i="0" dirty="0">
                <a:solidFill>
                  <a:srgbClr val="0000CC"/>
                </a:solidFill>
                <a:effectLst/>
                <a:latin typeface="Times New Roman" panose="02020603050405020304" pitchFamily="18" charset="0"/>
                <a:cs typeface="Times New Roman" panose="02020603050405020304" pitchFamily="18" charset="0"/>
              </a:rPr>
              <a:t>the ability of an atom in a molecule to attract shared e(s) to itself.</a:t>
            </a:r>
            <a:br>
              <a:rPr lang="en-US" sz="2400" b="0" i="0" dirty="0">
                <a:solidFill>
                  <a:srgbClr val="0000CC"/>
                </a:solidFill>
                <a:effectLst/>
                <a:latin typeface="Times New Roman" panose="02020603050405020304" pitchFamily="18" charset="0"/>
                <a:cs typeface="Times New Roman" panose="02020603050405020304" pitchFamily="18" charset="0"/>
              </a:rPr>
            </a:br>
            <a:r>
              <a:rPr lang="en-US" sz="2400" b="0" i="0" dirty="0">
                <a:solidFill>
                  <a:srgbClr val="000000"/>
                </a:solidFill>
                <a:effectLst/>
                <a:latin typeface="Times New Roman" panose="02020603050405020304" pitchFamily="18" charset="0"/>
                <a:cs typeface="Times New Roman" panose="02020603050405020304" pitchFamily="18" charset="0"/>
              </a:rPr>
              <a:t>** any </a:t>
            </a:r>
            <a:r>
              <a:rPr lang="en-US" sz="2400" b="0" i="0" dirty="0">
                <a:solidFill>
                  <a:srgbClr val="FF0000"/>
                </a:solidFill>
                <a:effectLst/>
                <a:latin typeface="Times New Roman" panose="02020603050405020304" pitchFamily="18" charset="0"/>
                <a:cs typeface="Times New Roman" panose="02020603050405020304" pitchFamily="18" charset="0"/>
              </a:rPr>
              <a:t>period </a:t>
            </a:r>
            <a:r>
              <a:rPr lang="en-US" sz="2400" b="0" i="0" dirty="0">
                <a:solidFill>
                  <a:srgbClr val="000000"/>
                </a:solidFill>
                <a:effectLst/>
                <a:latin typeface="Times New Roman" panose="02020603050405020304" pitchFamily="18" charset="0"/>
                <a:cs typeface="Times New Roman" panose="02020603050405020304" pitchFamily="18" charset="0"/>
              </a:rPr>
              <a:t>-----------</a:t>
            </a:r>
            <a:r>
              <a:rPr lang="en-US" sz="2400" b="0" i="0" dirty="0">
                <a:solidFill>
                  <a:srgbClr val="FF0000"/>
                </a:solidFill>
                <a:effectLst/>
                <a:latin typeface="Times New Roman" panose="02020603050405020304" pitchFamily="18" charset="0"/>
                <a:cs typeface="Times New Roman" panose="02020603050405020304" pitchFamily="18" charset="0"/>
              </a:rPr>
              <a:t>increase </a:t>
            </a:r>
            <a:r>
              <a:rPr lang="en-US" sz="2400" b="0" i="0" dirty="0">
                <a:solidFill>
                  <a:srgbClr val="000000"/>
                </a:solidFill>
                <a:effectLst/>
                <a:latin typeface="Times New Roman" panose="02020603050405020304" pitchFamily="18" charset="0"/>
                <a:cs typeface="Times New Roman" panose="02020603050405020304" pitchFamily="18" charset="0"/>
              </a:rPr>
              <a:t>electronegativity from left to right.</a:t>
            </a:r>
          </a:p>
          <a:p>
            <a:pPr marL="0" indent="0" algn="just">
              <a:buNone/>
            </a:pPr>
            <a:r>
              <a:rPr lang="en-US" sz="2400" b="0" i="0" dirty="0">
                <a:solidFill>
                  <a:srgbClr val="000000"/>
                </a:solidFill>
                <a:effectLst/>
                <a:latin typeface="Times New Roman" panose="02020603050405020304" pitchFamily="18" charset="0"/>
                <a:cs typeface="Times New Roman" panose="02020603050405020304" pitchFamily="18" charset="0"/>
              </a:rPr>
              <a:t> In </a:t>
            </a:r>
            <a:r>
              <a:rPr lang="en-US" sz="2400" b="0" i="0" dirty="0">
                <a:solidFill>
                  <a:srgbClr val="0000CC"/>
                </a:solidFill>
                <a:effectLst/>
                <a:latin typeface="Times New Roman" panose="02020603050405020304" pitchFamily="18" charset="0"/>
                <a:cs typeface="Times New Roman" panose="02020603050405020304" pitchFamily="18" charset="0"/>
              </a:rPr>
              <a:t>grp</a:t>
            </a:r>
            <a:r>
              <a:rPr lang="en-US" sz="2400" b="0" i="0" dirty="0">
                <a:solidFill>
                  <a:srgbClr val="000000"/>
                </a:solidFill>
                <a:effectLst/>
                <a:latin typeface="Times New Roman" panose="02020603050405020304" pitchFamily="18" charset="0"/>
                <a:cs typeface="Times New Roman" panose="02020603050405020304" pitchFamily="18" charset="0"/>
              </a:rPr>
              <a:t>.-------- </a:t>
            </a:r>
            <a:r>
              <a:rPr lang="en-US" sz="2400" b="0" i="0" dirty="0">
                <a:solidFill>
                  <a:srgbClr val="0000CC"/>
                </a:solidFill>
                <a:effectLst/>
                <a:latin typeface="Times New Roman" panose="02020603050405020304" pitchFamily="18" charset="0"/>
                <a:cs typeface="Times New Roman" panose="02020603050405020304" pitchFamily="18" charset="0"/>
              </a:rPr>
              <a:t>decrease </a:t>
            </a:r>
            <a:r>
              <a:rPr lang="en-US" sz="2400" b="0" i="0" dirty="0">
                <a:solidFill>
                  <a:srgbClr val="000000"/>
                </a:solidFill>
                <a:effectLst/>
                <a:latin typeface="Times New Roman" panose="02020603050405020304" pitchFamily="18" charset="0"/>
                <a:cs typeface="Times New Roman" panose="02020603050405020304" pitchFamily="18" charset="0"/>
              </a:rPr>
              <a:t>electronegativity from top to bottom. </a:t>
            </a:r>
            <a:r>
              <a:rPr lang="en-US" sz="2400" b="0" i="0" dirty="0">
                <a:solidFill>
                  <a:srgbClr val="9900CC"/>
                </a:solidFill>
                <a:effectLst/>
                <a:latin typeface="Times New Roman" panose="02020603050405020304" pitchFamily="18" charset="0"/>
                <a:cs typeface="Times New Roman" panose="02020603050405020304" pitchFamily="18" charset="0"/>
              </a:rPr>
              <a:t>Except VIIIA(inert gas). </a:t>
            </a:r>
          </a:p>
          <a:p>
            <a:pPr marL="0" indent="0">
              <a:buNone/>
            </a:pPr>
            <a:r>
              <a:rPr lang="en-US" sz="2400" b="0" i="0" dirty="0">
                <a:solidFill>
                  <a:srgbClr val="000000"/>
                </a:solidFill>
                <a:effectLst/>
                <a:latin typeface="Times New Roman" panose="02020603050405020304" pitchFamily="18" charset="0"/>
                <a:cs typeface="Times New Roman" panose="02020603050405020304" pitchFamily="18" charset="0"/>
              </a:rPr>
              <a:t>The most electronegative element is </a:t>
            </a:r>
            <a:r>
              <a:rPr lang="en-US" sz="2400" b="1" i="0" dirty="0">
                <a:solidFill>
                  <a:srgbClr val="3333FF"/>
                </a:solidFill>
                <a:effectLst/>
                <a:latin typeface="Times New Roman" panose="02020603050405020304" pitchFamily="18" charset="0"/>
                <a:cs typeface="Times New Roman" panose="02020603050405020304" pitchFamily="18" charset="0"/>
              </a:rPr>
              <a:t>F</a:t>
            </a:r>
            <a:r>
              <a:rPr lang="en-US" sz="2400" b="0" i="0" dirty="0">
                <a:solidFill>
                  <a:srgbClr val="000000"/>
                </a:solidFill>
                <a:effectLst/>
                <a:latin typeface="Times New Roman" panose="02020603050405020304" pitchFamily="18" charset="0"/>
                <a:cs typeface="Times New Roman" panose="02020603050405020304" pitchFamily="18" charset="0"/>
              </a:rPr>
              <a:t> and the least electronegative element is Francium </a:t>
            </a:r>
            <a:r>
              <a:rPr lang="en-US" sz="2400" b="0" i="0" dirty="0">
                <a:solidFill>
                  <a:srgbClr val="00B050"/>
                </a:solidFill>
                <a:effectLst/>
                <a:latin typeface="Times New Roman" panose="02020603050405020304" pitchFamily="18" charset="0"/>
                <a:cs typeface="Times New Roman" panose="02020603050405020304" pitchFamily="18" charset="0"/>
              </a:rPr>
              <a:t>(Fr) </a:t>
            </a:r>
            <a:r>
              <a:rPr lang="en-US" sz="2400" b="0" i="0" dirty="0">
                <a:effectLst/>
                <a:latin typeface="Times New Roman" panose="02020603050405020304" pitchFamily="18" charset="0"/>
                <a:cs typeface="Times New Roman" panose="02020603050405020304" pitchFamily="18" charset="0"/>
              </a:rPr>
              <a:t>(</a:t>
            </a:r>
            <a:r>
              <a:rPr lang="en-US" sz="2400" b="0" i="0" dirty="0">
                <a:solidFill>
                  <a:srgbClr val="000000"/>
                </a:solidFill>
                <a:effectLst/>
                <a:latin typeface="Times New Roman" panose="02020603050405020304" pitchFamily="18" charset="0"/>
                <a:cs typeface="Times New Roman" panose="02020603050405020304" pitchFamily="18" charset="0"/>
              </a:rPr>
              <a:t>IA). </a:t>
            </a:r>
            <a:r>
              <a:rPr lang="en-US" sz="2400" dirty="0">
                <a:latin typeface="Times New Roman" panose="02020603050405020304" pitchFamily="18" charset="0"/>
                <a:cs typeface="Times New Roman" panose="02020603050405020304" pitchFamily="18" charset="0"/>
              </a:rPr>
              <a:t> </a:t>
            </a:r>
          </a:p>
        </p:txBody>
      </p:sp>
      <p:sp>
        <p:nvSpPr>
          <p:cNvPr id="4" name="Footer Placeholder 3">
            <a:extLst>
              <a:ext uri="{FF2B5EF4-FFF2-40B4-BE49-F238E27FC236}">
                <a16:creationId xmlns:a16="http://schemas.microsoft.com/office/drawing/2014/main" id="{711FC41D-4FE4-AC88-2994-2135A5787749}"/>
              </a:ext>
            </a:extLst>
          </p:cNvPr>
          <p:cNvSpPr>
            <a:spLocks noGrp="1"/>
          </p:cNvSpPr>
          <p:nvPr>
            <p:ph type="ftr" sz="quarter" idx="11"/>
          </p:nvPr>
        </p:nvSpPr>
        <p:spPr/>
        <p:txBody>
          <a:bodyPr/>
          <a:lstStyle/>
          <a:p>
            <a:r>
              <a:rPr lang="en-US" dirty="0"/>
              <a:t>Ali Albakaa</a:t>
            </a:r>
          </a:p>
        </p:txBody>
      </p:sp>
      <p:sp>
        <p:nvSpPr>
          <p:cNvPr id="5" name="Slide Number Placeholder 4">
            <a:extLst>
              <a:ext uri="{FF2B5EF4-FFF2-40B4-BE49-F238E27FC236}">
                <a16:creationId xmlns:a16="http://schemas.microsoft.com/office/drawing/2014/main" id="{4180332A-F53A-5E71-A984-49786B4353A2}"/>
              </a:ext>
            </a:extLst>
          </p:cNvPr>
          <p:cNvSpPr>
            <a:spLocks noGrp="1"/>
          </p:cNvSpPr>
          <p:nvPr>
            <p:ph type="sldNum" sz="quarter" idx="12"/>
          </p:nvPr>
        </p:nvSpPr>
        <p:spPr/>
        <p:txBody>
          <a:bodyPr/>
          <a:lstStyle/>
          <a:p>
            <a:fld id="{B66348F0-2240-4906-A527-53289901D96A}" type="slidenum">
              <a:rPr lang="en-US" smtClean="0"/>
              <a:t>12</a:t>
            </a:fld>
            <a:endParaRPr lang="en-US"/>
          </a:p>
        </p:txBody>
      </p:sp>
    </p:spTree>
    <p:extLst>
      <p:ext uri="{BB962C8B-B14F-4D97-AF65-F5344CB8AC3E}">
        <p14:creationId xmlns:p14="http://schemas.microsoft.com/office/powerpoint/2010/main" val="263068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5BF48E75-ABD7-EE57-C9CF-FC6ABF85E0AD}"/>
              </a:ext>
            </a:extLst>
          </p:cNvPr>
          <p:cNvPicPr>
            <a:picLocks noGrp="1" noChangeAspect="1"/>
          </p:cNvPicPr>
          <p:nvPr>
            <p:ph idx="1"/>
          </p:nvPr>
        </p:nvPicPr>
        <p:blipFill>
          <a:blip r:embed="rId2"/>
          <a:stretch>
            <a:fillRect/>
          </a:stretch>
        </p:blipFill>
        <p:spPr>
          <a:xfrm>
            <a:off x="576775" y="548640"/>
            <a:ext cx="10972800" cy="5376704"/>
          </a:xfrm>
        </p:spPr>
      </p:pic>
      <p:sp>
        <p:nvSpPr>
          <p:cNvPr id="4" name="Footer Placeholder 3">
            <a:extLst>
              <a:ext uri="{FF2B5EF4-FFF2-40B4-BE49-F238E27FC236}">
                <a16:creationId xmlns:a16="http://schemas.microsoft.com/office/drawing/2014/main" id="{A3E589CC-0CD1-96B7-5049-5AF92AD101FA}"/>
              </a:ext>
            </a:extLst>
          </p:cNvPr>
          <p:cNvSpPr>
            <a:spLocks noGrp="1"/>
          </p:cNvSpPr>
          <p:nvPr>
            <p:ph type="ftr" sz="quarter" idx="11"/>
          </p:nvPr>
        </p:nvSpPr>
        <p:spPr/>
        <p:txBody>
          <a:bodyPr/>
          <a:lstStyle/>
          <a:p>
            <a:r>
              <a:rPr lang="en-US"/>
              <a:t>Ali Albakaa</a:t>
            </a:r>
          </a:p>
        </p:txBody>
      </p:sp>
      <p:sp>
        <p:nvSpPr>
          <p:cNvPr id="5" name="Slide Number Placeholder 4">
            <a:extLst>
              <a:ext uri="{FF2B5EF4-FFF2-40B4-BE49-F238E27FC236}">
                <a16:creationId xmlns:a16="http://schemas.microsoft.com/office/drawing/2014/main" id="{A857019B-AB02-B447-78FB-0163CDC34B6F}"/>
              </a:ext>
            </a:extLst>
          </p:cNvPr>
          <p:cNvSpPr>
            <a:spLocks noGrp="1"/>
          </p:cNvSpPr>
          <p:nvPr>
            <p:ph type="sldNum" sz="quarter" idx="12"/>
          </p:nvPr>
        </p:nvSpPr>
        <p:spPr/>
        <p:txBody>
          <a:bodyPr/>
          <a:lstStyle/>
          <a:p>
            <a:fld id="{B66348F0-2240-4906-A527-53289901D96A}" type="slidenum">
              <a:rPr lang="en-US" smtClean="0"/>
              <a:t>13</a:t>
            </a:fld>
            <a:endParaRPr lang="en-US"/>
          </a:p>
        </p:txBody>
      </p:sp>
    </p:spTree>
    <p:extLst>
      <p:ext uri="{BB962C8B-B14F-4D97-AF65-F5344CB8AC3E}">
        <p14:creationId xmlns:p14="http://schemas.microsoft.com/office/powerpoint/2010/main" val="15445496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9292A27-C72F-B45D-DCC1-1D3B82ADBE0A}"/>
              </a:ext>
            </a:extLst>
          </p:cNvPr>
          <p:cNvSpPr>
            <a:spLocks noGrp="1"/>
          </p:cNvSpPr>
          <p:nvPr>
            <p:ph idx="1"/>
          </p:nvPr>
        </p:nvSpPr>
        <p:spPr>
          <a:xfrm>
            <a:off x="634804" y="348517"/>
            <a:ext cx="10922391" cy="6007833"/>
          </a:xfrm>
        </p:spPr>
        <p:txBody>
          <a:bodyPr>
            <a:normAutofit fontScale="92500" lnSpcReduction="10000"/>
          </a:bodyPr>
          <a:lstStyle/>
          <a:p>
            <a:pPr marL="0" indent="0">
              <a:buNone/>
            </a:pPr>
            <a:r>
              <a:rPr lang="en-US" sz="2400" b="1" i="0" dirty="0">
                <a:solidFill>
                  <a:srgbClr val="000000"/>
                </a:solidFill>
                <a:effectLst/>
                <a:latin typeface="Times New Roman" panose="02020603050405020304" pitchFamily="18" charset="0"/>
                <a:cs typeface="Times New Roman" panose="02020603050405020304" pitchFamily="18" charset="0"/>
              </a:rPr>
              <a:t>Electronic Structure of Molecules</a:t>
            </a:r>
          </a:p>
          <a:p>
            <a:pPr marL="0" indent="0" algn="ctr">
              <a:buNone/>
            </a:pPr>
            <a:r>
              <a:rPr lang="en-US" sz="2400" b="1" i="0" dirty="0">
                <a:solidFill>
                  <a:srgbClr val="000000"/>
                </a:solidFill>
                <a:effectLst/>
                <a:latin typeface="Times New Roman" panose="02020603050405020304" pitchFamily="18" charset="0"/>
                <a:cs typeface="Times New Roman" panose="02020603050405020304" pitchFamily="18" charset="0"/>
              </a:rPr>
              <a:t> </a:t>
            </a:r>
            <a:r>
              <a:rPr lang="en-US" sz="3200" b="1" i="0" dirty="0">
                <a:solidFill>
                  <a:srgbClr val="000000"/>
                </a:solidFill>
                <a:effectLst/>
                <a:latin typeface="Times New Roman" panose="02020603050405020304" pitchFamily="18" charset="0"/>
                <a:cs typeface="Times New Roman" panose="02020603050405020304" pitchFamily="18" charset="0"/>
              </a:rPr>
              <a:t>δ, л, n, л*, δ*</a:t>
            </a:r>
          </a:p>
          <a:p>
            <a:pPr marL="0" indent="0" algn="just">
              <a:buNone/>
            </a:pPr>
            <a:r>
              <a:rPr lang="en-US" sz="2600" b="1" i="0" dirty="0">
                <a:solidFill>
                  <a:srgbClr val="000000"/>
                </a:solidFill>
                <a:effectLst/>
                <a:latin typeface="Times New Roman" panose="02020603050405020304" pitchFamily="18" charset="0"/>
                <a:cs typeface="Times New Roman" panose="02020603050405020304" pitchFamily="18" charset="0"/>
              </a:rPr>
              <a:t>Columbic attraction, electron –electron Repulsion and nuclear repulsion Covalent; sharing of electron pairs Ionic; electrostatic interaction</a:t>
            </a:r>
          </a:p>
          <a:p>
            <a:pPr marL="0" indent="0" algn="just">
              <a:buNone/>
            </a:pPr>
            <a:r>
              <a:rPr lang="en-US" sz="2600" b="0" i="0" dirty="0">
                <a:solidFill>
                  <a:srgbClr val="000000"/>
                </a:solidFill>
                <a:effectLst/>
                <a:latin typeface="Times New Roman" panose="02020603050405020304" pitchFamily="18" charset="0"/>
                <a:cs typeface="Times New Roman" panose="02020603050405020304" pitchFamily="18" charset="0"/>
              </a:rPr>
              <a:t>Orbital Hybridization- It involves mixing of atomic orbitals to provide a new set of degenerate orbitals having different spatial orientations and directional properties than the original atomic orbitals. </a:t>
            </a:r>
          </a:p>
          <a:p>
            <a:pPr marL="0" indent="0">
              <a:buNone/>
            </a:pPr>
            <a:r>
              <a:rPr lang="en-US" sz="2600" b="0" i="0" dirty="0">
                <a:solidFill>
                  <a:srgbClr val="000000"/>
                </a:solidFill>
                <a:effectLst/>
                <a:latin typeface="Times New Roman" panose="02020603050405020304" pitchFamily="18" charset="0"/>
                <a:cs typeface="Times New Roman" panose="02020603050405020304" pitchFamily="18" charset="0"/>
              </a:rPr>
              <a:t>Examples using Be, B and C including shapes and properties</a:t>
            </a:r>
            <a:br>
              <a:rPr lang="en-US" sz="2600" b="0" i="0" dirty="0">
                <a:solidFill>
                  <a:srgbClr val="000000"/>
                </a:solidFill>
                <a:effectLst/>
                <a:latin typeface="Times New Roman" panose="02020603050405020304" pitchFamily="18" charset="0"/>
                <a:cs typeface="Times New Roman" panose="02020603050405020304" pitchFamily="18" charset="0"/>
              </a:rPr>
            </a:br>
            <a:r>
              <a:rPr lang="en-US" sz="2600" b="0" i="0" dirty="0">
                <a:solidFill>
                  <a:srgbClr val="000000"/>
                </a:solidFill>
                <a:effectLst/>
                <a:latin typeface="Times New Roman" panose="02020603050405020304" pitchFamily="18" charset="0"/>
                <a:cs typeface="Times New Roman" panose="02020603050405020304" pitchFamily="18" charset="0"/>
              </a:rPr>
              <a:t>The effect of ligand strength and the magnetic properties of the complex in determining shape e.g. octahedral, tetrahedral or square planar.</a:t>
            </a:r>
            <a:r>
              <a:rPr lang="en-US" sz="2600" dirty="0">
                <a:latin typeface="Times New Roman" panose="02020603050405020304" pitchFamily="18" charset="0"/>
                <a:cs typeface="Times New Roman" panose="02020603050405020304" pitchFamily="18" charset="0"/>
              </a:rPr>
              <a:t> </a:t>
            </a:r>
            <a:br>
              <a:rPr lang="en-US" sz="2600" dirty="0">
                <a:latin typeface="Times New Roman" panose="02020603050405020304" pitchFamily="18" charset="0"/>
                <a:cs typeface="Times New Roman" panose="02020603050405020304" pitchFamily="18" charset="0"/>
              </a:rPr>
            </a:br>
            <a:r>
              <a:rPr lang="en-US" sz="2600" b="1" dirty="0">
                <a:latin typeface="Times New Roman" panose="02020603050405020304" pitchFamily="18" charset="0"/>
                <a:cs typeface="Times New Roman" panose="02020603050405020304" pitchFamily="18" charset="0"/>
              </a:rPr>
              <a:t>Types of Bonding Interactions</a:t>
            </a:r>
          </a:p>
          <a:p>
            <a:pPr marL="0" indent="0">
              <a:buNone/>
            </a:pPr>
            <a:r>
              <a:rPr lang="en-US" sz="2600" b="1" dirty="0">
                <a:latin typeface="Times New Roman" panose="02020603050405020304" pitchFamily="18" charset="0"/>
                <a:cs typeface="Times New Roman" panose="02020603050405020304" pitchFamily="18" charset="0"/>
              </a:rPr>
              <a:t>Ionic</a:t>
            </a:r>
            <a:r>
              <a:rPr lang="en-US" sz="2600" dirty="0">
                <a:latin typeface="Times New Roman" panose="02020603050405020304" pitchFamily="18" charset="0"/>
                <a:cs typeface="Times New Roman" panose="02020603050405020304" pitchFamily="18" charset="0"/>
              </a:rPr>
              <a:t>, e.g. sodium and calcium chlorides</a:t>
            </a:r>
          </a:p>
          <a:p>
            <a:pPr marL="0" indent="0">
              <a:buNone/>
            </a:pPr>
            <a:r>
              <a:rPr lang="en-US" sz="2600" b="1" dirty="0">
                <a:latin typeface="Times New Roman" panose="02020603050405020304" pitchFamily="18" charset="0"/>
                <a:cs typeface="Times New Roman" panose="02020603050405020304" pitchFamily="18" charset="0"/>
              </a:rPr>
              <a:t>Covalent</a:t>
            </a:r>
            <a:r>
              <a:rPr lang="en-US" sz="2600" dirty="0">
                <a:latin typeface="Times New Roman" panose="02020603050405020304" pitchFamily="18" charset="0"/>
                <a:cs typeface="Times New Roman" panose="02020603050405020304" pitchFamily="18" charset="0"/>
              </a:rPr>
              <a:t>, e.g. hydrogen, chlorine, carbon, hydrocarbons, phosphorus, carbon dioxide and hydrogen cyanide.</a:t>
            </a:r>
          </a:p>
          <a:p>
            <a:pPr marL="0" indent="0">
              <a:buNone/>
            </a:pPr>
            <a:r>
              <a:rPr lang="en-US" sz="2600" b="1" dirty="0">
                <a:latin typeface="Times New Roman" panose="02020603050405020304" pitchFamily="18" charset="0"/>
                <a:cs typeface="Times New Roman" panose="02020603050405020304" pitchFamily="18" charset="0"/>
              </a:rPr>
              <a:t>Coordinate Covalent Bonding</a:t>
            </a:r>
            <a:r>
              <a:rPr lang="en-US" sz="2600" dirty="0">
                <a:latin typeface="Times New Roman" panose="02020603050405020304" pitchFamily="18" charset="0"/>
                <a:cs typeface="Times New Roman" panose="02020603050405020304" pitchFamily="18" charset="0"/>
              </a:rPr>
              <a:t>, e.g. in boron </a:t>
            </a:r>
            <a:r>
              <a:rPr lang="en-US" sz="2600" dirty="0" err="1">
                <a:latin typeface="Times New Roman" panose="02020603050405020304" pitchFamily="18" charset="0"/>
                <a:cs typeface="Times New Roman" panose="02020603050405020304" pitchFamily="18" charset="0"/>
              </a:rPr>
              <a:t>trifluride</a:t>
            </a:r>
            <a:r>
              <a:rPr lang="en-US" sz="2600" dirty="0">
                <a:latin typeface="Times New Roman" panose="02020603050405020304" pitchFamily="18" charset="0"/>
                <a:cs typeface="Times New Roman" panose="02020603050405020304" pitchFamily="18" charset="0"/>
              </a:rPr>
              <a:t> etherate.</a:t>
            </a:r>
          </a:p>
          <a:p>
            <a:pPr marL="0" indent="0">
              <a:buNone/>
            </a:pPr>
            <a:r>
              <a:rPr lang="en-US" sz="2600" dirty="0">
                <a:latin typeface="Times New Roman" panose="02020603050405020304" pitchFamily="18" charset="0"/>
                <a:cs typeface="Times New Roman" panose="02020603050405020304" pitchFamily="18" charset="0"/>
              </a:rPr>
              <a:t>Q: What determines the nature of a bond?</a:t>
            </a:r>
          </a:p>
        </p:txBody>
      </p:sp>
      <p:sp>
        <p:nvSpPr>
          <p:cNvPr id="4" name="Footer Placeholder 3">
            <a:extLst>
              <a:ext uri="{FF2B5EF4-FFF2-40B4-BE49-F238E27FC236}">
                <a16:creationId xmlns:a16="http://schemas.microsoft.com/office/drawing/2014/main" id="{74AC8F3D-0C20-9491-43C4-380EB280EB71}"/>
              </a:ext>
            </a:extLst>
          </p:cNvPr>
          <p:cNvSpPr>
            <a:spLocks noGrp="1"/>
          </p:cNvSpPr>
          <p:nvPr>
            <p:ph type="ftr" sz="quarter" idx="11"/>
          </p:nvPr>
        </p:nvSpPr>
        <p:spPr/>
        <p:txBody>
          <a:bodyPr/>
          <a:lstStyle/>
          <a:p>
            <a:r>
              <a:rPr lang="en-US" dirty="0"/>
              <a:t>Ali Albakaa</a:t>
            </a:r>
          </a:p>
        </p:txBody>
      </p:sp>
      <p:sp>
        <p:nvSpPr>
          <p:cNvPr id="5" name="Slide Number Placeholder 4">
            <a:extLst>
              <a:ext uri="{FF2B5EF4-FFF2-40B4-BE49-F238E27FC236}">
                <a16:creationId xmlns:a16="http://schemas.microsoft.com/office/drawing/2014/main" id="{33397C5C-B46B-DA8E-015F-9A7CA6F654CD}"/>
              </a:ext>
            </a:extLst>
          </p:cNvPr>
          <p:cNvSpPr>
            <a:spLocks noGrp="1"/>
          </p:cNvSpPr>
          <p:nvPr>
            <p:ph type="sldNum" sz="quarter" idx="12"/>
          </p:nvPr>
        </p:nvSpPr>
        <p:spPr/>
        <p:txBody>
          <a:bodyPr/>
          <a:lstStyle/>
          <a:p>
            <a:fld id="{B66348F0-2240-4906-A527-53289901D96A}" type="slidenum">
              <a:rPr lang="en-US" smtClean="0"/>
              <a:t>14</a:t>
            </a:fld>
            <a:endParaRPr lang="en-US"/>
          </a:p>
        </p:txBody>
      </p:sp>
    </p:spTree>
    <p:extLst>
      <p:ext uri="{BB962C8B-B14F-4D97-AF65-F5344CB8AC3E}">
        <p14:creationId xmlns:p14="http://schemas.microsoft.com/office/powerpoint/2010/main" val="36778863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390CA4B-C9F4-0961-A626-BA64729DB6B4}"/>
              </a:ext>
            </a:extLst>
          </p:cNvPr>
          <p:cNvSpPr>
            <a:spLocks noGrp="1"/>
          </p:cNvSpPr>
          <p:nvPr>
            <p:ph idx="1"/>
          </p:nvPr>
        </p:nvSpPr>
        <p:spPr>
          <a:xfrm>
            <a:off x="492369" y="393895"/>
            <a:ext cx="11197883" cy="5783068"/>
          </a:xfrm>
        </p:spPr>
        <p:txBody>
          <a:bodyPr>
            <a:normAutofit/>
          </a:bodyPr>
          <a:lstStyle/>
          <a:p>
            <a:pPr marL="0" indent="0">
              <a:buNone/>
            </a:pPr>
            <a:r>
              <a:rPr lang="en-US" b="1" dirty="0">
                <a:latin typeface="Times New Roman" panose="02020603050405020304" pitchFamily="18" charset="0"/>
                <a:cs typeface="Times New Roman" panose="02020603050405020304" pitchFamily="18" charset="0"/>
              </a:rPr>
              <a:t>Hydrogen Bonding</a:t>
            </a:r>
          </a:p>
          <a:p>
            <a:pPr marL="0" indent="0" algn="just">
              <a:buNone/>
            </a:pPr>
            <a:r>
              <a:rPr lang="en-US" dirty="0">
                <a:latin typeface="Times New Roman" panose="02020603050405020304" pitchFamily="18" charset="0"/>
                <a:cs typeface="Times New Roman" panose="02020603050405020304" pitchFamily="18" charset="0"/>
              </a:rPr>
              <a:t>Hydrogen bonding is a weak secondary interaction usually intramolecular and also intermolecular. It explains some of the unusual properties of water such as its relatively high boiling point. It is also important in describing the structures of proteins and nucleic acids.</a:t>
            </a:r>
          </a:p>
          <a:p>
            <a:pPr marL="0" indent="0" algn="just">
              <a:buNone/>
            </a:pPr>
            <a:r>
              <a:rPr lang="en-US" dirty="0">
                <a:latin typeface="Times New Roman" panose="02020603050405020304" pitchFamily="18" charset="0"/>
                <a:cs typeface="Times New Roman" panose="02020603050405020304" pitchFamily="18" charset="0"/>
              </a:rPr>
              <a:t>To form a H-bond, there must exist a hydrogen atom attached directly to one of the three atoms F, O or N. These atoms have high electronegativities.</a:t>
            </a:r>
          </a:p>
          <a:p>
            <a:pPr marL="0" indent="0">
              <a:buNone/>
            </a:pPr>
            <a:r>
              <a:rPr lang="en-US" b="1" dirty="0">
                <a:latin typeface="Times New Roman" panose="02020603050405020304" pitchFamily="18" charset="0"/>
                <a:cs typeface="Times New Roman" panose="02020603050405020304" pitchFamily="18" charset="0"/>
              </a:rPr>
              <a:t>Van der Waals Forces</a:t>
            </a:r>
          </a:p>
          <a:p>
            <a:pPr marL="0" indent="0" algn="just">
              <a:buNone/>
            </a:pPr>
            <a:r>
              <a:rPr lang="en-US" dirty="0">
                <a:latin typeface="Times New Roman" panose="02020603050405020304" pitchFamily="18" charset="0"/>
                <a:cs typeface="Times New Roman" panose="02020603050405020304" pitchFamily="18" charset="0"/>
              </a:rPr>
              <a:t>Van der Waals forces are weak intermolecular forces to explain important phenomena including halogens and hydrocarbons as well as drug – receptor. These interactions depend on masses and distance between molecules.</a:t>
            </a:r>
          </a:p>
        </p:txBody>
      </p:sp>
      <p:sp>
        <p:nvSpPr>
          <p:cNvPr id="4" name="Footer Placeholder 3">
            <a:extLst>
              <a:ext uri="{FF2B5EF4-FFF2-40B4-BE49-F238E27FC236}">
                <a16:creationId xmlns:a16="http://schemas.microsoft.com/office/drawing/2014/main" id="{825D844B-744F-57F6-DFBF-070B1F040BEA}"/>
              </a:ext>
            </a:extLst>
          </p:cNvPr>
          <p:cNvSpPr>
            <a:spLocks noGrp="1"/>
          </p:cNvSpPr>
          <p:nvPr>
            <p:ph type="ftr" sz="quarter" idx="11"/>
          </p:nvPr>
        </p:nvSpPr>
        <p:spPr/>
        <p:txBody>
          <a:bodyPr/>
          <a:lstStyle/>
          <a:p>
            <a:r>
              <a:rPr lang="en-US"/>
              <a:t>Ali Albakaa</a:t>
            </a:r>
          </a:p>
        </p:txBody>
      </p:sp>
      <p:sp>
        <p:nvSpPr>
          <p:cNvPr id="5" name="Slide Number Placeholder 4">
            <a:extLst>
              <a:ext uri="{FF2B5EF4-FFF2-40B4-BE49-F238E27FC236}">
                <a16:creationId xmlns:a16="http://schemas.microsoft.com/office/drawing/2014/main" id="{19344522-4F64-26CB-9A21-7B9D2F705E44}"/>
              </a:ext>
            </a:extLst>
          </p:cNvPr>
          <p:cNvSpPr>
            <a:spLocks noGrp="1"/>
          </p:cNvSpPr>
          <p:nvPr>
            <p:ph type="sldNum" sz="quarter" idx="12"/>
          </p:nvPr>
        </p:nvSpPr>
        <p:spPr/>
        <p:txBody>
          <a:bodyPr/>
          <a:lstStyle/>
          <a:p>
            <a:fld id="{B66348F0-2240-4906-A527-53289901D96A}" type="slidenum">
              <a:rPr lang="en-US" smtClean="0"/>
              <a:t>15</a:t>
            </a:fld>
            <a:endParaRPr lang="en-US"/>
          </a:p>
        </p:txBody>
      </p:sp>
    </p:spTree>
    <p:extLst>
      <p:ext uri="{BB962C8B-B14F-4D97-AF65-F5344CB8AC3E}">
        <p14:creationId xmlns:p14="http://schemas.microsoft.com/office/powerpoint/2010/main" val="29480943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468314-71B7-C0AE-7DF6-5E1E62318A65}"/>
              </a:ext>
            </a:extLst>
          </p:cNvPr>
          <p:cNvSpPr>
            <a:spLocks noGrp="1"/>
          </p:cNvSpPr>
          <p:nvPr>
            <p:ph idx="1"/>
          </p:nvPr>
        </p:nvSpPr>
        <p:spPr>
          <a:xfrm>
            <a:off x="500574" y="432924"/>
            <a:ext cx="11091203" cy="5784996"/>
          </a:xfrm>
        </p:spPr>
        <p:txBody>
          <a:bodyPr>
            <a:normAutofit/>
          </a:bodyPr>
          <a:lstStyle/>
          <a:p>
            <a:pPr marL="0" indent="0">
              <a:buNone/>
            </a:pPr>
            <a:r>
              <a:rPr lang="en-US" b="1" i="0" dirty="0">
                <a:solidFill>
                  <a:srgbClr val="000000"/>
                </a:solidFill>
                <a:effectLst/>
                <a:latin typeface="Times New Roman" panose="02020603050405020304" pitchFamily="18" charset="0"/>
                <a:cs typeface="Times New Roman" panose="02020603050405020304" pitchFamily="18" charset="0"/>
              </a:rPr>
              <a:t>Other types of Interactions</a:t>
            </a:r>
            <a:br>
              <a:rPr lang="en-US" sz="2400" b="1" i="0" dirty="0">
                <a:solidFill>
                  <a:srgbClr val="000000"/>
                </a:solidFill>
                <a:effectLst/>
                <a:latin typeface="Times New Roman" panose="02020603050405020304" pitchFamily="18" charset="0"/>
                <a:cs typeface="Times New Roman" panose="02020603050405020304" pitchFamily="18" charset="0"/>
              </a:rPr>
            </a:br>
            <a:r>
              <a:rPr lang="en-US" sz="2400" b="0" i="0" dirty="0">
                <a:solidFill>
                  <a:srgbClr val="000000"/>
                </a:solidFill>
                <a:effectLst/>
                <a:latin typeface="Times New Roman" panose="02020603050405020304" pitchFamily="18" charset="0"/>
                <a:cs typeface="Times New Roman" panose="02020603050405020304" pitchFamily="18" charset="0"/>
              </a:rPr>
              <a:t>Polar interactions as well as induced dipole interactions are week forces. However, they are important in explaining some properties of compounds as well as drug – receptor interactions and the relative stability of some isomers.</a:t>
            </a:r>
          </a:p>
          <a:p>
            <a:pPr marL="0" indent="0">
              <a:buNone/>
            </a:pPr>
            <a:r>
              <a:rPr lang="en-US" b="1" i="0" dirty="0" err="1">
                <a:solidFill>
                  <a:srgbClr val="000000"/>
                </a:solidFill>
                <a:effectLst/>
                <a:latin typeface="Times New Roman" panose="02020603050405020304" pitchFamily="18" charset="0"/>
                <a:cs typeface="Times New Roman" panose="02020603050405020304" pitchFamily="18" charset="0"/>
              </a:rPr>
              <a:t>Polarisation</a:t>
            </a:r>
            <a:br>
              <a:rPr lang="en-US" sz="2400" b="0" i="0" dirty="0">
                <a:solidFill>
                  <a:srgbClr val="000000"/>
                </a:solidFill>
                <a:effectLst/>
                <a:latin typeface="Times New Roman" panose="02020603050405020304" pitchFamily="18" charset="0"/>
                <a:cs typeface="Times New Roman" panose="02020603050405020304" pitchFamily="18" charset="0"/>
              </a:rPr>
            </a:br>
            <a:r>
              <a:rPr lang="en-US" sz="2400" b="0" i="0" dirty="0">
                <a:solidFill>
                  <a:srgbClr val="000000"/>
                </a:solidFill>
                <a:effectLst/>
                <a:latin typeface="Times New Roman" panose="02020603050405020304" pitchFamily="18" charset="0"/>
                <a:cs typeface="Times New Roman" panose="02020603050405020304" pitchFamily="18" charset="0"/>
              </a:rPr>
              <a:t>Apart of the extreme cases of pure covalent bonding of homonuclear diatomic molecules and pure ionic bonding between GI and GVII atoms, these is always varying degrees of ionic or covalent character described in terms of polarity.</a:t>
            </a:r>
            <a:br>
              <a:rPr lang="en-US" sz="2400" b="0" i="0" dirty="0">
                <a:solidFill>
                  <a:srgbClr val="000000"/>
                </a:solidFill>
                <a:effectLst/>
                <a:latin typeface="Times New Roman" panose="02020603050405020304" pitchFamily="18" charset="0"/>
                <a:cs typeface="Times New Roman" panose="02020603050405020304" pitchFamily="18" charset="0"/>
              </a:rPr>
            </a:br>
            <a:r>
              <a:rPr lang="en-US" sz="2400" b="0" i="0" dirty="0">
                <a:solidFill>
                  <a:srgbClr val="000000"/>
                </a:solidFill>
                <a:effectLst/>
                <a:latin typeface="Times New Roman" panose="02020603050405020304" pitchFamily="18" charset="0"/>
                <a:cs typeface="Times New Roman" panose="02020603050405020304" pitchFamily="18" charset="0"/>
              </a:rPr>
              <a:t>The later depends on:</a:t>
            </a:r>
          </a:p>
          <a:p>
            <a:pPr marL="457200" indent="-457200">
              <a:buFont typeface="+mj-lt"/>
              <a:buAutoNum type="arabicPeriod"/>
            </a:pPr>
            <a:r>
              <a:rPr lang="en-US" sz="2400" b="0" i="0" dirty="0" err="1">
                <a:solidFill>
                  <a:srgbClr val="000000"/>
                </a:solidFill>
                <a:effectLst/>
                <a:latin typeface="Times New Roman" panose="02020603050405020304" pitchFamily="18" charset="0"/>
                <a:cs typeface="Times New Roman" panose="02020603050405020304" pitchFamily="18" charset="0"/>
              </a:rPr>
              <a:t>polarisabilty</a:t>
            </a:r>
            <a:r>
              <a:rPr lang="en-US" sz="2400" b="0" i="0" dirty="0">
                <a:solidFill>
                  <a:srgbClr val="000000"/>
                </a:solidFill>
                <a:effectLst/>
                <a:latin typeface="Times New Roman" panose="02020603050405020304" pitchFamily="18" charset="0"/>
                <a:cs typeface="Times New Roman" panose="02020603050405020304" pitchFamily="18" charset="0"/>
              </a:rPr>
              <a:t>, highest for cations of high q/r.</a:t>
            </a:r>
            <a:endParaRPr lang="en-US" sz="2400" dirty="0">
              <a:solidFill>
                <a:srgbClr val="000000"/>
              </a:solidFill>
              <a:latin typeface="Times New Roman" panose="02020603050405020304" pitchFamily="18" charset="0"/>
              <a:cs typeface="Times New Roman" panose="02020603050405020304" pitchFamily="18" charset="0"/>
            </a:endParaRPr>
          </a:p>
          <a:p>
            <a:pPr marL="457200" indent="-457200">
              <a:buFont typeface="+mj-lt"/>
              <a:buAutoNum type="arabicPeriod"/>
            </a:pPr>
            <a:r>
              <a:rPr lang="en-US" sz="2400" b="0" i="0" dirty="0" err="1">
                <a:solidFill>
                  <a:srgbClr val="000000"/>
                </a:solidFill>
                <a:effectLst/>
                <a:latin typeface="Times New Roman" panose="02020603050405020304" pitchFamily="18" charset="0"/>
                <a:cs typeface="Times New Roman" panose="02020603050405020304" pitchFamily="18" charset="0"/>
              </a:rPr>
              <a:t>polarising</a:t>
            </a:r>
            <a:r>
              <a:rPr lang="en-US" sz="2400" b="0" i="0" dirty="0">
                <a:solidFill>
                  <a:srgbClr val="000000"/>
                </a:solidFill>
                <a:effectLst/>
                <a:latin typeface="Times New Roman" panose="02020603050405020304" pitchFamily="18" charset="0"/>
                <a:cs typeface="Times New Roman" panose="02020603050405020304" pitchFamily="18" charset="0"/>
              </a:rPr>
              <a:t> power, highest for anions of high q/r.</a:t>
            </a:r>
            <a:endParaRPr lang="en-US" sz="2400" dirty="0">
              <a:solidFill>
                <a:srgbClr val="000000"/>
              </a:solidFill>
              <a:latin typeface="Times New Roman" panose="02020603050405020304" pitchFamily="18" charset="0"/>
              <a:cs typeface="Times New Roman" panose="02020603050405020304" pitchFamily="18" charset="0"/>
            </a:endParaRPr>
          </a:p>
          <a:p>
            <a:pPr marL="457200" indent="-457200">
              <a:buFont typeface="+mj-lt"/>
              <a:buAutoNum type="arabicPeriod"/>
            </a:pPr>
            <a:r>
              <a:rPr lang="en-US" sz="2400" b="0" i="0" dirty="0">
                <a:solidFill>
                  <a:srgbClr val="000000"/>
                </a:solidFill>
                <a:effectLst/>
                <a:latin typeface="Times New Roman" panose="02020603050405020304" pitchFamily="18" charset="0"/>
                <a:cs typeface="Times New Roman" panose="02020603050405020304" pitchFamily="18" charset="0"/>
              </a:rPr>
              <a:t>dipole moment, difference in electronegativities.</a:t>
            </a:r>
            <a:r>
              <a:rPr lang="en-US" sz="2400" dirty="0">
                <a:latin typeface="Times New Roman" panose="02020603050405020304" pitchFamily="18" charset="0"/>
                <a:cs typeface="Times New Roman" panose="02020603050405020304" pitchFamily="18" charset="0"/>
              </a:rPr>
              <a:t> </a:t>
            </a:r>
          </a:p>
          <a:p>
            <a:pPr marL="0" indent="0">
              <a:buNone/>
            </a:pPr>
            <a:br>
              <a:rPr lang="en-US" sz="2400"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8D6AD0B5-8B34-6BD9-7236-4E02CA9CFFDF}"/>
              </a:ext>
            </a:extLst>
          </p:cNvPr>
          <p:cNvSpPr>
            <a:spLocks noGrp="1"/>
          </p:cNvSpPr>
          <p:nvPr>
            <p:ph type="ftr" sz="quarter" idx="11"/>
          </p:nvPr>
        </p:nvSpPr>
        <p:spPr/>
        <p:txBody>
          <a:bodyPr/>
          <a:lstStyle/>
          <a:p>
            <a:r>
              <a:rPr lang="en-US"/>
              <a:t>Ali Albakaa</a:t>
            </a:r>
          </a:p>
        </p:txBody>
      </p:sp>
      <p:sp>
        <p:nvSpPr>
          <p:cNvPr id="5" name="Slide Number Placeholder 4">
            <a:extLst>
              <a:ext uri="{FF2B5EF4-FFF2-40B4-BE49-F238E27FC236}">
                <a16:creationId xmlns:a16="http://schemas.microsoft.com/office/drawing/2014/main" id="{1A0EB88A-5A76-19A0-EFF9-37E9E11D101C}"/>
              </a:ext>
            </a:extLst>
          </p:cNvPr>
          <p:cNvSpPr>
            <a:spLocks noGrp="1"/>
          </p:cNvSpPr>
          <p:nvPr>
            <p:ph type="sldNum" sz="quarter" idx="12"/>
          </p:nvPr>
        </p:nvSpPr>
        <p:spPr/>
        <p:txBody>
          <a:bodyPr/>
          <a:lstStyle/>
          <a:p>
            <a:fld id="{B66348F0-2240-4906-A527-53289901D96A}" type="slidenum">
              <a:rPr lang="en-US" smtClean="0"/>
              <a:t>16</a:t>
            </a:fld>
            <a:endParaRPr lang="en-US"/>
          </a:p>
        </p:txBody>
      </p:sp>
    </p:spTree>
    <p:extLst>
      <p:ext uri="{BB962C8B-B14F-4D97-AF65-F5344CB8AC3E}">
        <p14:creationId xmlns:p14="http://schemas.microsoft.com/office/powerpoint/2010/main" val="41161277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D06FF5F-DED4-67C9-3033-343969B279BA}"/>
              </a:ext>
            </a:extLst>
          </p:cNvPr>
          <p:cNvSpPr>
            <a:spLocks noGrp="1"/>
          </p:cNvSpPr>
          <p:nvPr>
            <p:ph idx="1"/>
          </p:nvPr>
        </p:nvSpPr>
        <p:spPr>
          <a:xfrm>
            <a:off x="365760" y="309488"/>
            <a:ext cx="11338560" cy="6046861"/>
          </a:xfrm>
        </p:spPr>
        <p:txBody>
          <a:bodyPr>
            <a:normAutofit/>
          </a:bodyPr>
          <a:lstStyle/>
          <a:p>
            <a:pPr marL="0" indent="0" algn="just">
              <a:buNone/>
            </a:pPr>
            <a:r>
              <a:rPr lang="en-US" b="1" i="0" dirty="0">
                <a:solidFill>
                  <a:srgbClr val="000000"/>
                </a:solidFill>
                <a:effectLst/>
                <a:latin typeface="Times New Roman" panose="02020603050405020304" pitchFamily="18" charset="0"/>
                <a:cs typeface="Times New Roman" panose="02020603050405020304" pitchFamily="18" charset="0"/>
              </a:rPr>
              <a:t>Coordination Compounds</a:t>
            </a:r>
          </a:p>
          <a:p>
            <a:pPr marL="0" indent="0" algn="just">
              <a:buNone/>
            </a:pPr>
            <a:r>
              <a:rPr lang="en-US" sz="2400" b="0" i="0" dirty="0">
                <a:solidFill>
                  <a:srgbClr val="000000"/>
                </a:solidFill>
                <a:effectLst/>
                <a:latin typeface="Times New Roman" panose="02020603050405020304" pitchFamily="18" charset="0"/>
                <a:cs typeface="Times New Roman" panose="02020603050405020304" pitchFamily="18" charset="0"/>
              </a:rPr>
              <a:t>Metallic cations, especially the transition metals are able to form stable compounds with additional anions or molecules with lone pair(s) of electrons, ligands, to form complexes. The maximum number of sites of the central </a:t>
            </a:r>
            <a:r>
              <a:rPr lang="en-US" sz="2400" b="0" i="0" dirty="0" err="1">
                <a:solidFill>
                  <a:srgbClr val="000000"/>
                </a:solidFill>
                <a:effectLst/>
                <a:latin typeface="Times New Roman" panose="02020603050405020304" pitchFamily="18" charset="0"/>
                <a:cs typeface="Times New Roman" panose="02020603050405020304" pitchFamily="18" charset="0"/>
              </a:rPr>
              <a:t>metaloccupied</a:t>
            </a:r>
            <a:r>
              <a:rPr lang="en-US" sz="2400" b="0" i="0" dirty="0">
                <a:solidFill>
                  <a:srgbClr val="000000"/>
                </a:solidFill>
                <a:effectLst/>
                <a:latin typeface="Times New Roman" panose="02020603050405020304" pitchFamily="18" charset="0"/>
                <a:cs typeface="Times New Roman" panose="02020603050405020304" pitchFamily="18" charset="0"/>
              </a:rPr>
              <a:t> is called the coordination number.</a:t>
            </a:r>
          </a:p>
          <a:p>
            <a:pPr marL="0" indent="0" algn="just">
              <a:buNone/>
            </a:pPr>
            <a:r>
              <a:rPr lang="en-US" sz="2400" b="0" i="0" dirty="0">
                <a:solidFill>
                  <a:srgbClr val="000000"/>
                </a:solidFill>
                <a:effectLst/>
                <a:latin typeface="Times New Roman" panose="02020603050405020304" pitchFamily="18" charset="0"/>
                <a:cs typeface="Times New Roman" panose="02020603050405020304" pitchFamily="18" charset="0"/>
              </a:rPr>
              <a:t>The metal and its associated ligands is called the complex ion. The later with its counter ions is called the coordination compound. The stability of a complex depends on the metal ion and the basicity of the ligand, Lewis’s concept. Ligands can be bidentate, tridentate, </a:t>
            </a:r>
            <a:r>
              <a:rPr lang="en-US" sz="2400" b="0" i="0" dirty="0" err="1">
                <a:solidFill>
                  <a:srgbClr val="000000"/>
                </a:solidFill>
                <a:effectLst/>
                <a:latin typeface="Times New Roman" panose="02020603050405020304" pitchFamily="18" charset="0"/>
                <a:cs typeface="Times New Roman" panose="02020603050405020304" pitchFamily="18" charset="0"/>
              </a:rPr>
              <a:t>tertradentate</a:t>
            </a:r>
            <a:r>
              <a:rPr lang="en-US" sz="2400" b="0" i="0" dirty="0">
                <a:solidFill>
                  <a:srgbClr val="000000"/>
                </a:solidFill>
                <a:effectLst/>
                <a:latin typeface="Times New Roman" panose="02020603050405020304" pitchFamily="18" charset="0"/>
                <a:cs typeface="Times New Roman" panose="02020603050405020304" pitchFamily="18" charset="0"/>
              </a:rPr>
              <a:t>, hexadentate or </a:t>
            </a:r>
            <a:r>
              <a:rPr lang="en-US" sz="2400" b="0" i="0" dirty="0" err="1">
                <a:solidFill>
                  <a:srgbClr val="000000"/>
                </a:solidFill>
                <a:effectLst/>
                <a:latin typeface="Times New Roman" panose="02020603050405020304" pitchFamily="18" charset="0"/>
                <a:cs typeface="Times New Roman" panose="02020603050405020304" pitchFamily="18" charset="0"/>
              </a:rPr>
              <a:t>octadenate</a:t>
            </a:r>
            <a:r>
              <a:rPr lang="en-US" sz="2400" b="0" i="0" dirty="0">
                <a:solidFill>
                  <a:srgbClr val="000000"/>
                </a:solidFill>
                <a:effectLst/>
                <a:latin typeface="Times New Roman" panose="02020603050405020304" pitchFamily="18" charset="0"/>
                <a:cs typeface="Times New Roman" panose="02020603050405020304" pitchFamily="18" charset="0"/>
              </a:rPr>
              <a:t>.</a:t>
            </a:r>
          </a:p>
          <a:p>
            <a:pPr marL="0" indent="0" algn="just">
              <a:buNone/>
            </a:pPr>
            <a:r>
              <a:rPr lang="en-US" sz="2400" b="1" dirty="0">
                <a:latin typeface="Times New Roman" panose="02020603050405020304" pitchFamily="18" charset="0"/>
                <a:cs typeface="Times New Roman" panose="02020603050405020304" pitchFamily="18" charset="0"/>
              </a:rPr>
              <a:t>Bonding in Complexes</a:t>
            </a:r>
          </a:p>
          <a:p>
            <a:pPr marL="0" indent="0" algn="just">
              <a:buNone/>
            </a:pPr>
            <a:r>
              <a:rPr lang="en-US" sz="2400" dirty="0">
                <a:latin typeface="Times New Roman" panose="02020603050405020304" pitchFamily="18" charset="0"/>
                <a:cs typeface="Times New Roman" panose="02020603050405020304" pitchFamily="18" charset="0"/>
              </a:rPr>
              <a:t>The valence bond theory is used to obtain a quantitative picture of bonding in complexes. The theory uses the idea of hybridization of the central metal atomic orbitals. The orientation of the five d orbitals of the metal in a complex is made of two sets. The d x2-y2 and dz2 orbitals are oriented along the axes of the Cartesian coordinate system. The other three; </a:t>
            </a:r>
            <a:r>
              <a:rPr lang="en-US" sz="2400" dirty="0" err="1">
                <a:latin typeface="Times New Roman" panose="02020603050405020304" pitchFamily="18" charset="0"/>
                <a:cs typeface="Times New Roman" panose="02020603050405020304" pitchFamily="18" charset="0"/>
              </a:rPr>
              <a:t>dxy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dyz</a:t>
            </a:r>
            <a:r>
              <a:rPr lang="en-US" sz="2400" dirty="0">
                <a:latin typeface="Times New Roman" panose="02020603050405020304" pitchFamily="18" charset="0"/>
                <a:cs typeface="Times New Roman" panose="02020603050405020304" pitchFamily="18" charset="0"/>
              </a:rPr>
              <a:t> and </a:t>
            </a:r>
            <a:r>
              <a:rPr lang="en-US" sz="2400" dirty="0" err="1">
                <a:latin typeface="Times New Roman" panose="02020603050405020304" pitchFamily="18" charset="0"/>
                <a:cs typeface="Times New Roman" panose="02020603050405020304" pitchFamily="18" charset="0"/>
              </a:rPr>
              <a:t>dxz</a:t>
            </a:r>
            <a:r>
              <a:rPr lang="en-US" sz="2400" dirty="0">
                <a:latin typeface="Times New Roman" panose="02020603050405020304" pitchFamily="18" charset="0"/>
                <a:cs typeface="Times New Roman" panose="02020603050405020304" pitchFamily="18" charset="0"/>
              </a:rPr>
              <a:t> are directed between the axes.</a:t>
            </a:r>
          </a:p>
        </p:txBody>
      </p:sp>
      <p:sp>
        <p:nvSpPr>
          <p:cNvPr id="4" name="Footer Placeholder 3">
            <a:extLst>
              <a:ext uri="{FF2B5EF4-FFF2-40B4-BE49-F238E27FC236}">
                <a16:creationId xmlns:a16="http://schemas.microsoft.com/office/drawing/2014/main" id="{037120DD-0E61-0042-2618-26B28731BF63}"/>
              </a:ext>
            </a:extLst>
          </p:cNvPr>
          <p:cNvSpPr>
            <a:spLocks noGrp="1"/>
          </p:cNvSpPr>
          <p:nvPr>
            <p:ph type="ftr" sz="quarter" idx="11"/>
          </p:nvPr>
        </p:nvSpPr>
        <p:spPr/>
        <p:txBody>
          <a:bodyPr/>
          <a:lstStyle/>
          <a:p>
            <a:r>
              <a:rPr lang="en-US" dirty="0"/>
              <a:t>Ali Albakaa</a:t>
            </a:r>
          </a:p>
        </p:txBody>
      </p:sp>
      <p:sp>
        <p:nvSpPr>
          <p:cNvPr id="5" name="Slide Number Placeholder 4">
            <a:extLst>
              <a:ext uri="{FF2B5EF4-FFF2-40B4-BE49-F238E27FC236}">
                <a16:creationId xmlns:a16="http://schemas.microsoft.com/office/drawing/2014/main" id="{0DCDAEF4-211A-8602-042C-802ED452A0EC}"/>
              </a:ext>
            </a:extLst>
          </p:cNvPr>
          <p:cNvSpPr>
            <a:spLocks noGrp="1"/>
          </p:cNvSpPr>
          <p:nvPr>
            <p:ph type="sldNum" sz="quarter" idx="12"/>
          </p:nvPr>
        </p:nvSpPr>
        <p:spPr/>
        <p:txBody>
          <a:bodyPr/>
          <a:lstStyle/>
          <a:p>
            <a:fld id="{B66348F0-2240-4906-A527-53289901D96A}" type="slidenum">
              <a:rPr lang="en-US" smtClean="0"/>
              <a:t>17</a:t>
            </a:fld>
            <a:endParaRPr lang="en-US"/>
          </a:p>
        </p:txBody>
      </p:sp>
    </p:spTree>
    <p:extLst>
      <p:ext uri="{BB962C8B-B14F-4D97-AF65-F5344CB8AC3E}">
        <p14:creationId xmlns:p14="http://schemas.microsoft.com/office/powerpoint/2010/main" val="10677908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8010601C-E0E0-FFF2-9AF9-6F0858512A77}"/>
              </a:ext>
            </a:extLst>
          </p:cNvPr>
          <p:cNvPicPr>
            <a:picLocks noGrp="1" noChangeAspect="1"/>
          </p:cNvPicPr>
          <p:nvPr>
            <p:ph idx="1"/>
          </p:nvPr>
        </p:nvPicPr>
        <p:blipFill>
          <a:blip r:embed="rId2"/>
          <a:stretch>
            <a:fillRect/>
          </a:stretch>
        </p:blipFill>
        <p:spPr>
          <a:xfrm>
            <a:off x="759655" y="407963"/>
            <a:ext cx="10480431" cy="6049108"/>
          </a:xfrm>
        </p:spPr>
      </p:pic>
      <p:sp>
        <p:nvSpPr>
          <p:cNvPr id="4" name="Footer Placeholder 3">
            <a:extLst>
              <a:ext uri="{FF2B5EF4-FFF2-40B4-BE49-F238E27FC236}">
                <a16:creationId xmlns:a16="http://schemas.microsoft.com/office/drawing/2014/main" id="{28FB7796-935C-0DFA-0E37-EC5808172550}"/>
              </a:ext>
            </a:extLst>
          </p:cNvPr>
          <p:cNvSpPr>
            <a:spLocks noGrp="1"/>
          </p:cNvSpPr>
          <p:nvPr>
            <p:ph type="ftr" sz="quarter" idx="11"/>
          </p:nvPr>
        </p:nvSpPr>
        <p:spPr/>
        <p:txBody>
          <a:bodyPr/>
          <a:lstStyle/>
          <a:p>
            <a:r>
              <a:rPr lang="en-US"/>
              <a:t>Ali Albakaa</a:t>
            </a:r>
          </a:p>
        </p:txBody>
      </p:sp>
      <p:sp>
        <p:nvSpPr>
          <p:cNvPr id="5" name="Slide Number Placeholder 4">
            <a:extLst>
              <a:ext uri="{FF2B5EF4-FFF2-40B4-BE49-F238E27FC236}">
                <a16:creationId xmlns:a16="http://schemas.microsoft.com/office/drawing/2014/main" id="{6F036642-AE7F-03F3-4342-877EC767780D}"/>
              </a:ext>
            </a:extLst>
          </p:cNvPr>
          <p:cNvSpPr>
            <a:spLocks noGrp="1"/>
          </p:cNvSpPr>
          <p:nvPr>
            <p:ph type="sldNum" sz="quarter" idx="12"/>
          </p:nvPr>
        </p:nvSpPr>
        <p:spPr/>
        <p:txBody>
          <a:bodyPr/>
          <a:lstStyle/>
          <a:p>
            <a:fld id="{B66348F0-2240-4906-A527-53289901D96A}" type="slidenum">
              <a:rPr lang="en-US" smtClean="0"/>
              <a:t>18</a:t>
            </a:fld>
            <a:endParaRPr lang="en-US"/>
          </a:p>
        </p:txBody>
      </p:sp>
    </p:spTree>
    <p:extLst>
      <p:ext uri="{BB962C8B-B14F-4D97-AF65-F5344CB8AC3E}">
        <p14:creationId xmlns:p14="http://schemas.microsoft.com/office/powerpoint/2010/main" val="18393694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0CBD0FB-B15F-9834-F43E-FD0CAFC72A37}"/>
              </a:ext>
            </a:extLst>
          </p:cNvPr>
          <p:cNvSpPr>
            <a:spLocks noGrp="1"/>
          </p:cNvSpPr>
          <p:nvPr>
            <p:ph idx="1"/>
          </p:nvPr>
        </p:nvSpPr>
        <p:spPr>
          <a:xfrm>
            <a:off x="398584" y="136525"/>
            <a:ext cx="11394831" cy="5940718"/>
          </a:xfrm>
        </p:spPr>
        <p:txBody>
          <a:bodyPr>
            <a:noAutofit/>
          </a:bodyPr>
          <a:lstStyle/>
          <a:p>
            <a:pPr marL="0" indent="0">
              <a:buNone/>
            </a:pPr>
            <a:r>
              <a:rPr lang="en-US" sz="2400" b="1" i="0" dirty="0">
                <a:solidFill>
                  <a:srgbClr val="000000"/>
                </a:solidFill>
                <a:effectLst/>
                <a:latin typeface="Times New Roman" panose="02020603050405020304" pitchFamily="18" charset="0"/>
                <a:cs typeface="Times New Roman" panose="02020603050405020304" pitchFamily="18" charset="0"/>
              </a:rPr>
              <a:t>Octahedral Complexes, 1-3 electrons</a:t>
            </a:r>
          </a:p>
          <a:p>
            <a:pPr marL="0" indent="0" algn="just">
              <a:buNone/>
            </a:pPr>
            <a:r>
              <a:rPr lang="en-US" sz="2400" b="0" i="0" dirty="0">
                <a:solidFill>
                  <a:srgbClr val="000000"/>
                </a:solidFill>
                <a:effectLst/>
                <a:latin typeface="Times New Roman" panose="02020603050405020304" pitchFamily="18" charset="0"/>
                <a:cs typeface="Times New Roman" panose="02020603050405020304" pitchFamily="18" charset="0"/>
              </a:rPr>
              <a:t>For transition metals containing 1-3 electron in the </a:t>
            </a:r>
            <a:r>
              <a:rPr lang="en-US" sz="2400" b="1" i="0" dirty="0">
                <a:solidFill>
                  <a:srgbClr val="000000"/>
                </a:solidFill>
                <a:effectLst/>
                <a:latin typeface="Times New Roman" panose="02020603050405020304" pitchFamily="18" charset="0"/>
                <a:cs typeface="Times New Roman" panose="02020603050405020304" pitchFamily="18" charset="0"/>
              </a:rPr>
              <a:t>d</a:t>
            </a:r>
            <a:r>
              <a:rPr lang="en-US" sz="2400" b="0" i="0" dirty="0">
                <a:solidFill>
                  <a:srgbClr val="000000"/>
                </a:solidFill>
                <a:effectLst/>
                <a:latin typeface="Times New Roman" panose="02020603050405020304" pitchFamily="18" charset="0"/>
                <a:cs typeface="Times New Roman" panose="02020603050405020304" pitchFamily="18" charset="0"/>
              </a:rPr>
              <a:t> orbital </a:t>
            </a:r>
            <a:r>
              <a:rPr lang="en-US" sz="2400" b="0" i="0" dirty="0" err="1">
                <a:solidFill>
                  <a:srgbClr val="000000"/>
                </a:solidFill>
                <a:effectLst/>
                <a:latin typeface="Times New Roman" panose="02020603050405020304" pitchFamily="18" charset="0"/>
                <a:cs typeface="Times New Roman" panose="02020603050405020304" pitchFamily="18" charset="0"/>
              </a:rPr>
              <a:t>e.g</a:t>
            </a:r>
            <a:r>
              <a:rPr lang="en-US" sz="2400" b="0" i="0" dirty="0">
                <a:solidFill>
                  <a:srgbClr val="000000"/>
                </a:solidFill>
                <a:effectLst/>
                <a:latin typeface="Times New Roman" panose="02020603050405020304" pitchFamily="18" charset="0"/>
                <a:cs typeface="Times New Roman" panose="02020603050405020304" pitchFamily="18" charset="0"/>
              </a:rPr>
              <a:t> Cr</a:t>
            </a:r>
            <a:r>
              <a:rPr lang="en-US" sz="2400" b="0" i="0" baseline="30000" dirty="0">
                <a:solidFill>
                  <a:srgbClr val="000000"/>
                </a:solidFill>
                <a:effectLst/>
                <a:latin typeface="Times New Roman" panose="02020603050405020304" pitchFamily="18" charset="0"/>
                <a:cs typeface="Times New Roman" panose="02020603050405020304" pitchFamily="18" charset="0"/>
              </a:rPr>
              <a:t>+3 </a:t>
            </a:r>
            <a:r>
              <a:rPr lang="en-US" sz="2400" b="0" i="0" dirty="0">
                <a:solidFill>
                  <a:srgbClr val="000000"/>
                </a:solidFill>
                <a:effectLst/>
                <a:latin typeface="Times New Roman" panose="02020603050405020304" pitchFamily="18" charset="0"/>
                <a:cs typeface="Times New Roman" panose="02020603050405020304" pitchFamily="18" charset="0"/>
              </a:rPr>
              <a:t>complexing with six </a:t>
            </a:r>
            <a:r>
              <a:rPr lang="en-US" sz="2400" b="0" i="0" dirty="0" err="1">
                <a:solidFill>
                  <a:srgbClr val="000000"/>
                </a:solidFill>
                <a:effectLst/>
                <a:latin typeface="Times New Roman" panose="02020603050405020304" pitchFamily="18" charset="0"/>
                <a:cs typeface="Times New Roman" panose="02020603050405020304" pitchFamily="18" charset="0"/>
              </a:rPr>
              <a:t>cyano</a:t>
            </a:r>
            <a:r>
              <a:rPr lang="en-US" sz="2400" b="0" i="0" dirty="0">
                <a:solidFill>
                  <a:srgbClr val="000000"/>
                </a:solidFill>
                <a:effectLst/>
                <a:latin typeface="Times New Roman" panose="02020603050405020304" pitchFamily="18" charset="0"/>
                <a:cs typeface="Times New Roman" panose="02020603050405020304" pitchFamily="18" charset="0"/>
              </a:rPr>
              <a:t>, </a:t>
            </a:r>
            <a:r>
              <a:rPr lang="en-US" sz="2400" b="1" i="0" dirty="0">
                <a:solidFill>
                  <a:srgbClr val="000000"/>
                </a:solidFill>
                <a:effectLst/>
                <a:latin typeface="Times New Roman" panose="02020603050405020304" pitchFamily="18" charset="0"/>
                <a:cs typeface="Times New Roman" panose="02020603050405020304" pitchFamily="18" charset="0"/>
              </a:rPr>
              <a:t>CN</a:t>
            </a:r>
            <a:r>
              <a:rPr lang="en-US" sz="2400" b="1" i="0" baseline="30000" dirty="0">
                <a:solidFill>
                  <a:srgbClr val="000000"/>
                </a:solidFill>
                <a:effectLst/>
                <a:latin typeface="Times New Roman" panose="02020603050405020304" pitchFamily="18" charset="0"/>
                <a:cs typeface="Times New Roman" panose="02020603050405020304" pitchFamily="18" charset="0"/>
              </a:rPr>
              <a:t>-</a:t>
            </a:r>
            <a:r>
              <a:rPr lang="en-US" sz="2400" b="0" i="0" dirty="0">
                <a:solidFill>
                  <a:srgbClr val="000000"/>
                </a:solidFill>
                <a:effectLst/>
                <a:latin typeface="Times New Roman" panose="02020603050405020304" pitchFamily="18" charset="0"/>
                <a:cs typeface="Times New Roman" panose="02020603050405020304" pitchFamily="18" charset="0"/>
              </a:rPr>
              <a:t> ions to form </a:t>
            </a:r>
            <a:r>
              <a:rPr lang="en-US" sz="2400" b="1" i="0" dirty="0">
                <a:solidFill>
                  <a:srgbClr val="000000"/>
                </a:solidFill>
                <a:effectLst/>
                <a:latin typeface="Times New Roman" panose="02020603050405020304" pitchFamily="18" charset="0"/>
                <a:cs typeface="Times New Roman" panose="02020603050405020304" pitchFamily="18" charset="0"/>
              </a:rPr>
              <a:t>Cr(CN)</a:t>
            </a:r>
            <a:r>
              <a:rPr lang="en-US" sz="2400" b="1" i="0" baseline="-25000" dirty="0">
                <a:solidFill>
                  <a:srgbClr val="000000"/>
                </a:solidFill>
                <a:effectLst/>
                <a:latin typeface="Times New Roman" panose="02020603050405020304" pitchFamily="18" charset="0"/>
                <a:cs typeface="Times New Roman" panose="02020603050405020304" pitchFamily="18" charset="0"/>
              </a:rPr>
              <a:t>6</a:t>
            </a:r>
            <a:r>
              <a:rPr lang="en-US" sz="2400" b="1" i="0" baseline="30000" dirty="0">
                <a:solidFill>
                  <a:srgbClr val="000000"/>
                </a:solidFill>
                <a:effectLst/>
                <a:latin typeface="Times New Roman" panose="02020603050405020304" pitchFamily="18" charset="0"/>
                <a:cs typeface="Times New Roman" panose="02020603050405020304" pitchFamily="18" charset="0"/>
              </a:rPr>
              <a:t>-3</a:t>
            </a:r>
            <a:r>
              <a:rPr lang="en-US" sz="2400" b="0" i="0" dirty="0">
                <a:solidFill>
                  <a:srgbClr val="000000"/>
                </a:solidFill>
                <a:effectLst/>
                <a:latin typeface="Times New Roman" panose="02020603050405020304" pitchFamily="18" charset="0"/>
                <a:cs typeface="Times New Roman" panose="02020603050405020304" pitchFamily="18" charset="0"/>
              </a:rPr>
              <a:t>. Chromium (III) is a d</a:t>
            </a:r>
            <a:r>
              <a:rPr lang="en-US" sz="2400" b="0" i="0" baseline="30000" dirty="0">
                <a:solidFill>
                  <a:srgbClr val="000000"/>
                </a:solidFill>
                <a:effectLst/>
                <a:latin typeface="Times New Roman" panose="02020603050405020304" pitchFamily="18" charset="0"/>
                <a:cs typeface="Times New Roman" panose="02020603050405020304" pitchFamily="18" charset="0"/>
              </a:rPr>
              <a:t>3</a:t>
            </a:r>
            <a:r>
              <a:rPr lang="en-US" sz="2400" b="0" i="0" dirty="0">
                <a:solidFill>
                  <a:srgbClr val="000000"/>
                </a:solidFill>
                <a:effectLst/>
                <a:latin typeface="Times New Roman" panose="02020603050405020304" pitchFamily="18" charset="0"/>
                <a:cs typeface="Times New Roman" panose="02020603050405020304" pitchFamily="18" charset="0"/>
              </a:rPr>
              <a:t> ion; that is it contains </a:t>
            </a:r>
            <a:r>
              <a:rPr lang="en-US" sz="2400" b="1" i="0" dirty="0">
                <a:solidFill>
                  <a:srgbClr val="000000"/>
                </a:solidFill>
                <a:effectLst/>
                <a:latin typeface="Times New Roman" panose="02020603050405020304" pitchFamily="18" charset="0"/>
                <a:cs typeface="Times New Roman" panose="02020603050405020304" pitchFamily="18" charset="0"/>
              </a:rPr>
              <a:t>3</a:t>
            </a:r>
            <a:r>
              <a:rPr lang="en-US" sz="2400" b="0" i="0" dirty="0">
                <a:solidFill>
                  <a:srgbClr val="000000"/>
                </a:solidFill>
                <a:effectLst/>
                <a:latin typeface="Times New Roman" panose="02020603050405020304" pitchFamily="18" charset="0"/>
                <a:cs typeface="Times New Roman" panose="02020603050405020304" pitchFamily="18" charset="0"/>
              </a:rPr>
              <a:t> electrons in the in its </a:t>
            </a:r>
            <a:r>
              <a:rPr lang="en-US" sz="2400" b="1" i="0" dirty="0">
                <a:solidFill>
                  <a:srgbClr val="000000"/>
                </a:solidFill>
                <a:effectLst/>
                <a:latin typeface="Times New Roman" panose="02020603050405020304" pitchFamily="18" charset="0"/>
                <a:cs typeface="Times New Roman" panose="02020603050405020304" pitchFamily="18" charset="0"/>
              </a:rPr>
              <a:t>3d</a:t>
            </a:r>
            <a:r>
              <a:rPr lang="en-US" sz="2400" b="0" i="0" dirty="0">
                <a:solidFill>
                  <a:srgbClr val="000000"/>
                </a:solidFill>
                <a:effectLst/>
                <a:latin typeface="Times New Roman" panose="02020603050405020304" pitchFamily="18" charset="0"/>
                <a:cs typeface="Times New Roman" panose="02020603050405020304" pitchFamily="18" charset="0"/>
              </a:rPr>
              <a:t> valance orbital. </a:t>
            </a:r>
            <a:endParaRPr lang="en-US" sz="2400" dirty="0">
              <a:solidFill>
                <a:srgbClr val="000000"/>
              </a:solidFill>
              <a:latin typeface="Times New Roman" panose="02020603050405020304" pitchFamily="18" charset="0"/>
              <a:cs typeface="Times New Roman" panose="02020603050405020304" pitchFamily="18" charset="0"/>
            </a:endParaRPr>
          </a:p>
          <a:p>
            <a:pPr marL="0" indent="0" algn="just">
              <a:buNone/>
            </a:pPr>
            <a:r>
              <a:rPr lang="en-US" sz="2400" b="0" i="0" dirty="0">
                <a:solidFill>
                  <a:srgbClr val="000000"/>
                </a:solidFill>
                <a:effectLst/>
                <a:latin typeface="Times New Roman" panose="02020603050405020304" pitchFamily="18" charset="0"/>
                <a:cs typeface="Times New Roman" panose="02020603050405020304" pitchFamily="18" charset="0"/>
              </a:rPr>
              <a:t> These electrons are unpaired and occupy the three off-axis </a:t>
            </a:r>
            <a:r>
              <a:rPr lang="en-US" sz="2400" b="1" i="0" dirty="0">
                <a:solidFill>
                  <a:srgbClr val="000000"/>
                </a:solidFill>
                <a:effectLst/>
                <a:latin typeface="Times New Roman" panose="02020603050405020304" pitchFamily="18" charset="0"/>
                <a:cs typeface="Times New Roman" panose="02020603050405020304" pitchFamily="18" charset="0"/>
              </a:rPr>
              <a:t>d</a:t>
            </a:r>
            <a:r>
              <a:rPr lang="en-US" sz="2400" b="0" i="0" dirty="0">
                <a:solidFill>
                  <a:srgbClr val="000000"/>
                </a:solidFill>
                <a:effectLst/>
                <a:latin typeface="Times New Roman" panose="02020603050405020304" pitchFamily="18" charset="0"/>
                <a:cs typeface="Times New Roman" panose="02020603050405020304" pitchFamily="18" charset="0"/>
              </a:rPr>
              <a:t> orbitals, thus leaving two </a:t>
            </a:r>
            <a:r>
              <a:rPr lang="en-US" sz="2400" b="1" i="0" dirty="0">
                <a:solidFill>
                  <a:srgbClr val="000000"/>
                </a:solidFill>
                <a:effectLst/>
                <a:latin typeface="Times New Roman" panose="02020603050405020304" pitchFamily="18" charset="0"/>
                <a:cs typeface="Times New Roman" panose="02020603050405020304" pitchFamily="18" charset="0"/>
              </a:rPr>
              <a:t>d</a:t>
            </a:r>
            <a:r>
              <a:rPr lang="en-US" sz="2400" b="0" i="0" dirty="0">
                <a:solidFill>
                  <a:srgbClr val="000000"/>
                </a:solidFill>
                <a:effectLst/>
                <a:latin typeface="Times New Roman" panose="02020603050405020304" pitchFamily="18" charset="0"/>
                <a:cs typeface="Times New Roman" panose="02020603050405020304" pitchFamily="18" charset="0"/>
              </a:rPr>
              <a:t>, one </a:t>
            </a:r>
            <a:r>
              <a:rPr lang="en-US" sz="2400" b="1" i="0" dirty="0">
                <a:solidFill>
                  <a:srgbClr val="000000"/>
                </a:solidFill>
                <a:effectLst/>
                <a:latin typeface="Times New Roman" panose="02020603050405020304" pitchFamily="18" charset="0"/>
                <a:cs typeface="Times New Roman" panose="02020603050405020304" pitchFamily="18" charset="0"/>
              </a:rPr>
              <a:t>s</a:t>
            </a:r>
            <a:r>
              <a:rPr lang="en-US" sz="2400" b="0" i="0" dirty="0">
                <a:solidFill>
                  <a:srgbClr val="000000"/>
                </a:solidFill>
                <a:effectLst/>
                <a:latin typeface="Times New Roman" panose="02020603050405020304" pitchFamily="18" charset="0"/>
                <a:cs typeface="Times New Roman" panose="02020603050405020304" pitchFamily="18" charset="0"/>
              </a:rPr>
              <a:t> and </a:t>
            </a:r>
            <a:r>
              <a:rPr lang="en-US" sz="2400" b="1" i="0" dirty="0">
                <a:solidFill>
                  <a:srgbClr val="000000"/>
                </a:solidFill>
                <a:effectLst/>
                <a:latin typeface="Times New Roman" panose="02020603050405020304" pitchFamily="18" charset="0"/>
                <a:cs typeface="Times New Roman" panose="02020603050405020304" pitchFamily="18" charset="0"/>
              </a:rPr>
              <a:t>3p</a:t>
            </a:r>
            <a:r>
              <a:rPr lang="en-US" sz="2400" b="0" i="0" dirty="0">
                <a:solidFill>
                  <a:srgbClr val="000000"/>
                </a:solidFill>
                <a:effectLst/>
                <a:latin typeface="Times New Roman" panose="02020603050405020304" pitchFamily="18" charset="0"/>
                <a:cs typeface="Times New Roman" panose="02020603050405020304" pitchFamily="18" charset="0"/>
              </a:rPr>
              <a:t> orbitals empty for bonding with six </a:t>
            </a:r>
            <a:r>
              <a:rPr lang="en-US" sz="2400" b="0" i="0" dirty="0" err="1">
                <a:solidFill>
                  <a:srgbClr val="000000"/>
                </a:solidFill>
                <a:effectLst/>
                <a:latin typeface="Times New Roman" panose="02020603050405020304" pitchFamily="18" charset="0"/>
                <a:cs typeface="Times New Roman" panose="02020603050405020304" pitchFamily="18" charset="0"/>
              </a:rPr>
              <a:t>cyano</a:t>
            </a:r>
            <a:r>
              <a:rPr lang="en-US" sz="2400" b="0" i="0" dirty="0">
                <a:solidFill>
                  <a:srgbClr val="000000"/>
                </a:solidFill>
                <a:effectLst/>
                <a:latin typeface="Times New Roman" panose="02020603050405020304" pitchFamily="18" charset="0"/>
                <a:cs typeface="Times New Roman" panose="02020603050405020304" pitchFamily="18" charset="0"/>
              </a:rPr>
              <a:t> groups. If these six orbitals hybridize six equivalent orbitals are formed and will be occupied by the six lone pairs of electrons donated by the six </a:t>
            </a:r>
            <a:r>
              <a:rPr lang="en-US" sz="2400" b="0" i="0" dirty="0" err="1">
                <a:solidFill>
                  <a:srgbClr val="000000"/>
                </a:solidFill>
                <a:effectLst/>
                <a:latin typeface="Times New Roman" panose="02020603050405020304" pitchFamily="18" charset="0"/>
                <a:cs typeface="Times New Roman" panose="02020603050405020304" pitchFamily="18" charset="0"/>
              </a:rPr>
              <a:t>cyano</a:t>
            </a:r>
            <a:r>
              <a:rPr lang="en-US" sz="2400" b="0" i="0" dirty="0">
                <a:solidFill>
                  <a:srgbClr val="000000"/>
                </a:solidFill>
                <a:effectLst/>
                <a:latin typeface="Times New Roman" panose="02020603050405020304" pitchFamily="18" charset="0"/>
                <a:cs typeface="Times New Roman" panose="02020603050405020304" pitchFamily="18" charset="0"/>
              </a:rPr>
              <a:t> ligands.</a:t>
            </a:r>
          </a:p>
          <a:p>
            <a:pPr marL="0" indent="0" algn="just">
              <a:buNone/>
            </a:pPr>
            <a:r>
              <a:rPr lang="en-US" sz="2400" dirty="0">
                <a:solidFill>
                  <a:srgbClr val="000000"/>
                </a:solidFill>
                <a:latin typeface="Times New Roman" panose="02020603050405020304" pitchFamily="18" charset="0"/>
                <a:cs typeface="Times New Roman" panose="02020603050405020304" pitchFamily="18" charset="0"/>
              </a:rPr>
              <a:t>Cr</a:t>
            </a:r>
            <a:r>
              <a:rPr lang="en-US" sz="2400" baseline="30000" dirty="0">
                <a:solidFill>
                  <a:srgbClr val="000000"/>
                </a:solidFill>
                <a:latin typeface="Times New Roman" panose="02020603050405020304" pitchFamily="18" charset="0"/>
                <a:cs typeface="Times New Roman" panose="02020603050405020304" pitchFamily="18" charset="0"/>
              </a:rPr>
              <a:t>24</a:t>
            </a:r>
            <a:r>
              <a:rPr lang="en-US" sz="2400" dirty="0">
                <a:solidFill>
                  <a:srgbClr val="000000"/>
                </a:solidFill>
                <a:latin typeface="Times New Roman" panose="02020603050405020304" pitchFamily="18" charset="0"/>
                <a:cs typeface="Times New Roman" panose="02020603050405020304" pitchFamily="18" charset="0"/>
              </a:rPr>
              <a:t>     Ar</a:t>
            </a:r>
            <a:r>
              <a:rPr lang="en-US" sz="2400" baseline="30000" dirty="0">
                <a:solidFill>
                  <a:srgbClr val="000000"/>
                </a:solidFill>
                <a:latin typeface="Times New Roman" panose="02020603050405020304" pitchFamily="18" charset="0"/>
                <a:cs typeface="Times New Roman" panose="02020603050405020304" pitchFamily="18" charset="0"/>
              </a:rPr>
              <a:t>18</a:t>
            </a:r>
            <a:r>
              <a:rPr lang="en-US" sz="2400" dirty="0">
                <a:solidFill>
                  <a:srgbClr val="000000"/>
                </a:solidFill>
                <a:latin typeface="Times New Roman" panose="02020603050405020304" pitchFamily="18" charset="0"/>
                <a:cs typeface="Times New Roman" panose="02020603050405020304" pitchFamily="18" charset="0"/>
              </a:rPr>
              <a:t> 4S</a:t>
            </a:r>
            <a:r>
              <a:rPr lang="en-US" sz="2400" baseline="30000" dirty="0">
                <a:solidFill>
                  <a:srgbClr val="000000"/>
                </a:solidFill>
                <a:latin typeface="Times New Roman" panose="02020603050405020304" pitchFamily="18" charset="0"/>
                <a:cs typeface="Times New Roman" panose="02020603050405020304" pitchFamily="18" charset="0"/>
              </a:rPr>
              <a:t>2</a:t>
            </a:r>
            <a:r>
              <a:rPr lang="en-US" sz="2400" dirty="0">
                <a:solidFill>
                  <a:srgbClr val="000000"/>
                </a:solidFill>
                <a:latin typeface="Times New Roman" panose="02020603050405020304" pitchFamily="18" charset="0"/>
                <a:cs typeface="Times New Roman" panose="02020603050405020304" pitchFamily="18" charset="0"/>
              </a:rPr>
              <a:t> 3d</a:t>
            </a:r>
            <a:r>
              <a:rPr lang="en-US" sz="2400" baseline="30000" dirty="0">
                <a:solidFill>
                  <a:srgbClr val="000000"/>
                </a:solidFill>
                <a:latin typeface="Times New Roman" panose="02020603050405020304" pitchFamily="18" charset="0"/>
                <a:cs typeface="Times New Roman" panose="02020603050405020304" pitchFamily="18" charset="0"/>
              </a:rPr>
              <a:t>4</a:t>
            </a:r>
            <a:r>
              <a:rPr lang="en-US" sz="2400" dirty="0">
                <a:solidFill>
                  <a:srgbClr val="000000"/>
                </a:solidFill>
                <a:latin typeface="Times New Roman" panose="02020603050405020304" pitchFamily="18" charset="0"/>
                <a:cs typeface="Times New Roman" panose="02020603050405020304" pitchFamily="18" charset="0"/>
              </a:rPr>
              <a:t> 4p     </a:t>
            </a:r>
          </a:p>
          <a:p>
            <a:pPr marL="0" indent="0" algn="just">
              <a:buNone/>
            </a:pPr>
            <a:endParaRPr lang="en-US" sz="2400" dirty="0">
              <a:solidFill>
                <a:srgbClr val="000000"/>
              </a:solidFill>
              <a:latin typeface="Times New Roman" panose="02020603050405020304" pitchFamily="18" charset="0"/>
              <a:cs typeface="Times New Roman" panose="02020603050405020304" pitchFamily="18" charset="0"/>
            </a:endParaRPr>
          </a:p>
          <a:p>
            <a:pPr marL="0" indent="0" algn="just">
              <a:buNone/>
            </a:pPr>
            <a:r>
              <a:rPr lang="en-US" sz="2400" dirty="0">
                <a:solidFill>
                  <a:srgbClr val="000000"/>
                </a:solidFill>
                <a:latin typeface="Times New Roman" panose="02020603050405020304" pitchFamily="18" charset="0"/>
                <a:cs typeface="Times New Roman" panose="02020603050405020304" pitchFamily="18" charset="0"/>
              </a:rPr>
              <a:t> Cr</a:t>
            </a:r>
            <a:r>
              <a:rPr lang="en-US" sz="2400" baseline="30000" dirty="0">
                <a:solidFill>
                  <a:srgbClr val="000000"/>
                </a:solidFill>
                <a:latin typeface="Times New Roman" panose="02020603050405020304" pitchFamily="18" charset="0"/>
                <a:cs typeface="Times New Roman" panose="02020603050405020304" pitchFamily="18" charset="0"/>
              </a:rPr>
              <a:t>+3  </a:t>
            </a:r>
            <a:r>
              <a:rPr lang="en-US" sz="2400" dirty="0">
                <a:solidFill>
                  <a:srgbClr val="000000"/>
                </a:solidFill>
                <a:latin typeface="Times New Roman" panose="02020603050405020304" pitchFamily="18" charset="0"/>
                <a:cs typeface="Times New Roman" panose="02020603050405020304" pitchFamily="18" charset="0"/>
              </a:rPr>
              <a:t> </a:t>
            </a:r>
            <a:r>
              <a:rPr lang="en-US" sz="2400" baseline="30000" dirty="0">
                <a:solidFill>
                  <a:srgbClr val="000000"/>
                </a:solidFill>
                <a:latin typeface="Times New Roman" panose="02020603050405020304" pitchFamily="18" charset="0"/>
                <a:cs typeface="Times New Roman" panose="02020603050405020304" pitchFamily="18" charset="0"/>
              </a:rPr>
              <a:t> </a:t>
            </a:r>
            <a:r>
              <a:rPr lang="en-US" sz="2400" dirty="0">
                <a:solidFill>
                  <a:srgbClr val="000000"/>
                </a:solidFill>
                <a:latin typeface="Times New Roman" panose="02020603050405020304" pitchFamily="18" charset="0"/>
                <a:cs typeface="Times New Roman" panose="02020603050405020304" pitchFamily="18" charset="0"/>
              </a:rPr>
              <a:t>Ar</a:t>
            </a:r>
            <a:r>
              <a:rPr lang="en-US" sz="2400" baseline="30000" dirty="0">
                <a:solidFill>
                  <a:srgbClr val="000000"/>
                </a:solidFill>
                <a:latin typeface="Times New Roman" panose="02020603050405020304" pitchFamily="18" charset="0"/>
                <a:cs typeface="Times New Roman" panose="02020603050405020304" pitchFamily="18" charset="0"/>
              </a:rPr>
              <a:t>18</a:t>
            </a:r>
            <a:r>
              <a:rPr lang="en-US" sz="2400" dirty="0">
                <a:solidFill>
                  <a:srgbClr val="000000"/>
                </a:solidFill>
                <a:latin typeface="Times New Roman" panose="02020603050405020304" pitchFamily="18" charset="0"/>
                <a:cs typeface="Times New Roman" panose="02020603050405020304" pitchFamily="18" charset="0"/>
              </a:rPr>
              <a:t> 4S</a:t>
            </a:r>
            <a:r>
              <a:rPr lang="en-US" sz="2400" baseline="30000" dirty="0">
                <a:solidFill>
                  <a:srgbClr val="000000"/>
                </a:solidFill>
                <a:latin typeface="Times New Roman" panose="02020603050405020304" pitchFamily="18" charset="0"/>
                <a:cs typeface="Times New Roman" panose="02020603050405020304" pitchFamily="18" charset="0"/>
              </a:rPr>
              <a:t> </a:t>
            </a:r>
            <a:r>
              <a:rPr lang="en-US" sz="2400" dirty="0">
                <a:solidFill>
                  <a:srgbClr val="000000"/>
                </a:solidFill>
                <a:latin typeface="Times New Roman" panose="02020603050405020304" pitchFamily="18" charset="0"/>
                <a:cs typeface="Times New Roman" panose="02020603050405020304" pitchFamily="18" charset="0"/>
              </a:rPr>
              <a:t> 3d</a:t>
            </a:r>
            <a:r>
              <a:rPr lang="en-US" sz="2400" baseline="30000" dirty="0">
                <a:solidFill>
                  <a:srgbClr val="000000"/>
                </a:solidFill>
                <a:latin typeface="Times New Roman" panose="02020603050405020304" pitchFamily="18" charset="0"/>
                <a:cs typeface="Times New Roman" panose="02020603050405020304" pitchFamily="18" charset="0"/>
              </a:rPr>
              <a:t>3</a:t>
            </a:r>
            <a:r>
              <a:rPr lang="en-US" sz="2400" dirty="0">
                <a:solidFill>
                  <a:srgbClr val="000000"/>
                </a:solidFill>
                <a:latin typeface="Times New Roman" panose="02020603050405020304" pitchFamily="18" charset="0"/>
                <a:cs typeface="Times New Roman" panose="02020603050405020304" pitchFamily="18" charset="0"/>
              </a:rPr>
              <a:t> 4p    </a:t>
            </a:r>
          </a:p>
          <a:p>
            <a:pPr marL="0" indent="0" algn="just">
              <a:buNone/>
            </a:pPr>
            <a:endParaRPr lang="en-US" sz="2400" dirty="0">
              <a:solidFill>
                <a:srgbClr val="000000"/>
              </a:solidFill>
              <a:latin typeface="Times New Roman" panose="02020603050405020304" pitchFamily="18" charset="0"/>
              <a:cs typeface="Times New Roman" panose="02020603050405020304" pitchFamily="18" charset="0"/>
            </a:endParaRPr>
          </a:p>
          <a:p>
            <a:pPr marL="0" indent="0" algn="just">
              <a:buNone/>
            </a:pPr>
            <a:r>
              <a:rPr lang="en-US" sz="2400" dirty="0">
                <a:solidFill>
                  <a:srgbClr val="000000"/>
                </a:solidFill>
                <a:latin typeface="Times New Roman" panose="02020603050405020304" pitchFamily="18" charset="0"/>
                <a:cs typeface="Times New Roman" panose="02020603050405020304" pitchFamily="18" charset="0"/>
              </a:rPr>
              <a:t>      6 ( N ≡≡ C</a:t>
            </a:r>
            <a:r>
              <a:rPr lang="en-US" sz="2400" baseline="30000" dirty="0">
                <a:solidFill>
                  <a:srgbClr val="000000"/>
                </a:solidFill>
                <a:latin typeface="Times New Roman" panose="02020603050405020304" pitchFamily="18" charset="0"/>
                <a:cs typeface="Times New Roman" panose="02020603050405020304" pitchFamily="18" charset="0"/>
              </a:rPr>
              <a:t> ─</a:t>
            </a:r>
            <a:r>
              <a:rPr lang="en-US" sz="2400" dirty="0">
                <a:solidFill>
                  <a:srgbClr val="000000"/>
                </a:solidFill>
                <a:latin typeface="Times New Roman" panose="02020603050405020304" pitchFamily="18" charset="0"/>
                <a:cs typeface="Times New Roman" panose="02020603050405020304" pitchFamily="18" charset="0"/>
              </a:rPr>
              <a:t>) </a:t>
            </a:r>
            <a:endParaRPr lang="en-US" sz="2400" b="0" i="0" dirty="0">
              <a:solidFill>
                <a:srgbClr val="000000"/>
              </a:solidFill>
              <a:effectLst/>
              <a:latin typeface="Times New Roman" panose="02020603050405020304" pitchFamily="18"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F0A0837F-EF61-3B05-0349-E46DF318BEDA}"/>
              </a:ext>
            </a:extLst>
          </p:cNvPr>
          <p:cNvSpPr>
            <a:spLocks noGrp="1"/>
          </p:cNvSpPr>
          <p:nvPr>
            <p:ph type="ftr" sz="quarter" idx="11"/>
          </p:nvPr>
        </p:nvSpPr>
        <p:spPr/>
        <p:txBody>
          <a:bodyPr/>
          <a:lstStyle/>
          <a:p>
            <a:r>
              <a:rPr lang="en-US"/>
              <a:t>Ali Albakaa</a:t>
            </a:r>
          </a:p>
        </p:txBody>
      </p:sp>
      <p:sp>
        <p:nvSpPr>
          <p:cNvPr id="5" name="Slide Number Placeholder 4">
            <a:extLst>
              <a:ext uri="{FF2B5EF4-FFF2-40B4-BE49-F238E27FC236}">
                <a16:creationId xmlns:a16="http://schemas.microsoft.com/office/drawing/2014/main" id="{0931DA97-E553-EDED-139A-37F1859443C3}"/>
              </a:ext>
            </a:extLst>
          </p:cNvPr>
          <p:cNvSpPr>
            <a:spLocks noGrp="1"/>
          </p:cNvSpPr>
          <p:nvPr>
            <p:ph type="sldNum" sz="quarter" idx="12"/>
          </p:nvPr>
        </p:nvSpPr>
        <p:spPr/>
        <p:txBody>
          <a:bodyPr/>
          <a:lstStyle/>
          <a:p>
            <a:fld id="{B66348F0-2240-4906-A527-53289901D96A}" type="slidenum">
              <a:rPr lang="en-US" smtClean="0"/>
              <a:t>19</a:t>
            </a:fld>
            <a:endParaRPr lang="en-US"/>
          </a:p>
        </p:txBody>
      </p:sp>
      <p:sp>
        <p:nvSpPr>
          <p:cNvPr id="6" name="Rectangle 5">
            <a:extLst>
              <a:ext uri="{FF2B5EF4-FFF2-40B4-BE49-F238E27FC236}">
                <a16:creationId xmlns:a16="http://schemas.microsoft.com/office/drawing/2014/main" id="{0528D7E3-D0B6-7A59-D2AF-8B7B802C2B73}"/>
              </a:ext>
            </a:extLst>
          </p:cNvPr>
          <p:cNvSpPr/>
          <p:nvPr/>
        </p:nvSpPr>
        <p:spPr>
          <a:xfrm>
            <a:off x="3445993" y="3144127"/>
            <a:ext cx="506440" cy="56270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cxnSp>
        <p:nvCxnSpPr>
          <p:cNvPr id="8" name="Straight Arrow Connector 7">
            <a:extLst>
              <a:ext uri="{FF2B5EF4-FFF2-40B4-BE49-F238E27FC236}">
                <a16:creationId xmlns:a16="http://schemas.microsoft.com/office/drawing/2014/main" id="{DEB68786-19CC-4724-AFC2-11A1F85FA190}"/>
              </a:ext>
            </a:extLst>
          </p:cNvPr>
          <p:cNvCxnSpPr>
            <a:cxnSpLocks/>
          </p:cNvCxnSpPr>
          <p:nvPr/>
        </p:nvCxnSpPr>
        <p:spPr>
          <a:xfrm flipV="1">
            <a:off x="3615395" y="3246119"/>
            <a:ext cx="0" cy="365760"/>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9" name="Straight Arrow Connector 8">
            <a:extLst>
              <a:ext uri="{FF2B5EF4-FFF2-40B4-BE49-F238E27FC236}">
                <a16:creationId xmlns:a16="http://schemas.microsoft.com/office/drawing/2014/main" id="{E69869FE-DE30-65DE-0543-00418C5733DD}"/>
              </a:ext>
            </a:extLst>
          </p:cNvPr>
          <p:cNvCxnSpPr>
            <a:cxnSpLocks/>
          </p:cNvCxnSpPr>
          <p:nvPr/>
        </p:nvCxnSpPr>
        <p:spPr>
          <a:xfrm>
            <a:off x="3767795" y="3243767"/>
            <a:ext cx="0" cy="385690"/>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1" name="Rectangle 10">
            <a:extLst>
              <a:ext uri="{FF2B5EF4-FFF2-40B4-BE49-F238E27FC236}">
                <a16:creationId xmlns:a16="http://schemas.microsoft.com/office/drawing/2014/main" id="{C4658812-1F24-ECF6-8F9F-F456361A1F41}"/>
              </a:ext>
            </a:extLst>
          </p:cNvPr>
          <p:cNvSpPr/>
          <p:nvPr/>
        </p:nvSpPr>
        <p:spPr>
          <a:xfrm>
            <a:off x="4274235" y="3155258"/>
            <a:ext cx="506440" cy="56270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2" name="Rectangle 11">
            <a:extLst>
              <a:ext uri="{FF2B5EF4-FFF2-40B4-BE49-F238E27FC236}">
                <a16:creationId xmlns:a16="http://schemas.microsoft.com/office/drawing/2014/main" id="{79BCA83F-F593-3A43-9187-9FFF36CBA206}"/>
              </a:ext>
            </a:extLst>
          </p:cNvPr>
          <p:cNvSpPr/>
          <p:nvPr/>
        </p:nvSpPr>
        <p:spPr>
          <a:xfrm>
            <a:off x="4780675" y="3144127"/>
            <a:ext cx="506440" cy="56270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3" name="Rectangle 12">
            <a:extLst>
              <a:ext uri="{FF2B5EF4-FFF2-40B4-BE49-F238E27FC236}">
                <a16:creationId xmlns:a16="http://schemas.microsoft.com/office/drawing/2014/main" id="{08B1AAD5-8DCF-7624-3CE5-F7E199E52030}"/>
              </a:ext>
            </a:extLst>
          </p:cNvPr>
          <p:cNvSpPr/>
          <p:nvPr/>
        </p:nvSpPr>
        <p:spPr>
          <a:xfrm>
            <a:off x="5287115" y="3144127"/>
            <a:ext cx="506440" cy="56270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cxnSp>
        <p:nvCxnSpPr>
          <p:cNvPr id="14" name="Straight Arrow Connector 13">
            <a:extLst>
              <a:ext uri="{FF2B5EF4-FFF2-40B4-BE49-F238E27FC236}">
                <a16:creationId xmlns:a16="http://schemas.microsoft.com/office/drawing/2014/main" id="{0AEE6EC0-1AAB-BC5A-B0E8-8F145C04C0CD}"/>
              </a:ext>
            </a:extLst>
          </p:cNvPr>
          <p:cNvCxnSpPr>
            <a:cxnSpLocks/>
          </p:cNvCxnSpPr>
          <p:nvPr/>
        </p:nvCxnSpPr>
        <p:spPr>
          <a:xfrm flipV="1">
            <a:off x="4414908" y="3242601"/>
            <a:ext cx="0" cy="365760"/>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15" name="Straight Arrow Connector 14">
            <a:extLst>
              <a:ext uri="{FF2B5EF4-FFF2-40B4-BE49-F238E27FC236}">
                <a16:creationId xmlns:a16="http://schemas.microsoft.com/office/drawing/2014/main" id="{FE8A6234-8ACB-27F9-CC5D-E7727323F47A}"/>
              </a:ext>
            </a:extLst>
          </p:cNvPr>
          <p:cNvCxnSpPr>
            <a:cxnSpLocks/>
          </p:cNvCxnSpPr>
          <p:nvPr/>
        </p:nvCxnSpPr>
        <p:spPr>
          <a:xfrm flipV="1">
            <a:off x="5045616" y="3263697"/>
            <a:ext cx="0" cy="365760"/>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16" name="Straight Arrow Connector 15">
            <a:extLst>
              <a:ext uri="{FF2B5EF4-FFF2-40B4-BE49-F238E27FC236}">
                <a16:creationId xmlns:a16="http://schemas.microsoft.com/office/drawing/2014/main" id="{3A977CB4-E4F7-9381-FF5D-D60B54F8C3E8}"/>
              </a:ext>
            </a:extLst>
          </p:cNvPr>
          <p:cNvCxnSpPr>
            <a:cxnSpLocks/>
          </p:cNvCxnSpPr>
          <p:nvPr/>
        </p:nvCxnSpPr>
        <p:spPr>
          <a:xfrm flipV="1">
            <a:off x="5540335" y="3263697"/>
            <a:ext cx="0" cy="365760"/>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7" name="Rectangle 16">
            <a:extLst>
              <a:ext uri="{FF2B5EF4-FFF2-40B4-BE49-F238E27FC236}">
                <a16:creationId xmlns:a16="http://schemas.microsoft.com/office/drawing/2014/main" id="{AA81FD21-0E7B-020B-1EB6-3294444DC7FA}"/>
              </a:ext>
            </a:extLst>
          </p:cNvPr>
          <p:cNvSpPr/>
          <p:nvPr/>
        </p:nvSpPr>
        <p:spPr>
          <a:xfrm>
            <a:off x="6260120" y="3144127"/>
            <a:ext cx="506440" cy="56270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8" name="Rectangle 17">
            <a:extLst>
              <a:ext uri="{FF2B5EF4-FFF2-40B4-BE49-F238E27FC236}">
                <a16:creationId xmlns:a16="http://schemas.microsoft.com/office/drawing/2014/main" id="{4818ECFA-50C5-61A8-C69A-72E0DB1318AC}"/>
              </a:ext>
            </a:extLst>
          </p:cNvPr>
          <p:cNvSpPr/>
          <p:nvPr/>
        </p:nvSpPr>
        <p:spPr>
          <a:xfrm>
            <a:off x="5773618" y="3144127"/>
            <a:ext cx="506440" cy="56270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9" name="Rectangle 18">
            <a:extLst>
              <a:ext uri="{FF2B5EF4-FFF2-40B4-BE49-F238E27FC236}">
                <a16:creationId xmlns:a16="http://schemas.microsoft.com/office/drawing/2014/main" id="{0FD4BC87-649A-651E-A1C5-A7FA761C64CF}"/>
              </a:ext>
            </a:extLst>
          </p:cNvPr>
          <p:cNvSpPr/>
          <p:nvPr/>
        </p:nvSpPr>
        <p:spPr>
          <a:xfrm>
            <a:off x="3445993" y="4047977"/>
            <a:ext cx="506440" cy="56270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0" name="Rectangle 19">
            <a:extLst>
              <a:ext uri="{FF2B5EF4-FFF2-40B4-BE49-F238E27FC236}">
                <a16:creationId xmlns:a16="http://schemas.microsoft.com/office/drawing/2014/main" id="{89C33571-B734-6B04-FF46-3A297C33C428}"/>
              </a:ext>
            </a:extLst>
          </p:cNvPr>
          <p:cNvSpPr/>
          <p:nvPr/>
        </p:nvSpPr>
        <p:spPr>
          <a:xfrm>
            <a:off x="4274235" y="4017050"/>
            <a:ext cx="506440" cy="56270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1" name="Rectangle 20">
            <a:extLst>
              <a:ext uri="{FF2B5EF4-FFF2-40B4-BE49-F238E27FC236}">
                <a16:creationId xmlns:a16="http://schemas.microsoft.com/office/drawing/2014/main" id="{01B429FD-1322-5BB3-7D12-4954DB1F54EF}"/>
              </a:ext>
            </a:extLst>
          </p:cNvPr>
          <p:cNvSpPr/>
          <p:nvPr/>
        </p:nvSpPr>
        <p:spPr>
          <a:xfrm>
            <a:off x="4780675" y="4017050"/>
            <a:ext cx="506440" cy="56270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2" name="Rectangle 21">
            <a:extLst>
              <a:ext uri="{FF2B5EF4-FFF2-40B4-BE49-F238E27FC236}">
                <a16:creationId xmlns:a16="http://schemas.microsoft.com/office/drawing/2014/main" id="{C14EE24B-638A-1B59-5EB2-61E081F14649}"/>
              </a:ext>
            </a:extLst>
          </p:cNvPr>
          <p:cNvSpPr/>
          <p:nvPr/>
        </p:nvSpPr>
        <p:spPr>
          <a:xfrm>
            <a:off x="5287115" y="4030391"/>
            <a:ext cx="506440" cy="56270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3" name="Rectangle 22">
            <a:extLst>
              <a:ext uri="{FF2B5EF4-FFF2-40B4-BE49-F238E27FC236}">
                <a16:creationId xmlns:a16="http://schemas.microsoft.com/office/drawing/2014/main" id="{55DD009B-D868-85D3-CD3C-492F015CA35C}"/>
              </a:ext>
            </a:extLst>
          </p:cNvPr>
          <p:cNvSpPr/>
          <p:nvPr/>
        </p:nvSpPr>
        <p:spPr>
          <a:xfrm>
            <a:off x="5795908" y="4030391"/>
            <a:ext cx="506440" cy="56270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24" name="Rectangle 23">
            <a:extLst>
              <a:ext uri="{FF2B5EF4-FFF2-40B4-BE49-F238E27FC236}">
                <a16:creationId xmlns:a16="http://schemas.microsoft.com/office/drawing/2014/main" id="{AA699707-0035-75D6-9951-A3BA0268D39D}"/>
              </a:ext>
            </a:extLst>
          </p:cNvPr>
          <p:cNvSpPr/>
          <p:nvPr/>
        </p:nvSpPr>
        <p:spPr>
          <a:xfrm>
            <a:off x="6271836" y="4022232"/>
            <a:ext cx="506440" cy="56270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cxnSp>
        <p:nvCxnSpPr>
          <p:cNvPr id="25" name="Straight Arrow Connector 24">
            <a:extLst>
              <a:ext uri="{FF2B5EF4-FFF2-40B4-BE49-F238E27FC236}">
                <a16:creationId xmlns:a16="http://schemas.microsoft.com/office/drawing/2014/main" id="{659E3720-7019-D71B-0495-F65F375E51B0}"/>
              </a:ext>
            </a:extLst>
          </p:cNvPr>
          <p:cNvCxnSpPr>
            <a:cxnSpLocks/>
          </p:cNvCxnSpPr>
          <p:nvPr/>
        </p:nvCxnSpPr>
        <p:spPr>
          <a:xfrm flipV="1">
            <a:off x="6022158" y="3242601"/>
            <a:ext cx="0" cy="365760"/>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26" name="Straight Arrow Connector 25">
            <a:extLst>
              <a:ext uri="{FF2B5EF4-FFF2-40B4-BE49-F238E27FC236}">
                <a16:creationId xmlns:a16="http://schemas.microsoft.com/office/drawing/2014/main" id="{42B44AB1-3FCF-E0D8-400D-7239B47C6D1A}"/>
              </a:ext>
            </a:extLst>
          </p:cNvPr>
          <p:cNvCxnSpPr>
            <a:cxnSpLocks/>
          </p:cNvCxnSpPr>
          <p:nvPr/>
        </p:nvCxnSpPr>
        <p:spPr>
          <a:xfrm flipV="1">
            <a:off x="5567880" y="4146451"/>
            <a:ext cx="0" cy="365760"/>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27" name="Straight Arrow Connector 26">
            <a:extLst>
              <a:ext uri="{FF2B5EF4-FFF2-40B4-BE49-F238E27FC236}">
                <a16:creationId xmlns:a16="http://schemas.microsoft.com/office/drawing/2014/main" id="{FAA59681-7F09-FDEE-21DF-A8FC0D7566F9}"/>
              </a:ext>
            </a:extLst>
          </p:cNvPr>
          <p:cNvCxnSpPr>
            <a:cxnSpLocks/>
          </p:cNvCxnSpPr>
          <p:nvPr/>
        </p:nvCxnSpPr>
        <p:spPr>
          <a:xfrm flipV="1">
            <a:off x="4527455" y="4146451"/>
            <a:ext cx="0" cy="365760"/>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28" name="Straight Arrow Connector 27">
            <a:extLst>
              <a:ext uri="{FF2B5EF4-FFF2-40B4-BE49-F238E27FC236}">
                <a16:creationId xmlns:a16="http://schemas.microsoft.com/office/drawing/2014/main" id="{686BDAB2-D17B-37F3-FE40-0674322FC357}"/>
              </a:ext>
            </a:extLst>
          </p:cNvPr>
          <p:cNvCxnSpPr>
            <a:cxnSpLocks/>
          </p:cNvCxnSpPr>
          <p:nvPr/>
        </p:nvCxnSpPr>
        <p:spPr>
          <a:xfrm flipV="1">
            <a:off x="5057350" y="4146489"/>
            <a:ext cx="0" cy="365760"/>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29" name="Rectangle 28">
            <a:extLst>
              <a:ext uri="{FF2B5EF4-FFF2-40B4-BE49-F238E27FC236}">
                <a16:creationId xmlns:a16="http://schemas.microsoft.com/office/drawing/2014/main" id="{BDB9F846-D502-E586-8B96-057F205CA8BC}"/>
              </a:ext>
            </a:extLst>
          </p:cNvPr>
          <p:cNvSpPr/>
          <p:nvPr/>
        </p:nvSpPr>
        <p:spPr>
          <a:xfrm>
            <a:off x="7134657" y="3144127"/>
            <a:ext cx="506440" cy="56270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0" name="Rectangle 29">
            <a:extLst>
              <a:ext uri="{FF2B5EF4-FFF2-40B4-BE49-F238E27FC236}">
                <a16:creationId xmlns:a16="http://schemas.microsoft.com/office/drawing/2014/main" id="{E5891EE6-9DD5-2CC4-B723-D1BD737E09C1}"/>
              </a:ext>
            </a:extLst>
          </p:cNvPr>
          <p:cNvSpPr/>
          <p:nvPr/>
        </p:nvSpPr>
        <p:spPr>
          <a:xfrm>
            <a:off x="7646960" y="3144127"/>
            <a:ext cx="506440" cy="56270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1" name="Rectangle 30">
            <a:extLst>
              <a:ext uri="{FF2B5EF4-FFF2-40B4-BE49-F238E27FC236}">
                <a16:creationId xmlns:a16="http://schemas.microsoft.com/office/drawing/2014/main" id="{97466956-CC2F-51F9-71E5-EE77482F8D19}"/>
              </a:ext>
            </a:extLst>
          </p:cNvPr>
          <p:cNvSpPr/>
          <p:nvPr/>
        </p:nvSpPr>
        <p:spPr>
          <a:xfrm>
            <a:off x="8153400" y="3144127"/>
            <a:ext cx="506440" cy="56270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2" name="Rectangle 31">
            <a:extLst>
              <a:ext uri="{FF2B5EF4-FFF2-40B4-BE49-F238E27FC236}">
                <a16:creationId xmlns:a16="http://schemas.microsoft.com/office/drawing/2014/main" id="{B79403C5-16F2-CB14-DA7D-F5011993E0D3}"/>
              </a:ext>
            </a:extLst>
          </p:cNvPr>
          <p:cNvSpPr/>
          <p:nvPr/>
        </p:nvSpPr>
        <p:spPr>
          <a:xfrm>
            <a:off x="7110914" y="4012259"/>
            <a:ext cx="506440" cy="56270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3" name="Rectangle 32">
            <a:extLst>
              <a:ext uri="{FF2B5EF4-FFF2-40B4-BE49-F238E27FC236}">
                <a16:creationId xmlns:a16="http://schemas.microsoft.com/office/drawing/2014/main" id="{040D7E93-AFCB-EB64-1FA0-293FF1FA4B18}"/>
              </a:ext>
            </a:extLst>
          </p:cNvPr>
          <p:cNvSpPr/>
          <p:nvPr/>
        </p:nvSpPr>
        <p:spPr>
          <a:xfrm>
            <a:off x="7617354" y="4015196"/>
            <a:ext cx="506440" cy="56270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34" name="Rectangle 33">
            <a:extLst>
              <a:ext uri="{FF2B5EF4-FFF2-40B4-BE49-F238E27FC236}">
                <a16:creationId xmlns:a16="http://schemas.microsoft.com/office/drawing/2014/main" id="{5B8535C8-0D3F-5694-79BF-88D47DDCAF07}"/>
              </a:ext>
            </a:extLst>
          </p:cNvPr>
          <p:cNvSpPr/>
          <p:nvPr/>
        </p:nvSpPr>
        <p:spPr>
          <a:xfrm>
            <a:off x="8140494" y="4015196"/>
            <a:ext cx="506440" cy="56270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21368344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555360-3048-66C8-A37A-4912622D5338}"/>
              </a:ext>
            </a:extLst>
          </p:cNvPr>
          <p:cNvSpPr>
            <a:spLocks noGrp="1"/>
          </p:cNvSpPr>
          <p:nvPr>
            <p:ph idx="1"/>
          </p:nvPr>
        </p:nvSpPr>
        <p:spPr>
          <a:xfrm>
            <a:off x="393895" y="379828"/>
            <a:ext cx="11563643" cy="6203852"/>
          </a:xfrm>
        </p:spPr>
        <p:txBody>
          <a:bodyPr>
            <a:normAutofit/>
          </a:bodyPr>
          <a:lstStyle/>
          <a:p>
            <a:pPr marL="0" indent="0">
              <a:buNone/>
            </a:pPr>
            <a:r>
              <a:rPr lang="en-US" b="1" dirty="0">
                <a:latin typeface="Times New Roman" panose="02020603050405020304" pitchFamily="18" charset="0"/>
                <a:cs typeface="Times New Roman" panose="02020603050405020304" pitchFamily="18" charset="0"/>
              </a:rPr>
              <a:t>Importance of Inorganic Pharmaceuticals</a:t>
            </a:r>
          </a:p>
          <a:p>
            <a:pPr marL="0" indent="0">
              <a:buNone/>
            </a:pPr>
            <a:r>
              <a:rPr lang="en-US" dirty="0">
                <a:latin typeface="Times New Roman" panose="02020603050405020304" pitchFamily="18" charset="0"/>
                <a:cs typeface="Times New Roman" panose="02020603050405020304" pitchFamily="18" charset="0"/>
              </a:rPr>
              <a:t>Inorganic pharmaceuticals are useful in any of the following ways.</a:t>
            </a: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Useful medicinally for their therapeutic purpose. Example: Astringents and antimicrobials etc.</a:t>
            </a: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Useful as pharmaceutical aids. Example: Bentonite, talc etc.</a:t>
            </a: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To change the reaction of body fluid. To acidify or alkalis. Example: Antacids, alkalis, mineral acids.</a:t>
            </a: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Replacing or replenishing the normal content of body fluids. Example: Sodium, potassium, calcium, chloride, phosphate ions … etc.</a:t>
            </a: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Useful as reagents to carry out the reactions. Example: Catalysts (platinum, nickel) oxidizing and reducing agents (lithium aluminum hydride).</a:t>
            </a:r>
          </a:p>
          <a:p>
            <a:pPr marL="514350" indent="-514350">
              <a:buFont typeface="+mj-lt"/>
              <a:buAutoNum type="arabicPeriod"/>
            </a:pPr>
            <a:r>
              <a:rPr lang="en-US" dirty="0">
                <a:latin typeface="Times New Roman" panose="02020603050405020304" pitchFamily="18" charset="0"/>
                <a:cs typeface="Times New Roman" panose="02020603050405020304" pitchFamily="18" charset="0"/>
              </a:rPr>
              <a:t>Useful in Pharmaceutical analysis. Example: Titrants such as potassium permanganate ….. etc.</a:t>
            </a:r>
          </a:p>
          <a:p>
            <a:pPr marL="0" indent="0">
              <a:buNone/>
            </a:pPr>
            <a:endParaRPr lang="en-US" dirty="0"/>
          </a:p>
        </p:txBody>
      </p:sp>
      <p:sp>
        <p:nvSpPr>
          <p:cNvPr id="2" name="Footer Placeholder 1">
            <a:extLst>
              <a:ext uri="{FF2B5EF4-FFF2-40B4-BE49-F238E27FC236}">
                <a16:creationId xmlns:a16="http://schemas.microsoft.com/office/drawing/2014/main" id="{1830E85A-8C9E-7293-CBE1-8AADF395E6DA}"/>
              </a:ext>
            </a:extLst>
          </p:cNvPr>
          <p:cNvSpPr>
            <a:spLocks noGrp="1"/>
          </p:cNvSpPr>
          <p:nvPr>
            <p:ph type="ftr" sz="quarter" idx="11"/>
          </p:nvPr>
        </p:nvSpPr>
        <p:spPr/>
        <p:txBody>
          <a:bodyPr/>
          <a:lstStyle/>
          <a:p>
            <a:r>
              <a:rPr lang="en-US"/>
              <a:t>Ali Albakaa</a:t>
            </a:r>
          </a:p>
        </p:txBody>
      </p:sp>
      <p:sp>
        <p:nvSpPr>
          <p:cNvPr id="4" name="Slide Number Placeholder 3">
            <a:extLst>
              <a:ext uri="{FF2B5EF4-FFF2-40B4-BE49-F238E27FC236}">
                <a16:creationId xmlns:a16="http://schemas.microsoft.com/office/drawing/2014/main" id="{1D7DE2B7-1E6C-0226-6C66-311E14E43D4B}"/>
              </a:ext>
            </a:extLst>
          </p:cNvPr>
          <p:cNvSpPr>
            <a:spLocks noGrp="1"/>
          </p:cNvSpPr>
          <p:nvPr>
            <p:ph type="sldNum" sz="quarter" idx="12"/>
          </p:nvPr>
        </p:nvSpPr>
        <p:spPr/>
        <p:txBody>
          <a:bodyPr/>
          <a:lstStyle/>
          <a:p>
            <a:fld id="{B66348F0-2240-4906-A527-53289901D96A}" type="slidenum">
              <a:rPr lang="en-US" smtClean="0"/>
              <a:t>2</a:t>
            </a:fld>
            <a:endParaRPr lang="en-US"/>
          </a:p>
        </p:txBody>
      </p:sp>
    </p:spTree>
    <p:extLst>
      <p:ext uri="{BB962C8B-B14F-4D97-AF65-F5344CB8AC3E}">
        <p14:creationId xmlns:p14="http://schemas.microsoft.com/office/powerpoint/2010/main" val="21623203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DAE48C3-7DDB-23C3-D792-BBCA6B1B9F5B}"/>
              </a:ext>
            </a:extLst>
          </p:cNvPr>
          <p:cNvSpPr>
            <a:spLocks noGrp="1"/>
          </p:cNvSpPr>
          <p:nvPr>
            <p:ph idx="1"/>
          </p:nvPr>
        </p:nvSpPr>
        <p:spPr>
          <a:xfrm>
            <a:off x="447821" y="259275"/>
            <a:ext cx="11296357" cy="6405929"/>
          </a:xfrm>
        </p:spPr>
        <p:txBody>
          <a:bodyPr>
            <a:normAutofit fontScale="92500" lnSpcReduction="20000"/>
          </a:bodyPr>
          <a:lstStyle/>
          <a:p>
            <a:pPr marL="0" indent="0" algn="just">
              <a:buNone/>
            </a:pPr>
            <a:r>
              <a:rPr lang="en-US" sz="2800" b="1" i="0" dirty="0">
                <a:solidFill>
                  <a:srgbClr val="000000"/>
                </a:solidFill>
                <a:effectLst/>
                <a:latin typeface="Times New Roman" panose="02020603050405020304" pitchFamily="18" charset="0"/>
                <a:cs typeface="Times New Roman" panose="02020603050405020304" pitchFamily="18" charset="0"/>
              </a:rPr>
              <a:t>Octahedral Complexes, 4-6 electrons</a:t>
            </a:r>
          </a:p>
          <a:p>
            <a:pPr marL="0" indent="0" algn="just">
              <a:buNone/>
            </a:pPr>
            <a:r>
              <a:rPr lang="en-US" sz="2800" b="0" i="0" dirty="0">
                <a:solidFill>
                  <a:srgbClr val="000000"/>
                </a:solidFill>
                <a:effectLst/>
                <a:latin typeface="Times New Roman" panose="02020603050405020304" pitchFamily="18" charset="0"/>
                <a:cs typeface="Times New Roman" panose="02020603050405020304" pitchFamily="18" charset="0"/>
              </a:rPr>
              <a:t>When four or more electrons in the outer </a:t>
            </a:r>
            <a:r>
              <a:rPr lang="en-US" sz="2800" b="1" i="0" dirty="0">
                <a:solidFill>
                  <a:srgbClr val="000000"/>
                </a:solidFill>
                <a:effectLst/>
                <a:latin typeface="Times New Roman" panose="02020603050405020304" pitchFamily="18" charset="0"/>
                <a:cs typeface="Times New Roman" panose="02020603050405020304" pitchFamily="18" charset="0"/>
              </a:rPr>
              <a:t>d</a:t>
            </a:r>
            <a:r>
              <a:rPr lang="en-US" sz="2800" b="0" i="0" dirty="0">
                <a:solidFill>
                  <a:srgbClr val="000000"/>
                </a:solidFill>
                <a:effectLst/>
                <a:latin typeface="Times New Roman" panose="02020603050405020304" pitchFamily="18" charset="0"/>
                <a:cs typeface="Times New Roman" panose="02020603050405020304" pitchFamily="18" charset="0"/>
              </a:rPr>
              <a:t> orbital, for example complexes formed with iron(III) which is a d5 ion, the normal ground state arrangement of electrons use different orbitals for bonding.</a:t>
            </a:r>
            <a:r>
              <a:rPr lang="en-US" sz="2800" dirty="0">
                <a:solidFill>
                  <a:srgbClr val="000000"/>
                </a:solidFill>
                <a:latin typeface="Times New Roman" panose="02020603050405020304" pitchFamily="18" charset="0"/>
                <a:cs typeface="Times New Roman" panose="02020603050405020304" pitchFamily="18" charset="0"/>
              </a:rPr>
              <a:t> </a:t>
            </a:r>
            <a:endParaRPr lang="en-US" dirty="0">
              <a:solidFill>
                <a:srgbClr val="000000"/>
              </a:solidFill>
              <a:latin typeface="Times New Roman" panose="02020603050405020304" pitchFamily="18" charset="0"/>
              <a:cs typeface="Times New Roman" panose="02020603050405020304" pitchFamily="18" charset="0"/>
            </a:endParaRPr>
          </a:p>
          <a:p>
            <a:pPr marL="0" indent="0" algn="just">
              <a:buNone/>
            </a:pPr>
            <a:r>
              <a:rPr lang="en-US" dirty="0">
                <a:solidFill>
                  <a:srgbClr val="000000"/>
                </a:solidFill>
                <a:latin typeface="Times New Roman" panose="02020603050405020304" pitchFamily="18" charset="0"/>
                <a:cs typeface="Times New Roman" panose="02020603050405020304" pitchFamily="18" charset="0"/>
              </a:rPr>
              <a:t>Fe</a:t>
            </a:r>
            <a:r>
              <a:rPr lang="en-US" sz="2800" baseline="30000" dirty="0">
                <a:solidFill>
                  <a:srgbClr val="000000"/>
                </a:solidFill>
                <a:latin typeface="Times New Roman" panose="02020603050405020304" pitchFamily="18" charset="0"/>
                <a:cs typeface="Times New Roman" panose="02020603050405020304" pitchFamily="18" charset="0"/>
              </a:rPr>
              <a:t>26</a:t>
            </a:r>
            <a:r>
              <a:rPr lang="en-US" sz="2800" dirty="0">
                <a:solidFill>
                  <a:srgbClr val="000000"/>
                </a:solidFill>
                <a:latin typeface="Times New Roman" panose="02020603050405020304" pitchFamily="18" charset="0"/>
                <a:cs typeface="Times New Roman" panose="02020603050405020304" pitchFamily="18" charset="0"/>
              </a:rPr>
              <a:t>     Ar</a:t>
            </a:r>
            <a:r>
              <a:rPr lang="en-US" sz="2800" baseline="30000" dirty="0">
                <a:solidFill>
                  <a:srgbClr val="000000"/>
                </a:solidFill>
                <a:latin typeface="Times New Roman" panose="02020603050405020304" pitchFamily="18" charset="0"/>
                <a:cs typeface="Times New Roman" panose="02020603050405020304" pitchFamily="18" charset="0"/>
              </a:rPr>
              <a:t>18</a:t>
            </a:r>
            <a:r>
              <a:rPr lang="en-US" sz="2800" dirty="0">
                <a:solidFill>
                  <a:srgbClr val="000000"/>
                </a:solidFill>
                <a:latin typeface="Times New Roman" panose="02020603050405020304" pitchFamily="18" charset="0"/>
                <a:cs typeface="Times New Roman" panose="02020603050405020304" pitchFamily="18" charset="0"/>
              </a:rPr>
              <a:t> 4S</a:t>
            </a:r>
            <a:r>
              <a:rPr lang="en-US" sz="2800" baseline="30000" dirty="0">
                <a:solidFill>
                  <a:srgbClr val="000000"/>
                </a:solidFill>
                <a:latin typeface="Times New Roman" panose="02020603050405020304" pitchFamily="18" charset="0"/>
                <a:cs typeface="Times New Roman" panose="02020603050405020304" pitchFamily="18" charset="0"/>
              </a:rPr>
              <a:t>2</a:t>
            </a:r>
            <a:r>
              <a:rPr lang="en-US" sz="2800" dirty="0">
                <a:solidFill>
                  <a:srgbClr val="000000"/>
                </a:solidFill>
                <a:latin typeface="Times New Roman" panose="02020603050405020304" pitchFamily="18" charset="0"/>
                <a:cs typeface="Times New Roman" panose="02020603050405020304" pitchFamily="18" charset="0"/>
              </a:rPr>
              <a:t> 3d</a:t>
            </a:r>
            <a:r>
              <a:rPr lang="en-US" baseline="30000" dirty="0">
                <a:solidFill>
                  <a:srgbClr val="000000"/>
                </a:solidFill>
                <a:latin typeface="Times New Roman" panose="02020603050405020304" pitchFamily="18" charset="0"/>
                <a:cs typeface="Times New Roman" panose="02020603050405020304" pitchFamily="18" charset="0"/>
              </a:rPr>
              <a:t>6</a:t>
            </a:r>
            <a:r>
              <a:rPr lang="en-US" sz="2800" dirty="0">
                <a:solidFill>
                  <a:srgbClr val="000000"/>
                </a:solidFill>
                <a:latin typeface="Times New Roman" panose="02020603050405020304" pitchFamily="18" charset="0"/>
                <a:cs typeface="Times New Roman" panose="02020603050405020304" pitchFamily="18" charset="0"/>
              </a:rPr>
              <a:t>      </a:t>
            </a:r>
          </a:p>
          <a:p>
            <a:pPr marL="0" indent="0" algn="just">
              <a:buNone/>
            </a:pPr>
            <a:r>
              <a:rPr lang="en-US" dirty="0">
                <a:solidFill>
                  <a:srgbClr val="000000"/>
                </a:solidFill>
                <a:latin typeface="Times New Roman" panose="02020603050405020304" pitchFamily="18" charset="0"/>
                <a:cs typeface="Times New Roman" panose="02020603050405020304" pitchFamily="18" charset="0"/>
              </a:rPr>
              <a:t>Fe</a:t>
            </a:r>
            <a:r>
              <a:rPr lang="en-US" sz="2800" baseline="30000" dirty="0">
                <a:solidFill>
                  <a:srgbClr val="000000"/>
                </a:solidFill>
                <a:latin typeface="Times New Roman" panose="02020603050405020304" pitchFamily="18" charset="0"/>
                <a:cs typeface="Times New Roman" panose="02020603050405020304" pitchFamily="18" charset="0"/>
              </a:rPr>
              <a:t>+3</a:t>
            </a:r>
            <a:r>
              <a:rPr lang="en-US" sz="2800" dirty="0">
                <a:solidFill>
                  <a:srgbClr val="000000"/>
                </a:solidFill>
                <a:latin typeface="Times New Roman" panose="02020603050405020304" pitchFamily="18" charset="0"/>
                <a:cs typeface="Times New Roman" panose="02020603050405020304" pitchFamily="18" charset="0"/>
              </a:rPr>
              <a:t>    Ar</a:t>
            </a:r>
            <a:r>
              <a:rPr lang="en-US" sz="2800" baseline="30000" dirty="0">
                <a:solidFill>
                  <a:srgbClr val="000000"/>
                </a:solidFill>
                <a:latin typeface="Times New Roman" panose="02020603050405020304" pitchFamily="18" charset="0"/>
                <a:cs typeface="Times New Roman" panose="02020603050405020304" pitchFamily="18" charset="0"/>
              </a:rPr>
              <a:t>18</a:t>
            </a:r>
            <a:r>
              <a:rPr lang="en-US" sz="2800" dirty="0">
                <a:solidFill>
                  <a:srgbClr val="000000"/>
                </a:solidFill>
                <a:latin typeface="Times New Roman" panose="02020603050405020304" pitchFamily="18" charset="0"/>
                <a:cs typeface="Times New Roman" panose="02020603050405020304" pitchFamily="18" charset="0"/>
              </a:rPr>
              <a:t> 4S 3d</a:t>
            </a:r>
            <a:r>
              <a:rPr lang="en-US" sz="2800" baseline="30000" dirty="0">
                <a:solidFill>
                  <a:srgbClr val="000000"/>
                </a:solidFill>
                <a:latin typeface="Times New Roman" panose="02020603050405020304" pitchFamily="18" charset="0"/>
                <a:cs typeface="Times New Roman" panose="02020603050405020304" pitchFamily="18" charset="0"/>
              </a:rPr>
              <a:t>5</a:t>
            </a:r>
            <a:r>
              <a:rPr lang="en-US" sz="2800" dirty="0">
                <a:solidFill>
                  <a:srgbClr val="000000"/>
                </a:solidFill>
                <a:latin typeface="Times New Roman" panose="02020603050405020304" pitchFamily="18" charset="0"/>
                <a:cs typeface="Times New Roman" panose="02020603050405020304" pitchFamily="18" charset="0"/>
              </a:rPr>
              <a:t>  4p 4d    </a:t>
            </a:r>
          </a:p>
          <a:p>
            <a:pPr marL="0" indent="0" algn="just">
              <a:buNone/>
            </a:pPr>
            <a:r>
              <a:rPr lang="en-US" sz="2800" b="0" i="0" dirty="0">
                <a:solidFill>
                  <a:srgbClr val="000000"/>
                </a:solidFill>
                <a:effectLst/>
                <a:latin typeface="Times New Roman" panose="02020603050405020304" pitchFamily="18" charset="0"/>
                <a:cs typeface="Times New Roman" panose="02020603050405020304" pitchFamily="18" charset="0"/>
              </a:rPr>
              <a:t> In hexa-aquo iron(III) which is a </a:t>
            </a:r>
            <a:r>
              <a:rPr lang="en-US" sz="2800" b="1" i="0" dirty="0">
                <a:solidFill>
                  <a:srgbClr val="000000"/>
                </a:solidFill>
                <a:effectLst/>
                <a:latin typeface="Times New Roman" panose="02020603050405020304" pitchFamily="18" charset="0"/>
                <a:cs typeface="Times New Roman" panose="02020603050405020304" pitchFamily="18" charset="0"/>
              </a:rPr>
              <a:t>high spin complex</a:t>
            </a:r>
            <a:r>
              <a:rPr lang="en-US" sz="2800" b="0" i="0" dirty="0">
                <a:solidFill>
                  <a:srgbClr val="000000"/>
                </a:solidFill>
                <a:effectLst/>
                <a:latin typeface="Times New Roman" panose="02020603050405020304" pitchFamily="18" charset="0"/>
                <a:cs typeface="Times New Roman" panose="02020603050405020304" pitchFamily="18" charset="0"/>
              </a:rPr>
              <a:t>, with similar magnetic moment as the free ion, hybridization of six orbitals (tow 4d, one 4s, and three 4p) called </a:t>
            </a:r>
            <a:r>
              <a:rPr lang="en-US" sz="2800" b="1" i="0" dirty="0">
                <a:solidFill>
                  <a:srgbClr val="000000"/>
                </a:solidFill>
                <a:effectLst/>
                <a:latin typeface="Times New Roman" panose="02020603050405020304" pitchFamily="18" charset="0"/>
                <a:cs typeface="Times New Roman" panose="02020603050405020304" pitchFamily="18" charset="0"/>
              </a:rPr>
              <a:t>outer orbital hybridization</a:t>
            </a:r>
            <a:r>
              <a:rPr lang="en-US" sz="2800" b="0" i="0" dirty="0">
                <a:solidFill>
                  <a:srgbClr val="000000"/>
                </a:solidFill>
                <a:effectLst/>
                <a:latin typeface="Times New Roman" panose="02020603050405020304" pitchFamily="18" charset="0"/>
                <a:cs typeface="Times New Roman" panose="02020603050405020304" pitchFamily="18" charset="0"/>
              </a:rPr>
              <a:t>, sp</a:t>
            </a:r>
            <a:r>
              <a:rPr lang="en-US" sz="2800" b="0" i="0" baseline="30000" dirty="0">
                <a:solidFill>
                  <a:srgbClr val="000000"/>
                </a:solidFill>
                <a:effectLst/>
                <a:latin typeface="Times New Roman" panose="02020603050405020304" pitchFamily="18" charset="0"/>
                <a:cs typeface="Times New Roman" panose="02020603050405020304" pitchFamily="18" charset="0"/>
              </a:rPr>
              <a:t>3</a:t>
            </a:r>
            <a:r>
              <a:rPr lang="en-US" sz="2800" b="0" i="0" dirty="0">
                <a:solidFill>
                  <a:srgbClr val="000000"/>
                </a:solidFill>
                <a:effectLst/>
                <a:latin typeface="Times New Roman" panose="02020603050405020304" pitchFamily="18" charset="0"/>
                <a:cs typeface="Times New Roman" panose="02020603050405020304" pitchFamily="18" charset="0"/>
              </a:rPr>
              <a:t>d</a:t>
            </a:r>
            <a:r>
              <a:rPr lang="en-US" sz="2800" b="0" i="0" baseline="30000" dirty="0">
                <a:solidFill>
                  <a:srgbClr val="000000"/>
                </a:solidFill>
                <a:effectLst/>
                <a:latin typeface="Times New Roman" panose="02020603050405020304" pitchFamily="18" charset="0"/>
                <a:cs typeface="Times New Roman" panose="02020603050405020304" pitchFamily="18" charset="0"/>
              </a:rPr>
              <a:t>2</a:t>
            </a:r>
            <a:r>
              <a:rPr lang="en-US" sz="2800" b="0" i="0" dirty="0">
                <a:solidFill>
                  <a:srgbClr val="000000"/>
                </a:solidFill>
                <a:effectLst/>
                <a:latin typeface="Times New Roman" panose="02020603050405020304" pitchFamily="18" charset="0"/>
                <a:cs typeface="Times New Roman" panose="02020603050405020304" pitchFamily="18" charset="0"/>
              </a:rPr>
              <a:t> instead of the usual sp</a:t>
            </a:r>
            <a:r>
              <a:rPr lang="en-US" sz="2800" b="0" i="0" baseline="30000" dirty="0">
                <a:solidFill>
                  <a:srgbClr val="000000"/>
                </a:solidFill>
                <a:effectLst/>
                <a:latin typeface="Times New Roman" panose="02020603050405020304" pitchFamily="18" charset="0"/>
                <a:cs typeface="Times New Roman" panose="02020603050405020304" pitchFamily="18" charset="0"/>
              </a:rPr>
              <a:t>3</a:t>
            </a:r>
            <a:r>
              <a:rPr lang="en-US" sz="2800" b="0" i="0" dirty="0">
                <a:solidFill>
                  <a:srgbClr val="000000"/>
                </a:solidFill>
                <a:effectLst/>
                <a:latin typeface="Times New Roman" panose="02020603050405020304" pitchFamily="18" charset="0"/>
                <a:cs typeface="Times New Roman" panose="02020603050405020304" pitchFamily="18" charset="0"/>
              </a:rPr>
              <a:t>d</a:t>
            </a:r>
            <a:r>
              <a:rPr lang="en-US" sz="2800" b="0" i="0" baseline="30000" dirty="0">
                <a:solidFill>
                  <a:srgbClr val="000000"/>
                </a:solidFill>
                <a:effectLst/>
                <a:latin typeface="Times New Roman" panose="02020603050405020304" pitchFamily="18" charset="0"/>
                <a:cs typeface="Times New Roman" panose="02020603050405020304" pitchFamily="18" charset="0"/>
              </a:rPr>
              <a:t>2</a:t>
            </a:r>
            <a:r>
              <a:rPr lang="en-US" sz="2800" b="0" i="0" dirty="0">
                <a:solidFill>
                  <a:srgbClr val="000000"/>
                </a:solidFill>
                <a:effectLst/>
                <a:latin typeface="Times New Roman" panose="02020603050405020304" pitchFamily="18" charset="0"/>
                <a:cs typeface="Times New Roman" panose="02020603050405020304" pitchFamily="18" charset="0"/>
              </a:rPr>
              <a:t> hybridization.</a:t>
            </a:r>
          </a:p>
          <a:p>
            <a:pPr marL="0" indent="0" algn="just">
              <a:buNone/>
            </a:pPr>
            <a:r>
              <a:rPr lang="en-US" sz="2800" b="0" i="0" dirty="0">
                <a:solidFill>
                  <a:srgbClr val="000000"/>
                </a:solidFill>
                <a:effectLst/>
                <a:latin typeface="Times New Roman" panose="02020603050405020304" pitchFamily="18" charset="0"/>
                <a:cs typeface="Times New Roman" panose="02020603050405020304" pitchFamily="18" charset="0"/>
              </a:rPr>
              <a:t> If the water molecules in hexa-aquo iron(III) complex ion are replaced with </a:t>
            </a:r>
            <a:r>
              <a:rPr lang="en-US" sz="2800" b="0" i="0" dirty="0" err="1">
                <a:solidFill>
                  <a:srgbClr val="000000"/>
                </a:solidFill>
                <a:effectLst/>
                <a:latin typeface="Times New Roman" panose="02020603050405020304" pitchFamily="18" charset="0"/>
                <a:cs typeface="Times New Roman" panose="02020603050405020304" pitchFamily="18" charset="0"/>
              </a:rPr>
              <a:t>cyano</a:t>
            </a:r>
            <a:r>
              <a:rPr lang="en-US" sz="2800" b="0" i="0" dirty="0">
                <a:solidFill>
                  <a:srgbClr val="000000"/>
                </a:solidFill>
                <a:effectLst/>
                <a:latin typeface="Times New Roman" panose="02020603050405020304" pitchFamily="18" charset="0"/>
                <a:cs typeface="Times New Roman" panose="02020603050405020304" pitchFamily="18" charset="0"/>
              </a:rPr>
              <a:t> groups, the hexacyanoferrate (III) ion results which has </a:t>
            </a:r>
            <a:r>
              <a:rPr lang="en-US" sz="2800" b="1" i="0" dirty="0">
                <a:solidFill>
                  <a:srgbClr val="000000"/>
                </a:solidFill>
                <a:effectLst/>
                <a:latin typeface="Times New Roman" panose="02020603050405020304" pitchFamily="18" charset="0"/>
                <a:cs typeface="Times New Roman" panose="02020603050405020304" pitchFamily="18" charset="0"/>
              </a:rPr>
              <a:t>lower</a:t>
            </a:r>
            <a:r>
              <a:rPr lang="en-US" sz="2800" b="0" i="0" dirty="0">
                <a:solidFill>
                  <a:srgbClr val="000000"/>
                </a:solidFill>
                <a:effectLst/>
                <a:latin typeface="Times New Roman" panose="02020603050405020304" pitchFamily="18" charset="0"/>
                <a:cs typeface="Times New Roman" panose="02020603050405020304" pitchFamily="18" charset="0"/>
              </a:rPr>
              <a:t> magnetic moment, a </a:t>
            </a:r>
            <a:r>
              <a:rPr lang="en-US" sz="2800" b="1" i="0" dirty="0">
                <a:solidFill>
                  <a:srgbClr val="000000"/>
                </a:solidFill>
                <a:effectLst/>
                <a:latin typeface="Times New Roman" panose="02020603050405020304" pitchFamily="18" charset="0"/>
                <a:cs typeface="Times New Roman" panose="02020603050405020304" pitchFamily="18" charset="0"/>
              </a:rPr>
              <a:t>low spin complex</a:t>
            </a:r>
            <a:r>
              <a:rPr lang="en-US" sz="2800" b="0" i="0" dirty="0">
                <a:solidFill>
                  <a:srgbClr val="000000"/>
                </a:solidFill>
                <a:effectLst/>
                <a:latin typeface="Times New Roman" panose="02020603050405020304" pitchFamily="18" charset="0"/>
                <a:cs typeface="Times New Roman" panose="02020603050405020304" pitchFamily="18" charset="0"/>
              </a:rPr>
              <a:t>. </a:t>
            </a:r>
          </a:p>
          <a:p>
            <a:pPr marL="0" indent="0" algn="just">
              <a:buNone/>
            </a:pPr>
            <a:r>
              <a:rPr lang="en-US" sz="2800" b="0" i="0" dirty="0">
                <a:solidFill>
                  <a:srgbClr val="000000"/>
                </a:solidFill>
                <a:effectLst/>
                <a:latin typeface="Times New Roman" panose="02020603050405020304" pitchFamily="18" charset="0"/>
                <a:cs typeface="Times New Roman" panose="02020603050405020304" pitchFamily="18" charset="0"/>
              </a:rPr>
              <a:t>This is a result of the high magnetic field of the </a:t>
            </a:r>
            <a:r>
              <a:rPr lang="en-US" sz="2800" b="0" i="0" dirty="0" err="1">
                <a:solidFill>
                  <a:srgbClr val="000000"/>
                </a:solidFill>
                <a:effectLst/>
                <a:latin typeface="Times New Roman" panose="02020603050405020304" pitchFamily="18" charset="0"/>
                <a:cs typeface="Times New Roman" panose="02020603050405020304" pitchFamily="18" charset="0"/>
              </a:rPr>
              <a:t>cyano</a:t>
            </a:r>
            <a:r>
              <a:rPr lang="en-US" sz="2800" b="0" i="0" dirty="0">
                <a:solidFill>
                  <a:srgbClr val="000000"/>
                </a:solidFill>
                <a:effectLst/>
                <a:latin typeface="Times New Roman" panose="02020603050405020304" pitchFamily="18" charset="0"/>
                <a:cs typeface="Times New Roman" panose="02020603050405020304" pitchFamily="18" charset="0"/>
              </a:rPr>
              <a:t> groups of sufficient strength to repel the electrons in the two d orbitals which directly oppose the approaching ligands.</a:t>
            </a:r>
          </a:p>
          <a:p>
            <a:pPr marL="0" indent="0" algn="just">
              <a:buNone/>
            </a:pPr>
            <a:r>
              <a:rPr lang="en-US" sz="2800" b="0" i="0" dirty="0">
                <a:solidFill>
                  <a:srgbClr val="000000"/>
                </a:solidFill>
                <a:effectLst/>
                <a:latin typeface="Times New Roman" panose="02020603050405020304" pitchFamily="18" charset="0"/>
                <a:cs typeface="Times New Roman" panose="02020603050405020304" pitchFamily="18" charset="0"/>
              </a:rPr>
              <a:t> The electrons become paired with those in the other d orbitals. Pairing with the six orbitals of the ligands will result in a low spin octahedral complex.</a:t>
            </a:r>
            <a:r>
              <a:rPr lang="en-US" sz="2800" dirty="0">
                <a:latin typeface="Times New Roman" panose="02020603050405020304" pitchFamily="18" charset="0"/>
                <a:cs typeface="Times New Roman" panose="02020603050405020304" pitchFamily="18" charset="0"/>
              </a:rPr>
              <a:t> </a:t>
            </a:r>
          </a:p>
          <a:p>
            <a:pPr marL="0" indent="0" algn="just">
              <a:buNone/>
            </a:pPr>
            <a:r>
              <a:rPr lang="en-US" dirty="0">
                <a:solidFill>
                  <a:srgbClr val="000000"/>
                </a:solidFill>
                <a:latin typeface="Times New Roman" panose="02020603050405020304" pitchFamily="18" charset="0"/>
                <a:cs typeface="Times New Roman" panose="02020603050405020304" pitchFamily="18" charset="0"/>
              </a:rPr>
              <a:t>Fe</a:t>
            </a:r>
            <a:r>
              <a:rPr lang="en-US" sz="2800" baseline="30000" dirty="0">
                <a:solidFill>
                  <a:srgbClr val="000000"/>
                </a:solidFill>
                <a:latin typeface="Times New Roman" panose="02020603050405020304" pitchFamily="18" charset="0"/>
                <a:cs typeface="Times New Roman" panose="02020603050405020304" pitchFamily="18" charset="0"/>
              </a:rPr>
              <a:t>+3</a:t>
            </a:r>
            <a:r>
              <a:rPr lang="en-US" sz="2800" dirty="0">
                <a:solidFill>
                  <a:srgbClr val="000000"/>
                </a:solidFill>
                <a:latin typeface="Times New Roman" panose="02020603050405020304" pitchFamily="18" charset="0"/>
                <a:cs typeface="Times New Roman" panose="02020603050405020304" pitchFamily="18" charset="0"/>
              </a:rPr>
              <a:t>    Ar</a:t>
            </a:r>
            <a:r>
              <a:rPr lang="en-US" sz="2800" baseline="30000" dirty="0">
                <a:solidFill>
                  <a:srgbClr val="000000"/>
                </a:solidFill>
                <a:latin typeface="Times New Roman" panose="02020603050405020304" pitchFamily="18" charset="0"/>
                <a:cs typeface="Times New Roman" panose="02020603050405020304" pitchFamily="18" charset="0"/>
              </a:rPr>
              <a:t>18</a:t>
            </a:r>
            <a:r>
              <a:rPr lang="en-US" sz="2800" dirty="0">
                <a:solidFill>
                  <a:srgbClr val="000000"/>
                </a:solidFill>
                <a:latin typeface="Times New Roman" panose="02020603050405020304" pitchFamily="18" charset="0"/>
                <a:cs typeface="Times New Roman" panose="02020603050405020304" pitchFamily="18" charset="0"/>
              </a:rPr>
              <a:t> 4S 3d</a:t>
            </a:r>
            <a:r>
              <a:rPr lang="en-US" sz="2800" baseline="30000" dirty="0">
                <a:solidFill>
                  <a:srgbClr val="000000"/>
                </a:solidFill>
                <a:latin typeface="Times New Roman" panose="02020603050405020304" pitchFamily="18" charset="0"/>
                <a:cs typeface="Times New Roman" panose="02020603050405020304" pitchFamily="18" charset="0"/>
              </a:rPr>
              <a:t>5</a:t>
            </a:r>
            <a:r>
              <a:rPr lang="en-US" sz="2800" dirty="0">
                <a:solidFill>
                  <a:srgbClr val="000000"/>
                </a:solidFill>
                <a:latin typeface="Times New Roman" panose="02020603050405020304" pitchFamily="18" charset="0"/>
                <a:cs typeface="Times New Roman" panose="02020603050405020304" pitchFamily="18" charset="0"/>
              </a:rPr>
              <a:t>  4p </a:t>
            </a:r>
          </a:p>
        </p:txBody>
      </p:sp>
      <p:sp>
        <p:nvSpPr>
          <p:cNvPr id="4" name="Footer Placeholder 3">
            <a:extLst>
              <a:ext uri="{FF2B5EF4-FFF2-40B4-BE49-F238E27FC236}">
                <a16:creationId xmlns:a16="http://schemas.microsoft.com/office/drawing/2014/main" id="{5E6C9AC2-4AA2-A4C1-C4F8-5C540B31D2D6}"/>
              </a:ext>
            </a:extLst>
          </p:cNvPr>
          <p:cNvSpPr>
            <a:spLocks noGrp="1"/>
          </p:cNvSpPr>
          <p:nvPr>
            <p:ph type="ftr" sz="quarter" idx="11"/>
          </p:nvPr>
        </p:nvSpPr>
        <p:spPr>
          <a:xfrm>
            <a:off x="4038600" y="6437874"/>
            <a:ext cx="4114800" cy="365125"/>
          </a:xfrm>
        </p:spPr>
        <p:txBody>
          <a:bodyPr/>
          <a:lstStyle/>
          <a:p>
            <a:r>
              <a:rPr lang="en-US" dirty="0"/>
              <a:t>Ali Albakaa</a:t>
            </a:r>
          </a:p>
        </p:txBody>
      </p:sp>
      <p:sp>
        <p:nvSpPr>
          <p:cNvPr id="5" name="Slide Number Placeholder 4">
            <a:extLst>
              <a:ext uri="{FF2B5EF4-FFF2-40B4-BE49-F238E27FC236}">
                <a16:creationId xmlns:a16="http://schemas.microsoft.com/office/drawing/2014/main" id="{BAC61CBC-A976-8311-8360-130107B04C94}"/>
              </a:ext>
            </a:extLst>
          </p:cNvPr>
          <p:cNvSpPr>
            <a:spLocks noGrp="1"/>
          </p:cNvSpPr>
          <p:nvPr>
            <p:ph type="sldNum" sz="quarter" idx="12"/>
          </p:nvPr>
        </p:nvSpPr>
        <p:spPr/>
        <p:txBody>
          <a:bodyPr/>
          <a:lstStyle/>
          <a:p>
            <a:fld id="{B66348F0-2240-4906-A527-53289901D96A}" type="slidenum">
              <a:rPr lang="en-US" smtClean="0"/>
              <a:t>20</a:t>
            </a:fld>
            <a:endParaRPr lang="en-US"/>
          </a:p>
        </p:txBody>
      </p:sp>
      <p:sp>
        <p:nvSpPr>
          <p:cNvPr id="2" name="Rectangle 1">
            <a:extLst>
              <a:ext uri="{FF2B5EF4-FFF2-40B4-BE49-F238E27FC236}">
                <a16:creationId xmlns:a16="http://schemas.microsoft.com/office/drawing/2014/main" id="{DE0BD6F7-9CE4-C8CD-F9C8-395B3AEC4646}"/>
              </a:ext>
            </a:extLst>
          </p:cNvPr>
          <p:cNvSpPr/>
          <p:nvPr/>
        </p:nvSpPr>
        <p:spPr>
          <a:xfrm>
            <a:off x="3659944" y="6004654"/>
            <a:ext cx="506440" cy="56270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6" name="Rectangle 5">
            <a:extLst>
              <a:ext uri="{FF2B5EF4-FFF2-40B4-BE49-F238E27FC236}">
                <a16:creationId xmlns:a16="http://schemas.microsoft.com/office/drawing/2014/main" id="{A0EEA28D-B87B-A770-AD99-AB2ED818A0DD}"/>
              </a:ext>
            </a:extLst>
          </p:cNvPr>
          <p:cNvSpPr/>
          <p:nvPr/>
        </p:nvSpPr>
        <p:spPr>
          <a:xfrm>
            <a:off x="4545040" y="5976204"/>
            <a:ext cx="506440" cy="56270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7" name="Rectangle 6">
            <a:extLst>
              <a:ext uri="{FF2B5EF4-FFF2-40B4-BE49-F238E27FC236}">
                <a16:creationId xmlns:a16="http://schemas.microsoft.com/office/drawing/2014/main" id="{3D04990A-2502-EED9-3B77-4D52373E9D0D}"/>
              </a:ext>
            </a:extLst>
          </p:cNvPr>
          <p:cNvSpPr/>
          <p:nvPr/>
        </p:nvSpPr>
        <p:spPr>
          <a:xfrm>
            <a:off x="5051480" y="5976204"/>
            <a:ext cx="506440" cy="56270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8" name="Rectangle 7">
            <a:extLst>
              <a:ext uri="{FF2B5EF4-FFF2-40B4-BE49-F238E27FC236}">
                <a16:creationId xmlns:a16="http://schemas.microsoft.com/office/drawing/2014/main" id="{202C23C4-379B-999E-C2C4-1D8F5C7567E5}"/>
              </a:ext>
            </a:extLst>
          </p:cNvPr>
          <p:cNvSpPr/>
          <p:nvPr/>
        </p:nvSpPr>
        <p:spPr>
          <a:xfrm>
            <a:off x="5557920" y="5976204"/>
            <a:ext cx="506440" cy="56270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9" name="Rectangle 8">
            <a:extLst>
              <a:ext uri="{FF2B5EF4-FFF2-40B4-BE49-F238E27FC236}">
                <a16:creationId xmlns:a16="http://schemas.microsoft.com/office/drawing/2014/main" id="{FB361D75-3107-B4FE-3008-EF66022F96B9}"/>
              </a:ext>
            </a:extLst>
          </p:cNvPr>
          <p:cNvSpPr/>
          <p:nvPr/>
        </p:nvSpPr>
        <p:spPr>
          <a:xfrm>
            <a:off x="6081932" y="5976204"/>
            <a:ext cx="506440" cy="56270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0" name="Rectangle 9">
            <a:extLst>
              <a:ext uri="{FF2B5EF4-FFF2-40B4-BE49-F238E27FC236}">
                <a16:creationId xmlns:a16="http://schemas.microsoft.com/office/drawing/2014/main" id="{6A9455A1-54E1-3954-8ABD-27A049A4DADA}"/>
              </a:ext>
            </a:extLst>
          </p:cNvPr>
          <p:cNvSpPr/>
          <p:nvPr/>
        </p:nvSpPr>
        <p:spPr>
          <a:xfrm>
            <a:off x="6557898" y="5976204"/>
            <a:ext cx="506440" cy="56270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1" name="Rectangle 10">
            <a:extLst>
              <a:ext uri="{FF2B5EF4-FFF2-40B4-BE49-F238E27FC236}">
                <a16:creationId xmlns:a16="http://schemas.microsoft.com/office/drawing/2014/main" id="{0FC3B242-E763-14D7-D540-70195698C52A}"/>
              </a:ext>
            </a:extLst>
          </p:cNvPr>
          <p:cNvSpPr/>
          <p:nvPr/>
        </p:nvSpPr>
        <p:spPr>
          <a:xfrm>
            <a:off x="7644620" y="5976204"/>
            <a:ext cx="506440" cy="56270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2" name="Rectangle 11">
            <a:extLst>
              <a:ext uri="{FF2B5EF4-FFF2-40B4-BE49-F238E27FC236}">
                <a16:creationId xmlns:a16="http://schemas.microsoft.com/office/drawing/2014/main" id="{1C62C6A9-26E6-0CFF-2C9B-E1A16F6F9524}"/>
              </a:ext>
            </a:extLst>
          </p:cNvPr>
          <p:cNvSpPr/>
          <p:nvPr/>
        </p:nvSpPr>
        <p:spPr>
          <a:xfrm>
            <a:off x="8178593" y="5976204"/>
            <a:ext cx="506440" cy="56270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sp>
        <p:nvSpPr>
          <p:cNvPr id="13" name="Rectangle 12">
            <a:extLst>
              <a:ext uri="{FF2B5EF4-FFF2-40B4-BE49-F238E27FC236}">
                <a16:creationId xmlns:a16="http://schemas.microsoft.com/office/drawing/2014/main" id="{73E2A572-A2C1-6414-B70F-A5FEFB14D3B4}"/>
              </a:ext>
            </a:extLst>
          </p:cNvPr>
          <p:cNvSpPr/>
          <p:nvPr/>
        </p:nvSpPr>
        <p:spPr>
          <a:xfrm>
            <a:off x="8703206" y="5976204"/>
            <a:ext cx="506440" cy="56270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n-US"/>
          </a:p>
        </p:txBody>
      </p:sp>
      <p:cxnSp>
        <p:nvCxnSpPr>
          <p:cNvPr id="14" name="Straight Arrow Connector 13">
            <a:extLst>
              <a:ext uri="{FF2B5EF4-FFF2-40B4-BE49-F238E27FC236}">
                <a16:creationId xmlns:a16="http://schemas.microsoft.com/office/drawing/2014/main" id="{CAFAA532-D394-EC6F-DEB2-E501F57EEE6A}"/>
              </a:ext>
            </a:extLst>
          </p:cNvPr>
          <p:cNvCxnSpPr>
            <a:cxnSpLocks/>
          </p:cNvCxnSpPr>
          <p:nvPr/>
        </p:nvCxnSpPr>
        <p:spPr>
          <a:xfrm flipV="1">
            <a:off x="4670472" y="6071160"/>
            <a:ext cx="0" cy="365760"/>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15" name="Straight Arrow Connector 14">
            <a:extLst>
              <a:ext uri="{FF2B5EF4-FFF2-40B4-BE49-F238E27FC236}">
                <a16:creationId xmlns:a16="http://schemas.microsoft.com/office/drawing/2014/main" id="{9252E5C2-EFAC-D977-D45C-AF59C00AF673}"/>
              </a:ext>
            </a:extLst>
          </p:cNvPr>
          <p:cNvCxnSpPr>
            <a:cxnSpLocks/>
          </p:cNvCxnSpPr>
          <p:nvPr/>
        </p:nvCxnSpPr>
        <p:spPr>
          <a:xfrm flipV="1">
            <a:off x="5188632" y="6071160"/>
            <a:ext cx="0" cy="365760"/>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16" name="Straight Arrow Connector 15">
            <a:extLst>
              <a:ext uri="{FF2B5EF4-FFF2-40B4-BE49-F238E27FC236}">
                <a16:creationId xmlns:a16="http://schemas.microsoft.com/office/drawing/2014/main" id="{5D785B99-2C96-ABB8-9546-D439B72DC68E}"/>
              </a:ext>
            </a:extLst>
          </p:cNvPr>
          <p:cNvCxnSpPr>
            <a:cxnSpLocks/>
          </p:cNvCxnSpPr>
          <p:nvPr/>
        </p:nvCxnSpPr>
        <p:spPr>
          <a:xfrm flipV="1">
            <a:off x="5709137" y="6071160"/>
            <a:ext cx="0" cy="365760"/>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17" name="Straight Arrow Connector 16">
            <a:extLst>
              <a:ext uri="{FF2B5EF4-FFF2-40B4-BE49-F238E27FC236}">
                <a16:creationId xmlns:a16="http://schemas.microsoft.com/office/drawing/2014/main" id="{F672E97F-0ECA-B290-B3AC-98503ADD83AF}"/>
              </a:ext>
            </a:extLst>
          </p:cNvPr>
          <p:cNvCxnSpPr>
            <a:cxnSpLocks/>
          </p:cNvCxnSpPr>
          <p:nvPr/>
        </p:nvCxnSpPr>
        <p:spPr>
          <a:xfrm>
            <a:off x="4851007" y="6051230"/>
            <a:ext cx="0" cy="385690"/>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18" name="Straight Arrow Connector 17">
            <a:extLst>
              <a:ext uri="{FF2B5EF4-FFF2-40B4-BE49-F238E27FC236}">
                <a16:creationId xmlns:a16="http://schemas.microsoft.com/office/drawing/2014/main" id="{AC7EDEE5-C4CB-32D6-A0F2-258B711B4EED}"/>
              </a:ext>
            </a:extLst>
          </p:cNvPr>
          <p:cNvCxnSpPr>
            <a:cxnSpLocks/>
          </p:cNvCxnSpPr>
          <p:nvPr/>
        </p:nvCxnSpPr>
        <p:spPr>
          <a:xfrm>
            <a:off x="5383235" y="6051230"/>
            <a:ext cx="0" cy="385690"/>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16613000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1FAABF-F0A2-1241-90FE-8013BC0C5DA3}"/>
              </a:ext>
            </a:extLst>
          </p:cNvPr>
          <p:cNvSpPr>
            <a:spLocks noGrp="1"/>
          </p:cNvSpPr>
          <p:nvPr>
            <p:ph idx="1"/>
          </p:nvPr>
        </p:nvSpPr>
        <p:spPr>
          <a:xfrm>
            <a:off x="500575" y="292247"/>
            <a:ext cx="11147474" cy="5883470"/>
          </a:xfrm>
        </p:spPr>
        <p:txBody>
          <a:bodyPr>
            <a:normAutofit/>
          </a:bodyPr>
          <a:lstStyle/>
          <a:p>
            <a:pPr marL="0" indent="0" algn="just">
              <a:buNone/>
            </a:pPr>
            <a:r>
              <a:rPr lang="en-US" sz="2400" b="1" i="0" dirty="0">
                <a:solidFill>
                  <a:srgbClr val="000000"/>
                </a:solidFill>
                <a:effectLst/>
                <a:latin typeface="Times New Roman" panose="02020603050405020304" pitchFamily="18" charset="0"/>
              </a:rPr>
              <a:t>Complexes with 7-9 d electrons</a:t>
            </a:r>
          </a:p>
          <a:p>
            <a:pPr marL="0" indent="0" algn="just">
              <a:buNone/>
            </a:pPr>
            <a:r>
              <a:rPr lang="en-US" sz="2400" b="0" i="0" dirty="0">
                <a:solidFill>
                  <a:srgbClr val="000000"/>
                </a:solidFill>
                <a:effectLst/>
                <a:latin typeface="Times New Roman" panose="02020603050405020304" pitchFamily="18" charset="0"/>
                <a:cs typeface="Times New Roman" panose="02020603050405020304" pitchFamily="18" charset="0"/>
              </a:rPr>
              <a:t>Transition metal ions with </a:t>
            </a:r>
            <a:r>
              <a:rPr lang="en-US" sz="2400" b="1" i="0" dirty="0">
                <a:solidFill>
                  <a:srgbClr val="000000"/>
                </a:solidFill>
                <a:effectLst/>
                <a:latin typeface="Times New Roman" panose="02020603050405020304" pitchFamily="18" charset="0"/>
                <a:cs typeface="Times New Roman" panose="02020603050405020304" pitchFamily="18" charset="0"/>
              </a:rPr>
              <a:t>seven, eight, or nine </a:t>
            </a:r>
            <a:r>
              <a:rPr lang="en-US" sz="2400" b="0" i="0" dirty="0">
                <a:solidFill>
                  <a:srgbClr val="000000"/>
                </a:solidFill>
                <a:effectLst/>
                <a:latin typeface="Times New Roman" panose="02020603050405020304" pitchFamily="18" charset="0"/>
                <a:cs typeface="Times New Roman" panose="02020603050405020304" pitchFamily="18" charset="0"/>
              </a:rPr>
              <a:t>d electrons generally have coordination number of </a:t>
            </a:r>
            <a:r>
              <a:rPr lang="en-US" sz="2400" b="1" i="0" dirty="0">
                <a:solidFill>
                  <a:srgbClr val="000000"/>
                </a:solidFill>
                <a:effectLst/>
                <a:latin typeface="Times New Roman" panose="02020603050405020304" pitchFamily="18" charset="0"/>
                <a:cs typeface="Times New Roman" panose="02020603050405020304" pitchFamily="18" charset="0"/>
              </a:rPr>
              <a:t>4 </a:t>
            </a:r>
            <a:r>
              <a:rPr lang="en-US" sz="2400" b="0" i="0" dirty="0">
                <a:solidFill>
                  <a:srgbClr val="000000"/>
                </a:solidFill>
                <a:effectLst/>
                <a:latin typeface="Times New Roman" panose="02020603050405020304" pitchFamily="18" charset="0"/>
                <a:cs typeface="Times New Roman" panose="02020603050405020304" pitchFamily="18" charset="0"/>
              </a:rPr>
              <a:t>which leads to either a </a:t>
            </a:r>
            <a:r>
              <a:rPr lang="en-US" sz="2400" b="1" i="0" dirty="0">
                <a:solidFill>
                  <a:srgbClr val="000000"/>
                </a:solidFill>
                <a:effectLst/>
                <a:latin typeface="Times New Roman" panose="02020603050405020304" pitchFamily="18" charset="0"/>
                <a:cs typeface="Times New Roman" panose="02020603050405020304" pitchFamily="18" charset="0"/>
              </a:rPr>
              <a:t>square planar </a:t>
            </a:r>
            <a:r>
              <a:rPr lang="en-US" sz="2400" b="0" i="0" dirty="0">
                <a:solidFill>
                  <a:srgbClr val="000000"/>
                </a:solidFill>
                <a:effectLst/>
                <a:latin typeface="Times New Roman" panose="02020603050405020304" pitchFamily="18" charset="0"/>
                <a:cs typeface="Times New Roman" panose="02020603050405020304" pitchFamily="18" charset="0"/>
              </a:rPr>
              <a:t>or </a:t>
            </a:r>
            <a:r>
              <a:rPr lang="en-US" sz="2400" b="1" i="0" dirty="0">
                <a:solidFill>
                  <a:srgbClr val="000000"/>
                </a:solidFill>
                <a:effectLst/>
                <a:latin typeface="Times New Roman" panose="02020603050405020304" pitchFamily="18" charset="0"/>
                <a:cs typeface="Times New Roman" panose="02020603050405020304" pitchFamily="18" charset="0"/>
              </a:rPr>
              <a:t>a tetrahedral </a:t>
            </a:r>
            <a:r>
              <a:rPr lang="en-US" sz="2400" b="0" i="0" dirty="0">
                <a:solidFill>
                  <a:srgbClr val="000000"/>
                </a:solidFill>
                <a:effectLst/>
                <a:latin typeface="Times New Roman" panose="02020603050405020304" pitchFamily="18" charset="0"/>
                <a:cs typeface="Times New Roman" panose="02020603050405020304" pitchFamily="18" charset="0"/>
              </a:rPr>
              <a:t>arrangement of the ligands.</a:t>
            </a:r>
          </a:p>
          <a:p>
            <a:pPr marL="0" indent="0" algn="just">
              <a:buNone/>
            </a:pPr>
            <a:r>
              <a:rPr lang="en-US" sz="2400" b="0" i="0" dirty="0">
                <a:solidFill>
                  <a:srgbClr val="000000"/>
                </a:solidFill>
                <a:effectLst/>
                <a:latin typeface="Times New Roman" panose="02020603050405020304" pitchFamily="18" charset="0"/>
                <a:cs typeface="Times New Roman" panose="02020603050405020304" pitchFamily="18" charset="0"/>
              </a:rPr>
              <a:t>The </a:t>
            </a:r>
            <a:r>
              <a:rPr lang="en-US" sz="2400" b="1" i="0" dirty="0">
                <a:solidFill>
                  <a:srgbClr val="000000"/>
                </a:solidFill>
                <a:effectLst/>
                <a:latin typeface="Times New Roman" panose="02020603050405020304" pitchFamily="18" charset="0"/>
                <a:cs typeface="Times New Roman" panose="02020603050405020304" pitchFamily="18" charset="0"/>
              </a:rPr>
              <a:t>strength of the ligand </a:t>
            </a:r>
            <a:r>
              <a:rPr lang="en-US" sz="2400" b="0" i="0" dirty="0">
                <a:solidFill>
                  <a:srgbClr val="000000"/>
                </a:solidFill>
                <a:effectLst/>
                <a:latin typeface="Times New Roman" panose="02020603050405020304" pitchFamily="18" charset="0"/>
                <a:cs typeface="Times New Roman" panose="02020603050405020304" pitchFamily="18" charset="0"/>
              </a:rPr>
              <a:t>and the formation of high – and low spin complexes may be predicative of the type of hybridization and therefore the geometry of the complex. </a:t>
            </a:r>
          </a:p>
          <a:p>
            <a:pPr marL="0" indent="0" algn="just">
              <a:buNone/>
            </a:pPr>
            <a:r>
              <a:rPr lang="en-US" sz="2400" b="0" i="0" dirty="0">
                <a:solidFill>
                  <a:srgbClr val="000000"/>
                </a:solidFill>
                <a:effectLst/>
                <a:latin typeface="Times New Roman" panose="02020603050405020304" pitchFamily="18" charset="0"/>
                <a:cs typeface="Times New Roman" panose="02020603050405020304" pitchFamily="18" charset="0"/>
              </a:rPr>
              <a:t>For example a </a:t>
            </a:r>
            <a:r>
              <a:rPr lang="en-US" sz="2400" b="1" i="0" dirty="0">
                <a:solidFill>
                  <a:srgbClr val="000000"/>
                </a:solidFill>
                <a:effectLst/>
                <a:latin typeface="Times New Roman" panose="02020603050405020304" pitchFamily="18" charset="0"/>
                <a:cs typeface="Times New Roman" panose="02020603050405020304" pitchFamily="18" charset="0"/>
              </a:rPr>
              <a:t>d</a:t>
            </a:r>
            <a:r>
              <a:rPr lang="en-US" sz="2400" b="1" i="0" baseline="30000" dirty="0">
                <a:solidFill>
                  <a:srgbClr val="000000"/>
                </a:solidFill>
                <a:effectLst/>
                <a:latin typeface="Times New Roman" panose="02020603050405020304" pitchFamily="18" charset="0"/>
                <a:cs typeface="Times New Roman" panose="02020603050405020304" pitchFamily="18" charset="0"/>
              </a:rPr>
              <a:t>8</a:t>
            </a:r>
            <a:r>
              <a:rPr lang="en-US" sz="2400" b="0" i="0" dirty="0">
                <a:solidFill>
                  <a:srgbClr val="000000"/>
                </a:solidFill>
                <a:effectLst/>
                <a:latin typeface="Times New Roman" panose="02020603050405020304" pitchFamily="18" charset="0"/>
                <a:cs typeface="Times New Roman" panose="02020603050405020304" pitchFamily="18" charset="0"/>
              </a:rPr>
              <a:t> ion complexing with a ligand having a relatively weak electrostatic field has </a:t>
            </a:r>
            <a:r>
              <a:rPr lang="en-US" sz="2400" b="1" i="0" dirty="0">
                <a:solidFill>
                  <a:srgbClr val="000000"/>
                </a:solidFill>
                <a:effectLst/>
                <a:latin typeface="Times New Roman" panose="02020603050405020304" pitchFamily="18" charset="0"/>
                <a:cs typeface="Times New Roman" panose="02020603050405020304" pitchFamily="18" charset="0"/>
              </a:rPr>
              <a:t>no d</a:t>
            </a:r>
            <a:r>
              <a:rPr lang="en-US" sz="2400" b="0" i="0" dirty="0">
                <a:solidFill>
                  <a:srgbClr val="000000"/>
                </a:solidFill>
                <a:effectLst/>
                <a:latin typeface="Times New Roman" panose="02020603050405020304" pitchFamily="18" charset="0"/>
                <a:cs typeface="Times New Roman" panose="02020603050405020304" pitchFamily="18" charset="0"/>
              </a:rPr>
              <a:t> orbitals available for bonding. However, the ligands can bond through the </a:t>
            </a:r>
            <a:r>
              <a:rPr lang="en-US" sz="2400" b="1" i="0" dirty="0">
                <a:solidFill>
                  <a:srgbClr val="000000"/>
                </a:solidFill>
                <a:effectLst/>
                <a:latin typeface="Times New Roman" panose="02020603050405020304" pitchFamily="18" charset="0"/>
                <a:cs typeface="Times New Roman" panose="02020603050405020304" pitchFamily="18" charset="0"/>
              </a:rPr>
              <a:t>four sp</a:t>
            </a:r>
            <a:r>
              <a:rPr lang="en-US" sz="2400" b="1" i="0" baseline="30000" dirty="0">
                <a:solidFill>
                  <a:srgbClr val="000000"/>
                </a:solidFill>
                <a:effectLst/>
                <a:latin typeface="Times New Roman" panose="02020603050405020304" pitchFamily="18" charset="0"/>
                <a:cs typeface="Times New Roman" panose="02020603050405020304" pitchFamily="18" charset="0"/>
              </a:rPr>
              <a:t>3</a:t>
            </a:r>
            <a:r>
              <a:rPr lang="en-US" sz="2400" b="1" i="0" dirty="0">
                <a:solidFill>
                  <a:srgbClr val="000000"/>
                </a:solidFill>
                <a:effectLst/>
                <a:latin typeface="Times New Roman" panose="02020603050405020304" pitchFamily="18" charset="0"/>
                <a:cs typeface="Times New Roman" panose="02020603050405020304" pitchFamily="18" charset="0"/>
              </a:rPr>
              <a:t> </a:t>
            </a:r>
            <a:r>
              <a:rPr lang="en-US" sz="2400" b="0" i="0" dirty="0">
                <a:solidFill>
                  <a:srgbClr val="000000"/>
                </a:solidFill>
                <a:effectLst/>
                <a:latin typeface="Times New Roman" panose="02020603050405020304" pitchFamily="18" charset="0"/>
                <a:cs typeface="Times New Roman" panose="02020603050405020304" pitchFamily="18" charset="0"/>
              </a:rPr>
              <a:t>hybrid orbitals formed on the metal to give </a:t>
            </a:r>
            <a:r>
              <a:rPr lang="en-US" sz="2400" b="1" i="0" dirty="0">
                <a:solidFill>
                  <a:srgbClr val="000000"/>
                </a:solidFill>
                <a:effectLst/>
                <a:latin typeface="Times New Roman" panose="02020603050405020304" pitchFamily="18" charset="0"/>
                <a:cs typeface="Times New Roman" panose="02020603050405020304" pitchFamily="18" charset="0"/>
              </a:rPr>
              <a:t>a tetrahedral complex</a:t>
            </a:r>
            <a:r>
              <a:rPr lang="en-US" sz="2400" b="0" i="0" dirty="0">
                <a:solidFill>
                  <a:srgbClr val="000000"/>
                </a:solidFill>
                <a:effectLst/>
                <a:latin typeface="Times New Roman" panose="02020603050405020304" pitchFamily="18" charset="0"/>
                <a:cs typeface="Times New Roman" panose="02020603050405020304" pitchFamily="18" charset="0"/>
              </a:rPr>
              <a:t>.</a:t>
            </a:r>
          </a:p>
          <a:p>
            <a:pPr marL="0" indent="0" algn="just">
              <a:buNone/>
            </a:pPr>
            <a:r>
              <a:rPr lang="en-US" sz="2400" b="0" i="0" dirty="0">
                <a:solidFill>
                  <a:srgbClr val="000000"/>
                </a:solidFill>
                <a:effectLst/>
                <a:latin typeface="Times New Roman" panose="02020603050405020304" pitchFamily="18" charset="0"/>
                <a:cs typeface="Times New Roman" panose="02020603050405020304" pitchFamily="18" charset="0"/>
              </a:rPr>
              <a:t> A </a:t>
            </a:r>
            <a:r>
              <a:rPr lang="en-US" sz="2400" b="1" i="0" dirty="0">
                <a:solidFill>
                  <a:srgbClr val="000000"/>
                </a:solidFill>
                <a:effectLst/>
                <a:latin typeface="Times New Roman" panose="02020603050405020304" pitchFamily="18" charset="0"/>
                <a:cs typeface="Times New Roman" panose="02020603050405020304" pitchFamily="18" charset="0"/>
              </a:rPr>
              <a:t>strong ligand </a:t>
            </a:r>
            <a:r>
              <a:rPr lang="en-US" sz="2400" b="0" i="0" dirty="0">
                <a:solidFill>
                  <a:srgbClr val="000000"/>
                </a:solidFill>
                <a:effectLst/>
                <a:latin typeface="Times New Roman" panose="02020603050405020304" pitchFamily="18" charset="0"/>
                <a:cs typeface="Times New Roman" panose="02020603050405020304" pitchFamily="18" charset="0"/>
              </a:rPr>
              <a:t>will force the metal into a </a:t>
            </a:r>
            <a:r>
              <a:rPr lang="en-US" sz="2400" b="1" i="0" dirty="0">
                <a:solidFill>
                  <a:srgbClr val="000000"/>
                </a:solidFill>
                <a:effectLst/>
                <a:latin typeface="Times New Roman" panose="02020603050405020304" pitchFamily="18" charset="0"/>
                <a:cs typeface="Times New Roman" panose="02020603050405020304" pitchFamily="18" charset="0"/>
              </a:rPr>
              <a:t>low spin </a:t>
            </a:r>
            <a:r>
              <a:rPr lang="en-US" sz="2400" b="0" i="0" dirty="0">
                <a:solidFill>
                  <a:srgbClr val="000000"/>
                </a:solidFill>
                <a:effectLst/>
                <a:latin typeface="Times New Roman" panose="02020603050405020304" pitchFamily="18" charset="0"/>
                <a:cs typeface="Times New Roman" panose="02020603050405020304" pitchFamily="18" charset="0"/>
              </a:rPr>
              <a:t>state and a </a:t>
            </a:r>
            <a:r>
              <a:rPr lang="en-US" sz="2400" b="1" i="0" dirty="0">
                <a:solidFill>
                  <a:srgbClr val="000000"/>
                </a:solidFill>
                <a:effectLst/>
                <a:latin typeface="Times New Roman" panose="02020603050405020304" pitchFamily="18" charset="0"/>
                <a:cs typeface="Times New Roman" panose="02020603050405020304" pitchFamily="18" charset="0"/>
              </a:rPr>
              <a:t>square planar </a:t>
            </a:r>
            <a:r>
              <a:rPr lang="en-US" sz="2400" b="0" i="0" dirty="0">
                <a:solidFill>
                  <a:srgbClr val="000000"/>
                </a:solidFill>
                <a:effectLst/>
                <a:latin typeface="Times New Roman" panose="02020603050405020304" pitchFamily="18" charset="0"/>
                <a:cs typeface="Times New Roman" panose="02020603050405020304" pitchFamily="18" charset="0"/>
              </a:rPr>
              <a:t>resulting from </a:t>
            </a:r>
            <a:r>
              <a:rPr lang="en-US" sz="2400" b="1" i="0" dirty="0">
                <a:solidFill>
                  <a:srgbClr val="000000"/>
                </a:solidFill>
                <a:effectLst/>
                <a:latin typeface="Times New Roman" panose="02020603050405020304" pitchFamily="18" charset="0"/>
                <a:cs typeface="Times New Roman" panose="02020603050405020304" pitchFamily="18" charset="0"/>
              </a:rPr>
              <a:t>dsp</a:t>
            </a:r>
            <a:r>
              <a:rPr lang="en-US" sz="2400" b="1" i="0" baseline="30000" dirty="0">
                <a:solidFill>
                  <a:srgbClr val="000000"/>
                </a:solidFill>
                <a:effectLst/>
                <a:latin typeface="Times New Roman" panose="02020603050405020304" pitchFamily="18" charset="0"/>
                <a:cs typeface="Times New Roman" panose="02020603050405020304" pitchFamily="18" charset="0"/>
              </a:rPr>
              <a:t>3</a:t>
            </a:r>
            <a:r>
              <a:rPr lang="en-US" sz="2400" b="0" i="0" dirty="0">
                <a:solidFill>
                  <a:srgbClr val="000000"/>
                </a:solidFill>
                <a:effectLst/>
                <a:latin typeface="Times New Roman" panose="02020603050405020304" pitchFamily="18" charset="0"/>
                <a:cs typeface="Times New Roman" panose="02020603050405020304" pitchFamily="18" charset="0"/>
              </a:rPr>
              <a:t> hybridization will be formed. The complex has </a:t>
            </a:r>
            <a:r>
              <a:rPr lang="en-US" sz="2400" b="1" i="0" dirty="0">
                <a:solidFill>
                  <a:srgbClr val="000000"/>
                </a:solidFill>
                <a:effectLst/>
                <a:latin typeface="Times New Roman" panose="02020603050405020304" pitchFamily="18" charset="0"/>
                <a:cs typeface="Times New Roman" panose="02020603050405020304" pitchFamily="18" charset="0"/>
              </a:rPr>
              <a:t>one vacant d </a:t>
            </a:r>
            <a:r>
              <a:rPr lang="en-US" sz="2400" b="0" i="0" dirty="0">
                <a:solidFill>
                  <a:srgbClr val="000000"/>
                </a:solidFill>
                <a:effectLst/>
                <a:latin typeface="Times New Roman" panose="02020603050405020304" pitchFamily="18" charset="0"/>
                <a:cs typeface="Times New Roman" panose="02020603050405020304" pitchFamily="18" charset="0"/>
              </a:rPr>
              <a:t>orbital.</a:t>
            </a:r>
          </a:p>
          <a:p>
            <a:pPr marL="0" indent="0" algn="just">
              <a:buNone/>
            </a:pPr>
            <a:r>
              <a:rPr lang="en-US" sz="2400" dirty="0">
                <a:latin typeface="Times New Roman" panose="02020603050405020304" pitchFamily="18" charset="0"/>
                <a:cs typeface="Times New Roman" panose="02020603050405020304" pitchFamily="18" charset="0"/>
              </a:rPr>
              <a:t> </a:t>
            </a:r>
            <a:br>
              <a:rPr lang="en-US" dirty="0"/>
            </a:br>
            <a:endParaRPr lang="en-US" dirty="0"/>
          </a:p>
        </p:txBody>
      </p:sp>
      <p:sp>
        <p:nvSpPr>
          <p:cNvPr id="4" name="Footer Placeholder 3">
            <a:extLst>
              <a:ext uri="{FF2B5EF4-FFF2-40B4-BE49-F238E27FC236}">
                <a16:creationId xmlns:a16="http://schemas.microsoft.com/office/drawing/2014/main" id="{76C5E8E8-6DA2-4BF9-C5D5-10DA5BAF5FEC}"/>
              </a:ext>
            </a:extLst>
          </p:cNvPr>
          <p:cNvSpPr>
            <a:spLocks noGrp="1"/>
          </p:cNvSpPr>
          <p:nvPr>
            <p:ph type="ftr" sz="quarter" idx="11"/>
          </p:nvPr>
        </p:nvSpPr>
        <p:spPr/>
        <p:txBody>
          <a:bodyPr/>
          <a:lstStyle/>
          <a:p>
            <a:r>
              <a:rPr lang="en-US"/>
              <a:t>Ali Albakaa</a:t>
            </a:r>
          </a:p>
        </p:txBody>
      </p:sp>
      <p:sp>
        <p:nvSpPr>
          <p:cNvPr id="5" name="Slide Number Placeholder 4">
            <a:extLst>
              <a:ext uri="{FF2B5EF4-FFF2-40B4-BE49-F238E27FC236}">
                <a16:creationId xmlns:a16="http://schemas.microsoft.com/office/drawing/2014/main" id="{B40AE464-5B2A-2E08-7E84-4D5218816A71}"/>
              </a:ext>
            </a:extLst>
          </p:cNvPr>
          <p:cNvSpPr>
            <a:spLocks noGrp="1"/>
          </p:cNvSpPr>
          <p:nvPr>
            <p:ph type="sldNum" sz="quarter" idx="12"/>
          </p:nvPr>
        </p:nvSpPr>
        <p:spPr/>
        <p:txBody>
          <a:bodyPr/>
          <a:lstStyle/>
          <a:p>
            <a:fld id="{B66348F0-2240-4906-A527-53289901D96A}" type="slidenum">
              <a:rPr lang="en-US" smtClean="0"/>
              <a:t>21</a:t>
            </a:fld>
            <a:endParaRPr lang="en-US"/>
          </a:p>
        </p:txBody>
      </p:sp>
    </p:spTree>
    <p:extLst>
      <p:ext uri="{BB962C8B-B14F-4D97-AF65-F5344CB8AC3E}">
        <p14:creationId xmlns:p14="http://schemas.microsoft.com/office/powerpoint/2010/main" val="4489608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90D82E0-5D1F-3627-8247-96B8329900B5}"/>
              </a:ext>
            </a:extLst>
          </p:cNvPr>
          <p:cNvSpPr>
            <a:spLocks noGrp="1"/>
          </p:cNvSpPr>
          <p:nvPr>
            <p:ph idx="1"/>
          </p:nvPr>
        </p:nvSpPr>
        <p:spPr>
          <a:xfrm>
            <a:off x="405618" y="201733"/>
            <a:ext cx="11380763" cy="6156694"/>
          </a:xfrm>
        </p:spPr>
        <p:txBody>
          <a:bodyPr>
            <a:normAutofit/>
          </a:bodyPr>
          <a:lstStyle/>
          <a:p>
            <a:pPr marL="0" indent="0" algn="just">
              <a:buNone/>
            </a:pPr>
            <a:r>
              <a:rPr lang="en-US" b="1" i="0" dirty="0">
                <a:solidFill>
                  <a:srgbClr val="000000"/>
                </a:solidFill>
                <a:effectLst/>
                <a:latin typeface="Times New Roman" panose="02020603050405020304" pitchFamily="18" charset="0"/>
                <a:cs typeface="Times New Roman" panose="02020603050405020304" pitchFamily="18" charset="0"/>
              </a:rPr>
              <a:t>Complexes and Chelating Agents</a:t>
            </a:r>
          </a:p>
          <a:p>
            <a:pPr marL="0" indent="0" algn="just">
              <a:buNone/>
            </a:pPr>
            <a:r>
              <a:rPr lang="en-US" dirty="0">
                <a:latin typeface="Times New Roman" panose="02020603050405020304" pitchFamily="18" charset="0"/>
                <a:cs typeface="Times New Roman" panose="02020603050405020304" pitchFamily="18" charset="0"/>
              </a:rPr>
              <a:t> </a:t>
            </a:r>
            <a:r>
              <a:rPr lang="en-US" sz="2400" b="0" i="0" dirty="0">
                <a:solidFill>
                  <a:srgbClr val="000000"/>
                </a:solidFill>
                <a:effectLst/>
                <a:latin typeface="Times New Roman" panose="02020603050405020304" pitchFamily="18" charset="0"/>
                <a:cs typeface="Times New Roman" panose="02020603050405020304" pitchFamily="18" charset="0"/>
              </a:rPr>
              <a:t>Chelating agents are important aspects of pharmacy, drug therapy. They have much efficacy in the treatment of heavy metal poisoning for elements such as lead, arsenic, mercury and iron. </a:t>
            </a:r>
          </a:p>
          <a:p>
            <a:pPr marL="0" indent="0" algn="just">
              <a:buNone/>
            </a:pPr>
            <a:r>
              <a:rPr lang="en-US" sz="2400" b="0" i="0" dirty="0">
                <a:solidFill>
                  <a:srgbClr val="000000"/>
                </a:solidFill>
                <a:effectLst/>
                <a:latin typeface="Times New Roman" panose="02020603050405020304" pitchFamily="18" charset="0"/>
                <a:cs typeface="Times New Roman" panose="02020603050405020304" pitchFamily="18" charset="0"/>
              </a:rPr>
              <a:t>Chelating agents are important in treatment of metabolic disorders where metals such as iron and copper are accumulated in abnormal amounts in various tissues. </a:t>
            </a:r>
          </a:p>
          <a:p>
            <a:pPr marL="0" indent="0" algn="just">
              <a:buNone/>
            </a:pPr>
            <a:r>
              <a:rPr lang="en-US" sz="2400" b="0" i="0" dirty="0">
                <a:solidFill>
                  <a:srgbClr val="000000"/>
                </a:solidFill>
                <a:effectLst/>
                <a:latin typeface="Times New Roman" panose="02020603050405020304" pitchFamily="18" charset="0"/>
                <a:cs typeface="Times New Roman" panose="02020603050405020304" pitchFamily="18" charset="0"/>
              </a:rPr>
              <a:t>Examples of important chelating agents include EDTA, BAL, penicillamine and deferoxamine.</a:t>
            </a:r>
            <a:r>
              <a:rPr lang="en-US" sz="2400" dirty="0">
                <a:latin typeface="Times New Roman" panose="02020603050405020304" pitchFamily="18" charset="0"/>
                <a:cs typeface="Times New Roman" panose="02020603050405020304" pitchFamily="18" charset="0"/>
              </a:rPr>
              <a:t> </a:t>
            </a:r>
          </a:p>
          <a:p>
            <a:pPr marL="0" indent="0" algn="just">
              <a:buNone/>
            </a:pPr>
            <a:r>
              <a:rPr lang="en-US" sz="2400" b="1" i="0" dirty="0">
                <a:solidFill>
                  <a:srgbClr val="000000"/>
                </a:solidFill>
                <a:effectLst/>
                <a:latin typeface="Times New Roman" panose="02020603050405020304" pitchFamily="18" charset="0"/>
                <a:cs typeface="Times New Roman" panose="02020603050405020304" pitchFamily="18" charset="0"/>
              </a:rPr>
              <a:t>Disodium salt of EDTA</a:t>
            </a:r>
          </a:p>
          <a:p>
            <a:pPr marL="0" indent="0" algn="just">
              <a:buNone/>
            </a:pPr>
            <a:r>
              <a:rPr lang="en-US" sz="2400" dirty="0">
                <a:solidFill>
                  <a:srgbClr val="000000"/>
                </a:solidFill>
                <a:latin typeface="Times New Roman" panose="02020603050405020304" pitchFamily="18" charset="0"/>
                <a:cs typeface="Times New Roman" panose="02020603050405020304" pitchFamily="18" charset="0"/>
              </a:rPr>
              <a:t>It</a:t>
            </a:r>
            <a:r>
              <a:rPr lang="en-US" sz="2400" b="0" i="0" dirty="0">
                <a:solidFill>
                  <a:srgbClr val="000000"/>
                </a:solidFill>
                <a:effectLst/>
                <a:latin typeface="Times New Roman" panose="02020603050405020304" pitchFamily="18" charset="0"/>
                <a:cs typeface="Times New Roman" panose="02020603050405020304" pitchFamily="18" charset="0"/>
              </a:rPr>
              <a:t> is a mixture of the dihydrate salt. It is a white crystalline granules or powder. It is odorless, slightly hygroscopic and has a faint saline taste. It is stable in air, soluble in water with pH between 6.5 and 8.0. It is used in the treatment of heavy metal poisoning especially </a:t>
            </a:r>
            <a:r>
              <a:rPr lang="en-US" sz="2400" b="0" i="0" dirty="0" err="1">
                <a:solidFill>
                  <a:srgbClr val="000000"/>
                </a:solidFill>
                <a:effectLst/>
                <a:latin typeface="Times New Roman" panose="02020603050405020304" pitchFamily="18" charset="0"/>
                <a:cs typeface="Times New Roman" panose="02020603050405020304" pitchFamily="18" charset="0"/>
              </a:rPr>
              <a:t>plumbsim</a:t>
            </a:r>
            <a:r>
              <a:rPr lang="en-US" sz="2400" b="0" i="0" dirty="0">
                <a:solidFill>
                  <a:srgbClr val="000000"/>
                </a:solidFill>
                <a:effectLst/>
                <a:latin typeface="Times New Roman" panose="02020603050405020304" pitchFamily="18" charset="0"/>
                <a:cs typeface="Times New Roman" panose="02020603050405020304" pitchFamily="18" charset="0"/>
              </a:rPr>
              <a:t> and other metals but not for mercury, arsenic or gold. An increase in the excretion of metal in the urine by 500ug/liter/24hr is an indication of poisoning. It induces </a:t>
            </a:r>
            <a:r>
              <a:rPr lang="en-US" sz="2400" b="0" i="0" dirty="0" err="1">
                <a:solidFill>
                  <a:srgbClr val="000000"/>
                </a:solidFill>
                <a:effectLst/>
                <a:latin typeface="Times New Roman" panose="02020603050405020304" pitchFamily="18" charset="0"/>
                <a:cs typeface="Times New Roman" panose="02020603050405020304" pitchFamily="18" charset="0"/>
              </a:rPr>
              <a:t>hypocalcaemia</a:t>
            </a:r>
            <a:r>
              <a:rPr lang="en-US" sz="2400" b="0" i="0" dirty="0">
                <a:solidFill>
                  <a:srgbClr val="000000"/>
                </a:solidFill>
                <a:effectLst/>
                <a:latin typeface="Times New Roman" panose="02020603050405020304" pitchFamily="18" charset="0"/>
                <a:cs typeface="Times New Roman" panose="02020603050405020304" pitchFamily="18" charset="0"/>
              </a:rPr>
              <a:t> states. Doses are IV or IM of 75mg/kg of body weight. Preparation; a solution containing 200mg/ml for injection.</a:t>
            </a:r>
          </a:p>
        </p:txBody>
      </p:sp>
      <p:sp>
        <p:nvSpPr>
          <p:cNvPr id="4" name="Footer Placeholder 3">
            <a:extLst>
              <a:ext uri="{FF2B5EF4-FFF2-40B4-BE49-F238E27FC236}">
                <a16:creationId xmlns:a16="http://schemas.microsoft.com/office/drawing/2014/main" id="{6E3EB9FC-8C25-B0ED-EC24-E89A04331BB2}"/>
              </a:ext>
            </a:extLst>
          </p:cNvPr>
          <p:cNvSpPr>
            <a:spLocks noGrp="1"/>
          </p:cNvSpPr>
          <p:nvPr>
            <p:ph type="ftr" sz="quarter" idx="11"/>
          </p:nvPr>
        </p:nvSpPr>
        <p:spPr/>
        <p:txBody>
          <a:bodyPr/>
          <a:lstStyle/>
          <a:p>
            <a:r>
              <a:rPr lang="en-US" dirty="0"/>
              <a:t>Ali Albakaa</a:t>
            </a:r>
          </a:p>
        </p:txBody>
      </p:sp>
      <p:sp>
        <p:nvSpPr>
          <p:cNvPr id="5" name="Slide Number Placeholder 4">
            <a:extLst>
              <a:ext uri="{FF2B5EF4-FFF2-40B4-BE49-F238E27FC236}">
                <a16:creationId xmlns:a16="http://schemas.microsoft.com/office/drawing/2014/main" id="{9C12CF38-E7C3-F900-8111-9D899B9A029A}"/>
              </a:ext>
            </a:extLst>
          </p:cNvPr>
          <p:cNvSpPr>
            <a:spLocks noGrp="1"/>
          </p:cNvSpPr>
          <p:nvPr>
            <p:ph type="sldNum" sz="quarter" idx="12"/>
          </p:nvPr>
        </p:nvSpPr>
        <p:spPr/>
        <p:txBody>
          <a:bodyPr/>
          <a:lstStyle/>
          <a:p>
            <a:fld id="{B66348F0-2240-4906-A527-53289901D96A}" type="slidenum">
              <a:rPr lang="en-US" smtClean="0"/>
              <a:t>22</a:t>
            </a:fld>
            <a:endParaRPr lang="en-US"/>
          </a:p>
        </p:txBody>
      </p:sp>
    </p:spTree>
    <p:extLst>
      <p:ext uri="{BB962C8B-B14F-4D97-AF65-F5344CB8AC3E}">
        <p14:creationId xmlns:p14="http://schemas.microsoft.com/office/powerpoint/2010/main" val="806293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CF2B3E2-31A8-1209-19D6-3732AC94CA5E}"/>
              </a:ext>
            </a:extLst>
          </p:cNvPr>
          <p:cNvSpPr>
            <a:spLocks noGrp="1"/>
          </p:cNvSpPr>
          <p:nvPr>
            <p:ph idx="1"/>
          </p:nvPr>
        </p:nvSpPr>
        <p:spPr>
          <a:xfrm>
            <a:off x="454268" y="4192292"/>
            <a:ext cx="11049001" cy="1690371"/>
          </a:xfrm>
        </p:spPr>
        <p:txBody>
          <a:bodyPr>
            <a:normAutofit/>
          </a:bodyPr>
          <a:lstStyle/>
          <a:p>
            <a:pPr marL="0" indent="0" algn="just">
              <a:buNone/>
            </a:pPr>
            <a:r>
              <a:rPr lang="en-US" sz="2400" b="0" i="0" dirty="0">
                <a:solidFill>
                  <a:srgbClr val="000000"/>
                </a:solidFill>
                <a:effectLst/>
                <a:latin typeface="Times New Roman" panose="02020603050405020304" pitchFamily="18" charset="0"/>
                <a:cs typeface="Times New Roman" panose="02020603050405020304" pitchFamily="18" charset="0"/>
              </a:rPr>
              <a:t>Disodium edetate is a white crystalline powder which is soluble in water and has pH of 4.0-6.0. It is used in treatment related to hypercalcemia including occlusive vascular disease and cardiac arrhythmias. It is not useful for dissolution of urinary calculi. Doses; IV injections of 50mg/kg of body weight. Preparation; 150mg/ml for injection.</a:t>
            </a:r>
          </a:p>
        </p:txBody>
      </p:sp>
      <p:sp>
        <p:nvSpPr>
          <p:cNvPr id="4" name="Footer Placeholder 3">
            <a:extLst>
              <a:ext uri="{FF2B5EF4-FFF2-40B4-BE49-F238E27FC236}">
                <a16:creationId xmlns:a16="http://schemas.microsoft.com/office/drawing/2014/main" id="{44B66472-7CD6-378D-187D-6F299E42446A}"/>
              </a:ext>
            </a:extLst>
          </p:cNvPr>
          <p:cNvSpPr>
            <a:spLocks noGrp="1"/>
          </p:cNvSpPr>
          <p:nvPr>
            <p:ph type="ftr" sz="quarter" idx="11"/>
          </p:nvPr>
        </p:nvSpPr>
        <p:spPr/>
        <p:txBody>
          <a:bodyPr/>
          <a:lstStyle/>
          <a:p>
            <a:r>
              <a:rPr lang="en-US" dirty="0"/>
              <a:t>Ali Albakaa</a:t>
            </a:r>
          </a:p>
        </p:txBody>
      </p:sp>
      <p:sp>
        <p:nvSpPr>
          <p:cNvPr id="5" name="Slide Number Placeholder 4">
            <a:extLst>
              <a:ext uri="{FF2B5EF4-FFF2-40B4-BE49-F238E27FC236}">
                <a16:creationId xmlns:a16="http://schemas.microsoft.com/office/drawing/2014/main" id="{6BEE06DA-7EB6-44CA-DBDD-5F080BFB8C62}"/>
              </a:ext>
            </a:extLst>
          </p:cNvPr>
          <p:cNvSpPr>
            <a:spLocks noGrp="1"/>
          </p:cNvSpPr>
          <p:nvPr>
            <p:ph type="sldNum" sz="quarter" idx="12"/>
          </p:nvPr>
        </p:nvSpPr>
        <p:spPr/>
        <p:txBody>
          <a:bodyPr/>
          <a:lstStyle/>
          <a:p>
            <a:fld id="{B66348F0-2240-4906-A527-53289901D96A}" type="slidenum">
              <a:rPr lang="en-US" smtClean="0"/>
              <a:t>23</a:t>
            </a:fld>
            <a:endParaRPr lang="en-US"/>
          </a:p>
        </p:txBody>
      </p:sp>
      <p:pic>
        <p:nvPicPr>
          <p:cNvPr id="6" name="Picture 5">
            <a:extLst>
              <a:ext uri="{FF2B5EF4-FFF2-40B4-BE49-F238E27FC236}">
                <a16:creationId xmlns:a16="http://schemas.microsoft.com/office/drawing/2014/main" id="{B8169C22-AE2A-E23B-6A5F-B0502C6A9414}"/>
              </a:ext>
            </a:extLst>
          </p:cNvPr>
          <p:cNvPicPr>
            <a:picLocks noChangeAspect="1"/>
          </p:cNvPicPr>
          <p:nvPr/>
        </p:nvPicPr>
        <p:blipFill>
          <a:blip r:embed="rId2"/>
          <a:stretch>
            <a:fillRect/>
          </a:stretch>
        </p:blipFill>
        <p:spPr>
          <a:xfrm>
            <a:off x="782807" y="315152"/>
            <a:ext cx="5195962" cy="3609734"/>
          </a:xfrm>
          <a:prstGeom prst="rect">
            <a:avLst/>
          </a:prstGeom>
        </p:spPr>
      </p:pic>
      <p:pic>
        <p:nvPicPr>
          <p:cNvPr id="7" name="Picture 6">
            <a:extLst>
              <a:ext uri="{FF2B5EF4-FFF2-40B4-BE49-F238E27FC236}">
                <a16:creationId xmlns:a16="http://schemas.microsoft.com/office/drawing/2014/main" id="{2CC2C515-7515-BCA3-2ACB-FF328C32E41A}"/>
              </a:ext>
            </a:extLst>
          </p:cNvPr>
          <p:cNvPicPr>
            <a:picLocks noChangeAspect="1"/>
          </p:cNvPicPr>
          <p:nvPr/>
        </p:nvPicPr>
        <p:blipFill>
          <a:blip r:embed="rId3"/>
          <a:stretch>
            <a:fillRect/>
          </a:stretch>
        </p:blipFill>
        <p:spPr>
          <a:xfrm>
            <a:off x="6434285" y="553596"/>
            <a:ext cx="4974908" cy="3371289"/>
          </a:xfrm>
          <a:prstGeom prst="rect">
            <a:avLst/>
          </a:prstGeom>
        </p:spPr>
      </p:pic>
    </p:spTree>
    <p:extLst>
      <p:ext uri="{BB962C8B-B14F-4D97-AF65-F5344CB8AC3E}">
        <p14:creationId xmlns:p14="http://schemas.microsoft.com/office/powerpoint/2010/main" val="35756675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F49E91-1147-043C-97FD-2D6BE78AF25A}"/>
              </a:ext>
            </a:extLst>
          </p:cNvPr>
          <p:cNvSpPr>
            <a:spLocks noGrp="1"/>
          </p:cNvSpPr>
          <p:nvPr>
            <p:ph idx="1"/>
          </p:nvPr>
        </p:nvSpPr>
        <p:spPr>
          <a:xfrm>
            <a:off x="838200" y="2652126"/>
            <a:ext cx="10515600" cy="3704224"/>
          </a:xfrm>
        </p:spPr>
        <p:txBody>
          <a:bodyPr/>
          <a:lstStyle/>
          <a:p>
            <a:pPr marL="0" marR="0" indent="0" algn="just">
              <a:lnSpc>
                <a:spcPct val="107000"/>
              </a:lnSpc>
              <a:spcBef>
                <a:spcPts val="0"/>
              </a:spcBef>
              <a:spcAft>
                <a:spcPts val="0"/>
              </a:spcAft>
              <a:buNone/>
            </a:pPr>
            <a:r>
              <a:rPr lang="en-US" sz="2400" b="1" i="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Dimercaprol (BAL)</a:t>
            </a:r>
            <a:r>
              <a:rPr lang="en-US" sz="2400" b="0" i="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is a colorless of mercaptan-like odor. It competes with enzymes containing sulfhydryl groups (responsible for oxidation-reduction) for the metals causing poisoning. The mercaptides formed are excreted in the urine. BAL is of value in the treatment of arsenic or gold poisoning and early mercury poisoning, within a few hours.</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07000"/>
              </a:lnSpc>
              <a:spcBef>
                <a:spcPts val="0"/>
              </a:spcBef>
              <a:spcAft>
                <a:spcPts val="0"/>
              </a:spcAft>
              <a:buNone/>
            </a:pPr>
            <a:r>
              <a:rPr lang="en-US" sz="2400" b="0" i="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Dose: in severe arsenic or gold poisoning, 3.0mg/kg is given six times a day for two days, four times a day on the third day, then twice daily on the next ten days. For early mercury poisoning, 5.0mg/kg followed by 2.5mg/kg twice daily for ten days. Preparations: IM </a:t>
            </a:r>
            <a:r>
              <a:rPr lang="en-US" sz="2400" b="0" i="0" kern="1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imgectio</a:t>
            </a:r>
            <a:r>
              <a:rPr lang="en-US" sz="2400" b="0" i="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of 100mg/ml in peanut oil.</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4" name="Footer Placeholder 3">
            <a:extLst>
              <a:ext uri="{FF2B5EF4-FFF2-40B4-BE49-F238E27FC236}">
                <a16:creationId xmlns:a16="http://schemas.microsoft.com/office/drawing/2014/main" id="{904F9C12-CA19-C403-2A9E-555BE6171CD4}"/>
              </a:ext>
            </a:extLst>
          </p:cNvPr>
          <p:cNvSpPr>
            <a:spLocks noGrp="1"/>
          </p:cNvSpPr>
          <p:nvPr>
            <p:ph type="ftr" sz="quarter" idx="11"/>
          </p:nvPr>
        </p:nvSpPr>
        <p:spPr>
          <a:xfrm>
            <a:off x="4038600" y="6420290"/>
            <a:ext cx="4114800" cy="365125"/>
          </a:xfrm>
        </p:spPr>
        <p:txBody>
          <a:bodyPr/>
          <a:lstStyle/>
          <a:p>
            <a:r>
              <a:rPr lang="en-US"/>
              <a:t>Ali Albakaa</a:t>
            </a:r>
          </a:p>
        </p:txBody>
      </p:sp>
      <p:sp>
        <p:nvSpPr>
          <p:cNvPr id="5" name="Slide Number Placeholder 4">
            <a:extLst>
              <a:ext uri="{FF2B5EF4-FFF2-40B4-BE49-F238E27FC236}">
                <a16:creationId xmlns:a16="http://schemas.microsoft.com/office/drawing/2014/main" id="{46D4C83A-CC30-34C7-F8E9-0D79617A3C71}"/>
              </a:ext>
            </a:extLst>
          </p:cNvPr>
          <p:cNvSpPr>
            <a:spLocks noGrp="1"/>
          </p:cNvSpPr>
          <p:nvPr>
            <p:ph type="sldNum" sz="quarter" idx="12"/>
          </p:nvPr>
        </p:nvSpPr>
        <p:spPr/>
        <p:txBody>
          <a:bodyPr/>
          <a:lstStyle/>
          <a:p>
            <a:fld id="{B66348F0-2240-4906-A527-53289901D96A}" type="slidenum">
              <a:rPr lang="en-US" smtClean="0"/>
              <a:t>24</a:t>
            </a:fld>
            <a:endParaRPr lang="en-US"/>
          </a:p>
        </p:txBody>
      </p:sp>
      <p:pic>
        <p:nvPicPr>
          <p:cNvPr id="6" name="Picture 5">
            <a:extLst>
              <a:ext uri="{FF2B5EF4-FFF2-40B4-BE49-F238E27FC236}">
                <a16:creationId xmlns:a16="http://schemas.microsoft.com/office/drawing/2014/main" id="{A3E67599-C9EB-4D5E-6D75-21F4C4D2E92E}"/>
              </a:ext>
            </a:extLst>
          </p:cNvPr>
          <p:cNvPicPr>
            <a:picLocks noChangeAspect="1"/>
          </p:cNvPicPr>
          <p:nvPr/>
        </p:nvPicPr>
        <p:blipFill>
          <a:blip r:embed="rId2"/>
          <a:stretch>
            <a:fillRect/>
          </a:stretch>
        </p:blipFill>
        <p:spPr>
          <a:xfrm>
            <a:off x="984376" y="429137"/>
            <a:ext cx="4150331" cy="2159049"/>
          </a:xfrm>
          <a:prstGeom prst="rect">
            <a:avLst/>
          </a:prstGeom>
        </p:spPr>
      </p:pic>
      <p:pic>
        <p:nvPicPr>
          <p:cNvPr id="8" name="Picture 7">
            <a:extLst>
              <a:ext uri="{FF2B5EF4-FFF2-40B4-BE49-F238E27FC236}">
                <a16:creationId xmlns:a16="http://schemas.microsoft.com/office/drawing/2014/main" id="{40B7F6B4-3D7D-1762-FE28-69B32721A453}"/>
              </a:ext>
            </a:extLst>
          </p:cNvPr>
          <p:cNvPicPr>
            <a:picLocks noChangeAspect="1"/>
          </p:cNvPicPr>
          <p:nvPr/>
        </p:nvPicPr>
        <p:blipFill>
          <a:blip r:embed="rId3"/>
          <a:stretch>
            <a:fillRect/>
          </a:stretch>
        </p:blipFill>
        <p:spPr>
          <a:xfrm>
            <a:off x="6865035" y="239152"/>
            <a:ext cx="4342589" cy="2412974"/>
          </a:xfrm>
          <a:prstGeom prst="rect">
            <a:avLst/>
          </a:prstGeom>
        </p:spPr>
      </p:pic>
    </p:spTree>
    <p:extLst>
      <p:ext uri="{BB962C8B-B14F-4D97-AF65-F5344CB8AC3E}">
        <p14:creationId xmlns:p14="http://schemas.microsoft.com/office/powerpoint/2010/main" val="23471390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B6EBC79-498C-1F33-FD3A-881343CAFEE6}"/>
              </a:ext>
            </a:extLst>
          </p:cNvPr>
          <p:cNvSpPr>
            <a:spLocks noGrp="1"/>
          </p:cNvSpPr>
          <p:nvPr>
            <p:ph idx="1"/>
          </p:nvPr>
        </p:nvSpPr>
        <p:spPr>
          <a:xfrm>
            <a:off x="365759" y="464234"/>
            <a:ext cx="11479237" cy="5712729"/>
          </a:xfrm>
        </p:spPr>
        <p:txBody>
          <a:bodyPr>
            <a:normAutofit lnSpcReduction="10000"/>
          </a:bodyPr>
          <a:lstStyle/>
          <a:p>
            <a:pPr marL="0" indent="0" algn="just">
              <a:buNone/>
            </a:pPr>
            <a:r>
              <a:rPr lang="en-US" b="1" i="0" dirty="0">
                <a:solidFill>
                  <a:srgbClr val="000000"/>
                </a:solidFill>
                <a:effectLst/>
                <a:latin typeface="Times New Roman" panose="02020603050405020304" pitchFamily="18" charset="0"/>
                <a:cs typeface="Times New Roman" panose="02020603050405020304" pitchFamily="18" charset="0"/>
              </a:rPr>
              <a:t>Penicillamine</a:t>
            </a:r>
            <a:r>
              <a:rPr lang="en-US" sz="2400" b="0" i="0" dirty="0">
                <a:solidFill>
                  <a:srgbClr val="000000"/>
                </a:solidFill>
                <a:effectLst/>
                <a:latin typeface="Times New Roman" panose="02020603050405020304" pitchFamily="18" charset="0"/>
                <a:cs typeface="Times New Roman" panose="02020603050405020304" pitchFamily="18" charset="0"/>
              </a:rPr>
              <a:t> is a white crystalline powder having characteristic odor. It is freely soluble in water with pH of (4.5-5.5). </a:t>
            </a:r>
          </a:p>
          <a:p>
            <a:pPr marL="0" indent="0" algn="just">
              <a:buNone/>
            </a:pPr>
            <a:r>
              <a:rPr lang="en-US" sz="2400" b="0" i="0" dirty="0">
                <a:solidFill>
                  <a:srgbClr val="000000"/>
                </a:solidFill>
                <a:effectLst/>
                <a:latin typeface="Times New Roman" panose="02020603050405020304" pitchFamily="18" charset="0"/>
                <a:cs typeface="Times New Roman" panose="02020603050405020304" pitchFamily="18" charset="0"/>
              </a:rPr>
              <a:t>Penicillamine is used for treatment of poisoning of many metal including lead, iron, mercury and gold. Penicillamine is used for treatment of hepatolenticular degeneration (degeneration of the brain associated with increased levels of copper and Wilson’s disease which is associated with elevated levels of copper in tissues including; eye, liver, brain and kidney. Penicillamine is used in the treatment of gold dermatitis. Penicillamine is used in the treatment of cystinurea, the presence of crystals of cystine in urea.</a:t>
            </a:r>
          </a:p>
          <a:p>
            <a:pPr marL="0" indent="0" algn="just">
              <a:buNone/>
            </a:pPr>
            <a:r>
              <a:rPr lang="en-US" sz="2400" b="0" i="0" dirty="0">
                <a:solidFill>
                  <a:srgbClr val="000000"/>
                </a:solidFill>
                <a:effectLst/>
                <a:latin typeface="Times New Roman" panose="02020603050405020304" pitchFamily="18" charset="0"/>
                <a:cs typeface="Times New Roman" panose="02020603050405020304" pitchFamily="18" charset="0"/>
              </a:rPr>
              <a:t>Dose: 250mg capsules given four times a day. Preparations: Cuprimine capsules containing 250mg of penicillamine for oral administration. The effectiveness of penicillamine as compared to is attributed:</a:t>
            </a:r>
          </a:p>
          <a:p>
            <a:pPr marL="0" indent="0" algn="just">
              <a:buNone/>
            </a:pPr>
            <a:r>
              <a:rPr lang="en-US" sz="2400" b="0" i="0" dirty="0">
                <a:solidFill>
                  <a:srgbClr val="000000"/>
                </a:solidFill>
                <a:effectLst/>
                <a:latin typeface="Times New Roman" panose="02020603050405020304" pitchFamily="18" charset="0"/>
                <a:cs typeface="Times New Roman" panose="02020603050405020304" pitchFamily="18" charset="0"/>
              </a:rPr>
              <a:t> 1. its ability to resist metabolic inactivation by aa oxidase since it doesn't have a</a:t>
            </a:r>
            <a:br>
              <a:rPr lang="en-US" sz="2400" b="0" i="0" dirty="0">
                <a:solidFill>
                  <a:srgbClr val="000000"/>
                </a:solidFill>
                <a:effectLst/>
                <a:latin typeface="Times New Roman" panose="02020603050405020304" pitchFamily="18" charset="0"/>
                <a:cs typeface="Times New Roman" panose="02020603050405020304" pitchFamily="18" charset="0"/>
              </a:rPr>
            </a:br>
            <a:r>
              <a:rPr lang="en-US" sz="2400" b="0" i="0" dirty="0">
                <a:solidFill>
                  <a:srgbClr val="000000"/>
                </a:solidFill>
                <a:effectLst/>
                <a:latin typeface="Times New Roman" panose="02020603050405020304" pitchFamily="18" charset="0"/>
                <a:cs typeface="Times New Roman" panose="02020603050405020304" pitchFamily="18" charset="0"/>
              </a:rPr>
              <a:t>hydrogen on the beta carbon atom.</a:t>
            </a:r>
            <a:r>
              <a:rPr lang="en-US" sz="2400" dirty="0">
                <a:latin typeface="Times New Roman" panose="02020603050405020304" pitchFamily="18" charset="0"/>
                <a:cs typeface="Times New Roman" panose="02020603050405020304" pitchFamily="18" charset="0"/>
              </a:rPr>
              <a:t> </a:t>
            </a:r>
          </a:p>
          <a:p>
            <a:pPr marL="0" indent="0">
              <a:buNone/>
            </a:pPr>
            <a:r>
              <a:rPr lang="en-US" sz="2400" b="0" i="0" dirty="0">
                <a:solidFill>
                  <a:srgbClr val="000000"/>
                </a:solidFill>
                <a:effectLst/>
                <a:latin typeface="Times New Roman" panose="02020603050405020304" pitchFamily="18" charset="0"/>
                <a:cs typeface="Times New Roman" panose="02020603050405020304" pitchFamily="18" charset="0"/>
              </a:rPr>
              <a:t>2. its sulfhydryl group ability to convert Cu</a:t>
            </a:r>
            <a:r>
              <a:rPr lang="en-US" sz="2400" b="0" i="0" baseline="30000" dirty="0">
                <a:solidFill>
                  <a:srgbClr val="000000"/>
                </a:solidFill>
                <a:effectLst/>
                <a:latin typeface="Times New Roman" panose="02020603050405020304" pitchFamily="18" charset="0"/>
                <a:cs typeface="Times New Roman" panose="02020603050405020304" pitchFamily="18" charset="0"/>
              </a:rPr>
              <a:t>+2 </a:t>
            </a:r>
            <a:r>
              <a:rPr lang="en-US" sz="2400" b="0" i="0" dirty="0">
                <a:solidFill>
                  <a:srgbClr val="000000"/>
                </a:solidFill>
                <a:effectLst/>
                <a:latin typeface="Times New Roman" panose="02020603050405020304" pitchFamily="18" charset="0"/>
                <a:cs typeface="Times New Roman" panose="02020603050405020304" pitchFamily="18" charset="0"/>
              </a:rPr>
              <a:t>to Cu</a:t>
            </a:r>
            <a:r>
              <a:rPr lang="en-US" sz="2400" b="0" i="0" baseline="30000" dirty="0">
                <a:solidFill>
                  <a:srgbClr val="000000"/>
                </a:solidFill>
                <a:effectLst/>
                <a:latin typeface="Times New Roman" panose="02020603050405020304" pitchFamily="18" charset="0"/>
                <a:cs typeface="Times New Roman" panose="02020603050405020304" pitchFamily="18" charset="0"/>
              </a:rPr>
              <a:t>+</a:t>
            </a:r>
            <a:r>
              <a:rPr lang="en-US" sz="2400" b="0" i="0" dirty="0">
                <a:solidFill>
                  <a:srgbClr val="000000"/>
                </a:solidFill>
                <a:effectLst/>
                <a:latin typeface="Times New Roman" panose="02020603050405020304" pitchFamily="18" charset="0"/>
                <a:cs typeface="Times New Roman" panose="02020603050405020304" pitchFamily="18" charset="0"/>
              </a:rPr>
              <a:t>, with the formation of a tetrahedral rather than a square planar complex which has less affinity in competition with the tissue proteins containing –SH groups of oxidative value.</a:t>
            </a:r>
            <a:r>
              <a:rPr lang="en-US" sz="2400" dirty="0">
                <a:latin typeface="Times New Roman" panose="02020603050405020304" pitchFamily="18" charset="0"/>
                <a:cs typeface="Times New Roman" panose="02020603050405020304" pitchFamily="18" charset="0"/>
              </a:rPr>
              <a:t> </a:t>
            </a:r>
          </a:p>
        </p:txBody>
      </p:sp>
      <p:sp>
        <p:nvSpPr>
          <p:cNvPr id="4" name="Footer Placeholder 3">
            <a:extLst>
              <a:ext uri="{FF2B5EF4-FFF2-40B4-BE49-F238E27FC236}">
                <a16:creationId xmlns:a16="http://schemas.microsoft.com/office/drawing/2014/main" id="{1A4DF97B-EE4C-F540-A4E5-FB3D48820CC5}"/>
              </a:ext>
            </a:extLst>
          </p:cNvPr>
          <p:cNvSpPr>
            <a:spLocks noGrp="1"/>
          </p:cNvSpPr>
          <p:nvPr>
            <p:ph type="ftr" sz="quarter" idx="11"/>
          </p:nvPr>
        </p:nvSpPr>
        <p:spPr/>
        <p:txBody>
          <a:bodyPr/>
          <a:lstStyle/>
          <a:p>
            <a:r>
              <a:rPr lang="en-US" dirty="0"/>
              <a:t>Ali Albakaa</a:t>
            </a:r>
          </a:p>
        </p:txBody>
      </p:sp>
      <p:sp>
        <p:nvSpPr>
          <p:cNvPr id="5" name="Slide Number Placeholder 4">
            <a:extLst>
              <a:ext uri="{FF2B5EF4-FFF2-40B4-BE49-F238E27FC236}">
                <a16:creationId xmlns:a16="http://schemas.microsoft.com/office/drawing/2014/main" id="{29D8C510-09DF-0629-42A6-E1E06E634E23}"/>
              </a:ext>
            </a:extLst>
          </p:cNvPr>
          <p:cNvSpPr>
            <a:spLocks noGrp="1"/>
          </p:cNvSpPr>
          <p:nvPr>
            <p:ph type="sldNum" sz="quarter" idx="12"/>
          </p:nvPr>
        </p:nvSpPr>
        <p:spPr/>
        <p:txBody>
          <a:bodyPr/>
          <a:lstStyle/>
          <a:p>
            <a:fld id="{B66348F0-2240-4906-A527-53289901D96A}" type="slidenum">
              <a:rPr lang="en-US" smtClean="0"/>
              <a:t>25</a:t>
            </a:fld>
            <a:endParaRPr lang="en-US"/>
          </a:p>
        </p:txBody>
      </p:sp>
    </p:spTree>
    <p:extLst>
      <p:ext uri="{BB962C8B-B14F-4D97-AF65-F5344CB8AC3E}">
        <p14:creationId xmlns:p14="http://schemas.microsoft.com/office/powerpoint/2010/main" val="41700508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BCA81E-188C-0088-2C6E-9FBF6CCFDC83}"/>
              </a:ext>
            </a:extLst>
          </p:cNvPr>
          <p:cNvSpPr>
            <a:spLocks noGrp="1"/>
          </p:cNvSpPr>
          <p:nvPr>
            <p:ph idx="1"/>
          </p:nvPr>
        </p:nvSpPr>
        <p:spPr>
          <a:xfrm>
            <a:off x="558018" y="2546252"/>
            <a:ext cx="11302219" cy="3630711"/>
          </a:xfrm>
        </p:spPr>
        <p:txBody>
          <a:bodyPr>
            <a:normAutofit lnSpcReduction="10000"/>
          </a:bodyPr>
          <a:lstStyle/>
          <a:p>
            <a:pPr marL="0" indent="0" algn="just">
              <a:buNone/>
            </a:pPr>
            <a:r>
              <a:rPr lang="en-US" b="1" dirty="0">
                <a:latin typeface="Times New Roman" panose="02020603050405020304" pitchFamily="18" charset="0"/>
                <a:cs typeface="Times New Roman" panose="02020603050405020304" pitchFamily="18" charset="0"/>
              </a:rPr>
              <a:t>Deferoxamine</a:t>
            </a:r>
            <a:r>
              <a:rPr lang="en-US" dirty="0">
                <a:latin typeface="Times New Roman" panose="02020603050405020304" pitchFamily="18" charset="0"/>
                <a:cs typeface="Times New Roman" panose="02020603050405020304" pitchFamily="18" charset="0"/>
              </a:rPr>
              <a:t> is for acute iron deficiency. It forms an octahedral complex with Fe</a:t>
            </a:r>
            <a:r>
              <a:rPr lang="en-US" baseline="30000" dirty="0">
                <a:latin typeface="Times New Roman" panose="02020603050405020304" pitchFamily="18" charset="0"/>
                <a:cs typeface="Times New Roman" panose="02020603050405020304" pitchFamily="18" charset="0"/>
              </a:rPr>
              <a:t>+3</a:t>
            </a:r>
            <a:r>
              <a:rPr lang="en-US" dirty="0">
                <a:latin typeface="Times New Roman" panose="02020603050405020304" pitchFamily="18" charset="0"/>
                <a:cs typeface="Times New Roman" panose="02020603050405020304" pitchFamily="18" charset="0"/>
              </a:rPr>
              <a:t>. It has no affinity to divalent ions including Fe</a:t>
            </a:r>
            <a:r>
              <a:rPr lang="en-US" baseline="30000" dirty="0">
                <a:latin typeface="Times New Roman" panose="02020603050405020304" pitchFamily="18" charset="0"/>
                <a:cs typeface="Times New Roman" panose="02020603050405020304" pitchFamily="18" charset="0"/>
              </a:rPr>
              <a:t>+2</a:t>
            </a:r>
            <a:r>
              <a:rPr lang="en-US" dirty="0">
                <a:latin typeface="Times New Roman" panose="02020603050405020304" pitchFamily="18" charset="0"/>
                <a:cs typeface="Times New Roman" panose="02020603050405020304" pitchFamily="18" charset="0"/>
              </a:rPr>
              <a:t>. Deferoxamine is not soluble in the gastrointestinal tract so oral administration is not effective. It is produced by streptomyces as a ferric Fe(III)complex. </a:t>
            </a:r>
          </a:p>
          <a:p>
            <a:pPr marL="0" indent="0" algn="just">
              <a:buNone/>
            </a:pPr>
            <a:r>
              <a:rPr lang="en-US" dirty="0">
                <a:latin typeface="Times New Roman" panose="02020603050405020304" pitchFamily="18" charset="0"/>
                <a:cs typeface="Times New Roman" panose="02020603050405020304" pitchFamily="18" charset="0"/>
              </a:rPr>
              <a:t>After chemical removal of the iron, the chelating agent is purified as the methyl sulphonate salt. </a:t>
            </a:r>
          </a:p>
          <a:p>
            <a:pPr marL="0" indent="0" algn="just">
              <a:buNone/>
            </a:pPr>
            <a:r>
              <a:rPr lang="en-US" dirty="0">
                <a:latin typeface="Times New Roman" panose="02020603050405020304" pitchFamily="18" charset="0"/>
                <a:cs typeface="Times New Roman" panose="02020603050405020304" pitchFamily="18" charset="0"/>
              </a:rPr>
              <a:t>Dose: IV or IM injections of 1.0g followed by 0.5g every 4-12 hours. Preparations: </a:t>
            </a:r>
            <a:r>
              <a:rPr lang="en-US" dirty="0" err="1">
                <a:latin typeface="Times New Roman" panose="02020603050405020304" pitchFamily="18" charset="0"/>
                <a:cs typeface="Times New Roman" panose="02020603050405020304" pitchFamily="18" charset="0"/>
              </a:rPr>
              <a:t>Desferal</a:t>
            </a:r>
            <a:r>
              <a:rPr lang="en-US" dirty="0">
                <a:latin typeface="Times New Roman" panose="02020603050405020304" pitchFamily="18" charset="0"/>
                <a:cs typeface="Times New Roman" panose="02020603050405020304" pitchFamily="18" charset="0"/>
              </a:rPr>
              <a:t> ampules containing 500mg of the lyophilized powder for injection.</a:t>
            </a:r>
          </a:p>
        </p:txBody>
      </p:sp>
      <p:sp>
        <p:nvSpPr>
          <p:cNvPr id="4" name="Footer Placeholder 3">
            <a:extLst>
              <a:ext uri="{FF2B5EF4-FFF2-40B4-BE49-F238E27FC236}">
                <a16:creationId xmlns:a16="http://schemas.microsoft.com/office/drawing/2014/main" id="{A24B468D-1508-35E4-D2F5-0950DF4ED4D5}"/>
              </a:ext>
            </a:extLst>
          </p:cNvPr>
          <p:cNvSpPr>
            <a:spLocks noGrp="1"/>
          </p:cNvSpPr>
          <p:nvPr>
            <p:ph type="ftr" sz="quarter" idx="11"/>
          </p:nvPr>
        </p:nvSpPr>
        <p:spPr/>
        <p:txBody>
          <a:bodyPr/>
          <a:lstStyle/>
          <a:p>
            <a:r>
              <a:rPr lang="en-US"/>
              <a:t>Ali Albakaa</a:t>
            </a:r>
          </a:p>
        </p:txBody>
      </p:sp>
      <p:sp>
        <p:nvSpPr>
          <p:cNvPr id="5" name="Slide Number Placeholder 4">
            <a:extLst>
              <a:ext uri="{FF2B5EF4-FFF2-40B4-BE49-F238E27FC236}">
                <a16:creationId xmlns:a16="http://schemas.microsoft.com/office/drawing/2014/main" id="{552A9C1C-1AB3-04C1-55CF-568A4A525D9F}"/>
              </a:ext>
            </a:extLst>
          </p:cNvPr>
          <p:cNvSpPr>
            <a:spLocks noGrp="1"/>
          </p:cNvSpPr>
          <p:nvPr>
            <p:ph type="sldNum" sz="quarter" idx="12"/>
          </p:nvPr>
        </p:nvSpPr>
        <p:spPr/>
        <p:txBody>
          <a:bodyPr/>
          <a:lstStyle/>
          <a:p>
            <a:fld id="{B66348F0-2240-4906-A527-53289901D96A}" type="slidenum">
              <a:rPr lang="en-US" smtClean="0"/>
              <a:t>26</a:t>
            </a:fld>
            <a:endParaRPr lang="en-US"/>
          </a:p>
        </p:txBody>
      </p:sp>
      <p:pic>
        <p:nvPicPr>
          <p:cNvPr id="6" name="Picture 5">
            <a:extLst>
              <a:ext uri="{FF2B5EF4-FFF2-40B4-BE49-F238E27FC236}">
                <a16:creationId xmlns:a16="http://schemas.microsoft.com/office/drawing/2014/main" id="{8DD59199-E305-0CB7-E2B6-2FBC1A8A5FBF}"/>
              </a:ext>
            </a:extLst>
          </p:cNvPr>
          <p:cNvPicPr>
            <a:picLocks noChangeAspect="1"/>
          </p:cNvPicPr>
          <p:nvPr/>
        </p:nvPicPr>
        <p:blipFill>
          <a:blip r:embed="rId2"/>
          <a:stretch>
            <a:fillRect/>
          </a:stretch>
        </p:blipFill>
        <p:spPr>
          <a:xfrm>
            <a:off x="661182" y="136525"/>
            <a:ext cx="10972800" cy="2409727"/>
          </a:xfrm>
          <a:prstGeom prst="rect">
            <a:avLst/>
          </a:prstGeom>
        </p:spPr>
      </p:pic>
    </p:spTree>
    <p:extLst>
      <p:ext uri="{BB962C8B-B14F-4D97-AF65-F5344CB8AC3E}">
        <p14:creationId xmlns:p14="http://schemas.microsoft.com/office/powerpoint/2010/main" val="10868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4207F6C-53A3-7E98-E747-712CD88874E6}"/>
              </a:ext>
            </a:extLst>
          </p:cNvPr>
          <p:cNvSpPr>
            <a:spLocks noGrp="1"/>
          </p:cNvSpPr>
          <p:nvPr>
            <p:ph idx="1"/>
          </p:nvPr>
        </p:nvSpPr>
        <p:spPr>
          <a:xfrm>
            <a:off x="838200" y="661182"/>
            <a:ext cx="10515600" cy="5515781"/>
          </a:xfrm>
        </p:spPr>
        <p:txBody>
          <a:bodyPr/>
          <a:lstStyle/>
          <a:p>
            <a:pPr marL="0" indent="0" algn="ctr">
              <a:buNone/>
            </a:pPr>
            <a:endParaRPr lang="en-US" dirty="0"/>
          </a:p>
        </p:txBody>
      </p:sp>
      <p:sp>
        <p:nvSpPr>
          <p:cNvPr id="4" name="Footer Placeholder 3">
            <a:extLst>
              <a:ext uri="{FF2B5EF4-FFF2-40B4-BE49-F238E27FC236}">
                <a16:creationId xmlns:a16="http://schemas.microsoft.com/office/drawing/2014/main" id="{9B4B1288-F5CC-6FE4-DD0C-5D333B07B0E6}"/>
              </a:ext>
            </a:extLst>
          </p:cNvPr>
          <p:cNvSpPr>
            <a:spLocks noGrp="1"/>
          </p:cNvSpPr>
          <p:nvPr>
            <p:ph type="ftr" sz="quarter" idx="11"/>
          </p:nvPr>
        </p:nvSpPr>
        <p:spPr/>
        <p:txBody>
          <a:bodyPr/>
          <a:lstStyle/>
          <a:p>
            <a:r>
              <a:rPr lang="en-US"/>
              <a:t>Ali Albakaa</a:t>
            </a:r>
          </a:p>
        </p:txBody>
      </p:sp>
      <p:sp>
        <p:nvSpPr>
          <p:cNvPr id="5" name="Slide Number Placeholder 4">
            <a:extLst>
              <a:ext uri="{FF2B5EF4-FFF2-40B4-BE49-F238E27FC236}">
                <a16:creationId xmlns:a16="http://schemas.microsoft.com/office/drawing/2014/main" id="{91A5BC61-8029-5EEB-750F-10D08065A1F2}"/>
              </a:ext>
            </a:extLst>
          </p:cNvPr>
          <p:cNvSpPr>
            <a:spLocks noGrp="1"/>
          </p:cNvSpPr>
          <p:nvPr>
            <p:ph type="sldNum" sz="quarter" idx="12"/>
          </p:nvPr>
        </p:nvSpPr>
        <p:spPr/>
        <p:txBody>
          <a:bodyPr/>
          <a:lstStyle/>
          <a:p>
            <a:fld id="{B66348F0-2240-4906-A527-53289901D96A}" type="slidenum">
              <a:rPr lang="en-US" smtClean="0"/>
              <a:t>27</a:t>
            </a:fld>
            <a:endParaRPr lang="en-US"/>
          </a:p>
        </p:txBody>
      </p:sp>
      <p:sp>
        <p:nvSpPr>
          <p:cNvPr id="6" name="Title 1">
            <a:extLst>
              <a:ext uri="{FF2B5EF4-FFF2-40B4-BE49-F238E27FC236}">
                <a16:creationId xmlns:a16="http://schemas.microsoft.com/office/drawing/2014/main" id="{E3802004-2622-0772-E878-FF5970C99365}"/>
              </a:ext>
            </a:extLst>
          </p:cNvPr>
          <p:cNvSpPr>
            <a:spLocks noGrp="1"/>
          </p:cNvSpPr>
          <p:nvPr>
            <p:ph type="title"/>
          </p:nvPr>
        </p:nvSpPr>
        <p:spPr>
          <a:xfrm>
            <a:off x="969794" y="365125"/>
            <a:ext cx="10434119" cy="1325563"/>
          </a:xfrm>
        </p:spPr>
        <p:txBody>
          <a:bodyPr/>
          <a:lstStyle/>
          <a:p>
            <a:pPr eaLnBrk="1" hangingPunct="1"/>
            <a:endParaRPr lang="en-GB" altLang="en-US"/>
          </a:p>
        </p:txBody>
      </p:sp>
      <p:pic>
        <p:nvPicPr>
          <p:cNvPr id="7" name="Content Placeholder 3">
            <a:extLst>
              <a:ext uri="{FF2B5EF4-FFF2-40B4-BE49-F238E27FC236}">
                <a16:creationId xmlns:a16="http://schemas.microsoft.com/office/drawing/2014/main" id="{C3BFC1D9-E58E-1476-786D-D30CF4CED33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84405" y="0"/>
            <a:ext cx="12051323" cy="6858000"/>
          </a:xfrm>
          <a:prstGeom prst="rect">
            <a:avLst/>
          </a:prstGeom>
        </p:spPr>
      </p:pic>
    </p:spTree>
    <p:extLst>
      <p:ext uri="{BB962C8B-B14F-4D97-AF65-F5344CB8AC3E}">
        <p14:creationId xmlns:p14="http://schemas.microsoft.com/office/powerpoint/2010/main" val="4179518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FDDE74-ADC1-12A8-3E69-E38E8C098F5E}"/>
              </a:ext>
            </a:extLst>
          </p:cNvPr>
          <p:cNvSpPr>
            <a:spLocks noGrp="1"/>
          </p:cNvSpPr>
          <p:nvPr>
            <p:ph idx="1"/>
          </p:nvPr>
        </p:nvSpPr>
        <p:spPr>
          <a:xfrm>
            <a:off x="286043" y="292247"/>
            <a:ext cx="11619914" cy="6038215"/>
          </a:xfrm>
        </p:spPr>
        <p:txBody>
          <a:bodyPr>
            <a:normAutofit/>
          </a:bodyPr>
          <a:lstStyle/>
          <a:p>
            <a:pPr marL="0" indent="0">
              <a:buNone/>
            </a:pPr>
            <a:r>
              <a:rPr lang="en-US" b="1" dirty="0">
                <a:latin typeface="Times New Roman" panose="02020603050405020304" pitchFamily="18" charset="0"/>
                <a:cs typeface="Times New Roman" panose="02020603050405020304" pitchFamily="18" charset="0"/>
              </a:rPr>
              <a:t>Classification based on their applications (therapeutic classification): </a:t>
            </a:r>
          </a:p>
          <a:p>
            <a:pPr marL="0" indent="0">
              <a:buNone/>
            </a:pPr>
            <a:r>
              <a:rPr lang="en-US" sz="2400"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Acidosis: </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sodium chloride, potassium chloride and others.</a:t>
            </a:r>
          </a:p>
          <a:p>
            <a:pPr marL="0" indent="0">
              <a:buNone/>
            </a:pPr>
            <a:r>
              <a:rPr lang="en-US" sz="2400"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Alkalosis: </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sodium chloride, potassium chloride.</a:t>
            </a:r>
          </a:p>
          <a:p>
            <a:pPr marL="0" indent="0">
              <a:buNone/>
            </a:pPr>
            <a:r>
              <a:rPr lang="en-US" sz="2400"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Acne:  </a:t>
            </a:r>
            <a:r>
              <a:rPr lang="en-US" sz="2400"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sulphur</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and its compounds.</a:t>
            </a:r>
          </a:p>
          <a:p>
            <a:pPr marL="0" indent="0">
              <a:buNone/>
            </a:pPr>
            <a:r>
              <a:rPr lang="en-US" sz="2400"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Allergic diseases: </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magnesium thiosulphate. </a:t>
            </a:r>
          </a:p>
          <a:p>
            <a:pPr marL="0" indent="0">
              <a:buNone/>
            </a:pPr>
            <a:r>
              <a:rPr lang="en-US" sz="2400" b="1" i="1" dirty="0" err="1">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Anaemia</a:t>
            </a:r>
            <a:r>
              <a:rPr lang="en-US" sz="2400"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iron compounds.</a:t>
            </a:r>
          </a:p>
          <a:p>
            <a:pPr marL="0" indent="0">
              <a:buNone/>
            </a:pPr>
            <a:r>
              <a:rPr lang="en-US" sz="2400"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Anoxia:</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Oxygen.</a:t>
            </a:r>
          </a:p>
          <a:p>
            <a:pPr marL="0" indent="0">
              <a:buNone/>
            </a:pPr>
            <a:r>
              <a:rPr lang="en-US" sz="2400"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Arthritis: </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sodium aurothiomalate.</a:t>
            </a:r>
          </a:p>
          <a:p>
            <a:pPr marL="0" indent="0">
              <a:buNone/>
            </a:pPr>
            <a:r>
              <a:rPr lang="en-US" sz="2400"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Asphyxia: </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Oxygen.</a:t>
            </a:r>
          </a:p>
          <a:p>
            <a:pPr marL="0" indent="0">
              <a:buNone/>
            </a:pPr>
            <a:r>
              <a:rPr lang="en-US" sz="2400"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Athlete’s foot (Tinea pedis): </a:t>
            </a:r>
            <a:r>
              <a:rPr lang="en-US" sz="24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sodium pyrophosphate.</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2400"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Boils:</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magnesium sulphate.</a:t>
            </a:r>
          </a:p>
          <a:p>
            <a:pPr marL="0" indent="0">
              <a:buNone/>
            </a:pPr>
            <a:r>
              <a:rPr lang="en-US" sz="2400"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Burns:  </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silver nitrate, oxygen, zinc peroxide.</a:t>
            </a:r>
          </a:p>
          <a:p>
            <a:pPr marL="0" indent="0">
              <a:buNone/>
            </a:pPr>
            <a:r>
              <a:rPr lang="en-US" sz="2400" b="1" i="1"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Carbuncles: </a:t>
            </a:r>
            <a:r>
              <a:rPr lang="en-US"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magnesium sulphate.</a:t>
            </a:r>
          </a:p>
        </p:txBody>
      </p:sp>
      <p:sp>
        <p:nvSpPr>
          <p:cNvPr id="2" name="Footer Placeholder 1">
            <a:extLst>
              <a:ext uri="{FF2B5EF4-FFF2-40B4-BE49-F238E27FC236}">
                <a16:creationId xmlns:a16="http://schemas.microsoft.com/office/drawing/2014/main" id="{CDE017E9-4500-D5C1-9C3F-EFC94C8D1AF7}"/>
              </a:ext>
            </a:extLst>
          </p:cNvPr>
          <p:cNvSpPr>
            <a:spLocks noGrp="1"/>
          </p:cNvSpPr>
          <p:nvPr>
            <p:ph type="ftr" sz="quarter" idx="11"/>
          </p:nvPr>
        </p:nvSpPr>
        <p:spPr/>
        <p:txBody>
          <a:bodyPr/>
          <a:lstStyle/>
          <a:p>
            <a:r>
              <a:rPr lang="en-US"/>
              <a:t>Ali Albakaa</a:t>
            </a:r>
          </a:p>
        </p:txBody>
      </p:sp>
      <p:sp>
        <p:nvSpPr>
          <p:cNvPr id="4" name="Slide Number Placeholder 3">
            <a:extLst>
              <a:ext uri="{FF2B5EF4-FFF2-40B4-BE49-F238E27FC236}">
                <a16:creationId xmlns:a16="http://schemas.microsoft.com/office/drawing/2014/main" id="{963F6711-458A-3030-0F5A-D1444D32C41D}"/>
              </a:ext>
            </a:extLst>
          </p:cNvPr>
          <p:cNvSpPr>
            <a:spLocks noGrp="1"/>
          </p:cNvSpPr>
          <p:nvPr>
            <p:ph type="sldNum" sz="quarter" idx="12"/>
          </p:nvPr>
        </p:nvSpPr>
        <p:spPr/>
        <p:txBody>
          <a:bodyPr/>
          <a:lstStyle/>
          <a:p>
            <a:fld id="{B66348F0-2240-4906-A527-53289901D96A}" type="slidenum">
              <a:rPr lang="en-US" smtClean="0"/>
              <a:t>3</a:t>
            </a:fld>
            <a:endParaRPr lang="en-US"/>
          </a:p>
        </p:txBody>
      </p:sp>
    </p:spTree>
    <p:extLst>
      <p:ext uri="{BB962C8B-B14F-4D97-AF65-F5344CB8AC3E}">
        <p14:creationId xmlns:p14="http://schemas.microsoft.com/office/powerpoint/2010/main" val="7971049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CFA6382-5B26-214F-F897-2982B8780B13}"/>
              </a:ext>
            </a:extLst>
          </p:cNvPr>
          <p:cNvSpPr>
            <a:spLocks noGrp="1"/>
          </p:cNvSpPr>
          <p:nvPr>
            <p:ph idx="1"/>
          </p:nvPr>
        </p:nvSpPr>
        <p:spPr>
          <a:xfrm>
            <a:off x="838200" y="365760"/>
            <a:ext cx="10515600" cy="5811203"/>
          </a:xfrm>
        </p:spPr>
        <p:txBody>
          <a:bodyPr>
            <a:normAutofit/>
          </a:bodyPr>
          <a:lstStyle/>
          <a:p>
            <a:pPr marL="0" indent="0">
              <a:buNone/>
            </a:pPr>
            <a:r>
              <a:rPr lang="en-US" b="1" i="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Various uses of inorganic pharmaceuticals</a:t>
            </a:r>
            <a:r>
              <a:rPr lang="en-US" b="0" i="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buNone/>
            </a:pPr>
            <a:r>
              <a:rPr lang="en-US" sz="2400" b="1" dirty="0">
                <a:latin typeface="Times New Roman" panose="02020603050405020304" pitchFamily="18" charset="0"/>
                <a:cs typeface="Times New Roman" panose="02020603050405020304" pitchFamily="18" charset="0"/>
              </a:rPr>
              <a:t>Abrasives:  </a:t>
            </a:r>
            <a:r>
              <a:rPr lang="en-US" sz="2400" dirty="0">
                <a:latin typeface="Times New Roman" panose="02020603050405020304" pitchFamily="18" charset="0"/>
                <a:cs typeface="Times New Roman" panose="02020603050405020304" pitchFamily="18" charset="0"/>
              </a:rPr>
              <a:t>Dibasic calcium phosphate.</a:t>
            </a:r>
          </a:p>
          <a:p>
            <a:pPr marL="0" indent="0">
              <a:buNone/>
            </a:pPr>
            <a:r>
              <a:rPr lang="en-US" sz="2400" b="1" dirty="0">
                <a:latin typeface="Times New Roman" panose="02020603050405020304" pitchFamily="18" charset="0"/>
                <a:cs typeface="Times New Roman" panose="02020603050405020304" pitchFamily="18" charset="0"/>
              </a:rPr>
              <a:t>Absorbents: </a:t>
            </a:r>
            <a:r>
              <a:rPr lang="en-US" sz="2400" b="0" i="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Calcium carbonate.</a:t>
            </a:r>
          </a:p>
          <a:p>
            <a:pPr marL="0" indent="0">
              <a:buNone/>
            </a:pPr>
            <a:r>
              <a:rPr lang="en-US" sz="2400" b="1" i="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Acidifiers: </a:t>
            </a:r>
            <a:r>
              <a:rPr lang="en-US" sz="2400" b="0" i="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Dilute hydrochloric acid.</a:t>
            </a:r>
          </a:p>
          <a:p>
            <a:pPr marL="0" indent="0">
              <a:buNone/>
            </a:pPr>
            <a:r>
              <a:rPr lang="en-US" sz="2400" b="1" kern="100" dirty="0">
                <a:effectLst/>
                <a:latin typeface="Times New Roman" panose="02020603050405020304" pitchFamily="18" charset="0"/>
                <a:ea typeface="Calibri" panose="020F0502020204030204" pitchFamily="34" charset="0"/>
                <a:cs typeface="Times New Roman" panose="02020603050405020304" pitchFamily="18" charset="0"/>
              </a:rPr>
              <a:t>Adsorbents: </a:t>
            </a:r>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Bismuth </a:t>
            </a:r>
            <a:r>
              <a:rPr lang="en-US" sz="2400" kern="100" dirty="0" err="1">
                <a:effectLst/>
                <a:latin typeface="Times New Roman" panose="02020603050405020304" pitchFamily="18" charset="0"/>
                <a:ea typeface="Calibri" panose="020F0502020204030204" pitchFamily="34" charset="0"/>
                <a:cs typeface="Times New Roman" panose="02020603050405020304" pitchFamily="18" charset="0"/>
              </a:rPr>
              <a:t>subcarbonate</a:t>
            </a:r>
            <a:r>
              <a:rPr lang="en-US" sz="2400" kern="100" dirty="0">
                <a:effectLst/>
                <a:latin typeface="Times New Roman" panose="02020603050405020304" pitchFamily="18" charset="0"/>
                <a:ea typeface="Calibri" panose="020F0502020204030204" pitchFamily="34" charset="0"/>
                <a:cs typeface="Times New Roman" panose="02020603050405020304" pitchFamily="18" charset="0"/>
              </a:rPr>
              <a:t>, Bismuth subnitrate.</a:t>
            </a:r>
          </a:p>
          <a:p>
            <a:pPr marL="0" indent="0">
              <a:buNone/>
            </a:pPr>
            <a:r>
              <a:rPr lang="en-US" sz="2400" b="1" dirty="0">
                <a:latin typeface="Times New Roman" panose="02020603050405020304" pitchFamily="18" charset="0"/>
                <a:cs typeface="Times New Roman" panose="02020603050405020304" pitchFamily="18" charset="0"/>
              </a:rPr>
              <a:t>Alkalizers: </a:t>
            </a:r>
            <a:r>
              <a:rPr lang="en-US" sz="2400" dirty="0">
                <a:latin typeface="Times New Roman" panose="02020603050405020304" pitchFamily="18" charset="0"/>
                <a:cs typeface="Times New Roman" panose="02020603050405020304" pitchFamily="18" charset="0"/>
              </a:rPr>
              <a:t> </a:t>
            </a:r>
            <a:r>
              <a:rPr lang="en-US" sz="2400" b="0" i="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Sodium citrate.</a:t>
            </a:r>
          </a:p>
          <a:p>
            <a:pPr marL="0" indent="0">
              <a:buNone/>
            </a:pPr>
            <a:r>
              <a:rPr lang="en-US" sz="2400" b="1" kern="100" dirty="0">
                <a:effectLst/>
                <a:latin typeface="Times New Roman" panose="02020603050405020304" pitchFamily="18" charset="0"/>
                <a:ea typeface="Calibri" panose="020F0502020204030204" pitchFamily="34" charset="0"/>
                <a:cs typeface="Times New Roman" panose="02020603050405020304" pitchFamily="18" charset="0"/>
              </a:rPr>
              <a:t>Anesthetics: </a:t>
            </a:r>
            <a:r>
              <a:rPr lang="en-US" sz="2400" b="0" i="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Nitrous oxide.</a:t>
            </a:r>
            <a:endParaRPr lang="en-US" sz="2400" b="1"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2400" b="1" i="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Antacids: </a:t>
            </a:r>
            <a:r>
              <a:rPr lang="en-US" sz="2400" b="0" i="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Aluminum hydroxide gel, Calcium carbonate, Magnesium carbonate.</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2400" b="1" dirty="0">
                <a:latin typeface="Times New Roman" panose="02020603050405020304" pitchFamily="18" charset="0"/>
                <a:cs typeface="Times New Roman" panose="02020603050405020304" pitchFamily="18" charset="0"/>
              </a:rPr>
              <a:t>Anthelmintics: </a:t>
            </a:r>
            <a:r>
              <a:rPr lang="en-US" sz="2400" b="0" i="0" dirty="0">
                <a:solidFill>
                  <a:srgbClr val="000000"/>
                </a:solidFill>
                <a:effectLst/>
                <a:latin typeface="Times New Roman" panose="02020603050405020304" pitchFamily="18" charset="0"/>
                <a:ea typeface="Calibri" panose="020F0502020204030204" pitchFamily="34" charset="0"/>
              </a:rPr>
              <a:t>Ammoniated mercury, Sodium antimony tartrate.</a:t>
            </a:r>
          </a:p>
          <a:p>
            <a:pPr marL="0" indent="0">
              <a:buNone/>
            </a:pPr>
            <a:r>
              <a:rPr lang="en-US" sz="2400" b="1" i="0" dirty="0">
                <a:solidFill>
                  <a:srgbClr val="000000"/>
                </a:solidFill>
                <a:effectLst/>
                <a:latin typeface="Times New Roman" panose="02020603050405020304" pitchFamily="18" charset="0"/>
                <a:ea typeface="Calibri" panose="020F0502020204030204" pitchFamily="34" charset="0"/>
              </a:rPr>
              <a:t>Antibacterial: </a:t>
            </a:r>
            <a:r>
              <a:rPr lang="en-US" sz="2400" b="0" i="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Yellow mercuric oxide (ophthalmic).</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2400" b="1" i="0" dirty="0">
                <a:solidFill>
                  <a:srgbClr val="000000"/>
                </a:solidFill>
                <a:effectLst/>
                <a:latin typeface="Times New Roman" panose="02020603050405020304" pitchFamily="18" charset="0"/>
                <a:ea typeface="Calibri" panose="020F0502020204030204" pitchFamily="34" charset="0"/>
              </a:rPr>
              <a:t>Anticonvulsants: </a:t>
            </a:r>
            <a:r>
              <a:rPr lang="en-US" sz="2400" b="0" i="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Potassium bromide.</a:t>
            </a:r>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2400" b="1" dirty="0">
                <a:latin typeface="Times New Roman" panose="02020603050405020304" pitchFamily="18" charset="0"/>
                <a:cs typeface="Times New Roman" panose="02020603050405020304" pitchFamily="18" charset="0"/>
              </a:rPr>
              <a:t>……….</a:t>
            </a:r>
            <a:r>
              <a:rPr lang="en-US" sz="2400" b="1" dirty="0" err="1">
                <a:latin typeface="Times New Roman" panose="02020603050405020304" pitchFamily="18" charset="0"/>
                <a:cs typeface="Times New Roman" panose="02020603050405020304" pitchFamily="18" charset="0"/>
              </a:rPr>
              <a:t>ets</a:t>
            </a:r>
            <a:endParaRPr lang="en-US" sz="2400" b="1" dirty="0">
              <a:latin typeface="Times New Roman" panose="02020603050405020304" pitchFamily="18" charset="0"/>
              <a:cs typeface="Times New Roman" panose="02020603050405020304" pitchFamily="18" charset="0"/>
            </a:endParaRPr>
          </a:p>
        </p:txBody>
      </p:sp>
      <p:sp>
        <p:nvSpPr>
          <p:cNvPr id="2" name="Footer Placeholder 1">
            <a:extLst>
              <a:ext uri="{FF2B5EF4-FFF2-40B4-BE49-F238E27FC236}">
                <a16:creationId xmlns:a16="http://schemas.microsoft.com/office/drawing/2014/main" id="{1E960066-EE15-AAA5-39A3-A6A7B070A501}"/>
              </a:ext>
            </a:extLst>
          </p:cNvPr>
          <p:cNvSpPr>
            <a:spLocks noGrp="1"/>
          </p:cNvSpPr>
          <p:nvPr>
            <p:ph type="ftr" sz="quarter" idx="11"/>
          </p:nvPr>
        </p:nvSpPr>
        <p:spPr/>
        <p:txBody>
          <a:bodyPr/>
          <a:lstStyle/>
          <a:p>
            <a:r>
              <a:rPr lang="en-US"/>
              <a:t>Ali Albakaa</a:t>
            </a:r>
          </a:p>
        </p:txBody>
      </p:sp>
      <p:sp>
        <p:nvSpPr>
          <p:cNvPr id="4" name="Slide Number Placeholder 3">
            <a:extLst>
              <a:ext uri="{FF2B5EF4-FFF2-40B4-BE49-F238E27FC236}">
                <a16:creationId xmlns:a16="http://schemas.microsoft.com/office/drawing/2014/main" id="{A21CB71E-6FAB-EEE1-C468-F49C70925681}"/>
              </a:ext>
            </a:extLst>
          </p:cNvPr>
          <p:cNvSpPr>
            <a:spLocks noGrp="1"/>
          </p:cNvSpPr>
          <p:nvPr>
            <p:ph type="sldNum" sz="quarter" idx="12"/>
          </p:nvPr>
        </p:nvSpPr>
        <p:spPr/>
        <p:txBody>
          <a:bodyPr/>
          <a:lstStyle/>
          <a:p>
            <a:fld id="{B66348F0-2240-4906-A527-53289901D96A}" type="slidenum">
              <a:rPr lang="en-US" smtClean="0"/>
              <a:t>4</a:t>
            </a:fld>
            <a:endParaRPr lang="en-US"/>
          </a:p>
        </p:txBody>
      </p:sp>
    </p:spTree>
    <p:extLst>
      <p:ext uri="{BB962C8B-B14F-4D97-AF65-F5344CB8AC3E}">
        <p14:creationId xmlns:p14="http://schemas.microsoft.com/office/powerpoint/2010/main" val="28109002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1103B8AA-85D1-0B82-7DBA-B6A8010E53C7}"/>
                  </a:ext>
                </a:extLst>
              </p:cNvPr>
              <p:cNvSpPr>
                <a:spLocks noGrp="1"/>
              </p:cNvSpPr>
              <p:nvPr>
                <p:ph idx="1"/>
              </p:nvPr>
            </p:nvSpPr>
            <p:spPr>
              <a:xfrm>
                <a:off x="281353" y="450166"/>
                <a:ext cx="11633981" cy="6119446"/>
              </a:xfrm>
            </p:spPr>
            <p:txBody>
              <a:bodyPr>
                <a:normAutofit/>
              </a:bodyPr>
              <a:lstStyle/>
              <a:p>
                <a:pPr marL="0" marR="0" indent="0" algn="ctr">
                  <a:lnSpc>
                    <a:spcPct val="107000"/>
                  </a:lnSpc>
                  <a:spcBef>
                    <a:spcPts val="0"/>
                  </a:spcBef>
                  <a:spcAft>
                    <a:spcPts val="0"/>
                  </a:spcAft>
                  <a:buNone/>
                </a:pPr>
                <a:r>
                  <a:rPr lang="en-US" b="1" i="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Electronic Structure of Atoms</a:t>
                </a:r>
                <a:endParaRPr lang="en-US"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marR="0" indent="0" algn="ctr">
                  <a:lnSpc>
                    <a:spcPct val="107000"/>
                  </a:lnSpc>
                  <a:spcBef>
                    <a:spcPts val="0"/>
                  </a:spcBef>
                  <a:spcAft>
                    <a:spcPts val="0"/>
                  </a:spcAft>
                  <a:buNone/>
                </a:pPr>
                <a:r>
                  <a:rPr lang="en-US" b="1" i="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Subatomic Particles and their properties</a:t>
                </a:r>
              </a:p>
              <a:p>
                <a:pPr marL="0" indent="0">
                  <a:buNone/>
                </a:pPr>
                <a:r>
                  <a:rPr lang="en-US" sz="2400" b="1" dirty="0">
                    <a:latin typeface="Times New Roman" panose="02020603050405020304" pitchFamily="18" charset="0"/>
                    <a:cs typeface="Times New Roman" panose="02020603050405020304" pitchFamily="18" charset="0"/>
                  </a:rPr>
                  <a:t>Atomic number </a:t>
                </a:r>
                <a:r>
                  <a:rPr lang="en-US" sz="2400" dirty="0">
                    <a:latin typeface="Times New Roman" panose="02020603050405020304" pitchFamily="18" charset="0"/>
                    <a:cs typeface="Times New Roman" panose="02020603050405020304" pitchFamily="18" charset="0"/>
                  </a:rPr>
                  <a:t>= Z  = #e = #p (e =electron=0.0006 amu , p= proton=n=neutron=1.009 amu)</a:t>
                </a:r>
              </a:p>
              <a:p>
                <a:pPr marL="0" indent="0">
                  <a:buNone/>
                </a:pPr>
                <a:r>
                  <a:rPr lang="en-US" sz="2400" b="1" dirty="0">
                    <a:latin typeface="Times New Roman" panose="02020603050405020304" pitchFamily="18" charset="0"/>
                    <a:cs typeface="Times New Roman" panose="02020603050405020304" pitchFamily="18" charset="0"/>
                  </a:rPr>
                  <a:t>Atomic mass  </a:t>
                </a:r>
                <a:r>
                  <a:rPr lang="en-US" sz="2400" dirty="0">
                    <a:latin typeface="Times New Roman" panose="02020603050405020304" pitchFamily="18" charset="0"/>
                    <a:cs typeface="Times New Roman" panose="02020603050405020304" pitchFamily="18" charset="0"/>
                  </a:rPr>
                  <a:t>= A  = </a:t>
                </a:r>
                <a:r>
                  <a:rPr lang="en-US" sz="2400" dirty="0" err="1">
                    <a:latin typeface="Times New Roman" panose="02020603050405020304" pitchFamily="18" charset="0"/>
                    <a:cs typeface="Times New Roman" panose="02020603050405020304" pitchFamily="18" charset="0"/>
                  </a:rPr>
                  <a:t>m</a:t>
                </a:r>
                <a:r>
                  <a:rPr lang="en-US" sz="2400" baseline="-25000" dirty="0" err="1">
                    <a:latin typeface="Times New Roman" panose="02020603050405020304" pitchFamily="18" charset="0"/>
                    <a:cs typeface="Times New Roman" panose="02020603050405020304" pitchFamily="18" charset="0"/>
                  </a:rPr>
                  <a:t>p</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m</a:t>
                </a:r>
                <a:r>
                  <a:rPr lang="en-US" sz="2400" baseline="-25000" dirty="0" err="1">
                    <a:latin typeface="Times New Roman" panose="02020603050405020304" pitchFamily="18" charset="0"/>
                    <a:cs typeface="Times New Roman" panose="02020603050405020304" pitchFamily="18" charset="0"/>
                  </a:rPr>
                  <a:t>n</a:t>
                </a:r>
                <a:endParaRPr lang="en-US" sz="2400" baseline="-250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neutral atom</a:t>
                </a:r>
                <a:r>
                  <a:rPr lang="en-US" sz="2400" dirty="0">
                    <a:latin typeface="Times New Roman" panose="02020603050405020304" pitchFamily="18" charset="0"/>
                    <a:cs typeface="Times New Roman" panose="02020603050405020304" pitchFamily="18" charset="0"/>
                  </a:rPr>
                  <a:t>: #e = #p</a:t>
                </a:r>
              </a:p>
              <a:p>
                <a:pPr marL="0" indent="0">
                  <a:buNone/>
                </a:pPr>
                <a:r>
                  <a:rPr lang="en-US" sz="240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ion</a:t>
                </a:r>
                <a:r>
                  <a:rPr lang="en-US" sz="2400" dirty="0">
                    <a:latin typeface="Times New Roman" panose="02020603050405020304" pitchFamily="18" charset="0"/>
                    <a:cs typeface="Times New Roman" panose="02020603050405020304" pitchFamily="18" charset="0"/>
                  </a:rPr>
                  <a:t>: Na</a:t>
                </a:r>
                <a:r>
                  <a:rPr lang="en-US" sz="2400" baseline="30000"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 Cl</a:t>
                </a:r>
                <a:r>
                  <a:rPr lang="en-US" sz="2400" baseline="30000"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 #e ≠ #p</a:t>
                </a:r>
              </a:p>
              <a:p>
                <a:pPr marL="0" indent="0">
                  <a:buNone/>
                </a:pPr>
                <a:r>
                  <a:rPr lang="en-US" sz="240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isotope</a:t>
                </a:r>
                <a:r>
                  <a:rPr lang="en-US" sz="2400" dirty="0">
                    <a:latin typeface="Times New Roman" panose="02020603050405020304" pitchFamily="18" charset="0"/>
                    <a:cs typeface="Times New Roman" panose="02020603050405020304" pitchFamily="18" charset="0"/>
                  </a:rPr>
                  <a:t> : the number of neutrons varies.   </a:t>
                </a:r>
                <a14:m>
                  <m:oMath xmlns:m="http://schemas.openxmlformats.org/officeDocument/2006/math">
                    <m:sSubSup>
                      <m:sSubSupPr>
                        <m:ctrlPr>
                          <a:rPr lang="en-US" sz="2400" i="1" dirty="0" smtClean="0">
                            <a:solidFill>
                              <a:srgbClr val="836967"/>
                            </a:solidFill>
                            <a:latin typeface="Cambria Math" panose="02040503050406030204" pitchFamily="18" charset="0"/>
                          </a:rPr>
                        </m:ctrlPr>
                      </m:sSubSupPr>
                      <m:e>
                        <m:r>
                          <a:rPr lang="en-US" sz="2400" b="0" i="1" dirty="0" smtClean="0">
                            <a:solidFill>
                              <a:srgbClr val="836967"/>
                            </a:solidFill>
                            <a:latin typeface="Cambria Math" panose="02040503050406030204" pitchFamily="18" charset="0"/>
                          </a:rPr>
                          <m:t>𝐶</m:t>
                        </m:r>
                      </m:e>
                      <m:sub>
                        <m:r>
                          <a:rPr lang="en-US" sz="2400" i="0" dirty="0">
                            <a:latin typeface="Cambria Math" panose="02040503050406030204" pitchFamily="18" charset="0"/>
                          </a:rPr>
                          <m:t>6</m:t>
                        </m:r>
                      </m:sub>
                      <m:sup>
                        <m:r>
                          <a:rPr lang="en-US" sz="2400" i="0" dirty="0">
                            <a:latin typeface="Cambria Math" panose="02040503050406030204" pitchFamily="18" charset="0"/>
                          </a:rPr>
                          <m:t>12</m:t>
                        </m:r>
                      </m:sup>
                    </m:sSubSup>
                    <m:r>
                      <a:rPr lang="en-US" sz="2400" b="0" i="1" dirty="0" smtClean="0">
                        <a:latin typeface="Cambria Math" panose="02040503050406030204" pitchFamily="18" charset="0"/>
                      </a:rPr>
                      <m:t> , </m:t>
                    </m:r>
                    <m:sSubSup>
                      <m:sSubSupPr>
                        <m:ctrlPr>
                          <a:rPr lang="en-US" sz="2400" i="1" dirty="0">
                            <a:solidFill>
                              <a:srgbClr val="836967"/>
                            </a:solidFill>
                            <a:latin typeface="Cambria Math" panose="02040503050406030204" pitchFamily="18" charset="0"/>
                          </a:rPr>
                        </m:ctrlPr>
                      </m:sSubSupPr>
                      <m:e>
                        <m:r>
                          <a:rPr lang="en-US" sz="2400" i="1" dirty="0">
                            <a:latin typeface="Cambria Math" panose="02040503050406030204" pitchFamily="18" charset="0"/>
                          </a:rPr>
                          <m:t>𝐶</m:t>
                        </m:r>
                      </m:e>
                      <m:sub>
                        <m:r>
                          <a:rPr lang="en-US" sz="2400" i="0" dirty="0">
                            <a:latin typeface="Cambria Math" panose="02040503050406030204" pitchFamily="18" charset="0"/>
                          </a:rPr>
                          <m:t>6</m:t>
                        </m:r>
                      </m:sub>
                      <m:sup>
                        <m:r>
                          <a:rPr lang="en-US" sz="2400" i="0" dirty="0">
                            <a:latin typeface="Cambria Math" panose="02040503050406030204" pitchFamily="18" charset="0"/>
                          </a:rPr>
                          <m:t>13</m:t>
                        </m:r>
                      </m:sup>
                    </m:sSubSup>
                    <m:r>
                      <a:rPr lang="en-US" sz="2400" b="0" i="1" dirty="0" smtClean="0">
                        <a:latin typeface="Cambria Math" panose="02040503050406030204" pitchFamily="18" charset="0"/>
                      </a:rPr>
                      <m:t> ,</m:t>
                    </m:r>
                    <m:sSubSup>
                      <m:sSubSupPr>
                        <m:ctrlPr>
                          <a:rPr lang="en-US" sz="2400" i="1" dirty="0">
                            <a:solidFill>
                              <a:srgbClr val="836967"/>
                            </a:solidFill>
                            <a:latin typeface="Cambria Math" panose="02040503050406030204" pitchFamily="18" charset="0"/>
                          </a:rPr>
                        </m:ctrlPr>
                      </m:sSubSupPr>
                      <m:e>
                        <m:r>
                          <a:rPr lang="en-US" sz="2400" i="1" dirty="0">
                            <a:latin typeface="Cambria Math" panose="02040503050406030204" pitchFamily="18" charset="0"/>
                          </a:rPr>
                          <m:t>𝐶</m:t>
                        </m:r>
                      </m:e>
                      <m:sub>
                        <m:r>
                          <a:rPr lang="en-US" sz="2400" i="0" dirty="0">
                            <a:latin typeface="Cambria Math" panose="02040503050406030204" pitchFamily="18" charset="0"/>
                          </a:rPr>
                          <m:t>6</m:t>
                        </m:r>
                      </m:sub>
                      <m:sup>
                        <m:r>
                          <a:rPr lang="en-US" sz="2400" i="0" dirty="0">
                            <a:latin typeface="Cambria Math" panose="02040503050406030204" pitchFamily="18" charset="0"/>
                          </a:rPr>
                          <m:t>14</m:t>
                        </m:r>
                      </m:sup>
                    </m:sSubSup>
                  </m:oMath>
                </a14:m>
                <a:r>
                  <a:rPr lang="en-US" sz="2400" dirty="0">
                    <a:latin typeface="Times New Roman" panose="02020603050405020304" pitchFamily="18" charset="0"/>
                    <a:cs typeface="Times New Roman" panose="02020603050405020304" pitchFamily="18" charset="0"/>
                  </a:rPr>
                  <a:t>, </a:t>
                </a:r>
                <a14:m>
                  <m:oMath xmlns:m="http://schemas.openxmlformats.org/officeDocument/2006/math">
                    <m:sSubSup>
                      <m:sSubSupPr>
                        <m:ctrlPr>
                          <a:rPr lang="en-US" sz="2400" i="1" dirty="0" smtClean="0">
                            <a:solidFill>
                              <a:srgbClr val="836967"/>
                            </a:solidFill>
                            <a:latin typeface="Cambria Math" panose="02040503050406030204" pitchFamily="18" charset="0"/>
                          </a:rPr>
                        </m:ctrlPr>
                      </m:sSubSupPr>
                      <m:e>
                        <m:r>
                          <a:rPr lang="en-US" sz="2400" b="0" i="1" dirty="0" smtClean="0">
                            <a:solidFill>
                              <a:srgbClr val="836967"/>
                            </a:solidFill>
                            <a:latin typeface="Cambria Math" panose="02040503050406030204" pitchFamily="18" charset="0"/>
                          </a:rPr>
                          <m:t>𝐻</m:t>
                        </m:r>
                      </m:e>
                      <m:sub>
                        <m:r>
                          <a:rPr lang="en-US" sz="2400" b="0" i="0" dirty="0" smtClean="0">
                            <a:solidFill>
                              <a:srgbClr val="836967"/>
                            </a:solidFill>
                            <a:latin typeface="Cambria Math" panose="02040503050406030204" pitchFamily="18" charset="0"/>
                          </a:rPr>
                          <m:t>1</m:t>
                        </m:r>
                      </m:sub>
                      <m:sup>
                        <m:r>
                          <a:rPr lang="en-US" sz="2400" i="0" dirty="0">
                            <a:latin typeface="Cambria Math" panose="02040503050406030204" pitchFamily="18" charset="0"/>
                          </a:rPr>
                          <m:t>1</m:t>
                        </m:r>
                      </m:sup>
                    </m:sSubSup>
                    <m:r>
                      <a:rPr lang="en-US" sz="2400" b="0" i="1" dirty="0" smtClean="0">
                        <a:latin typeface="Cambria Math" panose="02040503050406030204" pitchFamily="18" charset="0"/>
                      </a:rPr>
                      <m:t> , </m:t>
                    </m:r>
                    <m:sSubSup>
                      <m:sSubSupPr>
                        <m:ctrlPr>
                          <a:rPr lang="en-US" sz="2400" i="1" dirty="0">
                            <a:solidFill>
                              <a:srgbClr val="836967"/>
                            </a:solidFill>
                            <a:latin typeface="Cambria Math" panose="02040503050406030204" pitchFamily="18" charset="0"/>
                          </a:rPr>
                        </m:ctrlPr>
                      </m:sSubSupPr>
                      <m:e>
                        <m:r>
                          <a:rPr lang="en-US" sz="2400" b="0" i="1" dirty="0" smtClean="0">
                            <a:latin typeface="Cambria Math" panose="02040503050406030204" pitchFamily="18" charset="0"/>
                          </a:rPr>
                          <m:t>𝐻</m:t>
                        </m:r>
                      </m:e>
                      <m:sub>
                        <m:r>
                          <a:rPr lang="en-US" sz="2400" b="0" i="0" dirty="0" smtClean="0">
                            <a:latin typeface="Cambria Math" panose="02040503050406030204" pitchFamily="18" charset="0"/>
                          </a:rPr>
                          <m:t>1</m:t>
                        </m:r>
                      </m:sub>
                      <m:sup>
                        <m:r>
                          <a:rPr lang="en-US" sz="2400" b="0" i="0" dirty="0" smtClean="0">
                            <a:latin typeface="Cambria Math" panose="02040503050406030204" pitchFamily="18" charset="0"/>
                          </a:rPr>
                          <m:t>2</m:t>
                        </m:r>
                      </m:sup>
                    </m:sSubSup>
                    <m:r>
                      <a:rPr lang="en-US" sz="2400" b="0" i="1" dirty="0" smtClean="0">
                        <a:latin typeface="Cambria Math" panose="02040503050406030204" pitchFamily="18" charset="0"/>
                      </a:rPr>
                      <m:t> ,</m:t>
                    </m:r>
                    <m:sSubSup>
                      <m:sSubSupPr>
                        <m:ctrlPr>
                          <a:rPr lang="en-US" sz="2400" i="1" dirty="0">
                            <a:solidFill>
                              <a:srgbClr val="836967"/>
                            </a:solidFill>
                            <a:latin typeface="Cambria Math" panose="02040503050406030204" pitchFamily="18" charset="0"/>
                          </a:rPr>
                        </m:ctrlPr>
                      </m:sSubSupPr>
                      <m:e>
                        <m:r>
                          <a:rPr lang="en-US" sz="2400" b="0" i="1" dirty="0" smtClean="0">
                            <a:latin typeface="Cambria Math" panose="02040503050406030204" pitchFamily="18" charset="0"/>
                          </a:rPr>
                          <m:t>𝐻</m:t>
                        </m:r>
                      </m:e>
                      <m:sub>
                        <m:r>
                          <a:rPr lang="en-US" sz="2400" b="0" i="0" dirty="0" smtClean="0">
                            <a:latin typeface="Cambria Math" panose="02040503050406030204" pitchFamily="18" charset="0"/>
                          </a:rPr>
                          <m:t>1</m:t>
                        </m:r>
                      </m:sub>
                      <m:sup>
                        <m:r>
                          <a:rPr lang="en-US" sz="2400" b="0" i="0" dirty="0" smtClean="0">
                            <a:latin typeface="Cambria Math" panose="02040503050406030204" pitchFamily="18" charset="0"/>
                          </a:rPr>
                          <m:t>3</m:t>
                        </m:r>
                      </m:sup>
                    </m:sSubSup>
                  </m:oMath>
                </a14:m>
                <a:endParaRPr lang="en-US" sz="24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2400" b="1" dirty="0">
                    <a:latin typeface="Times New Roman" panose="02020603050405020304" pitchFamily="18" charset="0"/>
                    <a:cs typeface="Times New Roman" panose="02020603050405020304" pitchFamily="18" charset="0"/>
                  </a:rPr>
                  <a:t>Atomic Orbitals</a:t>
                </a:r>
                <a:r>
                  <a:rPr lang="en-US" sz="2400" dirty="0">
                    <a:latin typeface="Times New Roman" panose="02020603050405020304" pitchFamily="18" charset="0"/>
                    <a:cs typeface="Times New Roman" panose="02020603050405020304" pitchFamily="18" charset="0"/>
                  </a:rPr>
                  <a:t>  s, p, d, &amp;f </a:t>
                </a:r>
              </a:p>
              <a:p>
                <a:pPr marL="0" indent="0">
                  <a:buNone/>
                </a:pPr>
                <a:r>
                  <a:rPr lang="en-US" sz="2400" dirty="0">
                    <a:latin typeface="Times New Roman" panose="02020603050405020304" pitchFamily="18" charset="0"/>
                    <a:cs typeface="Times New Roman" panose="02020603050405020304" pitchFamily="18" charset="0"/>
                  </a:rPr>
                  <a:t>Atomic Orbital filling applying Hund’s rule and stability considerations</a:t>
                </a:r>
                <a:endParaRPr lang="en-US" sz="2400" b="0" i="0" dirty="0">
                  <a:solidFill>
                    <a:srgbClr val="000000"/>
                  </a:solidFill>
                  <a:effectLst/>
                  <a:latin typeface="Times New Roman" panose="02020603050405020304" pitchFamily="18" charset="0"/>
                  <a:cs typeface="Times New Roman" panose="02020603050405020304" pitchFamily="18" charset="0"/>
                </a:endParaRPr>
              </a:p>
              <a:p>
                <a:pPr algn="l">
                  <a:buFont typeface="+mj-lt"/>
                  <a:buAutoNum type="arabicPeriod"/>
                </a:pPr>
                <a:r>
                  <a:rPr lang="en-US" sz="2400" b="0" i="0" dirty="0">
                    <a:solidFill>
                      <a:srgbClr val="000000"/>
                    </a:solidFill>
                    <a:effectLst/>
                    <a:latin typeface="Times New Roman" panose="02020603050405020304" pitchFamily="18" charset="0"/>
                    <a:cs typeface="Times New Roman" panose="02020603050405020304" pitchFamily="18" charset="0"/>
                  </a:rPr>
                  <a:t>Every orbital in a sublevel is singly occupied before any orbital is doubly occupied.</a:t>
                </a:r>
              </a:p>
              <a:p>
                <a:pPr algn="l">
                  <a:buFont typeface="+mj-lt"/>
                  <a:buAutoNum type="arabicPeriod"/>
                </a:pPr>
                <a:r>
                  <a:rPr lang="en-US" sz="2400" b="0" i="0" dirty="0">
                    <a:solidFill>
                      <a:srgbClr val="000000"/>
                    </a:solidFill>
                    <a:effectLst/>
                    <a:latin typeface="Times New Roman" panose="02020603050405020304" pitchFamily="18" charset="0"/>
                    <a:cs typeface="Times New Roman" panose="02020603050405020304" pitchFamily="18" charset="0"/>
                  </a:rPr>
                  <a:t>All of the electrons in singly occupied orbitals have the same spin (to maximize total spin).</a:t>
                </a:r>
                <a:endParaRPr lang="en-US" sz="2400" dirty="0">
                  <a:latin typeface="Times New Roman" panose="02020603050405020304" pitchFamily="18" charset="0"/>
                  <a:cs typeface="Times New Roman" panose="02020603050405020304" pitchFamily="18" charset="0"/>
                </a:endParaRPr>
              </a:p>
              <a:p>
                <a:pPr marL="0" indent="0">
                  <a:buNone/>
                </a:pPr>
                <a:r>
                  <a:rPr lang="en-US" sz="2400" dirty="0">
                    <a:latin typeface="Times New Roman" panose="02020603050405020304" pitchFamily="18" charset="0"/>
                    <a:cs typeface="Times New Roman" panose="02020603050405020304" pitchFamily="18" charset="0"/>
                  </a:rPr>
                  <a:t>e.g. Cr and Cu with z= 24 and 29 respectively</a:t>
                </a:r>
              </a:p>
            </p:txBody>
          </p:sp>
        </mc:Choice>
        <mc:Fallback>
          <p:sp>
            <p:nvSpPr>
              <p:cNvPr id="3" name="Content Placeholder 2">
                <a:extLst>
                  <a:ext uri="{FF2B5EF4-FFF2-40B4-BE49-F238E27FC236}">
                    <a16:creationId xmlns:a16="http://schemas.microsoft.com/office/drawing/2014/main" id="{1103B8AA-85D1-0B82-7DBA-B6A8010E53C7}"/>
                  </a:ext>
                </a:extLst>
              </p:cNvPr>
              <p:cNvSpPr>
                <a:spLocks noGrp="1" noRot="1" noChangeAspect="1" noMove="1" noResize="1" noEditPoints="1" noAdjustHandles="1" noChangeArrowheads="1" noChangeShapeType="1" noTextEdit="1"/>
              </p:cNvSpPr>
              <p:nvPr>
                <p:ph idx="1"/>
              </p:nvPr>
            </p:nvSpPr>
            <p:spPr>
              <a:xfrm>
                <a:off x="281353" y="450166"/>
                <a:ext cx="11633981" cy="6119446"/>
              </a:xfrm>
              <a:blipFill>
                <a:blip r:embed="rId2"/>
                <a:stretch>
                  <a:fillRect l="-786" t="-1096" r="-576"/>
                </a:stretch>
              </a:blipFill>
            </p:spPr>
            <p:txBody>
              <a:bodyPr/>
              <a:lstStyle/>
              <a:p>
                <a:r>
                  <a:rPr lang="en-US">
                    <a:noFill/>
                  </a:rPr>
                  <a:t> </a:t>
                </a:r>
              </a:p>
            </p:txBody>
          </p:sp>
        </mc:Fallback>
      </mc:AlternateContent>
      <p:sp>
        <p:nvSpPr>
          <p:cNvPr id="2" name="Footer Placeholder 1">
            <a:extLst>
              <a:ext uri="{FF2B5EF4-FFF2-40B4-BE49-F238E27FC236}">
                <a16:creationId xmlns:a16="http://schemas.microsoft.com/office/drawing/2014/main" id="{364A05F7-E03F-C18D-16FE-C294B82EF89F}"/>
              </a:ext>
            </a:extLst>
          </p:cNvPr>
          <p:cNvSpPr>
            <a:spLocks noGrp="1"/>
          </p:cNvSpPr>
          <p:nvPr>
            <p:ph type="ftr" sz="quarter" idx="11"/>
          </p:nvPr>
        </p:nvSpPr>
        <p:spPr/>
        <p:txBody>
          <a:bodyPr/>
          <a:lstStyle/>
          <a:p>
            <a:r>
              <a:rPr lang="en-US"/>
              <a:t>Ali Albakaa</a:t>
            </a:r>
          </a:p>
        </p:txBody>
      </p:sp>
      <p:sp>
        <p:nvSpPr>
          <p:cNvPr id="4" name="Slide Number Placeholder 3">
            <a:extLst>
              <a:ext uri="{FF2B5EF4-FFF2-40B4-BE49-F238E27FC236}">
                <a16:creationId xmlns:a16="http://schemas.microsoft.com/office/drawing/2014/main" id="{65A3C20C-A8F5-783B-D022-CA7C93B30CF2}"/>
              </a:ext>
            </a:extLst>
          </p:cNvPr>
          <p:cNvSpPr>
            <a:spLocks noGrp="1"/>
          </p:cNvSpPr>
          <p:nvPr>
            <p:ph type="sldNum" sz="quarter" idx="12"/>
          </p:nvPr>
        </p:nvSpPr>
        <p:spPr/>
        <p:txBody>
          <a:bodyPr/>
          <a:lstStyle/>
          <a:p>
            <a:fld id="{B66348F0-2240-4906-A527-53289901D96A}" type="slidenum">
              <a:rPr lang="en-US" smtClean="0"/>
              <a:t>5</a:t>
            </a:fld>
            <a:endParaRPr lang="en-US"/>
          </a:p>
        </p:txBody>
      </p:sp>
    </p:spTree>
    <p:extLst>
      <p:ext uri="{BB962C8B-B14F-4D97-AF65-F5344CB8AC3E}">
        <p14:creationId xmlns:p14="http://schemas.microsoft.com/office/powerpoint/2010/main" val="28634060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79F170EA-EAF9-2628-D663-769B13C787CC}"/>
              </a:ext>
            </a:extLst>
          </p:cNvPr>
          <p:cNvPicPr>
            <a:picLocks noGrp="1" noChangeAspect="1"/>
          </p:cNvPicPr>
          <p:nvPr>
            <p:ph idx="1"/>
          </p:nvPr>
        </p:nvPicPr>
        <p:blipFill>
          <a:blip r:embed="rId2"/>
          <a:stretch>
            <a:fillRect/>
          </a:stretch>
        </p:blipFill>
        <p:spPr>
          <a:xfrm>
            <a:off x="312718" y="971675"/>
            <a:ext cx="11566564" cy="5626073"/>
          </a:xfrm>
          <a:prstGeom prst="rect">
            <a:avLst/>
          </a:prstGeom>
        </p:spPr>
      </p:pic>
      <p:sp>
        <p:nvSpPr>
          <p:cNvPr id="2" name="TextBox 1">
            <a:extLst>
              <a:ext uri="{FF2B5EF4-FFF2-40B4-BE49-F238E27FC236}">
                <a16:creationId xmlns:a16="http://schemas.microsoft.com/office/drawing/2014/main" id="{9A6A2B33-BFBC-F34C-6C0F-C35FF6AFBABF}"/>
              </a:ext>
            </a:extLst>
          </p:cNvPr>
          <p:cNvSpPr txBox="1"/>
          <p:nvPr/>
        </p:nvSpPr>
        <p:spPr>
          <a:xfrm>
            <a:off x="900332" y="140678"/>
            <a:ext cx="10719582" cy="830997"/>
          </a:xfrm>
          <a:prstGeom prst="rect">
            <a:avLst/>
          </a:prstGeom>
          <a:noFill/>
        </p:spPr>
        <p:txBody>
          <a:bodyPr wrap="square" rtlCol="0">
            <a:spAutoFit/>
          </a:bodyPr>
          <a:lstStyle/>
          <a:p>
            <a:pPr marL="0" indent="0">
              <a:buNone/>
            </a:pPr>
            <a:r>
              <a:rPr lang="en-US" sz="2400" b="1" dirty="0">
                <a:latin typeface="Times New Roman" panose="02020603050405020304" pitchFamily="18" charset="0"/>
                <a:cs typeface="Times New Roman" panose="02020603050405020304" pitchFamily="18" charset="0"/>
              </a:rPr>
              <a:t>The Periodic Law</a:t>
            </a:r>
          </a:p>
          <a:p>
            <a:pPr marL="0" indent="0">
              <a:buNone/>
            </a:pPr>
            <a:r>
              <a:rPr lang="en-US" sz="2400" b="1" dirty="0">
                <a:latin typeface="Times New Roman" panose="02020603050405020304" pitchFamily="18" charset="0"/>
                <a:cs typeface="Times New Roman" panose="02020603050405020304" pitchFamily="18" charset="0"/>
              </a:rPr>
              <a:t>Electronegativity, definition and order.</a:t>
            </a:r>
          </a:p>
        </p:txBody>
      </p:sp>
      <p:sp>
        <p:nvSpPr>
          <p:cNvPr id="3" name="Footer Placeholder 2">
            <a:extLst>
              <a:ext uri="{FF2B5EF4-FFF2-40B4-BE49-F238E27FC236}">
                <a16:creationId xmlns:a16="http://schemas.microsoft.com/office/drawing/2014/main" id="{FF46DBF7-3706-CFC8-9298-C25826B20C05}"/>
              </a:ext>
            </a:extLst>
          </p:cNvPr>
          <p:cNvSpPr>
            <a:spLocks noGrp="1"/>
          </p:cNvSpPr>
          <p:nvPr>
            <p:ph type="ftr" sz="quarter" idx="11"/>
          </p:nvPr>
        </p:nvSpPr>
        <p:spPr/>
        <p:txBody>
          <a:bodyPr/>
          <a:lstStyle/>
          <a:p>
            <a:r>
              <a:rPr lang="en-US"/>
              <a:t>Ali Albakaa</a:t>
            </a:r>
          </a:p>
        </p:txBody>
      </p:sp>
      <p:sp>
        <p:nvSpPr>
          <p:cNvPr id="5" name="Slide Number Placeholder 4">
            <a:extLst>
              <a:ext uri="{FF2B5EF4-FFF2-40B4-BE49-F238E27FC236}">
                <a16:creationId xmlns:a16="http://schemas.microsoft.com/office/drawing/2014/main" id="{AD8D7BC8-F11B-D062-73F7-2E73077E7317}"/>
              </a:ext>
            </a:extLst>
          </p:cNvPr>
          <p:cNvSpPr>
            <a:spLocks noGrp="1"/>
          </p:cNvSpPr>
          <p:nvPr>
            <p:ph type="sldNum" sz="quarter" idx="12"/>
          </p:nvPr>
        </p:nvSpPr>
        <p:spPr/>
        <p:txBody>
          <a:bodyPr/>
          <a:lstStyle/>
          <a:p>
            <a:fld id="{B66348F0-2240-4906-A527-53289901D96A}" type="slidenum">
              <a:rPr lang="en-US" smtClean="0"/>
              <a:t>6</a:t>
            </a:fld>
            <a:endParaRPr lang="en-US"/>
          </a:p>
        </p:txBody>
      </p:sp>
    </p:spTree>
    <p:extLst>
      <p:ext uri="{BB962C8B-B14F-4D97-AF65-F5344CB8AC3E}">
        <p14:creationId xmlns:p14="http://schemas.microsoft.com/office/powerpoint/2010/main" val="3443287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C5888A1-F8FD-FD70-F1B1-03234E02335C}"/>
              </a:ext>
            </a:extLst>
          </p:cNvPr>
          <p:cNvSpPr>
            <a:spLocks noGrp="1"/>
          </p:cNvSpPr>
          <p:nvPr>
            <p:ph idx="1"/>
          </p:nvPr>
        </p:nvSpPr>
        <p:spPr>
          <a:xfrm>
            <a:off x="717452" y="200465"/>
            <a:ext cx="10902462" cy="4849838"/>
          </a:xfrm>
        </p:spPr>
        <p:txBody>
          <a:bodyPr>
            <a:normAutofit/>
          </a:bodyPr>
          <a:lstStyle/>
          <a:p>
            <a:pPr marL="0" indent="0">
              <a:buNone/>
            </a:pPr>
            <a:r>
              <a:rPr lang="en-US" b="1" dirty="0">
                <a:latin typeface="Times New Roman" panose="02020603050405020304" pitchFamily="18" charset="0"/>
                <a:cs typeface="Times New Roman" panose="02020603050405020304" pitchFamily="18" charset="0"/>
              </a:rPr>
              <a:t>Quantum Numbers </a:t>
            </a:r>
            <a:r>
              <a:rPr lang="en-US" dirty="0">
                <a:latin typeface="Times New Roman" panose="02020603050405020304" pitchFamily="18" charset="0"/>
                <a:cs typeface="Times New Roman" panose="02020603050405020304" pitchFamily="18" charset="0"/>
              </a:rPr>
              <a:t>: </a:t>
            </a:r>
          </a:p>
          <a:p>
            <a:pPr marL="0" indent="0">
              <a:spcBef>
                <a:spcPts val="0"/>
              </a:spcBef>
              <a:buNone/>
            </a:pPr>
            <a:r>
              <a:rPr lang="en-US" dirty="0">
                <a:latin typeface="Times New Roman" panose="02020603050405020304" pitchFamily="18" charset="0"/>
                <a:cs typeface="Times New Roman" panose="02020603050405020304" pitchFamily="18" charset="0"/>
              </a:rPr>
              <a:t>Representation of Atomic Orbitals</a:t>
            </a:r>
          </a:p>
          <a:p>
            <a:pPr marL="0" indent="0">
              <a:lnSpc>
                <a:spcPct val="100000"/>
              </a:lnSpc>
              <a:spcBef>
                <a:spcPts val="0"/>
              </a:spcBef>
              <a:buNone/>
            </a:pPr>
            <a:r>
              <a:rPr lang="en-US" dirty="0">
                <a:latin typeface="Times New Roman" panose="02020603050405020304" pitchFamily="18" charset="0"/>
                <a:cs typeface="Times New Roman" panose="02020603050405020304" pitchFamily="18" charset="0"/>
              </a:rPr>
              <a:t>The relation of a particular electron to the nucleus can be described through a series of four numbers, called the Quantum Numbers.</a:t>
            </a:r>
          </a:p>
          <a:p>
            <a:pPr marL="0" indent="0" algn="just">
              <a:spcBef>
                <a:spcPts val="0"/>
              </a:spcBef>
              <a:buNone/>
            </a:pPr>
            <a:r>
              <a:rPr lang="en-US" dirty="0">
                <a:latin typeface="Times New Roman" panose="02020603050405020304" pitchFamily="18" charset="0"/>
                <a:cs typeface="Times New Roman" panose="02020603050405020304" pitchFamily="18" charset="0"/>
              </a:rPr>
              <a:t>-The first (n) describe the energy(1,2,3,4) (Principle quantum number) shell =(K,L,M,N).</a:t>
            </a:r>
          </a:p>
          <a:p>
            <a:pPr marL="0" indent="0" algn="just">
              <a:spcBef>
                <a:spcPts val="0"/>
              </a:spcBef>
              <a:buNone/>
            </a:pPr>
            <a:r>
              <a:rPr lang="en-US" dirty="0">
                <a:latin typeface="Times New Roman" panose="02020603050405020304" pitchFamily="18" charset="0"/>
                <a:cs typeface="Times New Roman" panose="02020603050405020304" pitchFamily="18" charset="0"/>
              </a:rPr>
              <a:t>-The second (</a:t>
            </a:r>
            <a:r>
              <a:rPr lang="en-US" b="1" dirty="0">
                <a:latin typeface="Times New Roman" panose="02020603050405020304" pitchFamily="18" charset="0"/>
                <a:cs typeface="Times New Roman" panose="02020603050405020304" pitchFamily="18" charset="0"/>
              </a:rPr>
              <a:t>l</a:t>
            </a:r>
            <a:r>
              <a:rPr lang="en-US" dirty="0">
                <a:latin typeface="Times New Roman" panose="02020603050405020304" pitchFamily="18" charset="0"/>
                <a:cs typeface="Times New Roman" panose="02020603050405020304" pitchFamily="18" charset="0"/>
              </a:rPr>
              <a:t>) describe the shape (Angular momentum quantum number) (</a:t>
            </a:r>
            <a:r>
              <a:rPr lang="en-US" b="1" dirty="0">
                <a:latin typeface="Times New Roman" panose="02020603050405020304" pitchFamily="18" charset="0"/>
                <a:cs typeface="Times New Roman" panose="02020603050405020304" pitchFamily="18" charset="0"/>
              </a:rPr>
              <a:t>l</a:t>
            </a:r>
            <a:r>
              <a:rPr lang="en-US" dirty="0">
                <a:latin typeface="Times New Roman" panose="02020603050405020304" pitchFamily="18" charset="0"/>
                <a:cs typeface="Times New Roman" panose="02020603050405020304" pitchFamily="18" charset="0"/>
              </a:rPr>
              <a:t> =0,1,2,3,= </a:t>
            </a:r>
            <a:r>
              <a:rPr lang="en-US" dirty="0" err="1">
                <a:latin typeface="Times New Roman" panose="02020603050405020304" pitchFamily="18" charset="0"/>
                <a:cs typeface="Times New Roman" panose="02020603050405020304" pitchFamily="18" charset="0"/>
              </a:rPr>
              <a:t>s,p,d,f</a:t>
            </a:r>
            <a:r>
              <a:rPr lang="en-US" dirty="0">
                <a:latin typeface="Times New Roman" panose="02020603050405020304" pitchFamily="18" charset="0"/>
                <a:cs typeface="Times New Roman" panose="02020603050405020304" pitchFamily="18" charset="0"/>
              </a:rPr>
              <a:t>).</a:t>
            </a:r>
          </a:p>
          <a:p>
            <a:pPr marL="0" indent="0" algn="just">
              <a:spcBef>
                <a:spcPts val="0"/>
              </a:spcBef>
              <a:buNone/>
            </a:pPr>
            <a:r>
              <a:rPr lang="en-US" dirty="0">
                <a:latin typeface="Times New Roman" panose="02020603050405020304" pitchFamily="18" charset="0"/>
                <a:cs typeface="Times New Roman" panose="02020603050405020304" pitchFamily="18" charset="0"/>
              </a:rPr>
              <a:t>-The third (m</a:t>
            </a:r>
            <a:r>
              <a:rPr lang="en-US" b="1" baseline="-25000" dirty="0">
                <a:latin typeface="Times New Roman" panose="02020603050405020304" pitchFamily="18" charset="0"/>
                <a:cs typeface="Times New Roman" panose="02020603050405020304" pitchFamily="18" charset="0"/>
              </a:rPr>
              <a:t>l</a:t>
            </a:r>
            <a:r>
              <a:rPr lang="en-US" baseline="-25000"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orientation of the orbital (magnetic quantum number) (m</a:t>
            </a:r>
            <a:r>
              <a:rPr lang="en-US" b="1" baseline="-25000" dirty="0">
                <a:latin typeface="Times New Roman" panose="02020603050405020304" pitchFamily="18" charset="0"/>
                <a:cs typeface="Times New Roman" panose="02020603050405020304" pitchFamily="18" charset="0"/>
              </a:rPr>
              <a:t>l</a:t>
            </a:r>
            <a:r>
              <a:rPr lang="en-US" dirty="0">
                <a:latin typeface="Times New Roman" panose="02020603050405020304" pitchFamily="18" charset="0"/>
                <a:cs typeface="Times New Roman" panose="02020603050405020304" pitchFamily="18" charset="0"/>
              </a:rPr>
              <a:t> =2</a:t>
            </a:r>
            <a:r>
              <a:rPr lang="en-US" b="1" dirty="0">
                <a:latin typeface="Times New Roman" panose="02020603050405020304" pitchFamily="18" charset="0"/>
                <a:cs typeface="Times New Roman" panose="02020603050405020304" pitchFamily="18" charset="0"/>
              </a:rPr>
              <a:t>l</a:t>
            </a:r>
            <a:r>
              <a:rPr lang="en-US" dirty="0">
                <a:latin typeface="Times New Roman" panose="02020603050405020304" pitchFamily="18" charset="0"/>
                <a:cs typeface="Times New Roman" panose="02020603050405020304" pitchFamily="18" charset="0"/>
              </a:rPr>
              <a:t> +1). </a:t>
            </a:r>
          </a:p>
          <a:p>
            <a:pPr marL="0" indent="0" algn="just">
              <a:spcBef>
                <a:spcPts val="0"/>
              </a:spcBef>
              <a:buNone/>
            </a:pPr>
            <a:r>
              <a:rPr lang="en-US" dirty="0">
                <a:latin typeface="Times New Roman" panose="02020603050405020304" pitchFamily="18" charset="0"/>
                <a:cs typeface="Times New Roman" panose="02020603050405020304" pitchFamily="18" charset="0"/>
              </a:rPr>
              <a:t>-The fourth (</a:t>
            </a:r>
            <a:r>
              <a:rPr lang="en-US" dirty="0" err="1">
                <a:latin typeface="Times New Roman" panose="02020603050405020304" pitchFamily="18" charset="0"/>
                <a:cs typeface="Times New Roman" panose="02020603050405020304" pitchFamily="18" charset="0"/>
              </a:rPr>
              <a:t>m</a:t>
            </a:r>
            <a:r>
              <a:rPr lang="en-US" baseline="-25000" dirty="0" err="1">
                <a:latin typeface="Times New Roman" panose="02020603050405020304" pitchFamily="18" charset="0"/>
                <a:cs typeface="Times New Roman" panose="02020603050405020304" pitchFamily="18" charset="0"/>
              </a:rPr>
              <a:t>s</a:t>
            </a:r>
            <a:r>
              <a:rPr lang="en-US" dirty="0">
                <a:latin typeface="Times New Roman" panose="02020603050405020304" pitchFamily="18" charset="0"/>
                <a:cs typeface="Times New Roman" panose="02020603050405020304" pitchFamily="18" charset="0"/>
              </a:rPr>
              <a:t>) represents the "spin" of the electron (spin quantum number = ±1/2).</a:t>
            </a:r>
          </a:p>
        </p:txBody>
      </p:sp>
      <p:sp>
        <p:nvSpPr>
          <p:cNvPr id="2" name="Footer Placeholder 1">
            <a:extLst>
              <a:ext uri="{FF2B5EF4-FFF2-40B4-BE49-F238E27FC236}">
                <a16:creationId xmlns:a16="http://schemas.microsoft.com/office/drawing/2014/main" id="{5EEBA09E-275A-D57A-0717-878C667AC1A8}"/>
              </a:ext>
            </a:extLst>
          </p:cNvPr>
          <p:cNvSpPr>
            <a:spLocks noGrp="1"/>
          </p:cNvSpPr>
          <p:nvPr>
            <p:ph type="ftr" sz="quarter" idx="11"/>
          </p:nvPr>
        </p:nvSpPr>
        <p:spPr/>
        <p:txBody>
          <a:bodyPr/>
          <a:lstStyle/>
          <a:p>
            <a:r>
              <a:rPr lang="en-US"/>
              <a:t>Ali Albakaa</a:t>
            </a:r>
          </a:p>
        </p:txBody>
      </p:sp>
      <p:sp>
        <p:nvSpPr>
          <p:cNvPr id="4" name="Slide Number Placeholder 3">
            <a:extLst>
              <a:ext uri="{FF2B5EF4-FFF2-40B4-BE49-F238E27FC236}">
                <a16:creationId xmlns:a16="http://schemas.microsoft.com/office/drawing/2014/main" id="{32CDF8CA-FFD4-1DF3-E5CE-DA1BE49F04AA}"/>
              </a:ext>
            </a:extLst>
          </p:cNvPr>
          <p:cNvSpPr>
            <a:spLocks noGrp="1"/>
          </p:cNvSpPr>
          <p:nvPr>
            <p:ph type="sldNum" sz="quarter" idx="12"/>
          </p:nvPr>
        </p:nvSpPr>
        <p:spPr/>
        <p:txBody>
          <a:bodyPr/>
          <a:lstStyle/>
          <a:p>
            <a:fld id="{B66348F0-2240-4906-A527-53289901D96A}" type="slidenum">
              <a:rPr lang="en-US" smtClean="0"/>
              <a:t>7</a:t>
            </a:fld>
            <a:endParaRPr lang="en-US"/>
          </a:p>
        </p:txBody>
      </p:sp>
    </p:spTree>
    <p:extLst>
      <p:ext uri="{BB962C8B-B14F-4D97-AF65-F5344CB8AC3E}">
        <p14:creationId xmlns:p14="http://schemas.microsoft.com/office/powerpoint/2010/main" val="24827540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BA7B0504-704C-3523-2D36-FAD3B3A66EA3}"/>
              </a:ext>
            </a:extLst>
          </p:cNvPr>
          <p:cNvPicPr>
            <a:picLocks noGrp="1" noChangeAspect="1"/>
          </p:cNvPicPr>
          <p:nvPr>
            <p:ph idx="1"/>
          </p:nvPr>
        </p:nvPicPr>
        <p:blipFill>
          <a:blip r:embed="rId2"/>
          <a:stretch>
            <a:fillRect/>
          </a:stretch>
        </p:blipFill>
        <p:spPr>
          <a:xfrm>
            <a:off x="661182" y="210038"/>
            <a:ext cx="10986867" cy="6073056"/>
          </a:xfrm>
        </p:spPr>
      </p:pic>
      <p:sp>
        <p:nvSpPr>
          <p:cNvPr id="2" name="Footer Placeholder 1">
            <a:extLst>
              <a:ext uri="{FF2B5EF4-FFF2-40B4-BE49-F238E27FC236}">
                <a16:creationId xmlns:a16="http://schemas.microsoft.com/office/drawing/2014/main" id="{A31C3ECA-62E7-87ED-BD0A-6D09E166544F}"/>
              </a:ext>
            </a:extLst>
          </p:cNvPr>
          <p:cNvSpPr>
            <a:spLocks noGrp="1"/>
          </p:cNvSpPr>
          <p:nvPr>
            <p:ph type="ftr" sz="quarter" idx="11"/>
          </p:nvPr>
        </p:nvSpPr>
        <p:spPr/>
        <p:txBody>
          <a:bodyPr/>
          <a:lstStyle/>
          <a:p>
            <a:r>
              <a:rPr lang="en-US"/>
              <a:t>Ali Albakaa</a:t>
            </a:r>
          </a:p>
        </p:txBody>
      </p:sp>
      <p:sp>
        <p:nvSpPr>
          <p:cNvPr id="4" name="Slide Number Placeholder 3">
            <a:extLst>
              <a:ext uri="{FF2B5EF4-FFF2-40B4-BE49-F238E27FC236}">
                <a16:creationId xmlns:a16="http://schemas.microsoft.com/office/drawing/2014/main" id="{EDF94D81-0A11-20BC-F254-D9E84EF51546}"/>
              </a:ext>
            </a:extLst>
          </p:cNvPr>
          <p:cNvSpPr>
            <a:spLocks noGrp="1"/>
          </p:cNvSpPr>
          <p:nvPr>
            <p:ph type="sldNum" sz="quarter" idx="12"/>
          </p:nvPr>
        </p:nvSpPr>
        <p:spPr/>
        <p:txBody>
          <a:bodyPr/>
          <a:lstStyle/>
          <a:p>
            <a:fld id="{B66348F0-2240-4906-A527-53289901D96A}" type="slidenum">
              <a:rPr lang="en-US" smtClean="0"/>
              <a:t>8</a:t>
            </a:fld>
            <a:endParaRPr lang="en-US"/>
          </a:p>
        </p:txBody>
      </p:sp>
    </p:spTree>
    <p:extLst>
      <p:ext uri="{BB962C8B-B14F-4D97-AF65-F5344CB8AC3E}">
        <p14:creationId xmlns:p14="http://schemas.microsoft.com/office/powerpoint/2010/main" val="22089301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CCEF5CD5-4B1C-A04C-DB56-FB2DBBC38D17}"/>
              </a:ext>
            </a:extLst>
          </p:cNvPr>
          <p:cNvPicPr>
            <a:picLocks noGrp="1" noChangeAspect="1"/>
          </p:cNvPicPr>
          <p:nvPr>
            <p:ph idx="1"/>
          </p:nvPr>
        </p:nvPicPr>
        <p:blipFill>
          <a:blip r:embed="rId2"/>
          <a:stretch>
            <a:fillRect/>
          </a:stretch>
        </p:blipFill>
        <p:spPr>
          <a:xfrm>
            <a:off x="681380" y="351692"/>
            <a:ext cx="10743931" cy="5528603"/>
          </a:xfrm>
        </p:spPr>
      </p:pic>
      <p:sp>
        <p:nvSpPr>
          <p:cNvPr id="4" name="Footer Placeholder 3">
            <a:extLst>
              <a:ext uri="{FF2B5EF4-FFF2-40B4-BE49-F238E27FC236}">
                <a16:creationId xmlns:a16="http://schemas.microsoft.com/office/drawing/2014/main" id="{625B7276-3C60-D9D8-AF1E-7F5275EA446A}"/>
              </a:ext>
            </a:extLst>
          </p:cNvPr>
          <p:cNvSpPr>
            <a:spLocks noGrp="1"/>
          </p:cNvSpPr>
          <p:nvPr>
            <p:ph type="ftr" sz="quarter" idx="11"/>
          </p:nvPr>
        </p:nvSpPr>
        <p:spPr>
          <a:xfrm>
            <a:off x="4038600" y="6438509"/>
            <a:ext cx="4114800" cy="365125"/>
          </a:xfrm>
        </p:spPr>
        <p:txBody>
          <a:bodyPr/>
          <a:lstStyle/>
          <a:p>
            <a:r>
              <a:rPr lang="en-US"/>
              <a:t>Ali Albakaa</a:t>
            </a:r>
          </a:p>
        </p:txBody>
      </p:sp>
      <p:sp>
        <p:nvSpPr>
          <p:cNvPr id="5" name="Slide Number Placeholder 4">
            <a:extLst>
              <a:ext uri="{FF2B5EF4-FFF2-40B4-BE49-F238E27FC236}">
                <a16:creationId xmlns:a16="http://schemas.microsoft.com/office/drawing/2014/main" id="{09A9842E-70E0-E480-8FA9-E22B67D78C0C}"/>
              </a:ext>
            </a:extLst>
          </p:cNvPr>
          <p:cNvSpPr>
            <a:spLocks noGrp="1"/>
          </p:cNvSpPr>
          <p:nvPr>
            <p:ph type="sldNum" sz="quarter" idx="12"/>
          </p:nvPr>
        </p:nvSpPr>
        <p:spPr/>
        <p:txBody>
          <a:bodyPr/>
          <a:lstStyle/>
          <a:p>
            <a:fld id="{B66348F0-2240-4906-A527-53289901D96A}" type="slidenum">
              <a:rPr lang="en-US" smtClean="0"/>
              <a:t>9</a:t>
            </a:fld>
            <a:endParaRPr lang="en-US"/>
          </a:p>
        </p:txBody>
      </p:sp>
    </p:spTree>
    <p:extLst>
      <p:ext uri="{BB962C8B-B14F-4D97-AF65-F5344CB8AC3E}">
        <p14:creationId xmlns:p14="http://schemas.microsoft.com/office/powerpoint/2010/main" val="40471831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3241</TotalTime>
  <Words>2857</Words>
  <Application>Microsoft Office PowerPoint</Application>
  <PresentationFormat>Widescreen</PresentationFormat>
  <Paragraphs>211</Paragraphs>
  <Slides>27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27</vt:i4>
      </vt:variant>
    </vt:vector>
  </HeadingPairs>
  <TitlesOfParts>
    <vt:vector size="34" baseType="lpstr">
      <vt:lpstr>Arial</vt:lpstr>
      <vt:lpstr>Calibri</vt:lpstr>
      <vt:lpstr>Calibri Light</vt:lpstr>
      <vt:lpstr>Cambria Math</vt:lpstr>
      <vt:lpstr>Times New Roman</vt:lpstr>
      <vt:lpstr>TimesNewRomanPSMT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 albakaa</dc:creator>
  <cp:lastModifiedBy>ali albakaa</cp:lastModifiedBy>
  <cp:revision>12</cp:revision>
  <dcterms:created xsi:type="dcterms:W3CDTF">2023-09-14T06:20:45Z</dcterms:created>
  <dcterms:modified xsi:type="dcterms:W3CDTF">2023-09-17T03:43:48Z</dcterms:modified>
</cp:coreProperties>
</file>