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56" r:id="rId2"/>
    <p:sldId id="433" r:id="rId3"/>
    <p:sldId id="359" r:id="rId4"/>
    <p:sldId id="380" r:id="rId5"/>
    <p:sldId id="430" r:id="rId6"/>
    <p:sldId id="419" r:id="rId7"/>
    <p:sldId id="421" r:id="rId8"/>
    <p:sldId id="422" r:id="rId9"/>
    <p:sldId id="42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46" autoAdjust="0"/>
    <p:restoredTop sz="98208" autoAdjust="0"/>
  </p:normalViewPr>
  <p:slideViewPr>
    <p:cSldViewPr>
      <p:cViewPr>
        <p:scale>
          <a:sx n="70" d="100"/>
          <a:sy n="70" d="100"/>
        </p:scale>
        <p:origin x="132" y="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75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D8997B-83AE-474F-ACAF-9FC1C87E303B}" type="datetimeFigureOut">
              <a:rPr lang="en-US" smtClean="0"/>
              <a:pPr/>
              <a:t>2/26/2018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065777-2EEE-4FB5-8BA7-1E4A90C412C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dirty="0"/>
          </a:p>
        </p:txBody>
      </p:sp>
      <p:sp>
        <p:nvSpPr>
          <p:cNvPr id="4" name="Slide Number Placeholder 3"/>
          <p:cNvSpPr>
            <a:spLocks noGrp="1"/>
          </p:cNvSpPr>
          <p:nvPr>
            <p:ph type="sldNum" sz="quarter" idx="10"/>
          </p:nvPr>
        </p:nvSpPr>
        <p:spPr/>
        <p:txBody>
          <a:bodyPr/>
          <a:lstStyle/>
          <a:p>
            <a:fld id="{7F460B30-0ACD-46BC-B2A7-A7D3FC265EDE}" type="slidenum">
              <a:rPr lang="en-US" smtClean="0"/>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460B30-0ACD-46BC-B2A7-A7D3FC265EDE}"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2/26/2018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2/26/2018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2/26/2018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2/26/2018</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www.pftforum.com/blog/wp-content/uploads/2015/08/Fowler-Dead-Space.pn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l"/>
            <a:endParaRPr lang="en-US" dirty="0" smtClean="0"/>
          </a:p>
          <a:p>
            <a:pPr algn="l"/>
            <a:endParaRPr lang="en-US" dirty="0"/>
          </a:p>
        </p:txBody>
      </p:sp>
      <p:sp>
        <p:nvSpPr>
          <p:cNvPr id="4" name="Title 3"/>
          <p:cNvSpPr>
            <a:spLocks noGrp="1"/>
          </p:cNvSpPr>
          <p:nvPr>
            <p:ph type="ctrTitle"/>
          </p:nvPr>
        </p:nvSpPr>
        <p:spPr/>
        <p:txBody>
          <a:bodyPr>
            <a:normAutofit fontScale="90000"/>
          </a:bodyPr>
          <a:lstStyle/>
          <a:p>
            <a:r>
              <a:rPr lang="en-US" dirty="0" smtClean="0"/>
              <a:t>Respiratory system physiology </a:t>
            </a:r>
            <a:br>
              <a:rPr lang="en-US" dirty="0" smtClean="0"/>
            </a:br>
            <a:r>
              <a:rPr lang="en-US" dirty="0" smtClean="0"/>
              <a:t>Dead space</a:t>
            </a:r>
            <a:br>
              <a:rPr lang="en-US" dirty="0" smtClean="0"/>
            </a:br>
            <a:endParaRPr lang="ar-IQ"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Picture 2" descr="C:\Users\Compaq\Downloads\Video\Ventilation - YouTube9.jpg"/>
          <p:cNvPicPr>
            <a:picLocks noGrp="1" noChangeAspect="1" noChangeArrowheads="1"/>
          </p:cNvPicPr>
          <p:nvPr>
            <p:ph idx="1"/>
          </p:nvPr>
        </p:nvPicPr>
        <p:blipFill>
          <a:blip r:embed="rId2" cstate="print"/>
          <a:srcRect/>
          <a:stretch>
            <a:fillRect/>
          </a:stretch>
        </p:blipFill>
        <p:spPr>
          <a:xfrm>
            <a:off x="1493838" y="1600200"/>
            <a:ext cx="6156325" cy="4525963"/>
          </a:xfrm>
        </p:spPr>
      </p:pic>
      <p:sp>
        <p:nvSpPr>
          <p:cNvPr id="4" name="Title 1"/>
          <p:cNvSpPr>
            <a:spLocks noGrp="1"/>
          </p:cNvSpPr>
          <p:nvPr>
            <p:ph type="title"/>
          </p:nvPr>
        </p:nvSpPr>
        <p:spPr/>
        <p:txBody>
          <a:bodyPr>
            <a:normAutofit fontScale="90000"/>
          </a:bodyPr>
          <a:lstStyle/>
          <a:p>
            <a:r>
              <a:rPr lang="en-US" dirty="0" smtClean="0">
                <a:solidFill>
                  <a:srgbClr val="FF0000"/>
                </a:solidFill>
              </a:rPr>
              <a:t> </a:t>
            </a:r>
            <a:r>
              <a:rPr lang="en-US" dirty="0" smtClean="0">
                <a:solidFill>
                  <a:srgbClr val="FF0000"/>
                </a:solidFill>
              </a:rPr>
              <a:t/>
            </a:r>
            <a:br>
              <a:rPr lang="en-US" dirty="0" smtClean="0">
                <a:solidFill>
                  <a:srgbClr val="FF0000"/>
                </a:solidFill>
              </a:rPr>
            </a:br>
            <a:r>
              <a:rPr lang="en-US" dirty="0" smtClean="0">
                <a:solidFill>
                  <a:srgbClr val="FF0000"/>
                </a:solidFill>
              </a:rPr>
              <a:t>Dead space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pic>
        <p:nvPicPr>
          <p:cNvPr id="1026" name="Picture 2" descr="C:\Users\Compaq\Downloads\Video\Ventilation - YouTube.jpg"/>
          <p:cNvPicPr>
            <a:picLocks noGrp="1" noChangeAspect="1" noChangeArrowheads="1"/>
          </p:cNvPicPr>
          <p:nvPr>
            <p:ph idx="1"/>
          </p:nvPr>
        </p:nvPicPr>
        <p:blipFill>
          <a:blip r:embed="rId2" cstate="print"/>
          <a:srcRect/>
          <a:stretch>
            <a:fillRect/>
          </a:stretch>
        </p:blipFill>
        <p:spPr bwMode="auto">
          <a:xfrm>
            <a:off x="1493402" y="1600200"/>
            <a:ext cx="6157195" cy="4525963"/>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2050" name="Picture 2" descr="C:\Users\mageda\Pictures\figure_16_17_labeled.jpg"/>
          <p:cNvPicPr>
            <a:picLocks noGrp="1" noChangeAspect="1" noChangeArrowheads="1"/>
          </p:cNvPicPr>
          <p:nvPr>
            <p:ph idx="1"/>
          </p:nvPr>
        </p:nvPicPr>
        <p:blipFill>
          <a:blip r:embed="rId2" cstate="print"/>
          <a:srcRect/>
          <a:stretch>
            <a:fillRect/>
          </a:stretch>
        </p:blipFill>
        <p:spPr bwMode="auto">
          <a:xfrm>
            <a:off x="2628799" y="1600200"/>
            <a:ext cx="3886402" cy="470852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Dead space</a:t>
            </a:r>
            <a:endParaRPr lang="en-US" dirty="0"/>
          </a:p>
        </p:txBody>
      </p:sp>
      <p:sp>
        <p:nvSpPr>
          <p:cNvPr id="3" name="Content Placeholder 2"/>
          <p:cNvSpPr>
            <a:spLocks noGrp="1"/>
          </p:cNvSpPr>
          <p:nvPr>
            <p:ph idx="1"/>
          </p:nvPr>
        </p:nvSpPr>
        <p:spPr>
          <a:xfrm>
            <a:off x="0" y="1600200"/>
            <a:ext cx="8686800" cy="4525963"/>
          </a:xfrm>
        </p:spPr>
        <p:txBody>
          <a:bodyPr>
            <a:normAutofit fontScale="70000" lnSpcReduction="20000"/>
          </a:bodyPr>
          <a:lstStyle/>
          <a:p>
            <a:r>
              <a:rPr lang="en-US" dirty="0" smtClean="0"/>
              <a:t>Definition - It is the volume of the respiratory tract that does not participate in gas exchange. It is approximately 300 ml in normal lungs. It is important to distinguish between the </a:t>
            </a:r>
            <a:r>
              <a:rPr lang="en-US" b="1" dirty="0" smtClean="0"/>
              <a:t>anatomic dead space</a:t>
            </a:r>
            <a:r>
              <a:rPr lang="en-US" dirty="0" smtClean="0"/>
              <a:t> (respiratory system volume exclusive of alveoli) and the </a:t>
            </a:r>
            <a:r>
              <a:rPr lang="en-US" b="1" dirty="0" smtClean="0"/>
              <a:t>total (physiologic) dead space</a:t>
            </a:r>
            <a:r>
              <a:rPr lang="en-US" dirty="0" smtClean="0"/>
              <a:t> (volume of gas not equilibrating with blood; </a:t>
            </a:r>
            <a:r>
              <a:rPr lang="en-US" dirty="0" err="1" smtClean="0"/>
              <a:t>ie</a:t>
            </a:r>
            <a:r>
              <a:rPr lang="en-US" dirty="0" smtClean="0"/>
              <a:t>, wasted ventilation).  .</a:t>
            </a:r>
          </a:p>
          <a:p>
            <a:r>
              <a:rPr lang="en-US" dirty="0" smtClean="0"/>
              <a:t> Normally, the volume (in </a:t>
            </a:r>
            <a:r>
              <a:rPr lang="en-US" dirty="0" err="1" smtClean="0"/>
              <a:t>mL</a:t>
            </a:r>
            <a:r>
              <a:rPr lang="en-US" dirty="0" smtClean="0"/>
              <a:t>) of this </a:t>
            </a:r>
            <a:r>
              <a:rPr lang="en-US" b="1" dirty="0" smtClean="0"/>
              <a:t>anatomic dead space</a:t>
            </a:r>
            <a:r>
              <a:rPr lang="en-US" dirty="0" smtClean="0"/>
              <a:t> is approximately equal to the body weight in pounds. As an example, in a man who weighs 150 lb (68 kg), only the first 350 </a:t>
            </a:r>
            <a:r>
              <a:rPr lang="en-US" dirty="0" err="1" smtClean="0"/>
              <a:t>mL</a:t>
            </a:r>
            <a:r>
              <a:rPr lang="en-US" dirty="0" smtClean="0"/>
              <a:t> of the 500 </a:t>
            </a:r>
            <a:r>
              <a:rPr lang="en-US" dirty="0" err="1" smtClean="0"/>
              <a:t>mL</a:t>
            </a:r>
            <a:r>
              <a:rPr lang="en-US" dirty="0" smtClean="0"/>
              <a:t> inspired with each breath at rest mixes with the air in the alveoli. Conversely, with each expiration, the first 150 </a:t>
            </a:r>
            <a:r>
              <a:rPr lang="en-US" dirty="0" err="1" smtClean="0"/>
              <a:t>mL</a:t>
            </a:r>
            <a:r>
              <a:rPr lang="en-US" dirty="0" smtClean="0"/>
              <a:t> expired is gas that occupied the dead space, and only the last 350 </a:t>
            </a:r>
            <a:r>
              <a:rPr lang="en-US" dirty="0" err="1" smtClean="0"/>
              <a:t>mL</a:t>
            </a:r>
            <a:r>
              <a:rPr lang="en-US" dirty="0" smtClean="0"/>
              <a:t> is gas from the alveoli. The anatomic dead space can be measured by analysis of the single-breath N</a:t>
            </a:r>
            <a:r>
              <a:rPr lang="en-US" baseline="-25000" dirty="0" smtClean="0"/>
              <a:t>2</a:t>
            </a:r>
            <a:r>
              <a:rPr lang="en-US" dirty="0" smtClean="0"/>
              <a:t> curves </a:t>
            </a:r>
          </a:p>
          <a:p>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i="1" dirty="0" smtClean="0"/>
              <a:t/>
            </a:r>
            <a:br>
              <a:rPr lang="en-US" sz="2000" i="1" dirty="0" smtClean="0"/>
            </a:br>
            <a:r>
              <a:rPr lang="en-US" sz="2000" i="1" dirty="0" smtClean="0"/>
              <a:t/>
            </a:r>
            <a:br>
              <a:rPr lang="en-US" sz="2000" i="1" dirty="0" smtClean="0"/>
            </a:br>
            <a:r>
              <a:rPr lang="en-US" sz="2000" i="1" dirty="0" smtClean="0"/>
              <a:t/>
            </a:r>
            <a:br>
              <a:rPr lang="en-US" sz="2000" i="1" dirty="0" smtClean="0"/>
            </a:br>
            <a:r>
              <a:rPr lang="en-US" sz="2000" i="1" dirty="0" smtClean="0"/>
              <a:t/>
            </a:r>
            <a:br>
              <a:rPr lang="en-US" sz="2000" i="1" dirty="0" smtClean="0"/>
            </a:br>
            <a:r>
              <a:rPr lang="en-US" sz="2000" i="1" dirty="0" smtClean="0"/>
              <a:t/>
            </a:r>
            <a:br>
              <a:rPr lang="en-US" sz="2000" i="1" dirty="0" smtClean="0"/>
            </a:br>
            <a:r>
              <a:rPr lang="en-US" sz="2000" i="1" dirty="0" smtClean="0"/>
              <a:t/>
            </a:r>
            <a:br>
              <a:rPr lang="en-US" sz="2000" i="1" dirty="0" smtClean="0"/>
            </a:br>
            <a:r>
              <a:rPr lang="en-US" sz="2000" i="1" dirty="0" smtClean="0"/>
              <a:t/>
            </a:r>
            <a:br>
              <a:rPr lang="en-US" sz="2000" i="1" dirty="0" smtClean="0"/>
            </a:br>
            <a:r>
              <a:rPr lang="en-US" sz="2000" i="1" dirty="0" smtClean="0"/>
              <a:t/>
            </a:r>
            <a:br>
              <a:rPr lang="en-US" sz="2000" i="1" dirty="0" smtClean="0"/>
            </a:br>
            <a:r>
              <a:rPr lang="en-US" sz="2000" i="1" dirty="0" smtClean="0"/>
              <a:t/>
            </a:r>
            <a:br>
              <a:rPr lang="en-US" sz="2000" i="1" dirty="0" smtClean="0"/>
            </a:br>
            <a:r>
              <a:rPr lang="en-US" sz="2000" i="1" dirty="0" smtClean="0"/>
              <a:t/>
            </a:r>
            <a:br>
              <a:rPr lang="en-US" sz="2000" i="1" dirty="0" smtClean="0"/>
            </a:br>
            <a:r>
              <a:rPr lang="en-US" sz="2000" i="1" dirty="0" smtClean="0"/>
              <a:t/>
            </a:r>
            <a:br>
              <a:rPr lang="en-US" sz="2000" i="1" dirty="0" smtClean="0"/>
            </a:br>
            <a:r>
              <a:rPr lang="en-US" sz="2000" i="1" dirty="0" smtClean="0"/>
              <a:t/>
            </a:r>
            <a:br>
              <a:rPr lang="en-US" sz="2000" i="1" dirty="0" smtClean="0"/>
            </a:br>
            <a:r>
              <a:rPr lang="en-US" sz="2000" i="1" dirty="0" smtClean="0"/>
              <a:t/>
            </a:r>
            <a:br>
              <a:rPr lang="en-US" sz="2000" i="1" dirty="0" smtClean="0"/>
            </a:br>
            <a:r>
              <a:rPr lang="en-US" sz="2000" i="1" dirty="0" smtClean="0"/>
              <a:t/>
            </a:r>
            <a:br>
              <a:rPr lang="en-US" sz="2000" i="1" dirty="0" smtClean="0"/>
            </a:br>
            <a:r>
              <a:rPr lang="en-US" sz="2000" i="1" dirty="0" smtClean="0"/>
              <a:t/>
            </a:r>
            <a:br>
              <a:rPr lang="en-US" sz="2000" i="1" dirty="0" smtClean="0"/>
            </a:br>
            <a:r>
              <a:rPr lang="en-US" sz="2000" dirty="0" smtClean="0"/>
              <a:t/>
            </a:r>
            <a:br>
              <a:rPr lang="en-US" sz="2000" dirty="0" smtClean="0"/>
            </a:br>
            <a:r>
              <a:rPr lang="en-US" sz="2000" dirty="0" smtClean="0"/>
              <a:t> </a:t>
            </a:r>
            <a:br>
              <a:rPr lang="en-US" sz="2000" dirty="0" smtClean="0"/>
            </a:br>
            <a:endParaRPr lang="en-US" sz="2000" dirty="0"/>
          </a:p>
        </p:txBody>
      </p:sp>
      <p:sp>
        <p:nvSpPr>
          <p:cNvPr id="5" name="Content Placeholder 4"/>
          <p:cNvSpPr>
            <a:spLocks noGrp="1"/>
          </p:cNvSpPr>
          <p:nvPr>
            <p:ph sz="half" idx="1"/>
          </p:nvPr>
        </p:nvSpPr>
        <p:spPr>
          <a:xfrm>
            <a:off x="0" y="304800"/>
            <a:ext cx="9144000" cy="4419600"/>
          </a:xfrm>
        </p:spPr>
        <p:txBody>
          <a:bodyPr>
            <a:normAutofit fontScale="47500" lnSpcReduction="20000"/>
          </a:bodyPr>
          <a:lstStyle/>
          <a:p>
            <a:r>
              <a:rPr lang="en-US" sz="3600" i="1" dirty="0" smtClean="0"/>
              <a:t>Alveolar ventilation </a:t>
            </a:r>
            <a:r>
              <a:rPr lang="en-US" sz="3600" dirty="0" smtClean="0"/>
              <a:t>(VA) is the volume of air  reached the alveoli in per minute that (1) reaches the alveoli </a:t>
            </a:r>
            <a:r>
              <a:rPr lang="en-US" sz="3600" i="1" dirty="0" smtClean="0"/>
              <a:t>and </a:t>
            </a:r>
            <a:r>
              <a:rPr lang="en-US" sz="3600" dirty="0" smtClean="0"/>
              <a:t>(2) takes part in gas exchange. Alveolar ventilation is often misunderstood as representing only the volume of air that reaches the alveoli. Physiologically, VA is the volume of alveolar air/minute that takes part in gas exchange (transfer of oxygen and carbon dioxide) with the pulmonary capillaries. Air that reaches the alveoli, but for one reason or other does not take part in gas exchange, is not considered part of VA (for example, air that goes to an </a:t>
            </a:r>
            <a:r>
              <a:rPr lang="en-US" sz="3600" dirty="0" err="1" smtClean="0"/>
              <a:t>unperfused</a:t>
            </a:r>
            <a:r>
              <a:rPr lang="en-US" sz="3600" dirty="0" smtClean="0"/>
              <a:t> alveolus). Such alveolar region, rapid shallow breathing produces much less alveolar ventilation than slow deep breathing at the same respiratory minute </a:t>
            </a:r>
            <a:r>
              <a:rPr lang="en-US" sz="3600" dirty="0" smtClean="0"/>
              <a:t>volume( </a:t>
            </a:r>
            <a:r>
              <a:rPr lang="en-US" sz="1600" dirty="0" smtClean="0"/>
              <a:t>the amount of air moved in or out of the lungs per </a:t>
            </a:r>
            <a:r>
              <a:rPr lang="en-US" sz="1600" dirty="0" smtClean="0"/>
              <a:t>minute</a:t>
            </a:r>
            <a:r>
              <a:rPr lang="en-US" sz="3600" dirty="0" smtClean="0"/>
              <a:t> </a:t>
            </a:r>
            <a:r>
              <a:rPr lang="en-US" sz="3600" dirty="0" smtClean="0"/>
              <a:t>).</a:t>
            </a:r>
            <a:br>
              <a:rPr lang="en-US" sz="3600" dirty="0" smtClean="0"/>
            </a:br>
            <a:r>
              <a:rPr lang="en-US" sz="3600" dirty="0" smtClean="0"/>
              <a:t>Regions lacking gas exchange constitute alveolar dead space.</a:t>
            </a:r>
            <a:br>
              <a:rPr lang="en-US" sz="3600" dirty="0" smtClean="0"/>
            </a:br>
            <a:r>
              <a:rPr lang="en-US" sz="3600" dirty="0" smtClean="0"/>
              <a:t/>
            </a:r>
            <a:br>
              <a:rPr lang="en-US" sz="3600" dirty="0" smtClean="0"/>
            </a:br>
            <a:r>
              <a:rPr lang="en-US" sz="3600" b="1" dirty="0" smtClean="0"/>
              <a:t>Factors influencing alveolar dead space</a:t>
            </a:r>
            <a:br>
              <a:rPr lang="en-US" sz="3600" b="1" dirty="0" smtClean="0"/>
            </a:br>
            <a:r>
              <a:rPr lang="en-US" sz="3600" dirty="0" smtClean="0"/>
              <a:t>Low cardiac output can increase alveolar dead space (increasing West's zone 1) </a:t>
            </a:r>
            <a:br>
              <a:rPr lang="en-US" sz="3600" dirty="0" smtClean="0"/>
            </a:br>
            <a:r>
              <a:rPr lang="en-US" sz="3600" dirty="0" smtClean="0"/>
              <a:t>Pulmonary embolism</a:t>
            </a:r>
            <a:br>
              <a:rPr lang="en-US" sz="3600" dirty="0" smtClean="0"/>
            </a:br>
            <a:r>
              <a:rPr lang="en-US" dirty="0" smtClean="0"/>
              <a:t/>
            </a:r>
            <a:br>
              <a:rPr lang="en-US" dirty="0" smtClean="0"/>
            </a:br>
            <a:endParaRPr lang="ar-IQ" dirty="0"/>
          </a:p>
        </p:txBody>
      </p:sp>
      <p:graphicFrame>
        <p:nvGraphicFramePr>
          <p:cNvPr id="4" name="Table 3"/>
          <p:cNvGraphicFramePr>
            <a:graphicFrameLocks noGrp="1"/>
          </p:cNvGraphicFramePr>
          <p:nvPr/>
        </p:nvGraphicFramePr>
        <p:xfrm>
          <a:off x="3276600" y="3657600"/>
          <a:ext cx="5410200" cy="2514599"/>
        </p:xfrm>
        <a:graphic>
          <a:graphicData uri="http://schemas.openxmlformats.org/drawingml/2006/table">
            <a:tbl>
              <a:tblPr rtl="1" firstRow="1" bandRow="1">
                <a:tableStyleId>{5C22544A-7EE6-4342-B048-85BDC9FD1C3A}</a:tableStyleId>
              </a:tblPr>
              <a:tblGrid>
                <a:gridCol w="1803400"/>
                <a:gridCol w="1803400"/>
                <a:gridCol w="1803400"/>
              </a:tblGrid>
              <a:tr h="591313">
                <a:tc>
                  <a:txBody>
                    <a:bodyPr/>
                    <a:lstStyle/>
                    <a:p>
                      <a:pPr>
                        <a:lnSpc>
                          <a:spcPct val="115000"/>
                        </a:lnSpc>
                        <a:spcAft>
                          <a:spcPts val="0"/>
                        </a:spcAft>
                      </a:pPr>
                      <a:r>
                        <a:rPr lang="en-US" sz="1200" dirty="0">
                          <a:latin typeface="Times New Roman"/>
                          <a:ea typeface="Times New Roman"/>
                          <a:cs typeface="Arial"/>
                        </a:rPr>
                        <a:t>Respiratory rate</a:t>
                      </a:r>
                      <a:endParaRPr lang="en-US" sz="1100" dirty="0">
                        <a:latin typeface="Calibri"/>
                        <a:ea typeface="Calibri"/>
                        <a:cs typeface="Arial"/>
                      </a:endParaRPr>
                    </a:p>
                  </a:txBody>
                  <a:tcPr marL="28575" marR="28575" marT="28575" marB="28575"/>
                </a:tc>
                <a:tc>
                  <a:txBody>
                    <a:bodyPr/>
                    <a:lstStyle/>
                    <a:p>
                      <a:pPr>
                        <a:lnSpc>
                          <a:spcPct val="115000"/>
                        </a:lnSpc>
                        <a:spcAft>
                          <a:spcPts val="0"/>
                        </a:spcAft>
                      </a:pPr>
                      <a:r>
                        <a:rPr lang="en-US" sz="1200" dirty="0">
                          <a:latin typeface="Times New Roman"/>
                          <a:ea typeface="Times New Roman"/>
                          <a:cs typeface="Arial"/>
                        </a:rPr>
                        <a:t>30/min</a:t>
                      </a:r>
                      <a:endParaRPr lang="en-US" sz="1100" dirty="0">
                        <a:latin typeface="Calibri"/>
                        <a:ea typeface="Calibri"/>
                        <a:cs typeface="Arial"/>
                      </a:endParaRPr>
                    </a:p>
                  </a:txBody>
                  <a:tcPr marL="28575" marR="28575" marT="28575" marB="28575"/>
                </a:tc>
                <a:tc>
                  <a:txBody>
                    <a:bodyPr/>
                    <a:lstStyle/>
                    <a:p>
                      <a:pPr>
                        <a:lnSpc>
                          <a:spcPct val="115000"/>
                        </a:lnSpc>
                        <a:spcAft>
                          <a:spcPts val="0"/>
                        </a:spcAft>
                      </a:pPr>
                      <a:r>
                        <a:rPr lang="en-US" sz="1200" dirty="0">
                          <a:latin typeface="Times New Roman"/>
                          <a:ea typeface="Times New Roman"/>
                          <a:cs typeface="Arial"/>
                        </a:rPr>
                        <a:t>10/min</a:t>
                      </a:r>
                      <a:endParaRPr lang="en-US" sz="1100" dirty="0">
                        <a:latin typeface="Calibri"/>
                        <a:ea typeface="Calibri"/>
                        <a:cs typeface="Arial"/>
                      </a:endParaRPr>
                    </a:p>
                  </a:txBody>
                  <a:tcPr marL="28575" marR="28575" marT="28575" marB="28575"/>
                </a:tc>
              </a:tr>
              <a:tr h="591313">
                <a:tc>
                  <a:txBody>
                    <a:bodyPr/>
                    <a:lstStyle/>
                    <a:p>
                      <a:pPr>
                        <a:lnSpc>
                          <a:spcPct val="115000"/>
                        </a:lnSpc>
                        <a:spcAft>
                          <a:spcPts val="0"/>
                        </a:spcAft>
                      </a:pPr>
                      <a:r>
                        <a:rPr lang="en-US" sz="1200">
                          <a:latin typeface="Times New Roman"/>
                          <a:ea typeface="Times New Roman"/>
                          <a:cs typeface="Arial"/>
                        </a:rPr>
                        <a:t>Tidal volume</a:t>
                      </a:r>
                      <a:endParaRPr lang="en-US" sz="1100">
                        <a:latin typeface="Calibri"/>
                        <a:ea typeface="Calibri"/>
                        <a:cs typeface="Arial"/>
                      </a:endParaRPr>
                    </a:p>
                  </a:txBody>
                  <a:tcPr marL="28575" marR="28575" marT="28575" marB="28575"/>
                </a:tc>
                <a:tc>
                  <a:txBody>
                    <a:bodyPr/>
                    <a:lstStyle/>
                    <a:p>
                      <a:pPr>
                        <a:lnSpc>
                          <a:spcPct val="115000"/>
                        </a:lnSpc>
                        <a:spcAft>
                          <a:spcPts val="0"/>
                        </a:spcAft>
                      </a:pPr>
                      <a:r>
                        <a:rPr lang="en-US" sz="1200" dirty="0">
                          <a:latin typeface="Times New Roman"/>
                          <a:ea typeface="Times New Roman"/>
                          <a:cs typeface="Arial"/>
                        </a:rPr>
                        <a:t>200 </a:t>
                      </a:r>
                      <a:r>
                        <a:rPr lang="en-US" sz="1200" dirty="0" err="1">
                          <a:latin typeface="Times New Roman"/>
                          <a:ea typeface="Times New Roman"/>
                          <a:cs typeface="Arial"/>
                        </a:rPr>
                        <a:t>mL</a:t>
                      </a:r>
                      <a:endParaRPr lang="en-US" sz="1100" dirty="0">
                        <a:latin typeface="Calibri"/>
                        <a:ea typeface="Calibri"/>
                        <a:cs typeface="Arial"/>
                      </a:endParaRPr>
                    </a:p>
                  </a:txBody>
                  <a:tcPr marL="28575" marR="28575" marT="28575" marB="28575"/>
                </a:tc>
                <a:tc>
                  <a:txBody>
                    <a:bodyPr/>
                    <a:lstStyle/>
                    <a:p>
                      <a:pPr>
                        <a:lnSpc>
                          <a:spcPct val="115000"/>
                        </a:lnSpc>
                        <a:spcAft>
                          <a:spcPts val="0"/>
                        </a:spcAft>
                      </a:pPr>
                      <a:r>
                        <a:rPr lang="en-US" sz="1200" dirty="0">
                          <a:latin typeface="Times New Roman"/>
                          <a:ea typeface="Times New Roman"/>
                          <a:cs typeface="Arial"/>
                        </a:rPr>
                        <a:t>600 </a:t>
                      </a:r>
                      <a:r>
                        <a:rPr lang="en-US" sz="1200" dirty="0" err="1">
                          <a:latin typeface="Times New Roman"/>
                          <a:ea typeface="Times New Roman"/>
                          <a:cs typeface="Arial"/>
                        </a:rPr>
                        <a:t>mL</a:t>
                      </a:r>
                      <a:endParaRPr lang="en-US" sz="1100" dirty="0">
                        <a:latin typeface="Calibri"/>
                        <a:ea typeface="Calibri"/>
                        <a:cs typeface="Arial"/>
                      </a:endParaRPr>
                    </a:p>
                  </a:txBody>
                  <a:tcPr marL="28575" marR="28575" marT="28575" marB="28575"/>
                </a:tc>
              </a:tr>
              <a:tr h="591313">
                <a:tc>
                  <a:txBody>
                    <a:bodyPr/>
                    <a:lstStyle/>
                    <a:p>
                      <a:pPr>
                        <a:lnSpc>
                          <a:spcPct val="115000"/>
                        </a:lnSpc>
                        <a:spcAft>
                          <a:spcPts val="0"/>
                        </a:spcAft>
                      </a:pPr>
                      <a:r>
                        <a:rPr lang="en-US" sz="1200">
                          <a:latin typeface="Times New Roman"/>
                          <a:ea typeface="Times New Roman"/>
                          <a:cs typeface="Arial"/>
                        </a:rPr>
                        <a:t>Minute volume</a:t>
                      </a:r>
                      <a:endParaRPr lang="en-US" sz="1100">
                        <a:latin typeface="Calibri"/>
                        <a:ea typeface="Calibri"/>
                        <a:cs typeface="Arial"/>
                      </a:endParaRPr>
                    </a:p>
                  </a:txBody>
                  <a:tcPr marL="28575" marR="28575" marT="28575" marB="28575"/>
                </a:tc>
                <a:tc>
                  <a:txBody>
                    <a:bodyPr/>
                    <a:lstStyle/>
                    <a:p>
                      <a:pPr>
                        <a:lnSpc>
                          <a:spcPct val="115000"/>
                        </a:lnSpc>
                        <a:spcAft>
                          <a:spcPts val="0"/>
                        </a:spcAft>
                      </a:pPr>
                      <a:r>
                        <a:rPr lang="en-US" sz="1200">
                          <a:latin typeface="Times New Roman"/>
                          <a:ea typeface="Times New Roman"/>
                          <a:cs typeface="Arial"/>
                        </a:rPr>
                        <a:t>6 L</a:t>
                      </a:r>
                      <a:endParaRPr lang="en-US" sz="1100">
                        <a:latin typeface="Calibri"/>
                        <a:ea typeface="Calibri"/>
                        <a:cs typeface="Arial"/>
                      </a:endParaRPr>
                    </a:p>
                  </a:txBody>
                  <a:tcPr marL="28575" marR="28575" marT="28575" marB="28575"/>
                </a:tc>
                <a:tc>
                  <a:txBody>
                    <a:bodyPr/>
                    <a:lstStyle/>
                    <a:p>
                      <a:pPr>
                        <a:lnSpc>
                          <a:spcPct val="115000"/>
                        </a:lnSpc>
                        <a:spcAft>
                          <a:spcPts val="0"/>
                        </a:spcAft>
                      </a:pPr>
                      <a:r>
                        <a:rPr lang="en-US" sz="1200">
                          <a:latin typeface="Times New Roman"/>
                          <a:ea typeface="Times New Roman"/>
                          <a:cs typeface="Arial"/>
                        </a:rPr>
                        <a:t>6 L</a:t>
                      </a:r>
                      <a:endParaRPr lang="en-US" sz="1100">
                        <a:latin typeface="Calibri"/>
                        <a:ea typeface="Calibri"/>
                        <a:cs typeface="Arial"/>
                      </a:endParaRPr>
                    </a:p>
                  </a:txBody>
                  <a:tcPr marL="28575" marR="28575" marT="28575" marB="28575"/>
                </a:tc>
              </a:tr>
              <a:tr h="740660">
                <a:tc>
                  <a:txBody>
                    <a:bodyPr/>
                    <a:lstStyle/>
                    <a:p>
                      <a:pPr>
                        <a:lnSpc>
                          <a:spcPct val="115000"/>
                        </a:lnSpc>
                        <a:spcAft>
                          <a:spcPts val="0"/>
                        </a:spcAft>
                      </a:pPr>
                      <a:r>
                        <a:rPr lang="en-US" sz="1200">
                          <a:latin typeface="Times New Roman"/>
                          <a:ea typeface="Times New Roman"/>
                          <a:cs typeface="Arial"/>
                        </a:rPr>
                        <a:t>Alveolar ventilation</a:t>
                      </a:r>
                      <a:endParaRPr lang="en-US" sz="1100">
                        <a:latin typeface="Calibri"/>
                        <a:ea typeface="Calibri"/>
                        <a:cs typeface="Arial"/>
                      </a:endParaRPr>
                    </a:p>
                  </a:txBody>
                  <a:tcPr marL="28575" marR="28575" marT="28575" marB="28575"/>
                </a:tc>
                <a:tc>
                  <a:txBody>
                    <a:bodyPr/>
                    <a:lstStyle/>
                    <a:p>
                      <a:pPr>
                        <a:lnSpc>
                          <a:spcPct val="115000"/>
                        </a:lnSpc>
                        <a:spcAft>
                          <a:spcPts val="0"/>
                        </a:spcAft>
                      </a:pPr>
                      <a:r>
                        <a:rPr lang="en-US" sz="1200" dirty="0">
                          <a:latin typeface="Times New Roman"/>
                          <a:ea typeface="Times New Roman"/>
                          <a:cs typeface="Arial"/>
                        </a:rPr>
                        <a:t>(200 – 150) </a:t>
                      </a:r>
                      <a:r>
                        <a:rPr lang="en-US" sz="1000" dirty="0">
                          <a:latin typeface="Times New Roman"/>
                          <a:ea typeface="Times New Roman"/>
                          <a:cs typeface="Arial"/>
                        </a:rPr>
                        <a:t>x</a:t>
                      </a:r>
                      <a:r>
                        <a:rPr lang="en-US" sz="1200" dirty="0">
                          <a:latin typeface="Times New Roman"/>
                          <a:ea typeface="Times New Roman"/>
                          <a:cs typeface="Arial"/>
                        </a:rPr>
                        <a:t> 30 = 1500 </a:t>
                      </a:r>
                      <a:r>
                        <a:rPr lang="en-US" sz="1200" dirty="0" err="1">
                          <a:latin typeface="Times New Roman"/>
                          <a:ea typeface="Times New Roman"/>
                          <a:cs typeface="Arial"/>
                        </a:rPr>
                        <a:t>mL</a:t>
                      </a:r>
                      <a:endParaRPr lang="en-US" sz="1100" dirty="0">
                        <a:latin typeface="Calibri"/>
                        <a:ea typeface="Calibri"/>
                        <a:cs typeface="Arial"/>
                      </a:endParaRPr>
                    </a:p>
                  </a:txBody>
                  <a:tcPr marL="28575" marR="28575" marT="28575" marB="28575"/>
                </a:tc>
                <a:tc>
                  <a:txBody>
                    <a:bodyPr/>
                    <a:lstStyle/>
                    <a:p>
                      <a:pPr>
                        <a:lnSpc>
                          <a:spcPct val="115000"/>
                        </a:lnSpc>
                        <a:spcAft>
                          <a:spcPts val="0"/>
                        </a:spcAft>
                      </a:pPr>
                      <a:r>
                        <a:rPr lang="en-US" sz="1200" dirty="0">
                          <a:latin typeface="Times New Roman"/>
                          <a:ea typeface="Times New Roman"/>
                          <a:cs typeface="Arial"/>
                        </a:rPr>
                        <a:t>(600 – 150) </a:t>
                      </a:r>
                      <a:r>
                        <a:rPr lang="en-US" sz="1000" dirty="0">
                          <a:latin typeface="Times New Roman"/>
                          <a:ea typeface="Times New Roman"/>
                          <a:cs typeface="Arial"/>
                        </a:rPr>
                        <a:t>x</a:t>
                      </a:r>
                      <a:r>
                        <a:rPr lang="en-US" sz="1200" dirty="0">
                          <a:latin typeface="Times New Roman"/>
                          <a:ea typeface="Times New Roman"/>
                          <a:cs typeface="Arial"/>
                        </a:rPr>
                        <a:t> 10 = 4500 </a:t>
                      </a:r>
                      <a:r>
                        <a:rPr lang="en-US" sz="1200" dirty="0" err="1">
                          <a:latin typeface="Times New Roman"/>
                          <a:ea typeface="Times New Roman"/>
                          <a:cs typeface="Arial"/>
                        </a:rPr>
                        <a:t>mL</a:t>
                      </a:r>
                      <a:endParaRPr lang="en-US" sz="1100" dirty="0">
                        <a:latin typeface="Calibri"/>
                        <a:ea typeface="Calibri"/>
                        <a:cs typeface="Arial"/>
                      </a:endParaRPr>
                    </a:p>
                  </a:txBody>
                  <a:tcPr marL="28575" marR="28575" marT="28575" marB="28575"/>
                </a:tc>
              </a:tr>
            </a:tbl>
          </a:graphicData>
        </a:graphic>
      </p:graphicFrame>
      <p:pic>
        <p:nvPicPr>
          <p:cNvPr id="7" name="Picture 2"/>
          <p:cNvPicPr>
            <a:picLocks noGrp="1" noChangeAspect="1" noChangeArrowheads="1"/>
          </p:cNvPicPr>
          <p:nvPr>
            <p:ph sz="half" idx="2"/>
          </p:nvPr>
        </p:nvPicPr>
        <p:blipFill>
          <a:blip r:embed="rId3" cstate="print"/>
          <a:srcRect/>
          <a:stretch>
            <a:fillRect/>
          </a:stretch>
        </p:blipFill>
        <p:spPr bwMode="auto">
          <a:xfrm>
            <a:off x="533400" y="3581400"/>
            <a:ext cx="2190750" cy="25812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dirty="0" smtClean="0"/>
              <a:t>Measurement </a:t>
            </a:r>
            <a:r>
              <a:rPr lang="en-US" b="1" dirty="0" smtClean="0"/>
              <a:t>of anatomical dead space</a:t>
            </a:r>
          </a:p>
          <a:p>
            <a:pPr>
              <a:buNone/>
            </a:pPr>
            <a:r>
              <a:rPr lang="en-US" dirty="0" smtClean="0"/>
              <a:t>By using Fowler's method. </a:t>
            </a:r>
          </a:p>
          <a:p>
            <a:r>
              <a:rPr lang="en-US" b="1" dirty="0" smtClean="0"/>
              <a:t>Fowler's method</a:t>
            </a:r>
          </a:p>
          <a:p>
            <a:pPr>
              <a:buNone/>
            </a:pPr>
            <a:r>
              <a:rPr lang="en-US" dirty="0" smtClean="0"/>
              <a:t>Based on rapid dilution of gas already in lung (N2 or CO2) by inspired gas (100% O2). </a:t>
            </a:r>
          </a:p>
          <a:p>
            <a:pPr fontAlgn="base"/>
            <a:r>
              <a:rPr lang="en-US" dirty="0" smtClean="0"/>
              <a:t>Is </a:t>
            </a:r>
            <a:r>
              <a:rPr lang="en-US" dirty="0" smtClean="0"/>
              <a:t>the single-breath technique developed by Fowler in 1948. In this method, after an inhalation of oxygen, the nitrogen concentration in an individual’s exhalation is plotted against exhaled volume.</a:t>
            </a:r>
          </a:p>
          <a:p>
            <a:r>
              <a:rPr lang="en-US" dirty="0" smtClean="0">
                <a:hlinkClick r:id="rId3"/>
              </a:rPr>
              <a:t/>
            </a:r>
            <a:br>
              <a:rPr lang="en-US" dirty="0" smtClean="0">
                <a:hlinkClick r:id="rId3"/>
              </a:rPr>
            </a:br>
            <a:r>
              <a:rPr lang="en-US" dirty="0" smtClean="0">
                <a:hlinkClick r:id="rId3"/>
              </a:rPr>
              <a:t> </a:t>
            </a:r>
            <a:r>
              <a:rPr lang="en-US" dirty="0" smtClean="0"/>
              <a:t>Single </a:t>
            </a:r>
            <a:r>
              <a:rPr lang="en-US" dirty="0" smtClean="0"/>
              <a:t>breath of 100% O2 </a:t>
            </a:r>
          </a:p>
          <a:p>
            <a:r>
              <a:rPr lang="en-US" dirty="0" smtClean="0"/>
              <a:t>During the following expiration, [N2] increases from 0% (pure dead space gas) to equilibrium (pure alveolar gas) (i.e. plateau) </a:t>
            </a:r>
            <a:br>
              <a:rPr lang="en-US" dirty="0" smtClean="0"/>
            </a:br>
            <a:r>
              <a:rPr lang="en-US" dirty="0" smtClean="0"/>
              <a:t>=&gt; as per [N2] </a:t>
            </a:r>
            <a:r>
              <a:rPr lang="en-US" dirty="0" err="1" smtClean="0"/>
              <a:t>vs</a:t>
            </a:r>
            <a:r>
              <a:rPr lang="en-US" dirty="0" smtClean="0"/>
              <a:t> time graph </a:t>
            </a:r>
          </a:p>
          <a:p>
            <a:r>
              <a:rPr lang="en-US" dirty="0" smtClean="0"/>
              <a:t>Using [N2] </a:t>
            </a:r>
            <a:r>
              <a:rPr lang="en-US" dirty="0" err="1" smtClean="0"/>
              <a:t>vs</a:t>
            </a:r>
            <a:r>
              <a:rPr lang="en-US" dirty="0" smtClean="0"/>
              <a:t> </a:t>
            </a:r>
            <a:r>
              <a:rPr lang="en-US" u="sng" dirty="0" smtClean="0"/>
              <a:t>expired volume</a:t>
            </a:r>
            <a:r>
              <a:rPr lang="en-US" dirty="0" smtClean="0"/>
              <a:t> graph, anatomical dead space is taken to be at the mid-point of the transition from conducting zone to gas exchange zone.</a:t>
            </a:r>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Fowler’s method </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676400" y="1752600"/>
            <a:ext cx="5105400" cy="48283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Factors influencing anatomical dead space</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Size of subject </a:t>
            </a:r>
            <a:br>
              <a:rPr lang="en-US" dirty="0" smtClean="0"/>
            </a:br>
            <a:r>
              <a:rPr lang="en-US" dirty="0" smtClean="0"/>
              <a:t>=&gt; increases with body size </a:t>
            </a:r>
          </a:p>
          <a:p>
            <a:r>
              <a:rPr lang="en-US" dirty="0" smtClean="0"/>
              <a:t>Age </a:t>
            </a:r>
            <a:br>
              <a:rPr lang="en-US" dirty="0" smtClean="0"/>
            </a:br>
            <a:r>
              <a:rPr lang="en-US" dirty="0" smtClean="0"/>
              <a:t>=&gt; at infancy, anatomical dead space is higher for body weight (3.3mL/kg) </a:t>
            </a:r>
          </a:p>
          <a:p>
            <a:r>
              <a:rPr lang="en-US" dirty="0" smtClean="0"/>
              <a:t>Posture </a:t>
            </a:r>
            <a:br>
              <a:rPr lang="en-US" dirty="0" smtClean="0"/>
            </a:br>
            <a:r>
              <a:rPr lang="en-US" dirty="0" smtClean="0"/>
              <a:t>=&gt; sitting 147mL, supine 101mL </a:t>
            </a:r>
          </a:p>
          <a:p>
            <a:r>
              <a:rPr lang="en-US" dirty="0" smtClean="0"/>
              <a:t>Position of neck and jaw </a:t>
            </a:r>
          </a:p>
          <a:p>
            <a:r>
              <a:rPr lang="en-US" dirty="0" smtClean="0"/>
              <a:t>Lung volume at the end of inspiration </a:t>
            </a:r>
            <a:br>
              <a:rPr lang="en-US" dirty="0" smtClean="0"/>
            </a:br>
            <a:r>
              <a:rPr lang="en-US" dirty="0" smtClean="0"/>
              <a:t>=&gt; anatomical dead space increases by 20mL for each L of lung volume </a:t>
            </a:r>
          </a:p>
          <a:p>
            <a:r>
              <a:rPr lang="en-US" dirty="0" smtClean="0"/>
              <a:t>Drugs </a:t>
            </a:r>
            <a:br>
              <a:rPr lang="en-US" dirty="0" smtClean="0"/>
            </a:br>
            <a:r>
              <a:rPr lang="en-US" dirty="0" smtClean="0"/>
              <a:t>e.g. bronchodilator will increase dead space</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ustom 1">
      <a:dk1>
        <a:sysClr val="windowText" lastClr="000000"/>
      </a:dk1>
      <a:lt1>
        <a:sysClr val="window" lastClr="FFFFFF"/>
      </a:lt1>
      <a:dk2>
        <a:srgbClr val="323232"/>
      </a:dk2>
      <a:lt2>
        <a:srgbClr val="E3DED1"/>
      </a:lt2>
      <a:accent1>
        <a:srgbClr val="B45F06"/>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3710</TotalTime>
  <Words>451</Words>
  <Application>Microsoft Office PowerPoint</Application>
  <PresentationFormat>On-screen Show (4:3)</PresentationFormat>
  <Paragraphs>40</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Apex</vt:lpstr>
      <vt:lpstr>Respiratory system physiology  Dead space </vt:lpstr>
      <vt:lpstr>  Dead space </vt:lpstr>
      <vt:lpstr>Slide 3</vt:lpstr>
      <vt:lpstr>Slide 4</vt:lpstr>
      <vt:lpstr>Dead space</vt:lpstr>
      <vt:lpstr>                  </vt:lpstr>
      <vt:lpstr>Slide 7</vt:lpstr>
      <vt:lpstr>Fowler’s method </vt:lpstr>
      <vt:lpstr>Factors influencing anatomical dead space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Pulmonary ventilation</dc:title>
  <dc:creator>Compaq</dc:creator>
  <cp:lastModifiedBy>Dr.majida</cp:lastModifiedBy>
  <cp:revision>61</cp:revision>
  <dcterms:created xsi:type="dcterms:W3CDTF">2006-08-16T00:00:00Z</dcterms:created>
  <dcterms:modified xsi:type="dcterms:W3CDTF">2018-02-26T13:16:40Z</dcterms:modified>
</cp:coreProperties>
</file>