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sldIdLst>
    <p:sldId id="256" r:id="rId2"/>
    <p:sldId id="257" r:id="rId3"/>
    <p:sldId id="258" r:id="rId4"/>
    <p:sldId id="340" r:id="rId5"/>
    <p:sldId id="354" r:id="rId6"/>
    <p:sldId id="355" r:id="rId7"/>
    <p:sldId id="362" r:id="rId8"/>
    <p:sldId id="342" r:id="rId9"/>
    <p:sldId id="343" r:id="rId10"/>
    <p:sldId id="363" r:id="rId11"/>
    <p:sldId id="260" r:id="rId12"/>
    <p:sldId id="261" r:id="rId13"/>
    <p:sldId id="339" r:id="rId14"/>
    <p:sldId id="336" r:id="rId15"/>
    <p:sldId id="359" r:id="rId16"/>
    <p:sldId id="366" r:id="rId17"/>
    <p:sldId id="367"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Arial" pitchFamily="34" charset="0"/>
        <a:cs typeface="Arial" pitchFamily="34" charset="0"/>
      </a:defRPr>
    </a:lvl1pPr>
    <a:lvl2pPr marL="457200" algn="l" rtl="0" fontAlgn="base">
      <a:spcBef>
        <a:spcPct val="0"/>
      </a:spcBef>
      <a:spcAft>
        <a:spcPct val="0"/>
      </a:spcAft>
      <a:defRPr kern="1200">
        <a:solidFill>
          <a:schemeClr val="tx1"/>
        </a:solidFill>
        <a:latin typeface="Arial" pitchFamily="34" charset="0"/>
        <a:ea typeface="Arial" pitchFamily="34" charset="0"/>
        <a:cs typeface="Arial" pitchFamily="34" charset="0"/>
      </a:defRPr>
    </a:lvl2pPr>
    <a:lvl3pPr marL="914400" algn="l" rtl="0" fontAlgn="base">
      <a:spcBef>
        <a:spcPct val="0"/>
      </a:spcBef>
      <a:spcAft>
        <a:spcPct val="0"/>
      </a:spcAft>
      <a:defRPr kern="1200">
        <a:solidFill>
          <a:schemeClr val="tx1"/>
        </a:solidFill>
        <a:latin typeface="Arial" pitchFamily="34" charset="0"/>
        <a:ea typeface="Arial" pitchFamily="34" charset="0"/>
        <a:cs typeface="Arial" pitchFamily="34" charset="0"/>
      </a:defRPr>
    </a:lvl3pPr>
    <a:lvl4pPr marL="1371600" algn="l" rtl="0" fontAlgn="base">
      <a:spcBef>
        <a:spcPct val="0"/>
      </a:spcBef>
      <a:spcAft>
        <a:spcPct val="0"/>
      </a:spcAft>
      <a:defRPr kern="1200">
        <a:solidFill>
          <a:schemeClr val="tx1"/>
        </a:solidFill>
        <a:latin typeface="Arial" pitchFamily="34" charset="0"/>
        <a:ea typeface="Arial" pitchFamily="34" charset="0"/>
        <a:cs typeface="Arial" pitchFamily="34" charset="0"/>
      </a:defRPr>
    </a:lvl4pPr>
    <a:lvl5pPr marL="1828800" algn="l" rtl="0" fontAlgn="base">
      <a:spcBef>
        <a:spcPct val="0"/>
      </a:spcBef>
      <a:spcAft>
        <a:spcPct val="0"/>
      </a:spcAft>
      <a:defRPr kern="1200">
        <a:solidFill>
          <a:schemeClr val="tx1"/>
        </a:solidFill>
        <a:latin typeface="Arial" pitchFamily="34" charset="0"/>
        <a:ea typeface="Arial" pitchFamily="34" charset="0"/>
        <a:cs typeface="Arial" pitchFamily="34" charset="0"/>
      </a:defRPr>
    </a:lvl5pPr>
    <a:lvl6pPr marL="2286000" algn="r" defTabSz="914400" rtl="1" eaLnBrk="1" latinLnBrk="0" hangingPunct="1">
      <a:defRPr kern="1200">
        <a:solidFill>
          <a:schemeClr val="tx1"/>
        </a:solidFill>
        <a:latin typeface="Arial" pitchFamily="34" charset="0"/>
        <a:ea typeface="Arial" pitchFamily="34" charset="0"/>
        <a:cs typeface="Arial" pitchFamily="34" charset="0"/>
      </a:defRPr>
    </a:lvl6pPr>
    <a:lvl7pPr marL="2743200" algn="r" defTabSz="914400" rtl="1" eaLnBrk="1" latinLnBrk="0" hangingPunct="1">
      <a:defRPr kern="1200">
        <a:solidFill>
          <a:schemeClr val="tx1"/>
        </a:solidFill>
        <a:latin typeface="Arial" pitchFamily="34" charset="0"/>
        <a:ea typeface="Arial" pitchFamily="34" charset="0"/>
        <a:cs typeface="Arial" pitchFamily="34" charset="0"/>
      </a:defRPr>
    </a:lvl7pPr>
    <a:lvl8pPr marL="3200400" algn="r" defTabSz="914400" rtl="1" eaLnBrk="1" latinLnBrk="0" hangingPunct="1">
      <a:defRPr kern="1200">
        <a:solidFill>
          <a:schemeClr val="tx1"/>
        </a:solidFill>
        <a:latin typeface="Arial" pitchFamily="34" charset="0"/>
        <a:ea typeface="Arial" pitchFamily="34" charset="0"/>
        <a:cs typeface="Arial" pitchFamily="34" charset="0"/>
      </a:defRPr>
    </a:lvl8pPr>
    <a:lvl9pPr marL="3657600" algn="r" defTabSz="914400" rtl="1" eaLnBrk="1" latinLnBrk="0" hangingPunct="1">
      <a:defRPr kern="1200">
        <a:solidFill>
          <a:schemeClr val="tx1"/>
        </a:solidFill>
        <a:latin typeface="Arial" pitchFamily="34" charset="0"/>
        <a:ea typeface="Arial" pitchFamily="34" charset="0"/>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17" autoAdjust="0"/>
    <p:restoredTop sz="94639" autoAdjust="0"/>
  </p:normalViewPr>
  <p:slideViewPr>
    <p:cSldViewPr>
      <p:cViewPr>
        <p:scale>
          <a:sx n="70" d="100"/>
          <a:sy n="70" d="100"/>
        </p:scale>
        <p:origin x="-1380" y="-72"/>
      </p:cViewPr>
      <p:guideLst>
        <p:guide orient="horz" pos="2160"/>
        <p:guide pos="2880"/>
      </p:guideLst>
    </p:cSldViewPr>
  </p:slideViewPr>
  <p:outlineViewPr>
    <p:cViewPr>
      <p:scale>
        <a:sx n="33" d="100"/>
        <a:sy n="33" d="100"/>
      </p:scale>
      <p:origin x="0" y="41172"/>
    </p:cViewPr>
  </p:outlineViewPr>
  <p:notesTextViewPr>
    <p:cViewPr>
      <p:scale>
        <a:sx n="100" d="100"/>
        <a:sy n="100" d="100"/>
      </p:scale>
      <p:origin x="0" y="0"/>
    </p:cViewPr>
  </p:notesTextViewPr>
  <p:sorterViewPr>
    <p:cViewPr>
      <p:scale>
        <a:sx n="100" d="100"/>
        <a:sy n="100" d="100"/>
      </p:scale>
      <p:origin x="0" y="13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7B71107F-5388-475B-B08D-2BE5B8246BBC}" type="datetimeFigureOut">
              <a:rPr lang="en-US"/>
              <a:pPr>
                <a:defRPr/>
              </a:pPr>
              <a:t>10/18/2017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89ACE91-8091-4130-BCB6-3C9230929AE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58812DFA-0F51-4778-AD9D-4B633600430A}" type="datetimeFigureOut">
              <a:rPr lang="en-US"/>
              <a:pPr>
                <a:defRPr/>
              </a:pPr>
              <a:t>10/18/2017</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13384415-1958-439B-A1B1-EC71D2591C6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00DAF786-06CB-4713-BC04-C8069EC8AE83}" type="datetimeFigureOut">
              <a:rPr lang="en-US"/>
              <a:pPr>
                <a:defRPr/>
              </a:pPr>
              <a:t>10/18/2017</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EFE60EF-B8AB-4F94-99F7-630A4204CE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3A1EB0-2E53-420E-930C-1F16ABA2D26B}" type="datetimeFigureOut">
              <a:rPr lang="en-US"/>
              <a:pPr>
                <a:defRPr/>
              </a:pPr>
              <a:t>10/18/2017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4DC2D-F5C4-45F6-B047-0DCAC44003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3BD355B5-5167-492C-9337-07E3B64F1293}" type="datetimeFigureOut">
              <a:rPr lang="en-US"/>
              <a:pPr>
                <a:defRPr/>
              </a:pPr>
              <a:t>10/18/2017</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D57679CA-06C8-483A-A381-BB4C98D396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724CA118-BB4D-48CB-8BB7-F6D69E171F1F}" type="datetimeFigureOut">
              <a:rPr lang="en-US"/>
              <a:pPr>
                <a:defRPr/>
              </a:pPr>
              <a:t>10/18/2017</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004C3E02-485F-43CD-9EBC-B4153CBB4D9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6C489BC1-C53D-400B-8E10-5978FD59AF78}" type="datetimeFigureOut">
              <a:rPr lang="en-US"/>
              <a:pPr>
                <a:defRPr/>
              </a:pPr>
              <a:t>10/18/2017</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6D9F3A2-9FAA-4A48-AD5E-415E097B95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1408B5CF-33DD-472C-B2CF-5E97CA81093A}" type="datetimeFigureOut">
              <a:rPr lang="en-US"/>
              <a:pPr>
                <a:defRPr/>
              </a:pPr>
              <a:t>10/18/2017</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29542528-2225-411A-A6A3-1F3D0AAC48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D6EDE2E0-001C-45D9-9C1A-2B6CDE44EC4D}" type="datetimeFigureOut">
              <a:rPr lang="en-US"/>
              <a:pPr>
                <a:defRPr/>
              </a:pPr>
              <a:t>10/18/2017</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B4E1235-D162-4C5A-ADB4-A449DF3DEC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719E518F-2A47-443D-B05E-294A6136813D}" type="datetimeFigureOut">
              <a:rPr lang="en-US"/>
              <a:pPr>
                <a:defRPr/>
              </a:pPr>
              <a:t>10/18/2017</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00E2D985-3363-4BD5-BC29-2B9B0868A9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D1B47960-B7AF-47E1-BB8D-9A15804226BA}" type="datetimeFigureOut">
              <a:rPr lang="en-US"/>
              <a:pPr>
                <a:defRPr/>
              </a:pPr>
              <a:t>10/18/2017</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7D0AA47-9019-487B-A525-4693C402B4D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E5E2DAFF-3A18-434F-AC6F-EAE97081A9D5}" type="datetimeFigureOut">
              <a:rPr lang="en-US"/>
              <a:pPr>
                <a:defRPr/>
              </a:pPr>
              <a:t>10/18/2017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76B072BA-AC6A-4E09-A992-62D76BB470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ea typeface="+mn-ea"/>
                <a:cs typeface="+mn-cs"/>
              </a:defRPr>
            </a:lvl1pPr>
          </a:lstStyle>
          <a:p>
            <a:pPr>
              <a:defRPr/>
            </a:pPr>
            <a:fld id="{833EE4E6-DCE6-4226-BA4F-07B7D1800011}" type="datetimeFigureOut">
              <a:rPr lang="en-US"/>
              <a:pPr>
                <a:defRPr/>
              </a:pPr>
              <a:t>10/18/2017</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ea typeface="+mn-ea"/>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ea typeface="+mn-ea"/>
                <a:cs typeface="+mn-cs"/>
              </a:defRPr>
            </a:lvl1pPr>
          </a:lstStyle>
          <a:p>
            <a:pPr>
              <a:defRPr/>
            </a:pPr>
            <a:fld id="{29DC6658-1ADC-44F9-B7AD-51C9D3E2C9D1}"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3" r:id="rId4"/>
    <p:sldLayoutId id="2147484129" r:id="rId5"/>
    <p:sldLayoutId id="2147484124" r:id="rId6"/>
    <p:sldLayoutId id="2147484130" r:id="rId7"/>
    <p:sldLayoutId id="2147484131" r:id="rId8"/>
    <p:sldLayoutId id="2147484132" r:id="rId9"/>
    <p:sldLayoutId id="2147484125" r:id="rId10"/>
    <p:sldLayoutId id="2147484133"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457200" y="209550"/>
            <a:ext cx="8077200" cy="1184275"/>
          </a:xfrm>
          <a:prstGeom prst="rect">
            <a:avLst/>
          </a:prstGeom>
          <a:noFill/>
          <a:ln w="9525">
            <a:noFill/>
            <a:miter lim="800000"/>
            <a:headEnd/>
            <a:tailEnd/>
          </a:ln>
        </p:spPr>
        <p:txBody>
          <a:bodyPr lIns="0" tIns="152352" rIns="0" bIns="38088" anchor="ctr">
            <a:spAutoFit/>
          </a:bodyPr>
          <a:lstStyle/>
          <a:p>
            <a:r>
              <a:rPr lang="en-US" u="sng">
                <a:latin typeface="Bernard MT Condensed" pitchFamily="18" charset="0"/>
              </a:rPr>
              <a:t>Cell physiology</a:t>
            </a:r>
          </a:p>
          <a:p>
            <a:endParaRPr lang="en-US" sz="1600" b="1"/>
          </a:p>
          <a:p>
            <a:pPr eaLnBrk="0" hangingPunct="0"/>
            <a:r>
              <a:rPr lang="en-US" sz="1400" b="1">
                <a:latin typeface="Times New Roman" pitchFamily="18" charset="0"/>
                <a:cs typeface="Times New Roman" pitchFamily="18" charset="0"/>
              </a:rPr>
              <a:t>Cells:</a:t>
            </a:r>
            <a:r>
              <a:rPr lang="en-US" sz="1400">
                <a:latin typeface="Times New Roman" pitchFamily="18" charset="0"/>
                <a:cs typeface="Times New Roman" pitchFamily="18" charset="0"/>
              </a:rPr>
              <a:t>  are the microscopic fundamental units of all living things. Some organisms are made up of just one cell</a:t>
            </a:r>
          </a:p>
          <a:p>
            <a:pPr eaLnBrk="0" hangingPunct="0"/>
            <a:r>
              <a:rPr lang="en-US" sz="1400">
                <a:latin typeface="Times New Roman" pitchFamily="18" charset="0"/>
                <a:cs typeface="Times New Roman" pitchFamily="18" charset="0"/>
              </a:rPr>
              <a:t> (e.g. bacteria and protozoans), but animals, including human beings, are multicellular</a:t>
            </a:r>
            <a:endParaRPr lang="en-US"/>
          </a:p>
        </p:txBody>
      </p:sp>
      <p:sp>
        <p:nvSpPr>
          <p:cNvPr id="14" name="Oval 13"/>
          <p:cNvSpPr/>
          <p:nvPr/>
        </p:nvSpPr>
        <p:spPr>
          <a:xfrm>
            <a:off x="3200400" y="1600200"/>
            <a:ext cx="2819400" cy="609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Anatomy Of cell</a:t>
            </a:r>
          </a:p>
        </p:txBody>
      </p:sp>
      <p:sp>
        <p:nvSpPr>
          <p:cNvPr id="17" name="Oval 16"/>
          <p:cNvSpPr/>
          <p:nvPr/>
        </p:nvSpPr>
        <p:spPr>
          <a:xfrm>
            <a:off x="533400" y="2362200"/>
            <a:ext cx="2590800" cy="533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u="sng" dirty="0">
                <a:solidFill>
                  <a:schemeClr val="tx1"/>
                </a:solidFill>
              </a:rPr>
              <a:t> Cell membrane</a:t>
            </a:r>
            <a:endParaRPr lang="en-US" dirty="0">
              <a:solidFill>
                <a:schemeClr val="tx1"/>
              </a:solidFill>
            </a:endParaRPr>
          </a:p>
        </p:txBody>
      </p:sp>
      <p:cxnSp>
        <p:nvCxnSpPr>
          <p:cNvPr id="19" name="Straight Arrow Connector 18"/>
          <p:cNvCxnSpPr>
            <a:stCxn id="14" idx="2"/>
          </p:cNvCxnSpPr>
          <p:nvPr/>
        </p:nvCxnSpPr>
        <p:spPr>
          <a:xfrm rot="10800000" flipV="1">
            <a:off x="2438400" y="1905000"/>
            <a:ext cx="7620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4533107" y="2324894"/>
            <a:ext cx="22860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015038" y="1933575"/>
            <a:ext cx="7620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248400" y="2438400"/>
            <a:ext cx="2590800" cy="533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u="sng" dirty="0">
                <a:solidFill>
                  <a:schemeClr val="tx1"/>
                </a:solidFill>
              </a:rPr>
              <a:t>Nucleus</a:t>
            </a:r>
            <a:endParaRPr lang="en-US" dirty="0">
              <a:solidFill>
                <a:schemeClr val="tx1"/>
              </a:solidFill>
            </a:endParaRPr>
          </a:p>
        </p:txBody>
      </p:sp>
      <p:sp>
        <p:nvSpPr>
          <p:cNvPr id="25" name="Oval 24"/>
          <p:cNvSpPr/>
          <p:nvPr/>
        </p:nvSpPr>
        <p:spPr>
          <a:xfrm>
            <a:off x="3429000" y="2514600"/>
            <a:ext cx="2590800" cy="533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u="sng" dirty="0">
                <a:solidFill>
                  <a:schemeClr val="tx1"/>
                </a:solidFill>
              </a:rPr>
              <a:t>cytoplasm</a:t>
            </a:r>
            <a:endParaRPr lang="en-US" dirty="0">
              <a:solidFill>
                <a:schemeClr val="tx1"/>
              </a:solidFill>
            </a:endParaRPr>
          </a:p>
        </p:txBody>
      </p:sp>
      <p:cxnSp>
        <p:nvCxnSpPr>
          <p:cNvPr id="28" name="Straight Arrow Connector 27"/>
          <p:cNvCxnSpPr/>
          <p:nvPr/>
        </p:nvCxnSpPr>
        <p:spPr>
          <a:xfrm rot="10800000" flipV="1">
            <a:off x="3581400" y="3028950"/>
            <a:ext cx="409575" cy="3238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334000" y="3033713"/>
            <a:ext cx="381000" cy="3190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743200" y="3429000"/>
            <a:ext cx="13716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u="sng" dirty="0" err="1">
                <a:solidFill>
                  <a:schemeClr val="tx1"/>
                </a:solidFill>
              </a:rPr>
              <a:t>cytosol</a:t>
            </a:r>
            <a:endParaRPr lang="en-US" dirty="0">
              <a:solidFill>
                <a:schemeClr val="tx1"/>
              </a:solidFill>
            </a:endParaRPr>
          </a:p>
        </p:txBody>
      </p:sp>
      <p:sp>
        <p:nvSpPr>
          <p:cNvPr id="38" name="Rectangle 37"/>
          <p:cNvSpPr/>
          <p:nvPr/>
        </p:nvSpPr>
        <p:spPr>
          <a:xfrm>
            <a:off x="5081588" y="3448050"/>
            <a:ext cx="1371600" cy="381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u="sng" dirty="0">
                <a:solidFill>
                  <a:schemeClr val="tx1"/>
                </a:solidFill>
              </a:rPr>
              <a:t>organelles</a:t>
            </a:r>
            <a:endParaRPr lang="en-US" dirty="0">
              <a:solidFill>
                <a:schemeClr val="tx1"/>
              </a:solidFill>
            </a:endParaRPr>
          </a:p>
        </p:txBody>
      </p:sp>
      <p:sp>
        <p:nvSpPr>
          <p:cNvPr id="40" name="Rectangle 39"/>
          <p:cNvSpPr/>
          <p:nvPr/>
        </p:nvSpPr>
        <p:spPr>
          <a:xfrm>
            <a:off x="4343400" y="4419600"/>
            <a:ext cx="1752600" cy="2209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u="sng" dirty="0">
                <a:solidFill>
                  <a:schemeClr val="tx1"/>
                </a:solidFill>
              </a:rPr>
              <a:t>Membranous</a:t>
            </a:r>
          </a:p>
          <a:p>
            <a:pPr fontAlgn="auto">
              <a:spcBef>
                <a:spcPts val="0"/>
              </a:spcBef>
              <a:spcAft>
                <a:spcPts val="0"/>
              </a:spcAft>
              <a:buFont typeface="Arial" pitchFamily="34" charset="0"/>
              <a:buChar char="•"/>
              <a:defRPr/>
            </a:pPr>
            <a:r>
              <a:rPr lang="en-US" dirty="0">
                <a:solidFill>
                  <a:schemeClr val="tx1"/>
                </a:solidFill>
              </a:rPr>
              <a:t>Mitochondria</a:t>
            </a:r>
          </a:p>
          <a:p>
            <a:pPr fontAlgn="auto">
              <a:spcBef>
                <a:spcPts val="0"/>
              </a:spcBef>
              <a:spcAft>
                <a:spcPts val="0"/>
              </a:spcAft>
              <a:buFont typeface="Arial" pitchFamily="34" charset="0"/>
              <a:buChar char="•"/>
              <a:defRPr/>
            </a:pPr>
            <a:r>
              <a:rPr lang="en-US" dirty="0">
                <a:solidFill>
                  <a:schemeClr val="tx1"/>
                </a:solidFill>
              </a:rPr>
              <a:t>Endoplasmic reticulum</a:t>
            </a:r>
          </a:p>
          <a:p>
            <a:pPr fontAlgn="auto">
              <a:spcBef>
                <a:spcPts val="0"/>
              </a:spcBef>
              <a:spcAft>
                <a:spcPts val="0"/>
              </a:spcAft>
              <a:buFont typeface="Arial" pitchFamily="34" charset="0"/>
              <a:buChar char="•"/>
              <a:defRPr/>
            </a:pPr>
            <a:r>
              <a:rPr lang="en-US" dirty="0">
                <a:solidFill>
                  <a:schemeClr val="tx1"/>
                </a:solidFill>
              </a:rPr>
              <a:t>Golgi apparatus</a:t>
            </a:r>
          </a:p>
          <a:p>
            <a:pPr fontAlgn="auto">
              <a:spcBef>
                <a:spcPts val="0"/>
              </a:spcBef>
              <a:spcAft>
                <a:spcPts val="0"/>
              </a:spcAft>
              <a:buFont typeface="Arial" pitchFamily="34" charset="0"/>
              <a:buChar char="•"/>
              <a:defRPr/>
            </a:pPr>
            <a:r>
              <a:rPr lang="en-US" dirty="0" err="1">
                <a:solidFill>
                  <a:schemeClr val="tx1"/>
                </a:solidFill>
              </a:rPr>
              <a:t>Lysosomes</a:t>
            </a:r>
            <a:endParaRPr lang="en-US" dirty="0">
              <a:solidFill>
                <a:schemeClr val="tx1"/>
              </a:solidFill>
            </a:endParaRPr>
          </a:p>
          <a:p>
            <a:pPr fontAlgn="auto">
              <a:spcBef>
                <a:spcPts val="0"/>
              </a:spcBef>
              <a:spcAft>
                <a:spcPts val="0"/>
              </a:spcAft>
              <a:buFont typeface="Arial" pitchFamily="34" charset="0"/>
              <a:buChar char="•"/>
              <a:defRPr/>
            </a:pPr>
            <a:r>
              <a:rPr lang="en-US" dirty="0" err="1">
                <a:solidFill>
                  <a:schemeClr val="tx1"/>
                </a:solidFill>
              </a:rPr>
              <a:t>Peroxisomes</a:t>
            </a:r>
            <a:r>
              <a:rPr lang="en-US" b="1" u="sng" dirty="0">
                <a:solidFill>
                  <a:schemeClr val="tx1"/>
                </a:solidFill>
              </a:rPr>
              <a:t> </a:t>
            </a:r>
            <a:endParaRPr lang="en-US" dirty="0">
              <a:solidFill>
                <a:schemeClr val="tx1"/>
              </a:solidFill>
            </a:endParaRPr>
          </a:p>
        </p:txBody>
      </p:sp>
      <p:sp>
        <p:nvSpPr>
          <p:cNvPr id="42" name="Rectangle 41"/>
          <p:cNvSpPr/>
          <p:nvPr/>
        </p:nvSpPr>
        <p:spPr>
          <a:xfrm>
            <a:off x="6781800" y="4343400"/>
            <a:ext cx="1981200" cy="23050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u="sng" dirty="0">
                <a:solidFill>
                  <a:schemeClr val="tx1"/>
                </a:solidFill>
              </a:rPr>
              <a:t>non membranous</a:t>
            </a:r>
          </a:p>
          <a:p>
            <a:pPr fontAlgn="auto">
              <a:spcBef>
                <a:spcPts val="0"/>
              </a:spcBef>
              <a:spcAft>
                <a:spcPts val="0"/>
              </a:spcAft>
              <a:buFont typeface="Arial" pitchFamily="34" charset="0"/>
              <a:buChar char="•"/>
              <a:defRPr/>
            </a:pPr>
            <a:r>
              <a:rPr lang="en-US" dirty="0">
                <a:solidFill>
                  <a:schemeClr val="tx1"/>
                </a:solidFill>
              </a:rPr>
              <a:t>Cytoskeleton</a:t>
            </a:r>
          </a:p>
          <a:p>
            <a:pPr fontAlgn="auto">
              <a:spcBef>
                <a:spcPts val="0"/>
              </a:spcBef>
              <a:spcAft>
                <a:spcPts val="0"/>
              </a:spcAft>
              <a:buFont typeface="Arial" pitchFamily="34" charset="0"/>
              <a:buChar char="•"/>
              <a:defRPr/>
            </a:pPr>
            <a:r>
              <a:rPr lang="en-US" dirty="0" err="1">
                <a:solidFill>
                  <a:schemeClr val="tx1"/>
                </a:solidFill>
              </a:rPr>
              <a:t>Centrioles</a:t>
            </a:r>
            <a:endParaRPr lang="en-US" dirty="0">
              <a:solidFill>
                <a:schemeClr val="tx1"/>
              </a:solidFill>
            </a:endParaRPr>
          </a:p>
          <a:p>
            <a:pPr fontAlgn="auto">
              <a:spcBef>
                <a:spcPts val="0"/>
              </a:spcBef>
              <a:spcAft>
                <a:spcPts val="0"/>
              </a:spcAft>
              <a:buFont typeface="Arial" pitchFamily="34" charset="0"/>
              <a:buChar char="•"/>
              <a:defRPr/>
            </a:pPr>
            <a:r>
              <a:rPr lang="en-US" dirty="0">
                <a:solidFill>
                  <a:schemeClr val="tx1"/>
                </a:solidFill>
              </a:rPr>
              <a:t>Cilia</a:t>
            </a:r>
          </a:p>
          <a:p>
            <a:pPr fontAlgn="auto">
              <a:spcBef>
                <a:spcPts val="0"/>
              </a:spcBef>
              <a:spcAft>
                <a:spcPts val="0"/>
              </a:spcAft>
              <a:buFont typeface="Arial" pitchFamily="34" charset="0"/>
              <a:buChar char="•"/>
              <a:defRPr/>
            </a:pPr>
            <a:r>
              <a:rPr lang="en-US" dirty="0">
                <a:solidFill>
                  <a:schemeClr val="tx1"/>
                </a:solidFill>
              </a:rPr>
              <a:t>Flagella</a:t>
            </a:r>
          </a:p>
          <a:p>
            <a:pPr fontAlgn="auto">
              <a:spcBef>
                <a:spcPts val="0"/>
              </a:spcBef>
              <a:spcAft>
                <a:spcPts val="0"/>
              </a:spcAft>
              <a:buFont typeface="Arial" pitchFamily="34" charset="0"/>
              <a:buChar char="•"/>
              <a:defRPr/>
            </a:pPr>
            <a:r>
              <a:rPr lang="en-US" dirty="0" err="1">
                <a:solidFill>
                  <a:schemeClr val="tx1"/>
                </a:solidFill>
              </a:rPr>
              <a:t>Ribosomea</a:t>
            </a:r>
            <a:endParaRPr lang="en-US" dirty="0">
              <a:solidFill>
                <a:schemeClr val="tx1"/>
              </a:solidFill>
            </a:endParaRPr>
          </a:p>
          <a:p>
            <a:pPr fontAlgn="auto">
              <a:spcBef>
                <a:spcPts val="0"/>
              </a:spcBef>
              <a:spcAft>
                <a:spcPts val="0"/>
              </a:spcAft>
              <a:defRPr/>
            </a:pPr>
            <a:endParaRPr lang="en-US" dirty="0">
              <a:solidFill>
                <a:schemeClr val="tx1"/>
              </a:solidFill>
            </a:endParaRPr>
          </a:p>
        </p:txBody>
      </p:sp>
      <p:cxnSp>
        <p:nvCxnSpPr>
          <p:cNvPr id="44" name="Straight Arrow Connector 43"/>
          <p:cNvCxnSpPr/>
          <p:nvPr/>
        </p:nvCxnSpPr>
        <p:spPr>
          <a:xfrm rot="5400000">
            <a:off x="5181600" y="4038600"/>
            <a:ext cx="4572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943600" y="3886200"/>
            <a:ext cx="785813" cy="400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
            <a:ext cx="7772400" cy="2079625"/>
          </a:xfrm>
        </p:spPr>
        <p:txBody>
          <a:bodyPr>
            <a:normAutofit fontScale="90000"/>
          </a:bodyPr>
          <a:lstStyle/>
          <a:p>
            <a:pPr eaLnBrk="1" fontAlgn="auto" hangingPunct="1">
              <a:spcAft>
                <a:spcPts val="0"/>
              </a:spcAft>
              <a:defRPr/>
            </a:pPr>
            <a:r>
              <a:rPr lang="en-US" b="1" i="1" dirty="0" smtClean="0"/>
              <a:t>B. </a:t>
            </a:r>
            <a:r>
              <a:rPr lang="en-US" sz="2200" b="1" i="1" dirty="0" smtClean="0"/>
              <a:t>Active </a:t>
            </a:r>
            <a:r>
              <a:rPr lang="en-US" sz="2200" b="1" i="1" dirty="0" err="1" smtClean="0"/>
              <a:t>Transport</a:t>
            </a:r>
            <a:r>
              <a:rPr lang="en-US" sz="2200" dirty="0" err="1" smtClean="0"/>
              <a:t>:describe</a:t>
            </a:r>
            <a:r>
              <a:rPr lang="en-US" sz="2200" dirty="0" smtClean="0"/>
              <a:t> the movement of solutes across the plasma membrane against its concentration gradient and requires the expenditure of energy, usually in the form of ATP.</a:t>
            </a:r>
            <a:r>
              <a:rPr lang="en-US" dirty="0" smtClean="0"/>
              <a:t/>
            </a:r>
            <a:br>
              <a:rPr lang="en-US" dirty="0" smtClean="0"/>
            </a:br>
            <a:endParaRPr lang="en-US" dirty="0"/>
          </a:p>
        </p:txBody>
      </p:sp>
      <p:sp>
        <p:nvSpPr>
          <p:cNvPr id="3" name="Content Placeholder 2"/>
          <p:cNvSpPr>
            <a:spLocks noGrp="1"/>
          </p:cNvSpPr>
          <p:nvPr>
            <p:ph type="subTitle" idx="1"/>
          </p:nvPr>
        </p:nvSpPr>
        <p:spPr>
          <a:xfrm>
            <a:off x="228600" y="3810000"/>
            <a:ext cx="8915400" cy="2895600"/>
          </a:xfrm>
        </p:spPr>
        <p:txBody>
          <a:bodyPr>
            <a:normAutofit fontScale="25000" lnSpcReduction="20000"/>
          </a:bodyPr>
          <a:lstStyle/>
          <a:p>
            <a:pPr eaLnBrk="1" fontAlgn="auto" hangingPunct="1">
              <a:spcAft>
                <a:spcPts val="0"/>
              </a:spcAft>
              <a:buFont typeface="Wingdings 2"/>
              <a:buNone/>
              <a:defRPr/>
            </a:pPr>
            <a:endParaRPr lang="en-US" i="1" dirty="0" smtClean="0"/>
          </a:p>
          <a:p>
            <a:pPr algn="just" eaLnBrk="1" fontAlgn="auto" hangingPunct="1">
              <a:spcAft>
                <a:spcPts val="0"/>
              </a:spcAft>
              <a:buFont typeface="Wingdings 2"/>
              <a:buNone/>
              <a:defRPr/>
            </a:pPr>
            <a:r>
              <a:rPr lang="en-US" sz="6200" i="1" dirty="0" smtClean="0">
                <a:solidFill>
                  <a:schemeClr val="tx1"/>
                </a:solidFill>
              </a:rPr>
              <a:t>•</a:t>
            </a:r>
            <a:r>
              <a:rPr lang="en-US" sz="6200" b="1" i="1" dirty="0" smtClean="0">
                <a:solidFill>
                  <a:schemeClr val="tx1"/>
                </a:solidFill>
              </a:rPr>
              <a:t>primary active transport</a:t>
            </a:r>
            <a:r>
              <a:rPr lang="en-US" sz="6200" i="1" dirty="0" smtClean="0">
                <a:solidFill>
                  <a:schemeClr val="tx1"/>
                </a:solidFill>
              </a:rPr>
              <a:t>: 1- Required protein </a:t>
            </a:r>
            <a:r>
              <a:rPr lang="en-US" sz="6200" i="1" dirty="0" err="1" smtClean="0">
                <a:solidFill>
                  <a:schemeClr val="tx1"/>
                </a:solidFill>
              </a:rPr>
              <a:t>pump,the</a:t>
            </a:r>
            <a:r>
              <a:rPr lang="en-US" sz="6200" i="1" dirty="0" smtClean="0">
                <a:solidFill>
                  <a:schemeClr val="tx1"/>
                </a:solidFill>
              </a:rPr>
              <a:t> protein binds to a molecule of the substance to be transported on one side of the membrane. 2- Required </a:t>
            </a:r>
            <a:r>
              <a:rPr lang="en-US" sz="6200" i="1" dirty="0" err="1" smtClean="0">
                <a:solidFill>
                  <a:schemeClr val="tx1"/>
                </a:solidFill>
              </a:rPr>
              <a:t>energ</a:t>
            </a:r>
            <a:r>
              <a:rPr lang="en-US" sz="6200" i="1" dirty="0" smtClean="0">
                <a:solidFill>
                  <a:schemeClr val="tx1"/>
                </a:solidFill>
              </a:rPr>
              <a:t> released  from (ATP) . 3- The protein pumps are specific, there is a different pump for each molecule to be transported. 4-Protein pumps are catalysts in the splitting of ATP → ADP + phosphate, so they are called </a:t>
            </a:r>
            <a:r>
              <a:rPr lang="en-US" sz="6200" i="1" dirty="0" err="1" smtClean="0">
                <a:solidFill>
                  <a:schemeClr val="tx1"/>
                </a:solidFill>
              </a:rPr>
              <a:t>ATPase</a:t>
            </a:r>
            <a:r>
              <a:rPr lang="en-US" sz="6200" i="1" dirty="0" smtClean="0">
                <a:solidFill>
                  <a:schemeClr val="tx1"/>
                </a:solidFill>
              </a:rPr>
              <a:t> enzymes</a:t>
            </a:r>
            <a:r>
              <a:rPr lang="en-US" sz="6200" dirty="0" smtClean="0">
                <a:solidFill>
                  <a:schemeClr val="tx1"/>
                </a:solidFill>
              </a:rPr>
              <a:t>.</a:t>
            </a:r>
          </a:p>
          <a:p>
            <a:pPr algn="just" eaLnBrk="1" fontAlgn="auto" hangingPunct="1">
              <a:spcAft>
                <a:spcPts val="0"/>
              </a:spcAft>
              <a:buFont typeface="Wingdings 2"/>
              <a:buNone/>
              <a:defRPr/>
            </a:pPr>
            <a:r>
              <a:rPr lang="en-US" sz="6200" dirty="0" smtClean="0">
                <a:solidFill>
                  <a:schemeClr val="tx1"/>
                </a:solidFill>
              </a:rPr>
              <a:t> </a:t>
            </a:r>
            <a:r>
              <a:rPr lang="en-US" sz="6600" u="sng" dirty="0" smtClean="0">
                <a:solidFill>
                  <a:schemeClr val="tx1"/>
                </a:solidFill>
              </a:rPr>
              <a:t>Examples:  </a:t>
            </a:r>
            <a:endParaRPr lang="en-US" sz="6600" b="1" dirty="0" smtClean="0">
              <a:solidFill>
                <a:schemeClr val="tx1"/>
              </a:solidFill>
            </a:endParaRPr>
          </a:p>
          <a:p>
            <a:pPr algn="just" eaLnBrk="1" fontAlgn="auto" hangingPunct="1">
              <a:spcAft>
                <a:spcPts val="0"/>
              </a:spcAft>
              <a:buFont typeface="Wingdings 2"/>
              <a:buNone/>
              <a:defRPr/>
            </a:pPr>
            <a:r>
              <a:rPr lang="en-US" sz="6600" u="sng" dirty="0" smtClean="0">
                <a:solidFill>
                  <a:schemeClr val="tx1"/>
                </a:solidFill>
              </a:rPr>
              <a:t>1-</a:t>
            </a:r>
            <a:r>
              <a:rPr lang="en-US" sz="6600" dirty="0" smtClean="0">
                <a:solidFill>
                  <a:schemeClr val="tx1"/>
                </a:solidFill>
              </a:rPr>
              <a:t>The </a:t>
            </a:r>
            <a:r>
              <a:rPr lang="en-US" sz="6600" b="1" dirty="0" smtClean="0">
                <a:solidFill>
                  <a:schemeClr val="tx1"/>
                </a:solidFill>
              </a:rPr>
              <a:t>sodium-potassium pump</a:t>
            </a:r>
            <a:r>
              <a:rPr lang="en-US" sz="6600" dirty="0" smtClean="0">
                <a:solidFill>
                  <a:schemeClr val="tx1"/>
                </a:solidFill>
              </a:rPr>
              <a:t>, also called the </a:t>
            </a:r>
            <a:r>
              <a:rPr lang="en-US" sz="6600" b="1" dirty="0" smtClean="0">
                <a:solidFill>
                  <a:schemeClr val="tx1"/>
                </a:solidFill>
              </a:rPr>
              <a:t>Na</a:t>
            </a:r>
            <a:r>
              <a:rPr lang="en-US" sz="6600" b="1" baseline="30000" dirty="0" smtClean="0">
                <a:solidFill>
                  <a:schemeClr val="tx1"/>
                </a:solidFill>
              </a:rPr>
              <a:t>+</a:t>
            </a:r>
            <a:r>
              <a:rPr lang="en-US" sz="6600" b="1" dirty="0" smtClean="0">
                <a:solidFill>
                  <a:schemeClr val="tx1"/>
                </a:solidFill>
              </a:rPr>
              <a:t>/K</a:t>
            </a:r>
            <a:r>
              <a:rPr lang="en-US" sz="6600" b="1" baseline="30000" dirty="0" smtClean="0">
                <a:solidFill>
                  <a:schemeClr val="tx1"/>
                </a:solidFill>
              </a:rPr>
              <a:t>+</a:t>
            </a:r>
            <a:r>
              <a:rPr lang="en-US" sz="6600" b="1" dirty="0" smtClean="0">
                <a:solidFill>
                  <a:schemeClr val="tx1"/>
                </a:solidFill>
              </a:rPr>
              <a:t>-</a:t>
            </a:r>
            <a:r>
              <a:rPr lang="en-US" sz="6600" b="1" dirty="0" err="1" smtClean="0">
                <a:solidFill>
                  <a:schemeClr val="tx1"/>
                </a:solidFill>
              </a:rPr>
              <a:t>ATPase</a:t>
            </a:r>
            <a:r>
              <a:rPr lang="en-US" sz="6600" dirty="0" smtClean="0">
                <a:solidFill>
                  <a:schemeClr val="tx1"/>
                </a:solidFill>
              </a:rPr>
              <a:t> enzyme) actively moves sodium out of the cell and potassium into the cell. These pumps are found in the membrane of virtually every cell, and are essential in transmission of nerve impulses and in muscular contractions. </a:t>
            </a:r>
            <a:endParaRPr lang="en-US" sz="6600" b="1" dirty="0" smtClean="0">
              <a:solidFill>
                <a:schemeClr val="tx1"/>
              </a:solidFill>
            </a:endParaRPr>
          </a:p>
          <a:p>
            <a:pPr algn="just" eaLnBrk="1" fontAlgn="auto" hangingPunct="1">
              <a:spcAft>
                <a:spcPts val="0"/>
              </a:spcAft>
              <a:buFont typeface="Wingdings 2"/>
              <a:buNone/>
              <a:defRPr/>
            </a:pPr>
            <a:r>
              <a:rPr lang="en-US" sz="6600" b="1" dirty="0" smtClean="0">
                <a:solidFill>
                  <a:schemeClr val="tx1"/>
                </a:solidFill>
              </a:rPr>
              <a:t>2-Ca-ATPase</a:t>
            </a:r>
            <a:r>
              <a:rPr lang="en-US" sz="6600" dirty="0" smtClean="0">
                <a:solidFill>
                  <a:schemeClr val="tx1"/>
                </a:solidFill>
              </a:rPr>
              <a:t> which clear Ca from the cytoplasm. </a:t>
            </a:r>
          </a:p>
          <a:p>
            <a:pPr eaLnBrk="1" fontAlgn="auto" hangingPunct="1">
              <a:spcAft>
                <a:spcPts val="0"/>
              </a:spcAft>
              <a:buFont typeface="Wingdings 2"/>
              <a:buNone/>
              <a:defRPr/>
            </a:pPr>
            <a:endParaRPr lang="en-US" sz="6200" b="1" dirty="0" smtClean="0">
              <a:solidFill>
                <a:schemeClr val="tx1"/>
              </a:solidFill>
            </a:endParaRPr>
          </a:p>
          <a:p>
            <a:pPr eaLnBrk="1" fontAlgn="auto" hangingPunct="1">
              <a:spcAft>
                <a:spcPts val="0"/>
              </a:spcAft>
              <a:buFont typeface="Wingdings 2"/>
              <a:buNone/>
              <a:defRPr/>
            </a:pPr>
            <a:endParaRPr lang="en-US" sz="6200" dirty="0" smtClean="0">
              <a:solidFill>
                <a:schemeClr val="tx1"/>
              </a:solidFill>
            </a:endParaRPr>
          </a:p>
          <a:p>
            <a:pPr eaLnBrk="1" fontAlgn="auto" hangingPunct="1">
              <a:spcAft>
                <a:spcPts val="0"/>
              </a:spcAft>
              <a:buFont typeface="Wingdings 2"/>
              <a:buNone/>
              <a:defRPr/>
            </a:pPr>
            <a:endParaRPr lang="en-US" dirty="0" smtClean="0">
              <a:solidFill>
                <a:schemeClr val="tx1"/>
              </a:solidFill>
            </a:endParaRPr>
          </a:p>
          <a:p>
            <a:pPr eaLnBrk="1" fontAlgn="auto" hangingPunct="1">
              <a:spcAft>
                <a:spcPts val="0"/>
              </a:spcAft>
              <a:buFont typeface="Wingdings 2"/>
              <a:buNone/>
              <a:defRPr/>
            </a:pPr>
            <a:endParaRPr lang="en-US" b="1" dirty="0" smtClean="0">
              <a:solidFill>
                <a:schemeClr val="tx1"/>
              </a:solidFill>
            </a:endParaRPr>
          </a:p>
          <a:p>
            <a:pPr eaLnBrk="1" fontAlgn="auto" hangingPunct="1">
              <a:spcAft>
                <a:spcPts val="0"/>
              </a:spcAft>
              <a:buFont typeface="Wingdings 2"/>
              <a:buNone/>
              <a:defRPr/>
            </a:pPr>
            <a:endParaRPr lang="en-US" dirty="0">
              <a:solidFill>
                <a:schemeClr val="tx1"/>
              </a:solidFill>
            </a:endParaRPr>
          </a:p>
        </p:txBody>
      </p:sp>
      <p:pic>
        <p:nvPicPr>
          <p:cNvPr id="19460" name="Content Placeholder 4" descr="huge_96_481502.jpg"/>
          <p:cNvPicPr>
            <a:picLocks noChangeAspect="1"/>
          </p:cNvPicPr>
          <p:nvPr/>
        </p:nvPicPr>
        <p:blipFill>
          <a:blip r:embed="rId2"/>
          <a:srcRect/>
          <a:stretch>
            <a:fillRect/>
          </a:stretch>
        </p:blipFill>
        <p:spPr bwMode="auto">
          <a:xfrm>
            <a:off x="2590800" y="1295400"/>
            <a:ext cx="5867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304800"/>
            <a:ext cx="8229600" cy="5821363"/>
          </a:xfrm>
        </p:spPr>
        <p:txBody>
          <a:bodyPr/>
          <a:lstStyle/>
          <a:p>
            <a:pPr algn="just" eaLnBrk="1" hangingPunct="1"/>
            <a:r>
              <a:rPr lang="en-US" sz="1600" smtClean="0"/>
              <a:t>•</a:t>
            </a:r>
            <a:r>
              <a:rPr lang="en-US" sz="1600" b="1" i="1" smtClean="0"/>
              <a:t>secondary active transport</a:t>
            </a:r>
            <a:r>
              <a:rPr lang="en-US" sz="1600" smtClean="0"/>
              <a:t> In the secondary the high gradient of ions produced by primary active transport (ion pumps)in extracellular used for transporting of other molecules (pulled up)  like glucose and amino acids through a specific channels towered the intra cellular .</a:t>
            </a:r>
          </a:p>
          <a:p>
            <a:pPr algn="just" eaLnBrk="1" hangingPunct="1"/>
            <a:endParaRPr lang="en-US" sz="1600" b="1" smtClean="0"/>
          </a:p>
          <a:p>
            <a:pPr algn="just" eaLnBrk="1" hangingPunct="1">
              <a:buFont typeface="Wingdings 2" pitchFamily="18" charset="2"/>
              <a:buNone/>
            </a:pPr>
            <a:endParaRPr lang="en-US" sz="1600" b="1" smtClean="0"/>
          </a:p>
          <a:p>
            <a:pPr eaLnBrk="1" hangingPunct="1">
              <a:buFont typeface="Wingdings 2" pitchFamily="18" charset="2"/>
              <a:buNone/>
            </a:pPr>
            <a:endParaRPr lang="en-US" sz="1600" smtClean="0"/>
          </a:p>
        </p:txBody>
      </p:sp>
      <p:pic>
        <p:nvPicPr>
          <p:cNvPr id="2" name="Picture 2" descr="Picture 004"/>
          <p:cNvPicPr>
            <a:picLocks noChangeAspect="1" noChangeArrowheads="1"/>
          </p:cNvPicPr>
          <p:nvPr/>
        </p:nvPicPr>
        <p:blipFill>
          <a:blip r:embed="rId2"/>
          <a:srcRect/>
          <a:stretch>
            <a:fillRect/>
          </a:stretch>
        </p:blipFill>
        <p:spPr bwMode="auto">
          <a:xfrm>
            <a:off x="2514600" y="2438400"/>
            <a:ext cx="3733800" cy="34083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38200"/>
            <a:ext cx="5105400" cy="5287963"/>
          </a:xfrm>
        </p:spPr>
        <p:txBody>
          <a:bodyPr>
            <a:normAutofit fontScale="92500" lnSpcReduction="20000"/>
          </a:bodyPr>
          <a:lstStyle/>
          <a:p>
            <a:pPr eaLnBrk="1" fontAlgn="auto" hangingPunct="1">
              <a:spcAft>
                <a:spcPts val="0"/>
              </a:spcAft>
              <a:buFont typeface="Wingdings 2"/>
              <a:buNone/>
              <a:defRPr/>
            </a:pPr>
            <a:r>
              <a:rPr lang="en-US" sz="3000" b="1" dirty="0" smtClean="0"/>
              <a:t>C- </a:t>
            </a:r>
            <a:r>
              <a:rPr lang="en-US" sz="3000" b="1" i="1" dirty="0" smtClean="0"/>
              <a:t>Vesicular Transport</a:t>
            </a:r>
            <a:endParaRPr lang="en-US" sz="3000" b="1" dirty="0" smtClean="0"/>
          </a:p>
          <a:p>
            <a:pPr eaLnBrk="1" fontAlgn="auto" hangingPunct="1">
              <a:spcAft>
                <a:spcPts val="0"/>
              </a:spcAft>
              <a:buFont typeface="Wingdings 2"/>
              <a:buChar char=""/>
              <a:defRPr/>
            </a:pPr>
            <a:r>
              <a:rPr lang="en-US" sz="1600" b="1" dirty="0" err="1" smtClean="0"/>
              <a:t>Exocytosis</a:t>
            </a:r>
            <a:r>
              <a:rPr lang="en-US" sz="1600" b="1" dirty="0"/>
              <a:t>,</a:t>
            </a:r>
            <a:r>
              <a:rPr lang="en-US" sz="1600" dirty="0"/>
              <a:t> which describes the process of vesicles fusing with the plasma membrane and releasing their contents to the outside of the cell. This process is common when a cell produces substances for export. </a:t>
            </a:r>
            <a:endParaRPr lang="en-US" sz="1600" b="1" dirty="0"/>
          </a:p>
          <a:p>
            <a:pPr eaLnBrk="1" fontAlgn="auto" hangingPunct="1">
              <a:spcAft>
                <a:spcPts val="0"/>
              </a:spcAft>
              <a:buFont typeface="Wingdings 2"/>
              <a:buChar char=""/>
              <a:defRPr/>
            </a:pPr>
            <a:r>
              <a:rPr lang="en-US" sz="1600" b="1" dirty="0" err="1"/>
              <a:t>Endocytosis</a:t>
            </a:r>
            <a:r>
              <a:rPr lang="en-US" sz="1600" b="1" dirty="0"/>
              <a:t>,</a:t>
            </a:r>
            <a:r>
              <a:rPr lang="en-US" sz="1600" dirty="0"/>
              <a:t> which describes the capture of a substance outside the cell when the plasma membrane merges to engulf it. The substance subsequently enters the cytoplasm enclosed in a vesicle. There are three kinds of </a:t>
            </a:r>
            <a:r>
              <a:rPr lang="en-US" sz="1600" dirty="0" err="1"/>
              <a:t>endocytosis</a:t>
            </a:r>
            <a:r>
              <a:rPr lang="en-US" sz="1600" dirty="0"/>
              <a:t>: </a:t>
            </a:r>
            <a:endParaRPr lang="en-US" sz="1600" b="1" dirty="0"/>
          </a:p>
          <a:p>
            <a:pPr eaLnBrk="1" fontAlgn="auto" hangingPunct="1">
              <a:spcAft>
                <a:spcPts val="0"/>
              </a:spcAft>
              <a:buFont typeface="Wingdings 2"/>
              <a:buChar char=""/>
              <a:defRPr/>
            </a:pPr>
            <a:r>
              <a:rPr lang="en-US" sz="1600" dirty="0"/>
              <a:t>-</a:t>
            </a:r>
            <a:r>
              <a:rPr lang="en-US" sz="1600" b="1" i="1" dirty="0" err="1"/>
              <a:t>Phagocytosis</a:t>
            </a:r>
            <a:r>
              <a:rPr lang="en-US" sz="1600" b="1" dirty="0"/>
              <a:t> </a:t>
            </a:r>
            <a:r>
              <a:rPr lang="en-US" sz="1600" dirty="0"/>
              <a:t>or cellular eating, occurs when the dissolved materials enter the cell. The plasma membrane engulfs the solid material, forming a </a:t>
            </a:r>
            <a:r>
              <a:rPr lang="en-US" sz="1600" dirty="0" err="1"/>
              <a:t>phagocytic</a:t>
            </a:r>
            <a:r>
              <a:rPr lang="en-US" sz="1600" dirty="0"/>
              <a:t> vesicle. </a:t>
            </a:r>
            <a:endParaRPr lang="en-US" sz="1600" b="1" dirty="0"/>
          </a:p>
          <a:p>
            <a:pPr eaLnBrk="1" fontAlgn="auto" hangingPunct="1">
              <a:spcAft>
                <a:spcPts val="0"/>
              </a:spcAft>
              <a:buFont typeface="Wingdings 2"/>
              <a:buChar char=""/>
              <a:defRPr/>
            </a:pPr>
            <a:r>
              <a:rPr lang="en-US" sz="1600" dirty="0"/>
              <a:t>-</a:t>
            </a:r>
            <a:r>
              <a:rPr lang="en-US" sz="1600" b="1" i="1" dirty="0" err="1"/>
              <a:t>Pinocytosis</a:t>
            </a:r>
            <a:r>
              <a:rPr lang="en-US" sz="1600" b="1" dirty="0"/>
              <a:t> </a:t>
            </a:r>
            <a:r>
              <a:rPr lang="en-US" sz="1600" dirty="0"/>
              <a:t>or cellular drinking occurs when the plasma membrane folds inward to form a channel allowing dissolved substances to enter the cell. When the channel is closed, the liquid is encircled within a </a:t>
            </a:r>
            <a:r>
              <a:rPr lang="en-US" sz="1600" dirty="0" err="1"/>
              <a:t>pinocytic</a:t>
            </a:r>
            <a:r>
              <a:rPr lang="en-US" sz="1600" dirty="0"/>
              <a:t> vesicle. </a:t>
            </a:r>
            <a:endParaRPr lang="en-US" sz="1600" b="1" dirty="0"/>
          </a:p>
          <a:p>
            <a:pPr eaLnBrk="1" fontAlgn="auto" hangingPunct="1">
              <a:spcAft>
                <a:spcPts val="0"/>
              </a:spcAft>
              <a:buFont typeface="Wingdings 2"/>
              <a:buChar char=""/>
              <a:defRPr/>
            </a:pPr>
            <a:r>
              <a:rPr lang="en-US" sz="1600" b="1" dirty="0"/>
              <a:t>-</a:t>
            </a:r>
            <a:r>
              <a:rPr lang="en-US" sz="1600" b="1" i="1" dirty="0"/>
              <a:t>Receptor-mediated </a:t>
            </a:r>
            <a:r>
              <a:rPr lang="en-US" sz="1600" b="1" i="1" dirty="0" err="1"/>
              <a:t>endocytosis</a:t>
            </a:r>
            <a:r>
              <a:rPr lang="en-US" sz="1600" b="1" dirty="0"/>
              <a:t> </a:t>
            </a:r>
            <a:r>
              <a:rPr lang="en-US" sz="1600" dirty="0"/>
              <a:t>occurs when specific molecules in the fluid surrounding the cell bind to specialized receptors in the plasma membrane. As in </a:t>
            </a:r>
            <a:r>
              <a:rPr lang="en-US" sz="1600" dirty="0" err="1"/>
              <a:t>pinocytosis</a:t>
            </a:r>
            <a:r>
              <a:rPr lang="en-US" sz="1600" dirty="0"/>
              <a:t>, the plasma membrane folds inward and the formation of a vesicle follows</a:t>
            </a:r>
            <a:r>
              <a:rPr lang="en-US" sz="1600" dirty="0" smtClean="0"/>
              <a:t>.</a:t>
            </a:r>
          </a:p>
          <a:p>
            <a:pPr eaLnBrk="1" fontAlgn="auto" hangingPunct="1">
              <a:spcAft>
                <a:spcPts val="0"/>
              </a:spcAft>
              <a:buFont typeface="Wingdings 2"/>
              <a:buNone/>
              <a:defRPr/>
            </a:pPr>
            <a:endParaRPr lang="en-US" sz="1600" dirty="0"/>
          </a:p>
        </p:txBody>
      </p:sp>
      <p:pic>
        <p:nvPicPr>
          <p:cNvPr id="21507" name="Content Placeholder 5" descr="210_figure_03_13_labeled"/>
          <p:cNvPicPr>
            <a:picLocks noGrp="1" noChangeAspect="1" noChangeArrowheads="1"/>
          </p:cNvPicPr>
          <p:nvPr>
            <p:ph sz="half" idx="2"/>
          </p:nvPr>
        </p:nvPicPr>
        <p:blipFill>
          <a:blip r:embed="rId2"/>
          <a:srcRect/>
          <a:stretch>
            <a:fillRect/>
          </a:stretch>
        </p:blipFill>
        <p:spPr>
          <a:xfrm>
            <a:off x="5537200" y="685800"/>
            <a:ext cx="3606800" cy="5599113"/>
          </a:xfr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u="sng" dirty="0" smtClean="0"/>
              <a:t>Cells communication  events</a:t>
            </a:r>
            <a:endParaRPr lang="en-US" dirty="0"/>
          </a:p>
        </p:txBody>
      </p:sp>
      <p:sp>
        <p:nvSpPr>
          <p:cNvPr id="3" name="Content Placeholder 2"/>
          <p:cNvSpPr>
            <a:spLocks noGrp="1"/>
          </p:cNvSpPr>
          <p:nvPr>
            <p:ph sz="half" idx="1"/>
          </p:nvPr>
        </p:nvSpPr>
        <p:spPr>
          <a:xfrm>
            <a:off x="304800" y="1295400"/>
            <a:ext cx="4419600" cy="5029200"/>
          </a:xfrm>
        </p:spPr>
        <p:txBody>
          <a:bodyPr>
            <a:normAutofit fontScale="62500" lnSpcReduction="20000"/>
          </a:bodyPr>
          <a:lstStyle/>
          <a:p>
            <a:pPr eaLnBrk="1" fontAlgn="auto" hangingPunct="1">
              <a:spcAft>
                <a:spcPts val="0"/>
              </a:spcAft>
              <a:buFont typeface="Wingdings 2"/>
              <a:buNone/>
              <a:defRPr/>
            </a:pPr>
            <a:r>
              <a:rPr lang="en-US" b="1" u="sng" dirty="0" smtClean="0"/>
              <a:t>    </a:t>
            </a:r>
            <a:endParaRPr lang="en-US" dirty="0"/>
          </a:p>
          <a:p>
            <a:pPr eaLnBrk="1" fontAlgn="auto" hangingPunct="1">
              <a:spcAft>
                <a:spcPts val="0"/>
              </a:spcAft>
              <a:buFont typeface="Wingdings 2"/>
              <a:buChar char=""/>
              <a:defRPr/>
            </a:pPr>
            <a:r>
              <a:rPr lang="en-US" dirty="0"/>
              <a:t>1-Cells communicate with each other via chemical messengers termed a </a:t>
            </a:r>
            <a:r>
              <a:rPr lang="en-US" dirty="0" err="1"/>
              <a:t>ligand</a:t>
            </a:r>
            <a:r>
              <a:rPr lang="en-US" dirty="0"/>
              <a:t> or first messenger which binds a receptor associated with a target cell .</a:t>
            </a:r>
            <a:r>
              <a:rPr lang="en-US" dirty="0" err="1"/>
              <a:t>Ligands</a:t>
            </a:r>
            <a:r>
              <a:rPr lang="en-US" dirty="0"/>
              <a:t>: mainly are hormones or neurotransmitters</a:t>
            </a:r>
          </a:p>
          <a:p>
            <a:pPr eaLnBrk="1" fontAlgn="auto" hangingPunct="1">
              <a:spcAft>
                <a:spcPts val="0"/>
              </a:spcAft>
              <a:buFont typeface="Wingdings 2"/>
              <a:buChar char=""/>
              <a:defRPr/>
            </a:pPr>
            <a:r>
              <a:rPr lang="en-US" dirty="0"/>
              <a:t> 2-The </a:t>
            </a:r>
            <a:r>
              <a:rPr lang="en-US" dirty="0" err="1"/>
              <a:t>ligands</a:t>
            </a:r>
            <a:r>
              <a:rPr lang="en-US" dirty="0"/>
              <a:t> ( first messenger)attached to the receptors in a key and luck manner,  activate the receptors</a:t>
            </a:r>
          </a:p>
          <a:p>
            <a:pPr eaLnBrk="1" fontAlgn="auto" hangingPunct="1">
              <a:spcAft>
                <a:spcPts val="0"/>
              </a:spcAft>
              <a:buFont typeface="Wingdings 2"/>
              <a:buChar char=""/>
              <a:defRPr/>
            </a:pPr>
            <a:r>
              <a:rPr lang="en-US" dirty="0"/>
              <a:t>3-The activated receptors brings about different physiological functions intracellular, through the second messengers as intracellular mediators. These second messengers will bring about short term changes </a:t>
            </a:r>
            <a:r>
              <a:rPr lang="en-US" dirty="0" smtClean="0"/>
              <a:t>like</a:t>
            </a:r>
          </a:p>
          <a:p>
            <a:pPr eaLnBrk="1" fontAlgn="auto" hangingPunct="1">
              <a:spcAft>
                <a:spcPts val="0"/>
              </a:spcAft>
              <a:buFont typeface="Wingdings 2"/>
              <a:buChar char=""/>
              <a:defRPr/>
            </a:pPr>
            <a:r>
              <a:rPr lang="en-US" i="1" dirty="0" smtClean="0"/>
              <a:t>   </a:t>
            </a:r>
            <a:r>
              <a:rPr lang="en-US" i="1" dirty="0"/>
              <a:t>Altering enzyme function</a:t>
            </a:r>
            <a:endParaRPr lang="en-US" dirty="0"/>
          </a:p>
          <a:p>
            <a:pPr eaLnBrk="1" fontAlgn="auto" hangingPunct="1">
              <a:spcAft>
                <a:spcPts val="0"/>
              </a:spcAft>
              <a:buFont typeface="Wingdings 2"/>
              <a:buChar char=""/>
              <a:defRPr/>
            </a:pPr>
            <a:r>
              <a:rPr lang="en-US" i="1" dirty="0" smtClean="0"/>
              <a:t> </a:t>
            </a:r>
            <a:r>
              <a:rPr lang="en-US" i="1" dirty="0"/>
              <a:t>Altering transcription of </a:t>
            </a:r>
            <a:r>
              <a:rPr lang="en-US" i="1" dirty="0" smtClean="0"/>
              <a:t>genes</a:t>
            </a:r>
            <a:endParaRPr lang="en-US" dirty="0"/>
          </a:p>
          <a:p>
            <a:pPr eaLnBrk="1" fontAlgn="auto" hangingPunct="1">
              <a:spcAft>
                <a:spcPts val="0"/>
              </a:spcAft>
              <a:buFont typeface="Wingdings 2"/>
              <a:buChar char=""/>
              <a:defRPr/>
            </a:pPr>
            <a:r>
              <a:rPr lang="en-US" i="1" dirty="0" smtClean="0"/>
              <a:t>  </a:t>
            </a:r>
            <a:r>
              <a:rPr lang="en-US" i="1" dirty="0"/>
              <a:t>Triggering </a:t>
            </a:r>
            <a:r>
              <a:rPr lang="en-US" i="1" dirty="0" err="1"/>
              <a:t>exocytosis</a:t>
            </a:r>
            <a:endParaRPr lang="en-US" dirty="0"/>
          </a:p>
        </p:txBody>
      </p:sp>
      <p:pic>
        <p:nvPicPr>
          <p:cNvPr id="22532" name="Content Placeholder 4" descr="Picture1.tif"/>
          <p:cNvPicPr>
            <a:picLocks noGrp="1" noChangeAspect="1"/>
          </p:cNvPicPr>
          <p:nvPr>
            <p:ph sz="half" idx="2"/>
          </p:nvPr>
        </p:nvPicPr>
        <p:blipFill>
          <a:blip r:embed="rId2"/>
          <a:srcRect/>
          <a:stretch>
            <a:fillRect/>
          </a:stretch>
        </p:blipFill>
        <p:spPr>
          <a:xfrm>
            <a:off x="4800600" y="2671763"/>
            <a:ext cx="4038600" cy="2581275"/>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pPr eaLnBrk="1" fontAlgn="auto" hangingPunct="1">
              <a:spcAft>
                <a:spcPts val="0"/>
              </a:spcAft>
              <a:defRPr/>
            </a:pPr>
            <a:r>
              <a:rPr lang="en-US" b="1" u="sng" dirty="0" smtClean="0"/>
              <a:t>Cellular communication</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4191000"/>
          </a:xfrm>
        </p:spPr>
        <p:txBody>
          <a:bodyPr>
            <a:normAutofit fontScale="85000" lnSpcReduction="20000"/>
          </a:bodyPr>
          <a:lstStyle/>
          <a:p>
            <a:pPr eaLnBrk="1" fontAlgn="auto" hangingPunct="1">
              <a:spcAft>
                <a:spcPts val="0"/>
              </a:spcAft>
              <a:buFont typeface="Wingdings 2"/>
              <a:buNone/>
              <a:defRPr/>
            </a:pPr>
            <a:endParaRPr lang="en-US" dirty="0"/>
          </a:p>
          <a:p>
            <a:pPr eaLnBrk="1" fontAlgn="auto" hangingPunct="1">
              <a:spcAft>
                <a:spcPts val="0"/>
              </a:spcAft>
              <a:buFont typeface="Wingdings 2"/>
              <a:buChar char=""/>
              <a:defRPr/>
            </a:pPr>
            <a:r>
              <a:rPr lang="en-US" dirty="0"/>
              <a:t> 1-</a:t>
            </a:r>
            <a:r>
              <a:rPr lang="en-US" b="1" i="1" dirty="0"/>
              <a:t>Intra cellular</a:t>
            </a:r>
            <a:r>
              <a:rPr lang="en-US" dirty="0"/>
              <a:t> :inside the cells , transcription </a:t>
            </a:r>
          </a:p>
          <a:p>
            <a:pPr eaLnBrk="1" fontAlgn="auto" hangingPunct="1">
              <a:spcAft>
                <a:spcPts val="0"/>
              </a:spcAft>
              <a:buFont typeface="Wingdings 2"/>
              <a:buChar char=""/>
              <a:defRPr/>
            </a:pPr>
            <a:r>
              <a:rPr lang="en-US" dirty="0"/>
              <a:t> 2- </a:t>
            </a:r>
            <a:r>
              <a:rPr lang="en-US" b="1" i="1" dirty="0"/>
              <a:t>Inter cellular</a:t>
            </a:r>
            <a:r>
              <a:rPr lang="en-US" dirty="0"/>
              <a:t> : between cells, three types: </a:t>
            </a:r>
          </a:p>
          <a:p>
            <a:pPr eaLnBrk="1" fontAlgn="auto" hangingPunct="1">
              <a:spcAft>
                <a:spcPts val="0"/>
              </a:spcAft>
              <a:buFont typeface="Wingdings 2"/>
              <a:buChar char=""/>
              <a:defRPr/>
            </a:pPr>
            <a:r>
              <a:rPr lang="en-US" b="1" i="1" dirty="0"/>
              <a:t>Neural communication</a:t>
            </a:r>
            <a:r>
              <a:rPr lang="en-US" dirty="0"/>
              <a:t> ,in which neurotransmitters are released </a:t>
            </a:r>
          </a:p>
          <a:p>
            <a:pPr eaLnBrk="1" fontAlgn="auto" hangingPunct="1">
              <a:spcAft>
                <a:spcPts val="0"/>
              </a:spcAft>
              <a:buFont typeface="Wingdings 2"/>
              <a:buChar char=""/>
              <a:defRPr/>
            </a:pPr>
            <a:r>
              <a:rPr lang="en-US" b="1" i="1" dirty="0"/>
              <a:t>Endocrine communication</a:t>
            </a:r>
            <a:r>
              <a:rPr lang="en-US" dirty="0"/>
              <a:t>, in which hormones and growth factors reach cells via the circulating blood.</a:t>
            </a:r>
          </a:p>
          <a:p>
            <a:pPr eaLnBrk="1" fontAlgn="auto" hangingPunct="1">
              <a:spcAft>
                <a:spcPts val="0"/>
              </a:spcAft>
              <a:buFont typeface="Wingdings 2"/>
              <a:buChar char=""/>
              <a:defRPr/>
            </a:pPr>
            <a:r>
              <a:rPr lang="en-US" b="1" i="1" dirty="0" err="1"/>
              <a:t>Paracrine</a:t>
            </a:r>
            <a:r>
              <a:rPr lang="en-US" b="1" i="1" dirty="0"/>
              <a:t> communication</a:t>
            </a:r>
            <a:r>
              <a:rPr lang="en-US" dirty="0"/>
              <a:t>, in which the products of cells diffuse in the ECF to affect neighboring cells.</a:t>
            </a:r>
          </a:p>
          <a:p>
            <a:pPr eaLnBrk="1" fontAlgn="auto" hangingPunct="1">
              <a:spcAft>
                <a:spcPts val="0"/>
              </a:spcAft>
              <a:buFont typeface="Wingdings 2"/>
              <a:buNone/>
              <a:defRPr/>
            </a:pPr>
            <a:r>
              <a:rPr lang="en-US" dirty="0"/>
              <a:t> </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thumbnailCA6834DE.jpg"/>
          <p:cNvPicPr>
            <a:picLocks noGrp="1" noChangeAspect="1"/>
          </p:cNvPicPr>
          <p:nvPr>
            <p:ph type="pic" idx="1"/>
          </p:nvPr>
        </p:nvPicPr>
        <p:blipFill>
          <a:blip r:embed="rId2" cstate="print"/>
          <a:srcRect l="4667" r="4667"/>
          <a:stretch>
            <a:fillRect/>
          </a:stretch>
        </p:blipFill>
        <p:spPr>
          <a:xfrm>
            <a:off x="0" y="0"/>
            <a:ext cx="7467600" cy="3886200"/>
          </a:xfrm>
        </p:spPr>
      </p:pic>
      <p:sp>
        <p:nvSpPr>
          <p:cNvPr id="7" name="Title 6"/>
          <p:cNvSpPr>
            <a:spLocks noGrp="1"/>
          </p:cNvSpPr>
          <p:nvPr>
            <p:ph type="title"/>
          </p:nvPr>
        </p:nvSpPr>
        <p:spPr>
          <a:xfrm>
            <a:off x="7010400" y="228600"/>
            <a:ext cx="2362200" cy="795338"/>
          </a:xfrm>
        </p:spPr>
        <p:txBody>
          <a:bodyPr>
            <a:noAutofit/>
          </a:bodyPr>
          <a:lstStyle/>
          <a:p>
            <a:pPr eaLnBrk="1" fontAlgn="auto" hangingPunct="1">
              <a:spcAft>
                <a:spcPts val="0"/>
              </a:spcAft>
              <a:defRPr/>
            </a:pPr>
            <a:r>
              <a:rPr lang="en-US" sz="2400" dirty="0" smtClean="0"/>
              <a:t>Cellular Metabolism</a:t>
            </a:r>
            <a:br>
              <a:rPr lang="en-US" sz="2400" dirty="0" smtClean="0"/>
            </a:br>
            <a:endParaRPr lang="en-US" sz="2400" dirty="0"/>
          </a:p>
        </p:txBody>
      </p:sp>
      <p:sp>
        <p:nvSpPr>
          <p:cNvPr id="19" name="Text Placeholder 18"/>
          <p:cNvSpPr>
            <a:spLocks noGrp="1"/>
          </p:cNvSpPr>
          <p:nvPr>
            <p:ph type="body" sz="half" idx="2"/>
          </p:nvPr>
        </p:nvSpPr>
        <p:spPr>
          <a:xfrm>
            <a:off x="0" y="3886200"/>
            <a:ext cx="9144000" cy="2971800"/>
          </a:xfrm>
        </p:spPr>
        <p:txBody>
          <a:bodyPr>
            <a:normAutofit fontScale="25000" lnSpcReduction="20000"/>
          </a:bodyPr>
          <a:lstStyle/>
          <a:p>
            <a:pPr eaLnBrk="1" fontAlgn="auto" hangingPunct="1">
              <a:spcAft>
                <a:spcPts val="0"/>
              </a:spcAft>
              <a:defRPr/>
            </a:pPr>
            <a:r>
              <a:rPr lang="en-US" sz="6400" dirty="0" smtClean="0"/>
              <a:t>.</a:t>
            </a:r>
          </a:p>
          <a:p>
            <a:pPr eaLnBrk="1" fontAlgn="auto" hangingPunct="1">
              <a:spcAft>
                <a:spcPts val="0"/>
              </a:spcAft>
              <a:defRPr/>
            </a:pPr>
            <a:r>
              <a:rPr lang="en-US" sz="6400" b="1" dirty="0" smtClean="0"/>
              <a:t>Cellular respiration </a:t>
            </a:r>
            <a:r>
              <a:rPr lang="en-US" sz="6400" dirty="0" smtClean="0"/>
              <a:t>is the energy releasing process by which sugar molecules are broken down by a series of reactions and the chemical energy gets converted to energy stored in ATP molecules. The reactions that convert the fuel (glucose) to usable cellular energy (ATP) are </a:t>
            </a:r>
            <a:r>
              <a:rPr lang="en-US" sz="6400" dirty="0" err="1" smtClean="0"/>
              <a:t>glycolysis</a:t>
            </a:r>
            <a:r>
              <a:rPr lang="en-US" sz="6400" dirty="0" smtClean="0"/>
              <a:t>, the Krebs cycle (sometimes called the citric acid cycle), and the electron transport chain. Altogether these reactions are referred to as "cellular respiration" or "aerobic respiration." Oxygen is needed as the final electron acceptor. Cellular respiration is one step in the metabolic reactions that provides energy for use by the body's cells. Metabolism refers to all the chemical reactions in the body that either create energy for the body to use or that require energy in order to build the structural and functional systems</a:t>
            </a:r>
          </a:p>
          <a:p>
            <a:pPr eaLnBrk="1" fontAlgn="auto" hangingPunct="1">
              <a:spcAft>
                <a:spcPts val="0"/>
              </a:spcAft>
              <a:buFont typeface="Wingdings 2"/>
              <a:buNone/>
              <a:defRPr/>
            </a:pPr>
            <a:r>
              <a:rPr lang="en-US" sz="6400" dirty="0" smtClean="0"/>
              <a:t/>
            </a:r>
            <a:br>
              <a:rPr lang="en-US" sz="6400" dirty="0" smtClean="0"/>
            </a:br>
            <a:r>
              <a:rPr lang="en-US" sz="4900" dirty="0" smtClean="0"/>
              <a:t/>
            </a:r>
            <a:br>
              <a:rPr lang="en-US" sz="4900" dirty="0" smtClean="0"/>
            </a:br>
            <a:endParaRPr lang="en-US" sz="4900" dirty="0" smtClean="0"/>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0" y="274638"/>
            <a:ext cx="8229600" cy="639762"/>
          </a:xfrm>
        </p:spPr>
        <p:txBody>
          <a:bodyPr rtlCol="1">
            <a:normAutofit fontScale="90000"/>
          </a:bodyPr>
          <a:lstStyle/>
          <a:p>
            <a:pPr eaLnBrk="1" fontAlgn="auto" hangingPunct="1">
              <a:spcAft>
                <a:spcPts val="0"/>
              </a:spcAft>
              <a:defRPr/>
            </a:pPr>
            <a:r>
              <a:rPr lang="en-US" b="1" u="sng" dirty="0" smtClean="0">
                <a:latin typeface="Arial" pitchFamily="34" charset="0"/>
                <a:ea typeface="Times New Roman" pitchFamily="18" charset="0"/>
                <a:cs typeface="Arial" pitchFamily="34" charset="0"/>
              </a:rPr>
              <a:t>Cell Membrane Potential</a:t>
            </a:r>
            <a:endParaRPr lang="en-US" dirty="0"/>
          </a:p>
        </p:txBody>
      </p:sp>
      <p:sp>
        <p:nvSpPr>
          <p:cNvPr id="12" name="Content Placeholder 11"/>
          <p:cNvSpPr>
            <a:spLocks noGrp="1"/>
          </p:cNvSpPr>
          <p:nvPr>
            <p:ph idx="4294967295"/>
          </p:nvPr>
        </p:nvSpPr>
        <p:spPr>
          <a:xfrm>
            <a:off x="0" y="990600"/>
            <a:ext cx="8229600" cy="5135563"/>
          </a:xfrm>
        </p:spPr>
        <p:txBody>
          <a:bodyPr rtlCol="1">
            <a:normAutofit fontScale="62500" lnSpcReduction="20000"/>
          </a:bodyPr>
          <a:lstStyle/>
          <a:p>
            <a:pPr marL="0" indent="0" eaLnBrk="1" fontAlgn="auto" hangingPunct="1">
              <a:spcBef>
                <a:spcPct val="0"/>
              </a:spcBef>
              <a:spcAft>
                <a:spcPts val="0"/>
              </a:spcAft>
              <a:buClr>
                <a:schemeClr val="accent3"/>
              </a:buClr>
              <a:buFont typeface="Wingdings 2"/>
              <a:buNone/>
              <a:defRPr/>
            </a:pPr>
            <a:r>
              <a:rPr lang="en-US" b="1" u="sng" dirty="0" smtClean="0">
                <a:latin typeface="Arial" pitchFamily="34" charset="0"/>
                <a:ea typeface="Times New Roman" pitchFamily="18" charset="0"/>
                <a:cs typeface="Arial" pitchFamily="34" charset="0"/>
              </a:rPr>
              <a:t>Origin of cell membrane potential :</a:t>
            </a:r>
          </a:p>
          <a:p>
            <a:pPr marL="0" indent="0" eaLnBrk="1" fontAlgn="auto" hangingPunct="1">
              <a:spcBef>
                <a:spcPct val="0"/>
              </a:spcBef>
              <a:spcAft>
                <a:spcPts val="0"/>
              </a:spcAft>
              <a:buClr>
                <a:schemeClr val="accent3"/>
              </a:buClr>
              <a:buFont typeface="Wingdings 2"/>
              <a:buNone/>
              <a:defRPr/>
            </a:pPr>
            <a:endParaRPr lang="en-US" dirty="0" smtClean="0">
              <a:latin typeface="Arial" pitchFamily="34" charset="0"/>
              <a:ea typeface="Times New Roman" pitchFamily="18" charset="0"/>
              <a:cs typeface="Arial" pitchFamily="34" charset="0"/>
            </a:endParaRPr>
          </a:p>
          <a:p>
            <a:pPr marL="0" indent="0" eaLnBrk="1" fontAlgn="auto" hangingPunct="1">
              <a:spcBef>
                <a:spcPct val="0"/>
              </a:spcBef>
              <a:spcAft>
                <a:spcPts val="0"/>
              </a:spcAft>
              <a:buClr>
                <a:schemeClr val="accent3"/>
              </a:buClr>
              <a:buFont typeface="Wingdings 2"/>
              <a:buNone/>
              <a:defRPr/>
            </a:pPr>
            <a:r>
              <a:rPr lang="en-US" dirty="0" smtClean="0">
                <a:latin typeface="Arial" pitchFamily="34" charset="0"/>
                <a:ea typeface="Times New Roman" pitchFamily="18" charset="0"/>
                <a:cs typeface="Arial" pitchFamily="34" charset="0"/>
              </a:rPr>
              <a:t>Ions like Na ;K; </a:t>
            </a:r>
            <a:r>
              <a:rPr lang="en-US" dirty="0" err="1" smtClean="0">
                <a:latin typeface="Arial" pitchFamily="34" charset="0"/>
                <a:ea typeface="Times New Roman" pitchFamily="18" charset="0"/>
                <a:cs typeface="Arial" pitchFamily="34" charset="0"/>
              </a:rPr>
              <a:t>Cl</a:t>
            </a:r>
            <a:r>
              <a:rPr lang="en-US" dirty="0" smtClean="0">
                <a:latin typeface="Arial" pitchFamily="34" charset="0"/>
                <a:ea typeface="Times New Roman" pitchFamily="18" charset="0"/>
                <a:cs typeface="Arial" pitchFamily="34" charset="0"/>
              </a:rPr>
              <a:t>; Ca; and H  have different  Concentration at the two sides of cell membrane , extracellular fluid contain  high conc. of Na and low K but intra cellular fluid contain low conc. of Na and high K ,while chloride is equally .Intra cellular fluid is negatively charged relatively to extracellular due to the presence of proteins in the cytoplasm, this  make most cells have the </a:t>
            </a:r>
            <a:r>
              <a:rPr lang="en-US" b="1" i="1" dirty="0" smtClean="0">
                <a:latin typeface="Arial" pitchFamily="34" charset="0"/>
                <a:ea typeface="Times New Roman" pitchFamily="18" charset="0"/>
                <a:cs typeface="Arial" pitchFamily="34" charset="0"/>
              </a:rPr>
              <a:t>electrical potential differences (voltage</a:t>
            </a:r>
            <a:r>
              <a:rPr lang="en-US" dirty="0" smtClean="0">
                <a:latin typeface="Arial" pitchFamily="34" charset="0"/>
                <a:ea typeface="Times New Roman" pitchFamily="18" charset="0"/>
                <a:cs typeface="Arial" pitchFamily="34" charset="0"/>
              </a:rPr>
              <a:t>) across their membrane . This potential called </a:t>
            </a:r>
            <a:r>
              <a:rPr lang="en-US" b="1" i="1" dirty="0" smtClean="0">
                <a:latin typeface="Arial" pitchFamily="34" charset="0"/>
                <a:ea typeface="Times New Roman" pitchFamily="18" charset="0"/>
                <a:cs typeface="Arial" pitchFamily="34" charset="0"/>
              </a:rPr>
              <a:t>Resting potential</a:t>
            </a:r>
            <a:r>
              <a:rPr lang="en-US" i="1" dirty="0" smtClean="0">
                <a:latin typeface="Arial" pitchFamily="34" charset="0"/>
                <a:ea typeface="Times New Roman" pitchFamily="18" charset="0"/>
                <a:cs typeface="Arial" pitchFamily="34" charset="0"/>
              </a:rPr>
              <a:t> </a:t>
            </a:r>
            <a:r>
              <a:rPr lang="en-US" dirty="0" smtClean="0">
                <a:latin typeface="Arial" pitchFamily="34" charset="0"/>
                <a:ea typeface="Times New Roman" pitchFamily="18" charset="0"/>
                <a:cs typeface="Arial" pitchFamily="34" charset="0"/>
              </a:rPr>
              <a:t>.When there is a stimulation  derive the flow of ions across the plasma membrane down their electrochemical gradients, is responsible for generating most of </a:t>
            </a:r>
            <a:r>
              <a:rPr lang="en-US" b="1" i="1" dirty="0" smtClean="0">
                <a:latin typeface="Arial" pitchFamily="34" charset="0"/>
                <a:ea typeface="Times New Roman" pitchFamily="18" charset="0"/>
                <a:cs typeface="Arial" pitchFamily="34" charset="0"/>
              </a:rPr>
              <a:t>Action potential</a:t>
            </a:r>
            <a:r>
              <a:rPr lang="en-US" b="1" dirty="0" smtClean="0">
                <a:latin typeface="Arial" pitchFamily="34" charset="0"/>
                <a:ea typeface="Times New Roman" pitchFamily="18" charset="0"/>
                <a:cs typeface="Arial" pitchFamily="34" charset="0"/>
              </a:rPr>
              <a:t>. </a:t>
            </a:r>
            <a:r>
              <a:rPr lang="en-US" dirty="0" smtClean="0">
                <a:latin typeface="Arial" pitchFamily="34" charset="0"/>
                <a:ea typeface="Times New Roman" pitchFamily="18" charset="0"/>
                <a:cs typeface="Arial" pitchFamily="34" charset="0"/>
              </a:rPr>
              <a:t>The stimulation could be physical ( thermal or mechanical) and could be chemical</a:t>
            </a:r>
            <a:endParaRPr lang="en-US" sz="1600" dirty="0" smtClean="0">
              <a:latin typeface="Arial" pitchFamily="34" charset="0"/>
              <a:cs typeface="Arial" pitchFamily="34" charset="0"/>
            </a:endParaRPr>
          </a:p>
          <a:p>
            <a:pPr marL="0" indent="0" eaLnBrk="1" fontAlgn="auto" hangingPunct="1">
              <a:spcBef>
                <a:spcPct val="0"/>
              </a:spcBef>
              <a:spcAft>
                <a:spcPts val="0"/>
              </a:spcAft>
              <a:buClr>
                <a:schemeClr val="accent3"/>
              </a:buClr>
              <a:buFont typeface="Wingdings 2"/>
              <a:buNone/>
              <a:defRPr/>
            </a:pPr>
            <a:r>
              <a:rPr lang="en-US" dirty="0" smtClean="0">
                <a:latin typeface="Arial" pitchFamily="34" charset="0"/>
                <a:ea typeface="Times New Roman" pitchFamily="18" charset="0"/>
                <a:cs typeface="Arial" pitchFamily="34" charset="0"/>
              </a:rPr>
              <a:t>Electrical potential exist across the membrane of all cells of the body. In addition , nerve and muscle cells are excitable that are capable of self generation of electrochemical impulses at their membrane. These impulses can be used to transmit signals along the membrane.    </a:t>
            </a:r>
            <a:endParaRPr lang="en-US" sz="1600" dirty="0" smtClean="0">
              <a:latin typeface="Arial" pitchFamily="34" charset="0"/>
              <a:cs typeface="Arial" pitchFamily="34" charset="0"/>
            </a:endParaRPr>
          </a:p>
          <a:p>
            <a:pPr marL="0" indent="0" eaLnBrk="1" fontAlgn="auto" hangingPunct="1">
              <a:spcBef>
                <a:spcPct val="0"/>
              </a:spcBef>
              <a:spcAft>
                <a:spcPts val="0"/>
              </a:spcAft>
              <a:buClr>
                <a:schemeClr val="accent3"/>
              </a:buClr>
              <a:buFont typeface="Wingdings 2"/>
              <a:buNone/>
              <a:defRPr/>
            </a:pPr>
            <a:endParaRPr lang="en-US" sz="4000" dirty="0" smtClean="0">
              <a:latin typeface="Arial" pitchFamily="34" charset="0"/>
              <a:cs typeface="Arial" pitchFamily="34" charset="0"/>
            </a:endParaRPr>
          </a:p>
          <a:p>
            <a:pPr marL="274320" indent="-274320" eaLnBrk="1" fontAlgn="auto" hangingPunct="1">
              <a:spcAft>
                <a:spcPts val="0"/>
              </a:spcAft>
              <a:buClr>
                <a:schemeClr val="accent3"/>
              </a:buClr>
              <a:buFont typeface="Wingdings 2"/>
              <a:buNone/>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diamond(in)">
                                      <p:cBhvr>
                                        <p:cTn id="12" dur="2000"/>
                                        <p:tgtEl>
                                          <p:spTgt spid="12">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diamond(in)">
                                      <p:cBhvr>
                                        <p:cTn id="15" dur="2000"/>
                                        <p:tgtEl>
                                          <p:spTgt spid="12">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2">
                                            <p:txEl>
                                              <p:pRg st="3" end="3"/>
                                            </p:txEl>
                                          </p:spTgt>
                                        </p:tgtEl>
                                        <p:attrNameLst>
                                          <p:attrName>style.visibility</p:attrName>
                                        </p:attrNameLst>
                                      </p:cBhvr>
                                      <p:to>
                                        <p:strVal val="visible"/>
                                      </p:to>
                                    </p:set>
                                    <p:animEffect transition="in" filter="diamond(in)">
                                      <p:cBhvr>
                                        <p:cTn id="18"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0" y="457200"/>
            <a:ext cx="4724400" cy="5668963"/>
          </a:xfrm>
        </p:spPr>
        <p:txBody>
          <a:bodyPr rtlCol="1">
            <a:normAutofit fontScale="55000" lnSpcReduction="20000"/>
          </a:bodyPr>
          <a:lstStyle/>
          <a:p>
            <a:pPr marL="274320" indent="-274320" eaLnBrk="1" fontAlgn="auto" hangingPunct="1">
              <a:spcAft>
                <a:spcPts val="0"/>
              </a:spcAft>
              <a:buClr>
                <a:schemeClr val="accent3"/>
              </a:buClr>
              <a:buFont typeface="Wingdings 2"/>
              <a:buChar char=""/>
              <a:defRPr/>
            </a:pPr>
            <a:r>
              <a:rPr lang="en-US" sz="3600" b="1" u="sng" dirty="0" smtClean="0"/>
              <a:t>Phases of action potential:</a:t>
            </a:r>
            <a:endParaRPr lang="en-US" dirty="0" smtClean="0"/>
          </a:p>
          <a:p>
            <a:pPr marL="274320" indent="-274320" eaLnBrk="1" fontAlgn="auto" hangingPunct="1">
              <a:spcAft>
                <a:spcPts val="0"/>
              </a:spcAft>
              <a:buClr>
                <a:schemeClr val="accent3"/>
              </a:buClr>
              <a:buFont typeface="Wingdings 2"/>
              <a:buNone/>
              <a:defRPr/>
            </a:pPr>
            <a:r>
              <a:rPr lang="en-US" dirty="0" smtClean="0"/>
              <a:t>     1-Resting potential = polarization of membrane </a:t>
            </a:r>
          </a:p>
          <a:p>
            <a:pPr marL="274320" indent="-274320" eaLnBrk="1" fontAlgn="auto" hangingPunct="1">
              <a:spcAft>
                <a:spcPts val="0"/>
              </a:spcAft>
              <a:buClr>
                <a:schemeClr val="accent3"/>
              </a:buClr>
              <a:buFont typeface="Wingdings 2"/>
              <a:buNone/>
              <a:defRPr/>
            </a:pPr>
            <a:r>
              <a:rPr lang="en-US" dirty="0" smtClean="0"/>
              <a:t>     2-Threshold            =The minimum voltage needed to open voltage –regulated Na gates</a:t>
            </a:r>
          </a:p>
          <a:p>
            <a:pPr marL="274320" indent="-274320" eaLnBrk="1" fontAlgn="auto" hangingPunct="1">
              <a:spcAft>
                <a:spcPts val="0"/>
              </a:spcAft>
              <a:buClr>
                <a:schemeClr val="accent3"/>
              </a:buClr>
              <a:buFont typeface="Wingdings 2"/>
              <a:buNone/>
              <a:defRPr/>
            </a:pPr>
            <a:r>
              <a:rPr lang="en-US" dirty="0" smtClean="0"/>
              <a:t>  3-Depolarization    =Opening of Na voltage channels, fast influx of Na from extracellular to intracellular , rising the potential to more +</a:t>
            </a:r>
            <a:r>
              <a:rPr lang="en-US" dirty="0" err="1" smtClean="0"/>
              <a:t>ve</a:t>
            </a:r>
            <a:r>
              <a:rPr lang="en-US" dirty="0" smtClean="0"/>
              <a:t> </a:t>
            </a:r>
          </a:p>
          <a:p>
            <a:pPr marL="274320" indent="-274320" eaLnBrk="1" fontAlgn="auto" hangingPunct="1">
              <a:spcAft>
                <a:spcPts val="0"/>
              </a:spcAft>
              <a:buClr>
                <a:schemeClr val="accent3"/>
              </a:buClr>
              <a:buFont typeface="Wingdings 2"/>
              <a:buNone/>
              <a:defRPr/>
            </a:pPr>
            <a:r>
              <a:rPr lang="en-US" dirty="0" smtClean="0"/>
              <a:t>   4-Closing up of Na gates and stop Na influx (over shoot) .</a:t>
            </a:r>
          </a:p>
          <a:p>
            <a:pPr marL="274320" indent="-274320" eaLnBrk="1" fontAlgn="auto" hangingPunct="1">
              <a:spcAft>
                <a:spcPts val="0"/>
              </a:spcAft>
              <a:buClr>
                <a:schemeClr val="accent3"/>
              </a:buClr>
              <a:buFont typeface="Wingdings 2"/>
              <a:buNone/>
              <a:defRPr/>
            </a:pPr>
            <a:r>
              <a:rPr lang="en-US" dirty="0" smtClean="0"/>
              <a:t>   5-Repolarization    = Opening of slow  K gates,  great K out flux, cell membrane potential returned back to the –</a:t>
            </a:r>
            <a:r>
              <a:rPr lang="en-US" dirty="0" err="1" smtClean="0"/>
              <a:t>ve</a:t>
            </a:r>
            <a:r>
              <a:rPr lang="en-US" dirty="0" smtClean="0"/>
              <a:t> </a:t>
            </a:r>
          </a:p>
          <a:p>
            <a:pPr marL="274320" indent="-274320" eaLnBrk="1" fontAlgn="auto" hangingPunct="1">
              <a:spcAft>
                <a:spcPts val="0"/>
              </a:spcAft>
              <a:buClr>
                <a:schemeClr val="accent3"/>
              </a:buClr>
              <a:buFont typeface="Wingdings 2"/>
              <a:buNone/>
              <a:defRPr/>
            </a:pPr>
            <a:r>
              <a:rPr lang="en-US" dirty="0" smtClean="0"/>
              <a:t>   6-Hyperpolarization=   K gates stay open longer than the Na gates ,therefore the membrane potential becomes more negative</a:t>
            </a:r>
          </a:p>
          <a:p>
            <a:pPr marL="274320" indent="-274320" eaLnBrk="1" fontAlgn="auto" hangingPunct="1">
              <a:spcAft>
                <a:spcPts val="0"/>
              </a:spcAft>
              <a:buClr>
                <a:schemeClr val="accent3"/>
              </a:buClr>
              <a:buFont typeface="Wingdings 2"/>
              <a:buNone/>
              <a:defRPr/>
            </a:pPr>
            <a:r>
              <a:rPr lang="en-US" dirty="0" smtClean="0"/>
              <a:t>    7-Equilibrium distribution of Na and k and reestablished of resting membrane potential.</a:t>
            </a:r>
          </a:p>
          <a:p>
            <a:pPr marL="274320" indent="-274320" eaLnBrk="1" fontAlgn="auto" hangingPunct="1">
              <a:spcAft>
                <a:spcPts val="0"/>
              </a:spcAft>
              <a:buClr>
                <a:schemeClr val="accent3"/>
              </a:buClr>
              <a:buFont typeface="Wingdings 2"/>
              <a:buNone/>
              <a:defRPr/>
            </a:pPr>
            <a:r>
              <a:rPr lang="en-US" dirty="0" smtClean="0"/>
              <a:t>     </a:t>
            </a:r>
          </a:p>
          <a:p>
            <a:pPr marL="274320" indent="-274320" eaLnBrk="1" fontAlgn="auto" hangingPunct="1">
              <a:spcAft>
                <a:spcPts val="0"/>
              </a:spcAft>
              <a:buClr>
                <a:schemeClr val="accent3"/>
              </a:buClr>
              <a:buFont typeface="Wingdings 2"/>
              <a:buChar char=""/>
              <a:defRPr/>
            </a:pPr>
            <a:endParaRPr lang="en-US" dirty="0"/>
          </a:p>
        </p:txBody>
      </p:sp>
      <p:pic>
        <p:nvPicPr>
          <p:cNvPr id="14338" name="Picture 2" descr="F:\cell -pictures\Picture 008.tif"/>
          <p:cNvPicPr>
            <a:picLocks noGrp="1" noChangeAspect="1" noChangeArrowheads="1"/>
          </p:cNvPicPr>
          <p:nvPr>
            <p:ph sz="half" idx="4294967295"/>
          </p:nvPr>
        </p:nvPicPr>
        <p:blipFill>
          <a:blip r:embed="rId2"/>
          <a:srcRect/>
          <a:stretch>
            <a:fillRect/>
          </a:stretch>
        </p:blipFill>
        <p:spPr>
          <a:xfrm>
            <a:off x="5105400" y="304800"/>
            <a:ext cx="4038600" cy="449738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diamond(in)">
                                      <p:cBhvr>
                                        <p:cTn id="12" dur="20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amond(in)">
                                      <p:cBhvr>
                                        <p:cTn id="17" dur="2000"/>
                                        <p:tgtEl>
                                          <p:spTgt spid="5">
                                            <p:txEl>
                                              <p:pRg st="1" end="1"/>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diamond(in)">
                                      <p:cBhvr>
                                        <p:cTn id="20" dur="2000"/>
                                        <p:tgtEl>
                                          <p:spTgt spid="5">
                                            <p:txEl>
                                              <p:pRg st="2" end="2"/>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diamond(in)">
                                      <p:cBhvr>
                                        <p:cTn id="23" dur="2000"/>
                                        <p:tgtEl>
                                          <p:spTgt spid="5">
                                            <p:txEl>
                                              <p:pRg st="3" end="3"/>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diamond(in)">
                                      <p:cBhvr>
                                        <p:cTn id="26" dur="2000"/>
                                        <p:tgtEl>
                                          <p:spTgt spid="5">
                                            <p:txEl>
                                              <p:pRg st="4" end="4"/>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diamond(in)">
                                      <p:cBhvr>
                                        <p:cTn id="29" dur="2000"/>
                                        <p:tgtEl>
                                          <p:spTgt spid="5">
                                            <p:txEl>
                                              <p:pRg st="5" end="5"/>
                                            </p:txEl>
                                          </p:spTgt>
                                        </p:tgtEl>
                                      </p:cBhvr>
                                    </p:animEffect>
                                  </p:childTnLst>
                                </p:cTn>
                              </p:par>
                              <p:par>
                                <p:cTn id="30" presetID="8" presetClass="entr" presetSubtype="16"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diamond(in)">
                                      <p:cBhvr>
                                        <p:cTn id="32" dur="2000"/>
                                        <p:tgtEl>
                                          <p:spTgt spid="5">
                                            <p:txEl>
                                              <p:pRg st="6" end="6"/>
                                            </p:txEl>
                                          </p:spTgt>
                                        </p:tgtEl>
                                      </p:cBhvr>
                                    </p:animEffect>
                                  </p:childTnLst>
                                </p:cTn>
                              </p:par>
                              <p:par>
                                <p:cTn id="33" presetID="8" presetClass="entr" presetSubtype="16"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diamond(in)">
                                      <p:cBhvr>
                                        <p:cTn id="35" dur="2000"/>
                                        <p:tgtEl>
                                          <p:spTgt spid="5">
                                            <p:txEl>
                                              <p:pRg st="7" end="7"/>
                                            </p:txEl>
                                          </p:spTgt>
                                        </p:tgtEl>
                                      </p:cBhvr>
                                    </p:animEffect>
                                  </p:childTnLst>
                                </p:cTn>
                              </p:par>
                              <p:par>
                                <p:cTn id="36" presetID="8" presetClass="entr" presetSubtype="16" fill="hold" nodeType="with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diamond(in)">
                                      <p:cBhvr>
                                        <p:cTn id="38"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152400"/>
          </a:xfrm>
        </p:spPr>
        <p:txBody>
          <a:bodyPr>
            <a:noAutofit/>
          </a:bodyPr>
          <a:lstStyle/>
          <a:p>
            <a:pPr algn="just" eaLnBrk="1" fontAlgn="auto" hangingPunct="1">
              <a:spcAft>
                <a:spcPts val="0"/>
              </a:spcAft>
              <a:defRPr/>
            </a:pPr>
            <a:endParaRPr lang="en-US" sz="1400" dirty="0"/>
          </a:p>
        </p:txBody>
      </p:sp>
      <p:sp>
        <p:nvSpPr>
          <p:cNvPr id="11267" name="Content Placeholder 2"/>
          <p:cNvSpPr>
            <a:spLocks noGrp="1"/>
          </p:cNvSpPr>
          <p:nvPr>
            <p:ph idx="1"/>
          </p:nvPr>
        </p:nvSpPr>
        <p:spPr>
          <a:xfrm>
            <a:off x="457200" y="838200"/>
            <a:ext cx="8229600" cy="4648200"/>
          </a:xfrm>
        </p:spPr>
        <p:txBody>
          <a:bodyPr/>
          <a:lstStyle/>
          <a:p>
            <a:pPr eaLnBrk="1" hangingPunct="1">
              <a:buFont typeface="Wingdings 2" pitchFamily="18" charset="2"/>
              <a:buNone/>
            </a:pPr>
            <a:r>
              <a:rPr lang="en-US" sz="1800" b="1" u="sng" smtClean="0"/>
              <a:t>Cell Membrane</a:t>
            </a:r>
            <a:endParaRPr lang="en-US" sz="1800" b="1" smtClean="0"/>
          </a:p>
          <a:p>
            <a:pPr algn="just" eaLnBrk="1" hangingPunct="1">
              <a:buFont typeface="Wingdings 2" pitchFamily="18" charset="2"/>
              <a:buNone/>
            </a:pPr>
            <a:r>
              <a:rPr lang="en-US" sz="1500" b="1" smtClean="0"/>
              <a:t>	</a:t>
            </a:r>
            <a:r>
              <a:rPr lang="en-US" sz="1500" smtClean="0"/>
              <a:t>Sometimes called the plasma membrane, separates internal metabolic events from the external environment and controls the movement of materials into and out of the cell. This membrane is very selective about what it allows to pass through; this characteristic is referred to as "selective permeability. The plasma membrane is a </a:t>
            </a:r>
            <a:r>
              <a:rPr lang="en-US" sz="1500" i="1" smtClean="0"/>
              <a:t>lipid bilayer</a:t>
            </a:r>
            <a:r>
              <a:rPr lang="en-US" sz="1500" smtClean="0"/>
              <a:t>, with the nonpolar hydrophobic tails pointing toward the inside of the membrane and the polar hydrophilic heads forming the inner and outer surfaces of the membrane. A variety of proteins are scattered throughout the flexible matrix of phospholipid molecules, somewhat like icebergs floating in the ocean, and this is termed the </a:t>
            </a:r>
            <a:r>
              <a:rPr lang="en-US" sz="1500" i="1" smtClean="0"/>
              <a:t>fluid mosaic model</a:t>
            </a:r>
            <a:r>
              <a:rPr lang="en-US" sz="1500" smtClean="0"/>
              <a:t> of the cell membrane.</a:t>
            </a:r>
          </a:p>
        </p:txBody>
      </p:sp>
      <p:pic>
        <p:nvPicPr>
          <p:cNvPr id="11268" name="Picture 2" descr="C:\Users\compaq\Pictures\-mm.jpg"/>
          <p:cNvPicPr>
            <a:picLocks noChangeAspect="1" noChangeArrowheads="1"/>
          </p:cNvPicPr>
          <p:nvPr/>
        </p:nvPicPr>
        <p:blipFill>
          <a:blip r:embed="rId2"/>
          <a:srcRect/>
          <a:stretch>
            <a:fillRect/>
          </a:stretch>
        </p:blipFill>
        <p:spPr bwMode="auto">
          <a:xfrm>
            <a:off x="858838" y="3429000"/>
            <a:ext cx="5864225" cy="2971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cell -pictures\Picture.tif"/>
          <p:cNvPicPr>
            <a:picLocks noGrp="1" noChangeAspect="1" noChangeArrowheads="1"/>
          </p:cNvPicPr>
          <p:nvPr>
            <p:ph idx="1"/>
          </p:nvPr>
        </p:nvPicPr>
        <p:blipFill>
          <a:blip r:embed="rId2"/>
          <a:srcRect/>
          <a:stretch>
            <a:fillRect/>
          </a:stretch>
        </p:blipFill>
        <p:spPr>
          <a:xfrm>
            <a:off x="5181600" y="762000"/>
            <a:ext cx="3692525" cy="2852738"/>
          </a:xfrm>
        </p:spPr>
      </p:pic>
      <p:sp>
        <p:nvSpPr>
          <p:cNvPr id="12291" name="Rectangle 3"/>
          <p:cNvSpPr>
            <a:spLocks noChangeArrowheads="1"/>
          </p:cNvSpPr>
          <p:nvPr/>
        </p:nvSpPr>
        <p:spPr bwMode="auto">
          <a:xfrm>
            <a:off x="0" y="-107950"/>
            <a:ext cx="5029200" cy="6440488"/>
          </a:xfrm>
          <a:prstGeom prst="rect">
            <a:avLst/>
          </a:prstGeom>
          <a:noFill/>
          <a:ln w="9525">
            <a:noFill/>
            <a:miter lim="800000"/>
            <a:headEnd/>
            <a:tailEnd/>
          </a:ln>
        </p:spPr>
        <p:txBody>
          <a:bodyPr lIns="257094" tIns="152352" rIns="0" bIns="38088" anchor="ctr">
            <a:spAutoFit/>
          </a:bodyPr>
          <a:lstStyle/>
          <a:p>
            <a:pPr algn="justLow"/>
            <a:r>
              <a:rPr lang="en-US" sz="1400" b="1" u="sng">
                <a:latin typeface="Times New Roman" pitchFamily="18" charset="0"/>
                <a:cs typeface="Times New Roman" pitchFamily="18" charset="0"/>
              </a:rPr>
              <a:t>The molecular structure of the cell membrane.</a:t>
            </a:r>
            <a:endParaRPr lang="en-US" sz="1600" b="1"/>
          </a:p>
          <a:p>
            <a:pPr algn="justLow" eaLnBrk="0" hangingPunct="0"/>
            <a:r>
              <a:rPr lang="en-US" sz="1400" b="1">
                <a:latin typeface="Times New Roman" pitchFamily="18" charset="0"/>
                <a:cs typeface="Times New Roman" pitchFamily="18" charset="0"/>
              </a:rPr>
              <a:t>1-lipids :</a:t>
            </a:r>
            <a:r>
              <a:rPr lang="en-US" sz="1400">
                <a:latin typeface="Times New Roman" pitchFamily="18" charset="0"/>
                <a:cs typeface="Times New Roman" pitchFamily="18" charset="0"/>
              </a:rPr>
              <a:t> </a:t>
            </a:r>
            <a:r>
              <a:rPr lang="en-US" sz="1400" b="1" i="1">
                <a:latin typeface="Times New Roman" pitchFamily="18" charset="0"/>
                <a:cs typeface="Times New Roman" pitchFamily="18" charset="0"/>
              </a:rPr>
              <a:t>phospholipids (bilayer_)</a:t>
            </a:r>
          </a:p>
          <a:p>
            <a:pPr algn="justLow" eaLnBrk="0" hangingPunct="0"/>
            <a:r>
              <a:rPr lang="en-US" sz="1400" b="1" i="1">
                <a:latin typeface="Times New Roman" pitchFamily="18" charset="0"/>
                <a:cs typeface="Times New Roman" pitchFamily="18" charset="0"/>
              </a:rPr>
              <a:t>                       cholesterol</a:t>
            </a:r>
            <a:endParaRPr lang="en-US" sz="1600" b="1"/>
          </a:p>
          <a:p>
            <a:pPr algn="justLow" eaLnBrk="0" hangingPunct="0"/>
            <a:r>
              <a:rPr lang="en-US" sz="1400" b="1" i="1">
                <a:cs typeface="Times New Roman" pitchFamily="18" charset="0"/>
              </a:rPr>
              <a:t>                     Glycolipids   sphingolipids</a:t>
            </a:r>
            <a:endParaRPr lang="en-US" sz="900">
              <a:cs typeface="Times New Roman" pitchFamily="18" charset="0"/>
            </a:endParaRPr>
          </a:p>
          <a:p>
            <a:pPr algn="justLow" eaLnBrk="0" hangingPunct="0"/>
            <a:r>
              <a:rPr lang="en-US" sz="1400" b="1">
                <a:cs typeface="Times New Roman" pitchFamily="18" charset="0"/>
              </a:rPr>
              <a:t>2</a:t>
            </a:r>
            <a:r>
              <a:rPr lang="en-US" sz="1400">
                <a:cs typeface="Times New Roman" pitchFamily="18" charset="0"/>
              </a:rPr>
              <a:t>-</a:t>
            </a:r>
            <a:r>
              <a:rPr lang="en-US" sz="1400" b="1">
                <a:cs typeface="Times New Roman" pitchFamily="18" charset="0"/>
              </a:rPr>
              <a:t>Proteins </a:t>
            </a:r>
            <a:r>
              <a:rPr lang="en-US" sz="1400">
                <a:cs typeface="Times New Roman" pitchFamily="18" charset="0"/>
              </a:rPr>
              <a:t>of cell membrane classify in to: </a:t>
            </a:r>
            <a:endParaRPr lang="en-US" sz="900"/>
          </a:p>
          <a:p>
            <a:pPr algn="justLow" eaLnBrk="0" hangingPunct="0"/>
            <a:r>
              <a:rPr lang="en-US" sz="1400" b="1" i="1">
                <a:cs typeface="Times New Roman" pitchFamily="18" charset="0"/>
              </a:rPr>
              <a:t>a-Peripheral proteins</a:t>
            </a:r>
            <a:r>
              <a:rPr lang="en-US" sz="1400">
                <a:cs typeface="Times New Roman" pitchFamily="18" charset="0"/>
              </a:rPr>
              <a:t> attach loosely to the inner or outer   surface of the plasma membrane.</a:t>
            </a:r>
            <a:r>
              <a:rPr lang="en-US" sz="1400" b="1" i="1">
                <a:cs typeface="Times New Roman" pitchFamily="18" charset="0"/>
              </a:rPr>
              <a:t>b-Integral proteins</a:t>
            </a:r>
            <a:r>
              <a:rPr lang="en-US" sz="1400">
                <a:cs typeface="Times New Roman" pitchFamily="18" charset="0"/>
              </a:rPr>
              <a:t> lie across the membrane, extending from inside to outside</a:t>
            </a:r>
            <a:endParaRPr lang="en-US" sz="900"/>
          </a:p>
          <a:p>
            <a:pPr algn="justLow" eaLnBrk="0" hangingPunct="0"/>
            <a:endParaRPr lang="en-US" sz="1400" b="1" i="1">
              <a:cs typeface="Times New Roman" pitchFamily="18" charset="0"/>
            </a:endParaRPr>
          </a:p>
          <a:p>
            <a:pPr algn="justLow" eaLnBrk="0" hangingPunct="0"/>
            <a:r>
              <a:rPr lang="en-US" sz="1400" b="1" i="1">
                <a:cs typeface="Times New Roman" pitchFamily="18" charset="0"/>
              </a:rPr>
              <a:t>According to various functions there are a  variety membrane proteins: </a:t>
            </a:r>
            <a:endParaRPr lang="en-US" sz="900" b="1" i="1"/>
          </a:p>
          <a:p>
            <a:pPr algn="justLow" eaLnBrk="0" hangingPunct="0"/>
            <a:r>
              <a:rPr lang="en-US" sz="1400" b="1" i="1">
                <a:cs typeface="Times New Roman" pitchFamily="18" charset="0"/>
              </a:rPr>
              <a:t>1-Channel proteins</a:t>
            </a:r>
            <a:r>
              <a:rPr lang="en-US" sz="1400">
                <a:cs typeface="Times New Roman" pitchFamily="18" charset="0"/>
              </a:rPr>
              <a:t>( ion channels): Proteins that provide passageways through the membranes for certain hydrophilic or water-soluble substances such as polar and charged molecules(Na, K, Cl, and Ca).They are of two type :a- voltage gate   b- ligand gate</a:t>
            </a:r>
            <a:endParaRPr lang="en-US" sz="900"/>
          </a:p>
          <a:p>
            <a:pPr algn="justLow" eaLnBrk="0" hangingPunct="0"/>
            <a:r>
              <a:rPr lang="en-US" sz="1400" b="1" i="1">
                <a:cs typeface="Times New Roman" pitchFamily="18" charset="0"/>
              </a:rPr>
              <a:t>2-Transport proteins </a:t>
            </a:r>
            <a:r>
              <a:rPr lang="en-US" sz="1400">
                <a:cs typeface="Times New Roman" pitchFamily="18" charset="0"/>
              </a:rPr>
              <a:t>(carrieres): Proteins that spend energy (ATP) to transfer materials across the membrane. </a:t>
            </a:r>
            <a:endParaRPr lang="en-US" sz="900"/>
          </a:p>
          <a:p>
            <a:pPr algn="justLow" eaLnBrk="0" hangingPunct="0"/>
            <a:r>
              <a:rPr lang="en-US" sz="1400" b="1" i="1">
                <a:cs typeface="Times New Roman" pitchFamily="18" charset="0"/>
              </a:rPr>
              <a:t>3-Recognition proteins</a:t>
            </a:r>
            <a:r>
              <a:rPr lang="en-US" sz="1400">
                <a:cs typeface="Times New Roman" pitchFamily="18" charset="0"/>
              </a:rPr>
              <a:t>: Proteins that distinguish the identity of neighboring cells..</a:t>
            </a:r>
            <a:endParaRPr lang="en-US" sz="900"/>
          </a:p>
          <a:p>
            <a:pPr algn="justLow" eaLnBrk="0" hangingPunct="0"/>
            <a:r>
              <a:rPr lang="en-US" sz="1400">
                <a:cs typeface="Times New Roman" pitchFamily="18" charset="0"/>
              </a:rPr>
              <a:t> </a:t>
            </a:r>
            <a:r>
              <a:rPr lang="en-US" sz="1400" b="1" i="1">
                <a:cs typeface="Times New Roman" pitchFamily="18" charset="0"/>
              </a:rPr>
              <a:t>4-Adhesion proteins</a:t>
            </a:r>
            <a:r>
              <a:rPr lang="en-US" sz="1400">
                <a:cs typeface="Times New Roman" pitchFamily="18" charset="0"/>
              </a:rPr>
              <a:t>: a-Proteins that attach cells to neighboring cells to hold tissue to gather. </a:t>
            </a:r>
            <a:endParaRPr lang="en-US" sz="900"/>
          </a:p>
          <a:p>
            <a:pPr algn="justLow" eaLnBrk="0" hangingPunct="0"/>
            <a:r>
              <a:rPr lang="en-US" sz="1400">
                <a:cs typeface="Times New Roman" pitchFamily="18" charset="0"/>
              </a:rPr>
              <a:t>                                      b- Link cell mem.to the internal filaments and tubules (cytoskeleton) .</a:t>
            </a:r>
            <a:endParaRPr lang="en-US" sz="900"/>
          </a:p>
          <a:p>
            <a:pPr algn="justLow" eaLnBrk="0" hangingPunct="0"/>
            <a:r>
              <a:rPr lang="en-US" sz="1400" b="1" i="1">
                <a:cs typeface="Times New Roman" pitchFamily="18" charset="0"/>
              </a:rPr>
              <a:t>5-Receptor proteins</a:t>
            </a:r>
            <a:r>
              <a:rPr lang="en-US" sz="1400">
                <a:cs typeface="Times New Roman" pitchFamily="18" charset="0"/>
              </a:rPr>
              <a:t>: Proteins that initiate specific cell responses once hormones or other trigger molecules bind to them. </a:t>
            </a:r>
            <a:endParaRPr lang="en-US" sz="900"/>
          </a:p>
          <a:p>
            <a:pPr algn="justLow" eaLnBrk="0" hangingPunct="0"/>
            <a:r>
              <a:rPr lang="en-US" sz="1400" b="1" i="1">
                <a:cs typeface="Times New Roman" pitchFamily="18" charset="0"/>
              </a:rPr>
              <a:t>6- Enzymes</a:t>
            </a:r>
            <a:r>
              <a:rPr lang="en-US" sz="1400">
                <a:cs typeface="Times New Roman" pitchFamily="18" charset="0"/>
              </a:rPr>
              <a:t>: Proteins that are involved in moving electrons from one molecule to another during chemical reactions. </a:t>
            </a:r>
            <a:endParaRPr lang="en-US"/>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IQ"/>
          </a:p>
        </p:txBody>
      </p:sp>
      <p:sp>
        <p:nvSpPr>
          <p:cNvPr id="13315" name="Content Placeholder 2"/>
          <p:cNvSpPr>
            <a:spLocks noGrp="1"/>
          </p:cNvSpPr>
          <p:nvPr>
            <p:ph idx="1"/>
          </p:nvPr>
        </p:nvSpPr>
        <p:spPr/>
        <p:txBody>
          <a:bodyPr/>
          <a:lstStyle/>
          <a:p>
            <a:endParaRPr lang="ar-IQ" smtClean="0"/>
          </a:p>
        </p:txBody>
      </p:sp>
      <p:pic>
        <p:nvPicPr>
          <p:cNvPr id="13316" name="Picture 2" descr="Cell-membrane"/>
          <p:cNvPicPr>
            <a:picLocks noChangeAspect="1" noChangeArrowheads="1"/>
          </p:cNvPicPr>
          <p:nvPr/>
        </p:nvPicPr>
        <p:blipFill>
          <a:blip r:embed="rId2"/>
          <a:srcRect/>
          <a:stretch>
            <a:fillRect/>
          </a:stretch>
        </p:blipFill>
        <p:spPr bwMode="auto">
          <a:xfrm>
            <a:off x="-23813" y="838200"/>
            <a:ext cx="9102726"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ffusion.gif"/>
          <p:cNvPicPr>
            <a:picLocks noGrp="1" noChangeAspect="1"/>
          </p:cNvPicPr>
          <p:nvPr>
            <p:ph type="pic" idx="1"/>
          </p:nvPr>
        </p:nvPicPr>
        <p:blipFill>
          <a:blip r:embed="rId2" cstate="print"/>
          <a:srcRect t="1515" b="1515"/>
          <a:stretch>
            <a:fillRect/>
          </a:stretch>
        </p:blipFill>
        <p:spPr/>
      </p:pic>
      <p:sp>
        <p:nvSpPr>
          <p:cNvPr id="4" name="Title 3"/>
          <p:cNvSpPr>
            <a:spLocks noGrp="1"/>
          </p:cNvSpPr>
          <p:nvPr>
            <p:ph type="title"/>
          </p:nvPr>
        </p:nvSpPr>
        <p:spPr>
          <a:xfrm>
            <a:off x="381000" y="304800"/>
            <a:ext cx="5867400" cy="522288"/>
          </a:xfrm>
        </p:spPr>
        <p:txBody>
          <a:bodyPr>
            <a:normAutofit fontScale="90000"/>
          </a:bodyPr>
          <a:lstStyle/>
          <a:p>
            <a:pPr eaLnBrk="1" fontAlgn="auto" hangingPunct="1">
              <a:spcAft>
                <a:spcPts val="0"/>
              </a:spcAft>
              <a:defRPr/>
            </a:pP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sz="2700" i="1" u="sng" dirty="0" smtClean="0"/>
              <a:t>Cellular transport mechanisms</a:t>
            </a:r>
            <a:r>
              <a:rPr lang="en-US" sz="2700" i="1" dirty="0" smtClean="0"/>
              <a:t>:</a:t>
            </a:r>
            <a:r>
              <a:rPr lang="en-US" i="1" dirty="0" smtClean="0"/>
              <a:t/>
            </a:r>
            <a:br>
              <a:rPr lang="en-US" i="1"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u="sng" dirty="0" smtClean="0"/>
              <a:t/>
            </a:r>
            <a:br>
              <a:rPr lang="en-US" u="sng" dirty="0" smtClean="0"/>
            </a:br>
            <a:r>
              <a:rPr lang="en-US" dirty="0" smtClean="0"/>
              <a:t/>
            </a:r>
            <a:br>
              <a:rPr lang="en-US" dirty="0" smtClean="0"/>
            </a:br>
            <a:endParaRPr lang="en-US" dirty="0"/>
          </a:p>
        </p:txBody>
      </p:sp>
      <p:sp>
        <p:nvSpPr>
          <p:cNvPr id="3" name="Content Placeholder 2"/>
          <p:cNvSpPr>
            <a:spLocks noGrp="1"/>
          </p:cNvSpPr>
          <p:nvPr>
            <p:ph type="body" sz="half" idx="2"/>
          </p:nvPr>
        </p:nvSpPr>
        <p:spPr>
          <a:xfrm>
            <a:off x="381000" y="4419600"/>
            <a:ext cx="7543800" cy="1881188"/>
          </a:xfrm>
        </p:spPr>
        <p:txBody>
          <a:bodyPr>
            <a:normAutofit fontScale="92500" lnSpcReduction="20000"/>
          </a:bodyPr>
          <a:lstStyle/>
          <a:p>
            <a:pPr algn="just" eaLnBrk="1" fontAlgn="auto" hangingPunct="1">
              <a:spcAft>
                <a:spcPts val="0"/>
              </a:spcAft>
              <a:buFont typeface="Wingdings 2"/>
              <a:buNone/>
              <a:defRPr/>
            </a:pPr>
            <a:r>
              <a:rPr lang="en-US" sz="2600" dirty="0" smtClean="0"/>
              <a:t>1-</a:t>
            </a:r>
            <a:r>
              <a:rPr lang="en-US" sz="2600" b="1" i="1" dirty="0" smtClean="0"/>
              <a:t>Simple </a:t>
            </a:r>
            <a:r>
              <a:rPr lang="en-US" sz="2600" b="1" i="1" dirty="0"/>
              <a:t>diffusion</a:t>
            </a:r>
            <a:r>
              <a:rPr lang="en-US" sz="2600" dirty="0"/>
              <a:t> </a:t>
            </a:r>
            <a:endParaRPr lang="en-US" sz="2600" dirty="0" smtClean="0"/>
          </a:p>
          <a:p>
            <a:pPr algn="just" eaLnBrk="1" fontAlgn="auto" hangingPunct="1">
              <a:spcAft>
                <a:spcPts val="0"/>
              </a:spcAft>
              <a:buFont typeface="Wingdings 2"/>
              <a:buNone/>
              <a:defRPr/>
            </a:pPr>
            <a:r>
              <a:rPr lang="en-US" sz="2000" dirty="0" smtClean="0"/>
              <a:t>is </a:t>
            </a:r>
            <a:r>
              <a:rPr lang="en-US" sz="2000" dirty="0"/>
              <a:t>the net </a:t>
            </a:r>
            <a:r>
              <a:rPr lang="en-US" sz="2000" dirty="0" smtClean="0"/>
              <a:t>movement </a:t>
            </a:r>
            <a:r>
              <a:rPr lang="en-US" sz="2000" dirty="0"/>
              <a:t>of </a:t>
            </a:r>
            <a:endParaRPr lang="en-US" sz="2000" dirty="0" smtClean="0"/>
          </a:p>
          <a:p>
            <a:pPr algn="just" eaLnBrk="1" fontAlgn="auto" hangingPunct="1">
              <a:spcAft>
                <a:spcPts val="0"/>
              </a:spcAft>
              <a:buFont typeface="Wingdings 2"/>
              <a:buNone/>
              <a:defRPr/>
            </a:pPr>
            <a:r>
              <a:rPr lang="en-US" sz="2000" dirty="0" smtClean="0"/>
              <a:t>substances </a:t>
            </a:r>
            <a:r>
              <a:rPr lang="en-US" sz="2000" dirty="0"/>
              <a:t>from higher concentration </a:t>
            </a:r>
            <a:endParaRPr lang="en-US" sz="2000" dirty="0" smtClean="0"/>
          </a:p>
          <a:p>
            <a:pPr algn="just" eaLnBrk="1" fontAlgn="auto" hangingPunct="1">
              <a:spcAft>
                <a:spcPts val="0"/>
              </a:spcAft>
              <a:buFont typeface="Wingdings 2"/>
              <a:buNone/>
              <a:defRPr/>
            </a:pPr>
            <a:r>
              <a:rPr lang="en-US" sz="2000" dirty="0" smtClean="0"/>
              <a:t>to </a:t>
            </a:r>
            <a:r>
              <a:rPr lang="en-US" sz="2000" dirty="0"/>
              <a:t>lower concentration through </a:t>
            </a:r>
            <a:r>
              <a:rPr lang="en-US" sz="2000" dirty="0" err="1"/>
              <a:t>poors</a:t>
            </a:r>
            <a:r>
              <a:rPr lang="en-US" sz="2000" dirty="0" smtClean="0"/>
              <a:t>.</a:t>
            </a:r>
          </a:p>
          <a:p>
            <a:pPr algn="just" eaLnBrk="1" fontAlgn="auto" hangingPunct="1">
              <a:spcAft>
                <a:spcPts val="0"/>
              </a:spcAft>
              <a:buFont typeface="Wingdings 2"/>
              <a:buNone/>
              <a:defRPr/>
            </a:pPr>
            <a:r>
              <a:rPr lang="en-US" sz="2000" dirty="0" smtClean="0"/>
              <a:t> </a:t>
            </a:r>
            <a:r>
              <a:rPr lang="en-US" sz="2000" dirty="0"/>
              <a:t>Rate of diffusion is :1.direct proportion to the surface area</a:t>
            </a:r>
            <a:r>
              <a:rPr lang="en-US" sz="2000" dirty="0" smtClean="0"/>
              <a:t>.</a:t>
            </a:r>
          </a:p>
          <a:p>
            <a:pPr algn="just" eaLnBrk="1" fontAlgn="auto" hangingPunct="1">
              <a:spcAft>
                <a:spcPts val="0"/>
              </a:spcAft>
              <a:buFont typeface="Wingdings 2"/>
              <a:buNone/>
              <a:defRPr/>
            </a:pPr>
            <a:r>
              <a:rPr lang="en-US" sz="2000" dirty="0" smtClean="0"/>
              <a:t> </a:t>
            </a:r>
            <a:r>
              <a:rPr lang="en-US" sz="2000" dirty="0"/>
              <a:t>2- reverse proportion to thickness of </a:t>
            </a:r>
            <a:r>
              <a:rPr lang="en-US" sz="2000" dirty="0" err="1"/>
              <a:t>mem</a:t>
            </a:r>
            <a:r>
              <a:rPr lang="en-US" dirty="0"/>
              <a:t>. </a:t>
            </a:r>
            <a:endParaRPr lang="en-US" b="1" dirty="0"/>
          </a:p>
        </p:txBody>
      </p:sp>
      <p:sp>
        <p:nvSpPr>
          <p:cNvPr id="14341" name="Rectangle 4"/>
          <p:cNvSpPr>
            <a:spLocks noChangeArrowheads="1"/>
          </p:cNvSpPr>
          <p:nvPr/>
        </p:nvSpPr>
        <p:spPr bwMode="auto">
          <a:xfrm>
            <a:off x="0" y="2057400"/>
            <a:ext cx="4038600" cy="1292225"/>
          </a:xfrm>
          <a:prstGeom prst="rect">
            <a:avLst/>
          </a:prstGeom>
          <a:noFill/>
          <a:ln w="9525">
            <a:noFill/>
            <a:miter lim="800000"/>
            <a:headEnd/>
            <a:tailEnd/>
          </a:ln>
        </p:spPr>
        <p:txBody>
          <a:bodyPr>
            <a:spAutoFit/>
          </a:bodyPr>
          <a:lstStyle/>
          <a:p>
            <a:pPr algn="just"/>
            <a:r>
              <a:rPr lang="en-US" sz="2400" b="1" i="1">
                <a:latin typeface="Franklin Gothic Book" pitchFamily="34" charset="0"/>
              </a:rPr>
              <a:t>A-Passive transport</a:t>
            </a:r>
            <a:r>
              <a:rPr lang="en-US">
                <a:latin typeface="Franklin Gothic Book" pitchFamily="34" charset="0"/>
              </a:rPr>
              <a:t>: </a:t>
            </a:r>
          </a:p>
          <a:p>
            <a:pPr algn="just"/>
            <a:r>
              <a:rPr lang="en-US">
                <a:latin typeface="Franklin Gothic Book" pitchFamily="34" charset="0"/>
              </a:rPr>
              <a:t>describes the movement of substances down a concentration gradient and does not require energy use.</a:t>
            </a:r>
            <a:endParaRPr lang="en-US" b="1">
              <a:latin typeface="Franklin Gothic Book" pitchFamily="34"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b="1" i="1" dirty="0" smtClean="0"/>
              <a:t>2-Facilitated diffusion</a:t>
            </a:r>
            <a:endParaRPr lang="en-US" dirty="0"/>
          </a:p>
        </p:txBody>
      </p:sp>
      <p:sp>
        <p:nvSpPr>
          <p:cNvPr id="15363" name="Content Placeholder 2"/>
          <p:cNvSpPr>
            <a:spLocks noGrp="1"/>
          </p:cNvSpPr>
          <p:nvPr>
            <p:ph sz="half" idx="1"/>
          </p:nvPr>
        </p:nvSpPr>
        <p:spPr/>
        <p:txBody>
          <a:bodyPr/>
          <a:lstStyle/>
          <a:p>
            <a:pPr eaLnBrk="1" hangingPunct="1"/>
            <a:r>
              <a:rPr lang="en-US" smtClean="0"/>
              <a:t>is the diffusion of solutes through channel proteins (carrier) in the plasma membrane. No energy is used during transport , hence this type of movement is called facilitated diffusion</a:t>
            </a:r>
          </a:p>
        </p:txBody>
      </p:sp>
      <p:pic>
        <p:nvPicPr>
          <p:cNvPr id="15364" name="Content Placeholder 5" descr="facilitatedDiffusion.jpg"/>
          <p:cNvPicPr>
            <a:picLocks noGrp="1" noChangeAspect="1"/>
          </p:cNvPicPr>
          <p:nvPr>
            <p:ph sz="half" idx="2"/>
          </p:nvPr>
        </p:nvPicPr>
        <p:blipFill>
          <a:blip r:embed="rId2"/>
          <a:srcRect/>
          <a:stretch>
            <a:fillRect/>
          </a:stretch>
        </p:blipFill>
        <p:spPr>
          <a:xfrm>
            <a:off x="4648200" y="2335213"/>
            <a:ext cx="4343400" cy="32543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5"/>
          <p:cNvSpPr>
            <a:spLocks noGrp="1"/>
          </p:cNvSpPr>
          <p:nvPr>
            <p:ph sz="half" idx="1"/>
          </p:nvPr>
        </p:nvSpPr>
        <p:spPr>
          <a:xfrm>
            <a:off x="457200" y="457200"/>
            <a:ext cx="4572000" cy="5668963"/>
          </a:xfrm>
        </p:spPr>
        <p:txBody>
          <a:bodyPr/>
          <a:lstStyle/>
          <a:p>
            <a:pPr eaLnBrk="1" hangingPunct="1">
              <a:buFont typeface="Wingdings 2" pitchFamily="18" charset="2"/>
              <a:buNone/>
            </a:pPr>
            <a:r>
              <a:rPr lang="en-US" b="1" i="1" smtClean="0"/>
              <a:t>3-Osmosis</a:t>
            </a:r>
            <a:r>
              <a:rPr lang="en-US" i="1" smtClean="0"/>
              <a:t> </a:t>
            </a:r>
          </a:p>
          <a:p>
            <a:pPr eaLnBrk="1" hangingPunct="1"/>
            <a:endParaRPr lang="en-US" i="1" smtClean="0"/>
          </a:p>
          <a:p>
            <a:pPr eaLnBrk="1" hangingPunct="1">
              <a:buFont typeface="Wingdings 2" pitchFamily="18" charset="2"/>
              <a:buNone/>
            </a:pPr>
            <a:r>
              <a:rPr lang="en-US" i="1" smtClean="0"/>
              <a:t>Is</a:t>
            </a:r>
            <a:r>
              <a:rPr lang="en-US" smtClean="0"/>
              <a:t> the diffusion of water molecules across a selectively permeable membrane from high concentration of water to low concentration of water (high salts or higher osmolality).</a:t>
            </a:r>
          </a:p>
        </p:txBody>
      </p:sp>
      <p:pic>
        <p:nvPicPr>
          <p:cNvPr id="16387" name="Content Placeholder 7" descr="Osmosis.gif"/>
          <p:cNvPicPr>
            <a:picLocks noGrp="1" noChangeAspect="1"/>
          </p:cNvPicPr>
          <p:nvPr>
            <p:ph sz="half" idx="2"/>
          </p:nvPr>
        </p:nvPicPr>
        <p:blipFill>
          <a:blip r:embed="rId2"/>
          <a:srcRect/>
          <a:stretch>
            <a:fillRect/>
          </a:stretch>
        </p:blipFill>
        <p:spPr>
          <a:xfrm>
            <a:off x="5181600" y="990600"/>
            <a:ext cx="3759200" cy="2819400"/>
          </a:xfrm>
        </p:spPr>
      </p:pic>
      <p:sp>
        <p:nvSpPr>
          <p:cNvPr id="16388" name="Rectangle 3"/>
          <p:cNvSpPr>
            <a:spLocks noChangeArrowheads="1"/>
          </p:cNvSpPr>
          <p:nvPr/>
        </p:nvSpPr>
        <p:spPr bwMode="auto">
          <a:xfrm>
            <a:off x="1828800" y="-357188"/>
            <a:ext cx="3124200" cy="1200151"/>
          </a:xfrm>
          <a:prstGeom prst="rect">
            <a:avLst/>
          </a:prstGeom>
          <a:noFill/>
          <a:ln w="9525">
            <a:noFill/>
            <a:miter lim="800000"/>
            <a:headEnd/>
            <a:tailEnd/>
          </a:ln>
        </p:spPr>
        <p:txBody>
          <a:bodyPr>
            <a:spAutoFit/>
          </a:bodyPr>
          <a:lstStyle/>
          <a:p>
            <a:pPr algn="just"/>
            <a:r>
              <a:rPr lang="en-US">
                <a:latin typeface="Franklin Gothic Book" pitchFamily="34" charset="0"/>
              </a:rPr>
              <a:t>-. </a:t>
            </a:r>
            <a:endParaRPr lang="en-US" b="1">
              <a:latin typeface="Franklin Gothic Book" pitchFamily="34" charset="0"/>
            </a:endParaRPr>
          </a:p>
          <a:p>
            <a:pPr algn="just"/>
            <a:r>
              <a:rPr lang="en-US">
                <a:latin typeface="Franklin Gothic Book" pitchFamily="34" charset="0"/>
              </a:rPr>
              <a:t>-</a:t>
            </a:r>
            <a:endParaRPr lang="en-US" b="1">
              <a:latin typeface="Franklin Gothic Book" pitchFamily="34" charset="0"/>
            </a:endParaRPr>
          </a:p>
          <a:p>
            <a:pPr algn="just"/>
            <a:r>
              <a:rPr lang="en-US">
                <a:latin typeface="Franklin Gothic Book" pitchFamily="34" charset="0"/>
              </a:rPr>
              <a:t>-</a:t>
            </a:r>
            <a:endParaRPr lang="en-US" b="1">
              <a:latin typeface="Franklin Gothic Book" pitchFamily="34" charset="0"/>
            </a:endParaRPr>
          </a:p>
          <a:p>
            <a:pPr algn="just"/>
            <a:endParaRPr lang="en-US">
              <a:latin typeface="Franklin Gothic Book"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IQ" dirty="0"/>
          </a:p>
        </p:txBody>
      </p:sp>
      <p:sp>
        <p:nvSpPr>
          <p:cNvPr id="17411" name="Content Placeholder 2"/>
          <p:cNvSpPr>
            <a:spLocks noGrp="1"/>
          </p:cNvSpPr>
          <p:nvPr>
            <p:ph idx="1"/>
          </p:nvPr>
        </p:nvSpPr>
        <p:spPr/>
        <p:txBody>
          <a:bodyPr/>
          <a:lstStyle/>
          <a:p>
            <a:endParaRPr lang="ar-IQ" smtClean="0"/>
          </a:p>
        </p:txBody>
      </p:sp>
      <p:pic>
        <p:nvPicPr>
          <p:cNvPr id="17412" name="Picture 3" descr="210_figure_03_07_labeled"/>
          <p:cNvPicPr>
            <a:picLocks noChangeAspect="1" noChangeArrowheads="1"/>
          </p:cNvPicPr>
          <p:nvPr/>
        </p:nvPicPr>
        <p:blipFill>
          <a:blip r:embed="rId2"/>
          <a:srcRect/>
          <a:stretch>
            <a:fillRect/>
          </a:stretch>
        </p:blipFill>
        <p:spPr bwMode="auto">
          <a:xfrm>
            <a:off x="0" y="762000"/>
            <a:ext cx="9396413" cy="4760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IQ"/>
          </a:p>
        </p:txBody>
      </p:sp>
      <p:sp>
        <p:nvSpPr>
          <p:cNvPr id="18435" name="Content Placeholder 2"/>
          <p:cNvSpPr>
            <a:spLocks noGrp="1"/>
          </p:cNvSpPr>
          <p:nvPr>
            <p:ph idx="1"/>
          </p:nvPr>
        </p:nvSpPr>
        <p:spPr/>
        <p:txBody>
          <a:bodyPr/>
          <a:lstStyle/>
          <a:p>
            <a:endParaRPr lang="ar-IQ" smtClean="0"/>
          </a:p>
        </p:txBody>
      </p:sp>
      <p:pic>
        <p:nvPicPr>
          <p:cNvPr id="18436" name="Picture 2" descr="210_figure_03_10_0_labeled"/>
          <p:cNvPicPr>
            <a:picLocks noChangeAspect="1" noChangeArrowheads="1"/>
          </p:cNvPicPr>
          <p:nvPr/>
        </p:nvPicPr>
        <p:blipFill>
          <a:blip r:embed="rId2"/>
          <a:srcRect/>
          <a:stretch>
            <a:fillRect/>
          </a:stretch>
        </p:blipFill>
        <p:spPr bwMode="auto">
          <a:xfrm>
            <a:off x="762000" y="0"/>
            <a:ext cx="70945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1555</TotalTime>
  <Words>1418</Words>
  <Application>Microsoft Office PowerPoint</Application>
  <PresentationFormat>On-screen Show (4:3)</PresentationFormat>
  <Paragraphs>107</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Franklin Gothic Medium</vt:lpstr>
      <vt:lpstr>Franklin Gothic Book</vt:lpstr>
      <vt:lpstr>Wingdings 2</vt:lpstr>
      <vt:lpstr>Calibri</vt:lpstr>
      <vt:lpstr>Bernard MT Condensed</vt:lpstr>
      <vt:lpstr>Times New Roman</vt:lpstr>
      <vt:lpstr>Tahoma</vt:lpstr>
      <vt:lpstr>Trek</vt:lpstr>
      <vt:lpstr>Slide 1</vt:lpstr>
      <vt:lpstr>Slide 2</vt:lpstr>
      <vt:lpstr>Slide 3</vt:lpstr>
      <vt:lpstr>Slide 4</vt:lpstr>
      <vt:lpstr>      Cellular transport mechanisms:       </vt:lpstr>
      <vt:lpstr>2-Facilitated diffusion</vt:lpstr>
      <vt:lpstr>Slide 7</vt:lpstr>
      <vt:lpstr>Slide 8</vt:lpstr>
      <vt:lpstr>Slide 9</vt:lpstr>
      <vt:lpstr>B. Active Transport:describe the movement of solutes across the plasma membrane against its concentration gradient and requires the expenditure of energy, usually in the form of ATP. </vt:lpstr>
      <vt:lpstr>Slide 11</vt:lpstr>
      <vt:lpstr>Slide 12</vt:lpstr>
      <vt:lpstr>Cells communication  events</vt:lpstr>
      <vt:lpstr>Cellular communication </vt:lpstr>
      <vt:lpstr>Cellular Metabolism </vt:lpstr>
      <vt:lpstr>Cell Membrane Potential</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 6400</dc:creator>
  <cp:lastModifiedBy>bashar</cp:lastModifiedBy>
  <cp:revision>84</cp:revision>
  <dcterms:created xsi:type="dcterms:W3CDTF">2009-10-10T17:30:56Z</dcterms:created>
  <dcterms:modified xsi:type="dcterms:W3CDTF">2017-10-18T10:16:12Z</dcterms:modified>
</cp:coreProperties>
</file>