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magers.gsfc.nasa.gov/ems/waves.html" TargetMode="External"/><Relationship Id="rId2" Type="http://schemas.openxmlformats.org/officeDocument/2006/relationships/hyperlink" Target="http://coolcosmos.ipac.caltech.edu/cosmic_classroom/ir_tutorial/what_is_ir.html" TargetMode="External"/><Relationship Id="rId1" Type="http://schemas.openxmlformats.org/officeDocument/2006/relationships/slideLayout" Target="../slideLayouts/slideLayout2.xml"/><Relationship Id="rId4" Type="http://schemas.openxmlformats.org/officeDocument/2006/relationships/hyperlink" Target="http://www.lightlink.com/sergey/java/java/atomphoto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Heat transfer methods</a:t>
            </a:r>
          </a:p>
        </p:txBody>
      </p:sp>
      <p:sp>
        <p:nvSpPr>
          <p:cNvPr id="3" name="Subtitle 2"/>
          <p:cNvSpPr>
            <a:spLocks noGrp="1"/>
          </p:cNvSpPr>
          <p:nvPr>
            <p:ph type="subTitle" idx="1"/>
          </p:nvPr>
        </p:nvSpPr>
        <p:spPr/>
        <p:txBody>
          <a:bodyPr/>
          <a:lstStyle/>
          <a:p>
            <a:r>
              <a:rPr lang="en-US" dirty="0"/>
              <a:t>There are three methods to transfer heat </a:t>
            </a:r>
          </a:p>
        </p:txBody>
      </p:sp>
      <p:graphicFrame>
        <p:nvGraphicFramePr>
          <p:cNvPr id="6" name="عنصر 5">
            <a:extLst>
              <a:ext uri="{FF2B5EF4-FFF2-40B4-BE49-F238E27FC236}">
                <a16:creationId xmlns:a16="http://schemas.microsoft.com/office/drawing/2014/main" id="{C6DC7A2E-7EC1-9257-E44A-712DEFCE384B}"/>
              </a:ext>
            </a:extLst>
          </p:cNvPr>
          <p:cNvGraphicFramePr>
            <a:graphicFrameLocks noChangeAspect="1"/>
          </p:cNvGraphicFramePr>
          <p:nvPr>
            <p:extLst>
              <p:ext uri="{D42A27DB-BD31-4B8C-83A1-F6EECF244321}">
                <p14:modId xmlns:p14="http://schemas.microsoft.com/office/powerpoint/2010/main" val="2792957741"/>
              </p:ext>
            </p:extLst>
          </p:nvPr>
        </p:nvGraphicFramePr>
        <p:xfrm>
          <a:off x="914400" y="609600"/>
          <a:ext cx="1177925" cy="1098550"/>
        </p:xfrm>
        <a:graphic>
          <a:graphicData uri="http://schemas.openxmlformats.org/presentationml/2006/ole">
            <mc:AlternateContent xmlns:mc="http://schemas.openxmlformats.org/markup-compatibility/2006">
              <mc:Choice xmlns:v="urn:schemas-microsoft-com:vml" Requires="v">
                <p:oleObj name="Packager Shell Object" showAsIcon="1" r:id="rId2" imgW="1178640" imgH="488520" progId="Package">
                  <p:embed/>
                </p:oleObj>
              </mc:Choice>
              <mc:Fallback>
                <p:oleObj name="Packager Shell Object" showAsIcon="1" r:id="rId2" imgW="1178640" imgH="488520" progId="Package">
                  <p:embed/>
                  <p:pic>
                    <p:nvPicPr>
                      <p:cNvPr id="0" name=""/>
                      <p:cNvPicPr/>
                      <p:nvPr/>
                    </p:nvPicPr>
                    <p:blipFill>
                      <a:blip r:embed="rId3"/>
                      <a:stretch>
                        <a:fillRect/>
                      </a:stretch>
                    </p:blipFill>
                    <p:spPr>
                      <a:xfrm>
                        <a:off x="914400" y="609600"/>
                        <a:ext cx="1177925" cy="1098550"/>
                      </a:xfrm>
                      <a:prstGeom prst="rect">
                        <a:avLst/>
                      </a:prstGeom>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fontScale="77500" lnSpcReduction="20000"/>
          </a:bodyPr>
          <a:lstStyle/>
          <a:p>
            <a:pPr marL="514350" indent="-514350">
              <a:buFont typeface="+mj-lt"/>
              <a:buAutoNum type="arabicPeriod"/>
            </a:pPr>
            <a:r>
              <a:rPr lang="en-US" dirty="0"/>
              <a:t>Conduction: </a:t>
            </a:r>
          </a:p>
          <a:p>
            <a:r>
              <a:rPr lang="en-US" dirty="0"/>
              <a:t>Conduction occurs when two object at different temperatures are in contact with each other. Heat flows from the warmer to the cooler object until they are both at the same temperature. Conduction is the movement of heat through a substance by the collision of molecules. At the place where the two object touch, the faster-moving molecules of the warmer object collide with the slower moving molecules of the cooler object. As they collide, the faster molecules give up some of their energy to the slower molecules. The slower molecules gain more thermal energy and collide with other molecules in the cooler object. This process continues until heat energy from the warmer object spreads throughout the cooler object. Some substances conduct heat more easily than others. Solids are better conductor than liquids and liquids are better conductor than gases. Metals are very good conductors of heat, while air is very poor conductor of heat. You experience heat transfer by conduction whenever you touch something that is hotter or colder than your skin e.g. when you wash your hands in warm or cold water.</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t>convection</a:t>
            </a:r>
          </a:p>
        </p:txBody>
      </p:sp>
      <p:sp>
        <p:nvSpPr>
          <p:cNvPr id="3" name="Content Placeholder 2"/>
          <p:cNvSpPr>
            <a:spLocks noGrp="1"/>
          </p:cNvSpPr>
          <p:nvPr>
            <p:ph idx="1"/>
          </p:nvPr>
        </p:nvSpPr>
        <p:spPr>
          <a:xfrm>
            <a:off x="457200" y="685800"/>
            <a:ext cx="8229600" cy="6172200"/>
          </a:xfrm>
        </p:spPr>
        <p:txBody>
          <a:bodyPr>
            <a:normAutofit fontScale="85000" lnSpcReduction="10000"/>
          </a:bodyPr>
          <a:lstStyle/>
          <a:p>
            <a:r>
              <a:rPr lang="en-US" dirty="0"/>
              <a:t>In liquids and gases, convection is usually the most efficient way to transfer heat. Convection occurs when warmer areas of a liquid or gas rise to cooler areas in the liquid or gas. As this happens, cooler liquid or gas takes the place of the warmer areas which have risen higher. This cycle results in a continuous circulation pattern and heat is transferred to cooler areas. You see convection when you boil water in a pan. The bubbles of water that rise are the hotter parts of the water rising to the cooler area of water at the top of the pan. You have probably heard the expression "Hot air rises and cool air falls to take its place" - this is a description of convection in our atmosphere. Heat energy is transferred by the circulation of the air.</a:t>
            </a:r>
          </a:p>
          <a:p>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a:t>Radiation </a:t>
            </a:r>
          </a:p>
        </p:txBody>
      </p:sp>
      <p:sp>
        <p:nvSpPr>
          <p:cNvPr id="3" name="Content Placeholder 2"/>
          <p:cNvSpPr>
            <a:spLocks noGrp="1"/>
          </p:cNvSpPr>
          <p:nvPr>
            <p:ph idx="1"/>
          </p:nvPr>
        </p:nvSpPr>
        <p:spPr>
          <a:xfrm>
            <a:off x="457200" y="838200"/>
            <a:ext cx="8229600" cy="6019800"/>
          </a:xfrm>
        </p:spPr>
        <p:txBody>
          <a:bodyPr>
            <a:normAutofit fontScale="70000" lnSpcReduction="20000"/>
          </a:bodyPr>
          <a:lstStyle/>
          <a:p>
            <a:r>
              <a:rPr lang="en-US" dirty="0"/>
              <a:t>Both conduction and convection require matter to transfer heat. Radiation is a method of heat transfer that does not rely upon any contact between the heat source and the heated object. For example, we feel heat from the sun even though we are not touching it. Heat can be transmitted through empty space by thermal radiation. Thermal radiation (often called </a:t>
            </a:r>
            <a:r>
              <a:rPr lang="en-US" dirty="0">
                <a:hlinkClick r:id="rId2"/>
              </a:rPr>
              <a:t>infrared radiation</a:t>
            </a:r>
            <a:r>
              <a:rPr lang="en-US" dirty="0"/>
              <a:t>) is a type </a:t>
            </a:r>
            <a:r>
              <a:rPr lang="en-US" dirty="0">
                <a:hlinkClick r:id="rId3"/>
              </a:rPr>
              <a:t>electromagnetic radiation</a:t>
            </a:r>
            <a:r>
              <a:rPr lang="en-US" dirty="0"/>
              <a:t> (or light). Radiation is a form of energy transport consisting of electromagnetic waves traveling at the speed of light. No mass is exchanged and no medium is required.</a:t>
            </a:r>
          </a:p>
          <a:p>
            <a:r>
              <a:rPr lang="en-US" dirty="0"/>
              <a:t>Objects emit radiation when high energy electrons in a higher atomic level fall down to lower energy levels. The energy lost is emitted as light or electromagnetic radiation. Energy that is absorbed by an atom causes its electrons to "jump" up to higher energy levels. All objects absorb and emit radiation. (</a:t>
            </a:r>
            <a:r>
              <a:rPr lang="en-US" dirty="0">
                <a:hlinkClick r:id="rId4"/>
              </a:rPr>
              <a:t> Here is a java applet showing how an atom absorbs and emits radiation</a:t>
            </a:r>
            <a:r>
              <a:rPr lang="en-US" dirty="0"/>
              <a:t>) When the absorption of energy balances the emission of energy, the temperature of an object stays constant. If the absorption of energy is greater than the emission of energy, the temperature of an object rises. If the absorption of energy is less than the emission of energy, the temperature of an object falls.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669</TotalTime>
  <Words>602</Words>
  <Application>Microsoft Office PowerPoint</Application>
  <PresentationFormat>On-screen Show (4:3)</PresentationFormat>
  <Paragraphs>10</Paragraphs>
  <Slides>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Arial</vt:lpstr>
      <vt:lpstr>Calibri</vt:lpstr>
      <vt:lpstr>Office Theme</vt:lpstr>
      <vt:lpstr>Packager Shell Object</vt:lpstr>
      <vt:lpstr>Heat transfer methods</vt:lpstr>
      <vt:lpstr>PowerPoint Presentation</vt:lpstr>
      <vt:lpstr>convection</vt:lpstr>
      <vt:lpstr>Radiation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transfer methods</dc:title>
  <dc:creator>HUSSEIN ALQAZAZ</dc:creator>
  <cp:lastModifiedBy>lenovo</cp:lastModifiedBy>
  <cp:revision>7</cp:revision>
  <dcterms:created xsi:type="dcterms:W3CDTF">2006-08-16T00:00:00Z</dcterms:created>
  <dcterms:modified xsi:type="dcterms:W3CDTF">2023-04-18T14:24:59Z</dcterms:modified>
</cp:coreProperties>
</file>